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1" r:id="rId1"/>
    <p:sldMasterId id="2147483654" r:id="rId2"/>
  </p:sldMasterIdLst>
  <p:notesMasterIdLst>
    <p:notesMasterId r:id="rId38"/>
  </p:notesMasterIdLst>
  <p:sldIdLst>
    <p:sldId id="305" r:id="rId3"/>
    <p:sldId id="263" r:id="rId4"/>
    <p:sldId id="265" r:id="rId5"/>
    <p:sldId id="311" r:id="rId6"/>
    <p:sldId id="338" r:id="rId7"/>
    <p:sldId id="315" r:id="rId8"/>
    <p:sldId id="313" r:id="rId9"/>
    <p:sldId id="324" r:id="rId10"/>
    <p:sldId id="325" r:id="rId11"/>
    <p:sldId id="330" r:id="rId12"/>
    <p:sldId id="337" r:id="rId13"/>
    <p:sldId id="331" r:id="rId14"/>
    <p:sldId id="333" r:id="rId15"/>
    <p:sldId id="336" r:id="rId16"/>
    <p:sldId id="335" r:id="rId17"/>
    <p:sldId id="334" r:id="rId18"/>
    <p:sldId id="312" r:id="rId19"/>
    <p:sldId id="317" r:id="rId20"/>
    <p:sldId id="318" r:id="rId21"/>
    <p:sldId id="327" r:id="rId22"/>
    <p:sldId id="320" r:id="rId23"/>
    <p:sldId id="319" r:id="rId24"/>
    <p:sldId id="323" r:id="rId25"/>
    <p:sldId id="322" r:id="rId26"/>
    <p:sldId id="321" r:id="rId27"/>
    <p:sldId id="326" r:id="rId28"/>
    <p:sldId id="329" r:id="rId29"/>
    <p:sldId id="328" r:id="rId30"/>
    <p:sldId id="340" r:id="rId31"/>
    <p:sldId id="341" r:id="rId32"/>
    <p:sldId id="344" r:id="rId33"/>
    <p:sldId id="343" r:id="rId34"/>
    <p:sldId id="342" r:id="rId35"/>
    <p:sldId id="339" r:id="rId36"/>
    <p:sldId id="258" r:id="rId37"/>
  </p:sldIdLst>
  <p:sldSz cx="9109075" cy="6858000"/>
  <p:notesSz cx="9144000" cy="6858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2604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62" y="-258"/>
      </p:cViewPr>
      <p:guideLst>
        <p:guide orient="horz" pos="2160"/>
        <p:guide pos="286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762" y="-108"/>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C54473D-F1A2-429C-85BB-574AC39DBABF}" type="datetimeFigureOut">
              <a:rPr lang="id-ID" smtClean="0"/>
              <a:pPr/>
              <a:t>08/03/2021</a:t>
            </a:fld>
            <a:endParaRPr lang="id-ID"/>
          </a:p>
        </p:txBody>
      </p:sp>
      <p:sp>
        <p:nvSpPr>
          <p:cNvPr id="4" name="Slide Image Placeholder 3"/>
          <p:cNvSpPr>
            <a:spLocks noGrp="1" noRot="1" noChangeAspect="1"/>
          </p:cNvSpPr>
          <p:nvPr>
            <p:ph type="sldImg" idx="2"/>
          </p:nvPr>
        </p:nvSpPr>
        <p:spPr>
          <a:xfrm>
            <a:off x="2863850" y="514350"/>
            <a:ext cx="3416300" cy="257175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E8927C4-1947-46B6-8A94-1FF8CDD634C1}" type="slidenum">
              <a:rPr lang="id-ID" smtClean="0"/>
              <a:pPr/>
              <a:t>‹#›</a:t>
            </a:fld>
            <a:endParaRPr lang="id-ID"/>
          </a:p>
        </p:txBody>
      </p:sp>
    </p:spTree>
    <p:extLst>
      <p:ext uri="{BB962C8B-B14F-4D97-AF65-F5344CB8AC3E}">
        <p14:creationId xmlns:p14="http://schemas.microsoft.com/office/powerpoint/2010/main" xmlns="" val="366902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1</a:t>
            </a:fld>
            <a:endParaRPr lang="id-ID"/>
          </a:p>
        </p:txBody>
      </p:sp>
    </p:spTree>
    <p:extLst>
      <p:ext uri="{BB962C8B-B14F-4D97-AF65-F5344CB8AC3E}">
        <p14:creationId xmlns:p14="http://schemas.microsoft.com/office/powerpoint/2010/main" xmlns="" val="2344402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10</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11</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12</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13</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14</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15</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16</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17</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18</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19</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2</a:t>
            </a:fld>
            <a:endParaRPr lang="id-ID"/>
          </a:p>
        </p:txBody>
      </p:sp>
    </p:spTree>
    <p:extLst>
      <p:ext uri="{BB962C8B-B14F-4D97-AF65-F5344CB8AC3E}">
        <p14:creationId xmlns:p14="http://schemas.microsoft.com/office/powerpoint/2010/main" xmlns="" val="886381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20</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21</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22</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23</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24</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25</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26</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27</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28</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29</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E8927C4-1947-46B6-8A94-1FF8CDD634C1}" type="slidenum">
              <a:rPr lang="id-ID" smtClean="0"/>
              <a:pPr/>
              <a:t>3</a:t>
            </a:fld>
            <a:endParaRPr lang="id-ID"/>
          </a:p>
        </p:txBody>
      </p:sp>
    </p:spTree>
    <p:extLst>
      <p:ext uri="{BB962C8B-B14F-4D97-AF65-F5344CB8AC3E}">
        <p14:creationId xmlns:p14="http://schemas.microsoft.com/office/powerpoint/2010/main" xmlns="" val="4094211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30</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31</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32</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33</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34</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35</a:t>
            </a:fld>
            <a:endParaRPr lang="id-ID"/>
          </a:p>
        </p:txBody>
      </p:sp>
    </p:spTree>
    <p:extLst>
      <p:ext uri="{BB962C8B-B14F-4D97-AF65-F5344CB8AC3E}">
        <p14:creationId xmlns:p14="http://schemas.microsoft.com/office/powerpoint/2010/main" xmlns="" val="370694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4</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5</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6</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7</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8</a:t>
            </a:fld>
            <a:endParaRPr lang="id-ID"/>
          </a:p>
        </p:txBody>
      </p:sp>
    </p:spTree>
    <p:extLst>
      <p:ext uri="{BB962C8B-B14F-4D97-AF65-F5344CB8AC3E}">
        <p14:creationId xmlns:p14="http://schemas.microsoft.com/office/powerpoint/2010/main" xmlns="" val="2118934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3850" y="514350"/>
            <a:ext cx="3416300" cy="2571750"/>
          </a:xfrm>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EE8927C4-1947-46B6-8A94-1FF8CDD634C1}" type="slidenum">
              <a:rPr lang="id-ID" smtClean="0"/>
              <a:pPr/>
              <a:t>9</a:t>
            </a:fld>
            <a:endParaRPr lang="id-ID"/>
          </a:p>
        </p:txBody>
      </p:sp>
    </p:spTree>
    <p:extLst>
      <p:ext uri="{BB962C8B-B14F-4D97-AF65-F5344CB8AC3E}">
        <p14:creationId xmlns:p14="http://schemas.microsoft.com/office/powerpoint/2010/main" xmlns="" val="2118934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spd="med">
    <p:dissolve/>
    <p:sndAc>
      <p:stSnd>
        <p:snd r:embed="rId1" name="bomb.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spd="med">
    <p:dissolve/>
    <p:sndAc>
      <p:stSnd>
        <p:snd r:embed="rId1" name="bomb.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spd="med">
    <p:dissolve/>
    <p:sndAc>
      <p:stSnd>
        <p:snd r:embed="rId1" name="bomb.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spd="med">
    <p:dissolve/>
    <p:sndAc>
      <p:stSnd>
        <p:snd r:embed="rId1" name="bomb.wav" builtIn="1"/>
      </p:stSnd>
    </p:sndAc>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ody.png"/>
          <p:cNvPicPr>
            <a:picLocks noChangeAspect="1"/>
          </p:cNvPicPr>
          <p:nvPr/>
        </p:nvPicPr>
        <p:blipFill>
          <a:blip r:embed="rId5"/>
          <a:stretch>
            <a:fillRect/>
          </a:stretch>
        </p:blipFill>
        <p:spPr>
          <a:xfrm>
            <a:off x="1224" y="921"/>
            <a:ext cx="9106631" cy="685616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transition spd="med">
    <p:dissolve/>
    <p:sndAc>
      <p:stSnd>
        <p:snd r:embed="rId4" name="bomb.wav" builtIn="1"/>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3" descr="D:\ARTWORK\UNISA\BRAND BOOK\CDR\__MASTER TEMPLATE\TEMPLATE PPT\JPG\3.png"/>
          <p:cNvPicPr>
            <a:picLocks noChangeAspect="1" noChangeArrowheads="1"/>
          </p:cNvPicPr>
          <p:nvPr userDrawn="1"/>
        </p:nvPicPr>
        <p:blipFill>
          <a:blip r:embed="rId5"/>
          <a:srcRect/>
          <a:stretch>
            <a:fillRect/>
          </a:stretch>
        </p:blipFill>
        <p:spPr bwMode="auto">
          <a:xfrm>
            <a:off x="-1" y="0"/>
            <a:ext cx="9113866" cy="6858000"/>
          </a:xfrm>
          <a:prstGeom prst="rect">
            <a:avLst/>
          </a:prstGeom>
          <a:noFill/>
        </p:spPr>
      </p:pic>
    </p:spTree>
  </p:cSld>
  <p:clrMap bg1="lt1" tx1="dk1" bg2="lt2" tx2="dk2" accent1="accent1" accent2="accent2" accent3="accent3" accent4="accent4" accent5="accent5" accent6="accent6" hlink="hlink" folHlink="folHlink"/>
  <p:sldLayoutIdLst>
    <p:sldLayoutId id="2147483655" r:id="rId1"/>
    <p:sldLayoutId id="2147483656" r:id="rId2"/>
  </p:sldLayoutIdLst>
  <p:transition spd="med">
    <p:dissolve/>
    <p:sndAc>
      <p:stSnd>
        <p:snd r:embed="rId4" name="bomb.wav" builtIn="1"/>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RTWORK\UNISA\BRAND BOOK\CDR\FOTO\Doc\IMG_9876 - resize.JPG"/>
          <p:cNvPicPr>
            <a:picLocks noChangeAspect="1" noChangeArrowheads="1"/>
          </p:cNvPicPr>
          <p:nvPr/>
        </p:nvPicPr>
        <p:blipFill>
          <a:blip r:embed="rId4"/>
          <a:srcRect t="5078"/>
          <a:stretch>
            <a:fillRect/>
          </a:stretch>
        </p:blipFill>
        <p:spPr bwMode="auto">
          <a:xfrm>
            <a:off x="0" y="35907"/>
            <a:ext cx="9109075" cy="5356221"/>
          </a:xfrm>
          <a:prstGeom prst="rect">
            <a:avLst/>
          </a:prstGeom>
          <a:noFill/>
        </p:spPr>
      </p:pic>
      <p:pic>
        <p:nvPicPr>
          <p:cNvPr id="9" name="Picture 8" descr="Cover.png"/>
          <p:cNvPicPr>
            <a:picLocks noChangeAspect="1"/>
          </p:cNvPicPr>
          <p:nvPr/>
        </p:nvPicPr>
        <p:blipFill>
          <a:blip r:embed="rId5" cstate="print"/>
          <a:srcRect t="63542"/>
          <a:stretch>
            <a:fillRect/>
          </a:stretch>
        </p:blipFill>
        <p:spPr>
          <a:xfrm>
            <a:off x="3" y="5288261"/>
            <a:ext cx="9106631" cy="2500307"/>
          </a:xfrm>
          <a:prstGeom prst="rect">
            <a:avLst/>
          </a:prstGeom>
        </p:spPr>
      </p:pic>
      <p:pic>
        <p:nvPicPr>
          <p:cNvPr id="8" name="Picture 7" descr="Cover.png"/>
          <p:cNvPicPr>
            <a:picLocks noChangeAspect="1"/>
          </p:cNvPicPr>
          <p:nvPr/>
        </p:nvPicPr>
        <p:blipFill>
          <a:blip r:embed="rId5" cstate="print"/>
          <a:srcRect b="76042"/>
          <a:stretch>
            <a:fillRect/>
          </a:stretch>
        </p:blipFill>
        <p:spPr>
          <a:xfrm>
            <a:off x="1224" y="0"/>
            <a:ext cx="9106631" cy="1643051"/>
          </a:xfrm>
          <a:prstGeom prst="rect">
            <a:avLst/>
          </a:prstGeom>
        </p:spPr>
      </p:pic>
      <p:pic>
        <p:nvPicPr>
          <p:cNvPr id="14" name="Picture 13" descr="Cover.png"/>
          <p:cNvPicPr>
            <a:picLocks noChangeAspect="1"/>
          </p:cNvPicPr>
          <p:nvPr/>
        </p:nvPicPr>
        <p:blipFill>
          <a:blip r:embed="rId6"/>
          <a:stretch>
            <a:fillRect/>
          </a:stretch>
        </p:blipFill>
        <p:spPr>
          <a:xfrm>
            <a:off x="2444" y="1307"/>
            <a:ext cx="9106631" cy="1617935"/>
          </a:xfrm>
          <a:prstGeom prst="rect">
            <a:avLst/>
          </a:prstGeom>
        </p:spPr>
      </p:pic>
      <p:pic>
        <p:nvPicPr>
          <p:cNvPr id="16" name="Picture 3" descr="D:\ARTWORK\UNISA\BRAND BOOK\CDR\__MASTER TEMPLATE\TEMPLATE PPT\JPG\1,1.png"/>
          <p:cNvPicPr>
            <a:picLocks noChangeAspect="1" noChangeArrowheads="1"/>
          </p:cNvPicPr>
          <p:nvPr/>
        </p:nvPicPr>
        <p:blipFill>
          <a:blip r:embed="rId7" cstate="print"/>
          <a:srcRect/>
          <a:stretch>
            <a:fillRect/>
          </a:stretch>
        </p:blipFill>
        <p:spPr bwMode="auto">
          <a:xfrm>
            <a:off x="640455" y="214291"/>
            <a:ext cx="1636799" cy="592720"/>
          </a:xfrm>
          <a:prstGeom prst="rect">
            <a:avLst/>
          </a:prstGeom>
          <a:noFill/>
        </p:spPr>
      </p:pic>
      <p:sp>
        <p:nvSpPr>
          <p:cNvPr id="7" name="TextBox 6"/>
          <p:cNvSpPr txBox="1"/>
          <p:nvPr/>
        </p:nvSpPr>
        <p:spPr>
          <a:xfrm>
            <a:off x="196819" y="5786455"/>
            <a:ext cx="8912256" cy="1138773"/>
          </a:xfrm>
          <a:prstGeom prst="rect">
            <a:avLst/>
          </a:prstGeom>
          <a:noFill/>
        </p:spPr>
        <p:txBody>
          <a:bodyPr wrap="square" rtlCol="0">
            <a:spAutoFit/>
          </a:bodyPr>
          <a:lstStyle/>
          <a:p>
            <a:pPr algn="ctr"/>
            <a:r>
              <a:rPr lang="id-ID" sz="4800" b="1" dirty="0" smtClean="0">
                <a:solidFill>
                  <a:schemeClr val="accent6">
                    <a:lumMod val="50000"/>
                  </a:schemeClr>
                </a:solidFill>
                <a:latin typeface="Arial" pitchFamily="34" charset="0"/>
                <a:cs typeface="Arial" pitchFamily="34" charset="0"/>
              </a:rPr>
              <a:t>ENZIM</a:t>
            </a:r>
          </a:p>
          <a:p>
            <a:pPr algn="ctr"/>
            <a:r>
              <a:rPr lang="id-ID" sz="2000" b="1" dirty="0" smtClean="0">
                <a:solidFill>
                  <a:schemeClr val="accent6">
                    <a:lumMod val="50000"/>
                  </a:schemeClr>
                </a:solidFill>
                <a:latin typeface="Arial" pitchFamily="34" charset="0"/>
                <a:cs typeface="Arial" pitchFamily="34" charset="0"/>
              </a:rPr>
              <a:t>Dhiah Novalina, S.Si., M.Si.</a:t>
            </a:r>
            <a:endParaRPr lang="id-ID" sz="2000" b="1"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4020595560"/>
      </p:ext>
    </p:extLst>
  </p:cSld>
  <p:clrMapOvr>
    <a:masterClrMapping/>
  </p:clrMapOvr>
  <p:transition spd="med">
    <p:dissolve/>
    <p:sndAc>
      <p:stSnd>
        <p:snd r:embed="rId3" name="bomb.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4" name="Title 1"/>
          <p:cNvSpPr txBox="1">
            <a:spLocks/>
          </p:cNvSpPr>
          <p:nvPr/>
        </p:nvSpPr>
        <p:spPr>
          <a:xfrm>
            <a:off x="1839893" y="214290"/>
            <a:ext cx="7269182" cy="128588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b="1" i="0" u="none" strike="noStrike" kern="1200" cap="none" spc="0" normalizeH="0" baseline="0" noProof="0" dirty="0" smtClean="0">
                <a:ln>
                  <a:noFill/>
                </a:ln>
                <a:solidFill>
                  <a:schemeClr val="accent6">
                    <a:lumMod val="50000"/>
                  </a:schemeClr>
                </a:solidFill>
                <a:effectLst/>
                <a:uLnTx/>
                <a:uFillTx/>
                <a:latin typeface="Arial" pitchFamily="34" charset="0"/>
                <a:ea typeface="+mj-ea"/>
                <a:cs typeface="Arial" pitchFamily="34" charset="0"/>
              </a:rPr>
              <a:t>MEKANISME KERJA ENZIM</a:t>
            </a:r>
            <a:endParaRPr kumimoji="0" lang="en-US" sz="2800" b="1" i="0" u="none" strike="noStrike" kern="1200" cap="none" spc="0" normalizeH="0" baseline="0" noProof="0" dirty="0">
              <a:ln>
                <a:noFill/>
              </a:ln>
              <a:solidFill>
                <a:schemeClr val="accent6">
                  <a:lumMod val="50000"/>
                </a:schemeClr>
              </a:solidFill>
              <a:effectLst/>
              <a:uLnTx/>
              <a:uFillTx/>
              <a:latin typeface="Arial" pitchFamily="34" charset="0"/>
              <a:ea typeface="+mj-ea"/>
              <a:cs typeface="Arial" pitchFamily="34" charset="0"/>
            </a:endParaRPr>
          </a:p>
        </p:txBody>
      </p:sp>
      <p:sp>
        <p:nvSpPr>
          <p:cNvPr id="5" name="Content Placeholder 2"/>
          <p:cNvSpPr txBox="1">
            <a:spLocks/>
          </p:cNvSpPr>
          <p:nvPr/>
        </p:nvSpPr>
        <p:spPr>
          <a:xfrm>
            <a:off x="214282" y="1142984"/>
            <a:ext cx="8715436" cy="5429288"/>
          </a:xfrm>
          <a:prstGeom prst="rect">
            <a:avLst/>
          </a:prstGeom>
        </p:spPr>
        <p:txBody>
          <a:bodyPr>
            <a:normAutofit fontScale="70000" lnSpcReduction="20000"/>
          </a:bodyPr>
          <a:lstStyle/>
          <a:p>
            <a:pPr marL="342900" lvl="0" indent="-342900">
              <a:lnSpc>
                <a:spcPct val="150000"/>
              </a:lnSpc>
              <a:spcBef>
                <a:spcPct val="20000"/>
              </a:spcBef>
              <a:buFont typeface="Arial" panose="020B0604020202020204" pitchFamily="34" charset="0"/>
              <a:buChar char="•"/>
              <a:defRPr/>
            </a:pPr>
            <a:r>
              <a:rPr lang="id-ID" sz="2400" b="1" dirty="0" smtClean="0">
                <a:solidFill>
                  <a:schemeClr val="accent6">
                    <a:lumMod val="50000"/>
                  </a:schemeClr>
                </a:solidFill>
                <a:latin typeface="Arial" pitchFamily="34" charset="0"/>
                <a:cs typeface="Arial" pitchFamily="34" charset="0"/>
              </a:rPr>
              <a:t>Pada suatu reaksi kimia (enzimatis maupun non-enzimatis), u</a:t>
            </a:r>
            <a:r>
              <a:rPr lang="en-US" sz="2400" b="1" dirty="0" err="1" smtClean="0">
                <a:solidFill>
                  <a:schemeClr val="accent6">
                    <a:lumMod val="50000"/>
                  </a:schemeClr>
                </a:solidFill>
                <a:latin typeface="Arial" pitchFamily="34" charset="0"/>
                <a:cs typeface="Arial" pitchFamily="34" charset="0"/>
              </a:rPr>
              <a:t>ntuk</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menghasilkan</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produk</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membutuhkan</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energi</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awal</a:t>
            </a:r>
            <a:r>
              <a:rPr lang="en-US" sz="2400" b="1" dirty="0" smtClean="0">
                <a:solidFill>
                  <a:schemeClr val="accent6">
                    <a:lumMod val="50000"/>
                  </a:schemeClr>
                </a:solidFill>
                <a:latin typeface="Arial" pitchFamily="34" charset="0"/>
                <a:cs typeface="Arial" pitchFamily="34" charset="0"/>
              </a:rPr>
              <a:t>  </a:t>
            </a:r>
            <a:r>
              <a:rPr lang="id-ID" sz="2400" b="1" dirty="0" smtClean="0">
                <a:solidFill>
                  <a:schemeClr val="accent6">
                    <a:lumMod val="50000"/>
                  </a:schemeClr>
                </a:solidFill>
                <a:latin typeface="Arial" pitchFamily="34" charset="0"/>
                <a:cs typeface="Arial" pitchFamily="34" charset="0"/>
                <a:sym typeface="Wingdings" pitchFamily="2" charset="2"/>
              </a:rPr>
              <a:t></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energi</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aktivasi</a:t>
            </a:r>
            <a:r>
              <a:rPr lang="id-ID" sz="2400" b="1" dirty="0" smtClean="0">
                <a:solidFill>
                  <a:srgbClr val="FF0000"/>
                </a:solidFill>
                <a:latin typeface="Arial" pitchFamily="34" charset="0"/>
                <a:cs typeface="Arial" pitchFamily="34" charset="0"/>
              </a:rPr>
              <a:t> </a:t>
            </a:r>
            <a:r>
              <a:rPr lang="id-ID" sz="2400" b="1" dirty="0" smtClean="0">
                <a:solidFill>
                  <a:schemeClr val="accent6">
                    <a:lumMod val="50000"/>
                  </a:schemeClr>
                </a:solidFill>
                <a:latin typeface="Arial" pitchFamily="34" charset="0"/>
                <a:cs typeface="Arial" pitchFamily="34" charset="0"/>
                <a:sym typeface="Wingdings" pitchFamily="2" charset="2"/>
              </a:rPr>
              <a:t> </a:t>
            </a:r>
            <a:r>
              <a:rPr lang="id-ID" sz="2400" b="1" dirty="0" smtClean="0">
                <a:solidFill>
                  <a:srgbClr val="FF0000"/>
                </a:solidFill>
                <a:latin typeface="Arial" pitchFamily="34" charset="0"/>
                <a:cs typeface="Arial" pitchFamily="34" charset="0"/>
                <a:sym typeface="Wingdings" pitchFamily="2" charset="2"/>
              </a:rPr>
              <a:t>keadaan transisi/ trannsition rate</a:t>
            </a:r>
            <a:endParaRPr lang="id-ID" sz="2400" b="1" dirty="0" smtClean="0">
              <a:solidFill>
                <a:srgbClr val="FF0000"/>
              </a:solidFill>
              <a:latin typeface="Arial" pitchFamily="34" charset="0"/>
              <a:cs typeface="Arial" pitchFamily="34" charset="0"/>
            </a:endParaRPr>
          </a:p>
          <a:p>
            <a:pPr marL="342900" lvl="0" indent="-342900">
              <a:lnSpc>
                <a:spcPct val="150000"/>
              </a:lnSpc>
              <a:spcBef>
                <a:spcPct val="20000"/>
              </a:spcBef>
              <a:buFont typeface="Arial" panose="020B0604020202020204" pitchFamily="34" charset="0"/>
              <a:buChar char="•"/>
              <a:defRPr/>
            </a:pPr>
            <a:r>
              <a:rPr lang="en-US" sz="2400" b="1" dirty="0" err="1" smtClean="0">
                <a:solidFill>
                  <a:schemeClr val="accent6">
                    <a:lumMod val="50000"/>
                  </a:schemeClr>
                </a:solidFill>
                <a:latin typeface="Arial" pitchFamily="34" charset="0"/>
                <a:cs typeface="Arial" pitchFamily="34" charset="0"/>
              </a:rPr>
              <a:t>Salah</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satu</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cara</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untuk</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mempercepat</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reaksi</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adalah</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dengan</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menaikkan</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temperatur</a:t>
            </a:r>
            <a:r>
              <a:rPr lang="en-US" sz="2400" b="1" dirty="0" smtClean="0">
                <a:solidFill>
                  <a:schemeClr val="accent6">
                    <a:lumMod val="50000"/>
                  </a:schemeClr>
                </a:solidFill>
                <a:latin typeface="Arial" pitchFamily="34" charset="0"/>
                <a:cs typeface="Arial" pitchFamily="34" charset="0"/>
              </a:rPr>
              <a:t> </a:t>
            </a:r>
            <a:r>
              <a:rPr lang="id-ID" sz="2400" b="1" dirty="0" smtClean="0">
                <a:solidFill>
                  <a:schemeClr val="accent6">
                    <a:lumMod val="50000"/>
                  </a:schemeClr>
                </a:solidFill>
                <a:latin typeface="Arial" pitchFamily="34" charset="0"/>
                <a:cs typeface="Arial" pitchFamily="34" charset="0"/>
              </a:rPr>
              <a:t> </a:t>
            </a:r>
            <a:r>
              <a:rPr lang="id-ID" sz="2400" b="1" dirty="0" smtClean="0">
                <a:solidFill>
                  <a:schemeClr val="accent6">
                    <a:lumMod val="50000"/>
                  </a:schemeClr>
                </a:solidFill>
                <a:latin typeface="Arial" pitchFamily="34" charset="0"/>
                <a:cs typeface="Arial" pitchFamily="34" charset="0"/>
                <a:sym typeface="Wingdings" pitchFamily="2" charset="2"/>
              </a:rPr>
              <a:t> </a:t>
            </a:r>
            <a:r>
              <a:rPr lang="en-US" sz="2400" b="1" dirty="0" err="1" smtClean="0">
                <a:solidFill>
                  <a:schemeClr val="accent6">
                    <a:lumMod val="50000"/>
                  </a:schemeClr>
                </a:solidFill>
                <a:latin typeface="Arial" pitchFamily="34" charset="0"/>
                <a:cs typeface="Arial" pitchFamily="34" charset="0"/>
              </a:rPr>
              <a:t>sehingga</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membuat</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molekul</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bergerak</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lebih</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cepat</a:t>
            </a:r>
            <a:r>
              <a:rPr lang="id-ID" sz="2400" b="1" dirty="0" smtClean="0">
                <a:solidFill>
                  <a:schemeClr val="accent6">
                    <a:lumMod val="50000"/>
                  </a:schemeClr>
                </a:solidFill>
                <a:latin typeface="Arial" pitchFamily="34" charset="0"/>
                <a:cs typeface="Arial" pitchFamily="34" charset="0"/>
              </a:rPr>
              <a:t> </a:t>
            </a:r>
          </a:p>
          <a:p>
            <a:pPr marL="342900" lvl="0" indent="-342900">
              <a:lnSpc>
                <a:spcPct val="150000"/>
              </a:lnSpc>
              <a:spcBef>
                <a:spcPct val="20000"/>
              </a:spcBef>
              <a:buFont typeface="Arial" panose="020B0604020202020204" pitchFamily="34" charset="0"/>
              <a:buChar char="•"/>
              <a:defRPr/>
            </a:pP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Akan</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tetapi</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biomolekul</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dan</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sistem</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biologi</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sangat</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sensitif</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terhadap</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perubahan</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temperatur</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sehingga</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proses</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biokimia</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tidak</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cocok</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dipercepat</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dengan</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menaikkan</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temperatur</a:t>
            </a:r>
            <a:endParaRPr lang="id-ID" sz="2400" b="1" dirty="0" smtClean="0">
              <a:solidFill>
                <a:schemeClr val="accent6">
                  <a:lumMod val="50000"/>
                </a:schemeClr>
              </a:solidFill>
              <a:latin typeface="Arial" pitchFamily="34" charset="0"/>
              <a:cs typeface="Arial" pitchFamily="34" charset="0"/>
            </a:endParaRPr>
          </a:p>
          <a:p>
            <a:pPr marL="342900" lvl="0" indent="-342900">
              <a:lnSpc>
                <a:spcPct val="150000"/>
              </a:lnSpc>
              <a:spcBef>
                <a:spcPct val="20000"/>
              </a:spcBef>
              <a:buFont typeface="Arial" panose="020B0604020202020204" pitchFamily="34" charset="0"/>
              <a:buChar char="•"/>
              <a:defRPr/>
            </a:pPr>
            <a:r>
              <a:rPr lang="en-US" sz="2400" b="1" dirty="0" err="1" smtClean="0">
                <a:solidFill>
                  <a:schemeClr val="accent6">
                    <a:lumMod val="50000"/>
                  </a:schemeClr>
                </a:solidFill>
                <a:latin typeface="Arial" pitchFamily="34" charset="0"/>
                <a:cs typeface="Arial" pitchFamily="34" charset="0"/>
              </a:rPr>
              <a:t>Enzim</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merupakan</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suatu</a:t>
            </a:r>
            <a:r>
              <a:rPr lang="en-US" sz="2400" b="1" dirty="0" smtClean="0">
                <a:solidFill>
                  <a:schemeClr val="accent6">
                    <a:lumMod val="50000"/>
                  </a:schemeClr>
                </a:solidFill>
                <a:latin typeface="Arial" pitchFamily="34" charset="0"/>
                <a:cs typeface="Arial" pitchFamily="34" charset="0"/>
              </a:rPr>
              <a:t> protein </a:t>
            </a:r>
            <a:r>
              <a:rPr lang="en-US" sz="2400" b="1" dirty="0" err="1" smtClean="0">
                <a:solidFill>
                  <a:schemeClr val="accent6">
                    <a:lumMod val="50000"/>
                  </a:schemeClr>
                </a:solidFill>
                <a:latin typeface="Arial" pitchFamily="34" charset="0"/>
                <a:cs typeface="Arial" pitchFamily="34" charset="0"/>
              </a:rPr>
              <a:t>dengan</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susunan</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dan</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sifat</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katalitik</a:t>
            </a:r>
            <a:r>
              <a:rPr lang="en-US" sz="2400" b="1" dirty="0" smtClean="0">
                <a:solidFill>
                  <a:srgbClr val="FF0000"/>
                </a:solidFill>
                <a:latin typeface="Arial" pitchFamily="34" charset="0"/>
                <a:cs typeface="Arial" pitchFamily="34" charset="0"/>
              </a:rPr>
              <a:t>  </a:t>
            </a:r>
            <a:r>
              <a:rPr lang="id-ID" sz="2400" b="1" dirty="0" smtClean="0">
                <a:solidFill>
                  <a:schemeClr val="accent6">
                    <a:lumMod val="50000"/>
                  </a:schemeClr>
                </a:solidFill>
                <a:latin typeface="Arial" pitchFamily="34" charset="0"/>
                <a:cs typeface="Arial" pitchFamily="34" charset="0"/>
              </a:rPr>
              <a:t>serta</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fungsi</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aktivasi</a:t>
            </a:r>
            <a:r>
              <a:rPr lang="en-US" sz="2400" b="1" dirty="0" smtClean="0">
                <a:solidFill>
                  <a:srgbClr val="FF0000"/>
                </a:solidFill>
                <a:latin typeface="Arial" pitchFamily="34" charset="0"/>
                <a:cs typeface="Arial" pitchFamily="34" charset="0"/>
              </a:rPr>
              <a:t>  </a:t>
            </a:r>
            <a:r>
              <a:rPr lang="en-US" sz="2400" b="1" dirty="0" smtClean="0">
                <a:solidFill>
                  <a:schemeClr val="accent6">
                    <a:lumMod val="50000"/>
                  </a:schemeClr>
                </a:solidFill>
                <a:latin typeface="Arial" pitchFamily="34" charset="0"/>
                <a:cs typeface="Arial" pitchFamily="34" charset="0"/>
              </a:rPr>
              <a:t>yang  </a:t>
            </a:r>
            <a:r>
              <a:rPr lang="en-US" sz="2400" b="1" dirty="0" err="1" smtClean="0">
                <a:solidFill>
                  <a:schemeClr val="accent6">
                    <a:lumMod val="50000"/>
                  </a:schemeClr>
                </a:solidFill>
                <a:latin typeface="Arial" pitchFamily="34" charset="0"/>
                <a:cs typeface="Arial" pitchFamily="34" charset="0"/>
              </a:rPr>
              <a:t>spesifik</a:t>
            </a:r>
            <a:endParaRPr lang="id-ID" sz="2400" b="1" dirty="0" smtClean="0">
              <a:solidFill>
                <a:schemeClr val="accent6">
                  <a:lumMod val="50000"/>
                </a:schemeClr>
              </a:solidFill>
              <a:latin typeface="Arial" pitchFamily="34" charset="0"/>
              <a:cs typeface="Arial" pitchFamily="34" charset="0"/>
            </a:endParaRPr>
          </a:p>
          <a:p>
            <a:pPr marL="342900" lvl="0" indent="-342900">
              <a:lnSpc>
                <a:spcPct val="150000"/>
              </a:lnSpc>
              <a:spcBef>
                <a:spcPct val="20000"/>
              </a:spcBef>
              <a:buFont typeface="Arial" panose="020B0604020202020204" pitchFamily="34" charset="0"/>
              <a:buChar char="•"/>
              <a:defRPr/>
            </a:pP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Enzim</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dapat</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meningkatkan</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laju</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reaksi</a:t>
            </a:r>
            <a:r>
              <a:rPr lang="id-ID" sz="2400" b="1" dirty="0" smtClean="0">
                <a:solidFill>
                  <a:schemeClr val="accent6">
                    <a:lumMod val="50000"/>
                  </a:schemeClr>
                </a:solidFill>
                <a:latin typeface="Arial" pitchFamily="34" charset="0"/>
                <a:cs typeface="Arial" pitchFamily="34" charset="0"/>
              </a:rPr>
              <a:t>,</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tanpa</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menaikkan</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temperatur</a:t>
            </a:r>
            <a:r>
              <a:rPr lang="en-US" sz="2400" b="1" dirty="0" smtClean="0">
                <a:solidFill>
                  <a:schemeClr val="accent6">
                    <a:lumMod val="50000"/>
                  </a:schemeClr>
                </a:solidFill>
                <a:latin typeface="Arial" pitchFamily="34" charset="0"/>
                <a:cs typeface="Arial" pitchFamily="34" charset="0"/>
              </a:rPr>
              <a:t>  </a:t>
            </a:r>
            <a:r>
              <a:rPr lang="id-ID" sz="2400" b="1" dirty="0" smtClean="0">
                <a:solidFill>
                  <a:schemeClr val="accent6">
                    <a:lumMod val="50000"/>
                  </a:schemeClr>
                </a:solidFill>
                <a:latin typeface="Arial" pitchFamily="34" charset="0"/>
                <a:cs typeface="Arial" pitchFamily="34" charset="0"/>
                <a:sym typeface="Wingdings" pitchFamily="2" charset="2"/>
              </a:rPr>
              <a:t> yaitu </a:t>
            </a:r>
            <a:r>
              <a:rPr lang="en-US" sz="2400" b="1" dirty="0" err="1" smtClean="0">
                <a:solidFill>
                  <a:schemeClr val="accent6">
                    <a:lumMod val="50000"/>
                  </a:schemeClr>
                </a:solidFill>
                <a:latin typeface="Arial" pitchFamily="34" charset="0"/>
                <a:cs typeface="Arial" pitchFamily="34" charset="0"/>
              </a:rPr>
              <a:t>dengan</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menurunkan</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energi</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aktivasinya</a:t>
            </a:r>
            <a:r>
              <a:rPr lang="id-ID" sz="2400" b="1" dirty="0" smtClean="0">
                <a:solidFill>
                  <a:schemeClr val="accent6">
                    <a:lumMod val="50000"/>
                  </a:schemeClr>
                </a:solidFill>
                <a:latin typeface="Arial" pitchFamily="34" charset="0"/>
                <a:cs typeface="Arial" pitchFamily="34" charset="0"/>
              </a:rPr>
              <a:t> </a:t>
            </a:r>
            <a:r>
              <a:rPr lang="id-ID" sz="2400" b="1" dirty="0" smtClean="0">
                <a:solidFill>
                  <a:schemeClr val="accent6">
                    <a:lumMod val="50000"/>
                  </a:schemeClr>
                </a:solidFill>
                <a:latin typeface="Arial" pitchFamily="34" charset="0"/>
                <a:cs typeface="Arial" pitchFamily="34" charset="0"/>
                <a:sym typeface="Wingdings" pitchFamily="2" charset="2"/>
              </a:rPr>
              <a:t></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menciptakan</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jalur</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reaksi</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baru</a:t>
            </a:r>
            <a:r>
              <a:rPr lang="en-US" sz="2400" b="1" dirty="0" smtClean="0">
                <a:solidFill>
                  <a:schemeClr val="accent6">
                    <a:lumMod val="50000"/>
                  </a:schemeClr>
                </a:solidFill>
                <a:latin typeface="Arial" pitchFamily="34" charset="0"/>
                <a:cs typeface="Arial" pitchFamily="34" charset="0"/>
              </a:rPr>
              <a:t> yang </a:t>
            </a:r>
            <a:r>
              <a:rPr lang="en-US" sz="2400" b="1" dirty="0" err="1" smtClean="0">
                <a:solidFill>
                  <a:schemeClr val="accent6">
                    <a:lumMod val="50000"/>
                  </a:schemeClr>
                </a:solidFill>
                <a:latin typeface="Arial" pitchFamily="34" charset="0"/>
                <a:cs typeface="Arial" pitchFamily="34" charset="0"/>
              </a:rPr>
              <a:t>lebih</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pendek</a:t>
            </a:r>
            <a:endParaRPr lang="id-ID" sz="2400" b="1" dirty="0" smtClean="0">
              <a:solidFill>
                <a:schemeClr val="accent6">
                  <a:lumMod val="50000"/>
                </a:schemeClr>
              </a:solidFill>
              <a:latin typeface="Arial" pitchFamily="34" charset="0"/>
              <a:cs typeface="Arial" pitchFamily="34" charset="0"/>
            </a:endParaRPr>
          </a:p>
          <a:p>
            <a:pPr marL="342900" lvl="0" indent="-342900">
              <a:lnSpc>
                <a:spcPct val="150000"/>
              </a:lnSpc>
              <a:spcBef>
                <a:spcPct val="20000"/>
              </a:spcBef>
              <a:buFont typeface="Arial" panose="020B0604020202020204" pitchFamily="34" charset="0"/>
              <a:buChar char="•"/>
              <a:defRPr/>
            </a:pPr>
            <a:r>
              <a:rPr lang="en-US" sz="2400" b="1" dirty="0" err="1" smtClean="0">
                <a:solidFill>
                  <a:schemeClr val="accent6">
                    <a:lumMod val="50000"/>
                  </a:schemeClr>
                </a:solidFill>
                <a:latin typeface="Arial" pitchFamily="34" charset="0"/>
                <a:cs typeface="Arial" pitchFamily="34" charset="0"/>
              </a:rPr>
              <a:t>Enzim</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dapat</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mengontrol</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proses</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reaksi</a:t>
            </a:r>
            <a:r>
              <a:rPr lang="en-US" sz="2400" b="1" dirty="0" smtClean="0">
                <a:solidFill>
                  <a:schemeClr val="accent6">
                    <a:lumMod val="50000"/>
                  </a:schemeClr>
                </a:solidFill>
                <a:latin typeface="Arial" pitchFamily="34" charset="0"/>
                <a:cs typeface="Arial" pitchFamily="34" charset="0"/>
              </a:rPr>
              <a:t> </a:t>
            </a:r>
            <a:r>
              <a:rPr lang="en-US" sz="2400" b="1" dirty="0" err="1" smtClean="0">
                <a:solidFill>
                  <a:schemeClr val="accent6">
                    <a:lumMod val="50000"/>
                  </a:schemeClr>
                </a:solidFill>
                <a:latin typeface="Arial" pitchFamily="34" charset="0"/>
                <a:cs typeface="Arial" pitchFamily="34" charset="0"/>
              </a:rPr>
              <a:t>antara</a:t>
            </a:r>
            <a:r>
              <a:rPr lang="en-US" sz="2400" b="1" dirty="0" smtClean="0">
                <a:solidFill>
                  <a:schemeClr val="accent6">
                    <a:lumMod val="50000"/>
                  </a:schemeClr>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108</a:t>
            </a:r>
            <a:r>
              <a:rPr lang="id-ID" sz="2400" b="1" dirty="0" smtClean="0">
                <a:solidFill>
                  <a:srgbClr val="FF0000"/>
                </a:solidFill>
                <a:latin typeface="Arial" pitchFamily="34" charset="0"/>
                <a:cs typeface="Arial" pitchFamily="34" charset="0"/>
              </a:rPr>
              <a:t>-</a:t>
            </a:r>
            <a:r>
              <a:rPr lang="en-US" sz="2400" b="1" dirty="0" smtClean="0">
                <a:solidFill>
                  <a:srgbClr val="FF0000"/>
                </a:solidFill>
                <a:latin typeface="Arial" pitchFamily="34" charset="0"/>
                <a:cs typeface="Arial" pitchFamily="34" charset="0"/>
              </a:rPr>
              <a:t>1011 kali </a:t>
            </a:r>
            <a:r>
              <a:rPr lang="en-US" sz="2400" b="1" dirty="0" err="1" smtClean="0">
                <a:solidFill>
                  <a:srgbClr val="FF0000"/>
                </a:solidFill>
                <a:latin typeface="Arial" pitchFamily="34" charset="0"/>
                <a:cs typeface="Arial" pitchFamily="34" charset="0"/>
              </a:rPr>
              <a:t>lebih</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cepat</a:t>
            </a:r>
            <a:r>
              <a:rPr lang="en-US" sz="2400" b="1" dirty="0" smtClean="0">
                <a:solidFill>
                  <a:srgbClr val="FF0000"/>
                </a:solidFill>
                <a:latin typeface="Arial" pitchFamily="34" charset="0"/>
                <a:cs typeface="Arial" pitchFamily="34" charset="0"/>
              </a:rPr>
              <a:t> </a:t>
            </a:r>
            <a:r>
              <a:rPr lang="id-ID" sz="2400" b="1" dirty="0" smtClean="0">
                <a:solidFill>
                  <a:schemeClr val="accent6">
                    <a:lumMod val="50000"/>
                  </a:schemeClr>
                </a:solidFill>
                <a:latin typeface="Arial" pitchFamily="34" charset="0"/>
                <a:cs typeface="Arial" pitchFamily="34" charset="0"/>
              </a:rPr>
              <a:t>dari pada </a:t>
            </a:r>
            <a:r>
              <a:rPr lang="en-US" sz="2400" b="1" dirty="0" err="1" smtClean="0">
                <a:solidFill>
                  <a:schemeClr val="accent6">
                    <a:lumMod val="50000"/>
                  </a:schemeClr>
                </a:solidFill>
                <a:latin typeface="Arial" pitchFamily="34" charset="0"/>
                <a:cs typeface="Arial" pitchFamily="34" charset="0"/>
              </a:rPr>
              <a:t>reaksi</a:t>
            </a:r>
            <a:r>
              <a:rPr lang="en-US" sz="2400" b="1" dirty="0" smtClean="0">
                <a:solidFill>
                  <a:schemeClr val="accent6">
                    <a:lumMod val="50000"/>
                  </a:schemeClr>
                </a:solidFill>
                <a:latin typeface="Arial" pitchFamily="34" charset="0"/>
                <a:cs typeface="Arial" pitchFamily="34" charset="0"/>
              </a:rPr>
              <a:t> non</a:t>
            </a:r>
            <a:r>
              <a:rPr lang="id-ID" sz="2400" b="1" dirty="0" smtClean="0">
                <a:solidFill>
                  <a:schemeClr val="accent6">
                    <a:lumMod val="50000"/>
                  </a:schemeClr>
                </a:solidFill>
                <a:latin typeface="Arial" pitchFamily="34" charset="0"/>
                <a:cs typeface="Arial" pitchFamily="34" charset="0"/>
              </a:rPr>
              <a:t>-</a:t>
            </a:r>
            <a:r>
              <a:rPr lang="en-US" sz="2400" b="1" dirty="0" err="1" smtClean="0">
                <a:solidFill>
                  <a:schemeClr val="accent6">
                    <a:lumMod val="50000"/>
                  </a:schemeClr>
                </a:solidFill>
                <a:latin typeface="Arial" pitchFamily="34" charset="0"/>
                <a:cs typeface="Arial" pitchFamily="34" charset="0"/>
              </a:rPr>
              <a:t>ezimatik</a:t>
            </a:r>
            <a:r>
              <a:rPr lang="en-US" sz="2400" b="1" dirty="0" smtClean="0">
                <a:solidFill>
                  <a:schemeClr val="accent6">
                    <a:lumMod val="50000"/>
                  </a:schemeClr>
                </a:solidFill>
                <a:latin typeface="Arial" pitchFamily="34" charset="0"/>
                <a:cs typeface="Arial" pitchFamily="34" charset="0"/>
              </a:rPr>
              <a:t> </a:t>
            </a:r>
          </a:p>
        </p:txBody>
      </p:sp>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heckerboard(across)">
                                      <p:cBhvr>
                                        <p:cTn id="32" dur="2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checkerboard(across)">
                                      <p:cBhvr>
                                        <p:cTn id="37"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4" name="Title 1"/>
          <p:cNvSpPr txBox="1">
            <a:spLocks/>
          </p:cNvSpPr>
          <p:nvPr/>
        </p:nvSpPr>
        <p:spPr>
          <a:xfrm>
            <a:off x="1839893" y="214290"/>
            <a:ext cx="7269182" cy="128588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b="1" i="0" u="none" strike="noStrike" kern="1200" cap="none" spc="0" normalizeH="0" baseline="0" noProof="0" dirty="0" smtClean="0">
                <a:ln>
                  <a:noFill/>
                </a:ln>
                <a:solidFill>
                  <a:schemeClr val="accent6">
                    <a:lumMod val="50000"/>
                  </a:schemeClr>
                </a:solidFill>
                <a:effectLst/>
                <a:uLnTx/>
                <a:uFillTx/>
                <a:latin typeface="Arial" pitchFamily="34" charset="0"/>
                <a:ea typeface="+mj-ea"/>
                <a:cs typeface="Arial" pitchFamily="34" charset="0"/>
              </a:rPr>
              <a:t>MEKANISME KERJA ENZIM.. lanjutan</a:t>
            </a:r>
            <a:endParaRPr kumimoji="0" lang="en-US" sz="2800" b="1" i="0" u="none" strike="noStrike" kern="1200" cap="none" spc="0" normalizeH="0" baseline="0" noProof="0" dirty="0">
              <a:ln>
                <a:noFill/>
              </a:ln>
              <a:solidFill>
                <a:schemeClr val="accent6">
                  <a:lumMod val="50000"/>
                </a:schemeClr>
              </a:solidFill>
              <a:effectLst/>
              <a:uLnTx/>
              <a:uFillTx/>
              <a:latin typeface="Arial" pitchFamily="34" charset="0"/>
              <a:ea typeface="+mj-ea"/>
              <a:cs typeface="Arial" pitchFamily="34" charset="0"/>
            </a:endParaRPr>
          </a:p>
        </p:txBody>
      </p:sp>
      <p:sp>
        <p:nvSpPr>
          <p:cNvPr id="5" name="Content Placeholder 2"/>
          <p:cNvSpPr txBox="1">
            <a:spLocks/>
          </p:cNvSpPr>
          <p:nvPr/>
        </p:nvSpPr>
        <p:spPr>
          <a:xfrm>
            <a:off x="0" y="928670"/>
            <a:ext cx="8929718" cy="5643602"/>
          </a:xfrm>
          <a:prstGeom prst="rect">
            <a:avLst/>
          </a:prstGeom>
        </p:spPr>
        <p:txBody>
          <a:bodyPr>
            <a:noAutofit/>
          </a:bodyPr>
          <a:lstStyle/>
          <a:p>
            <a:pPr marL="342900" lvl="0" indent="-342900">
              <a:lnSpc>
                <a:spcPct val="150000"/>
              </a:lnSpc>
              <a:spcBef>
                <a:spcPct val="20000"/>
              </a:spcBef>
              <a:buFont typeface="Arial" panose="020B0604020202020204" pitchFamily="34" charset="0"/>
              <a:buChar char="•"/>
              <a:defRPr/>
            </a:pP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Enzim</a:t>
            </a:r>
            <a:r>
              <a:rPr lang="en-US" b="1" dirty="0" smtClean="0">
                <a:solidFill>
                  <a:schemeClr val="accent6">
                    <a:lumMod val="50000"/>
                  </a:schemeClr>
                </a:solidFill>
                <a:latin typeface="Arial" pitchFamily="34" charset="0"/>
                <a:cs typeface="Arial" pitchFamily="34" charset="0"/>
              </a:rPr>
              <a:t> </a:t>
            </a:r>
            <a:r>
              <a:rPr lang="id-ID" b="1" dirty="0" smtClean="0">
                <a:solidFill>
                  <a:schemeClr val="accent6">
                    <a:lumMod val="50000"/>
                  </a:schemeClr>
                </a:solidFill>
                <a:latin typeface="Arial" pitchFamily="34" charset="0"/>
                <a:cs typeface="Arial" pitchFamily="34" charset="0"/>
              </a:rPr>
              <a:t>ber</a:t>
            </a:r>
            <a:r>
              <a:rPr lang="en-US" b="1" dirty="0" err="1" smtClean="0">
                <a:solidFill>
                  <a:schemeClr val="accent6">
                    <a:lumMod val="50000"/>
                  </a:schemeClr>
                </a:solidFill>
                <a:latin typeface="Arial" pitchFamily="34" charset="0"/>
                <a:cs typeface="Arial" pitchFamily="34" charset="0"/>
              </a:rPr>
              <a:t>bentuk</a:t>
            </a:r>
            <a:r>
              <a:rPr lang="en-US" b="1" dirty="0" smtClean="0">
                <a:solidFill>
                  <a:schemeClr val="accent6">
                    <a:lumMod val="50000"/>
                  </a:schemeClr>
                </a:solidFill>
                <a:latin typeface="Arial" pitchFamily="34" charset="0"/>
                <a:cs typeface="Arial" pitchFamily="34" charset="0"/>
              </a:rPr>
              <a:t> </a:t>
            </a:r>
            <a:r>
              <a:rPr lang="en-US" b="1" dirty="0" smtClean="0">
                <a:solidFill>
                  <a:srgbClr val="FF0000"/>
                </a:solidFill>
                <a:latin typeface="Arial" pitchFamily="34" charset="0"/>
                <a:cs typeface="Arial" pitchFamily="34" charset="0"/>
              </a:rPr>
              <a:t>globular</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dengan</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struktur</a:t>
            </a:r>
            <a:r>
              <a:rPr lang="en-US" b="1" dirty="0" smtClean="0">
                <a:solidFill>
                  <a:schemeClr val="accent6">
                    <a:lumMod val="50000"/>
                  </a:schemeClr>
                </a:solidFill>
                <a:latin typeface="Arial" pitchFamily="34" charset="0"/>
                <a:cs typeface="Arial" pitchFamily="34" charset="0"/>
              </a:rPr>
              <a:t> yang </a:t>
            </a:r>
            <a:r>
              <a:rPr lang="en-US" b="1" dirty="0" err="1" smtClean="0">
                <a:solidFill>
                  <a:schemeClr val="accent6">
                    <a:lumMod val="50000"/>
                  </a:schemeClr>
                </a:solidFill>
                <a:latin typeface="Arial" pitchFamily="34" charset="0"/>
                <a:cs typeface="Arial" pitchFamily="34" charset="0"/>
              </a:rPr>
              <a:t>kompleks</a:t>
            </a:r>
            <a:endParaRPr lang="id-ID" b="1" dirty="0" smtClean="0">
              <a:solidFill>
                <a:schemeClr val="accent6">
                  <a:lumMod val="50000"/>
                </a:schemeClr>
              </a:solidFill>
              <a:latin typeface="Arial" pitchFamily="34" charset="0"/>
              <a:cs typeface="Arial" pitchFamily="34" charset="0"/>
            </a:endParaRPr>
          </a:p>
          <a:p>
            <a:pPr marL="342900" lvl="0" indent="-342900">
              <a:lnSpc>
                <a:spcPct val="150000"/>
              </a:lnSpc>
              <a:spcBef>
                <a:spcPct val="20000"/>
              </a:spcBef>
              <a:buFont typeface="Arial" panose="020B0604020202020204" pitchFamily="34" charset="0"/>
              <a:buChar char="•"/>
              <a:defRPr/>
            </a:pPr>
            <a:r>
              <a:rPr lang="en-US" b="1" dirty="0" err="1" smtClean="0">
                <a:solidFill>
                  <a:schemeClr val="accent6">
                    <a:lumMod val="50000"/>
                  </a:schemeClr>
                </a:solidFill>
                <a:latin typeface="Arial" pitchFamily="34" charset="0"/>
                <a:cs typeface="Arial" pitchFamily="34" charset="0"/>
              </a:rPr>
              <a:t>Bagian</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penting</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dari</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enzim</a:t>
            </a:r>
            <a:r>
              <a:rPr lang="en-US" b="1" dirty="0" smtClean="0">
                <a:solidFill>
                  <a:schemeClr val="accent6">
                    <a:lumMod val="50000"/>
                  </a:schemeClr>
                </a:solidFill>
                <a:latin typeface="Arial" pitchFamily="34" charset="0"/>
                <a:cs typeface="Arial" pitchFamily="34" charset="0"/>
              </a:rPr>
              <a:t> </a:t>
            </a:r>
            <a:r>
              <a:rPr lang="id-ID" b="1" dirty="0" smtClean="0">
                <a:solidFill>
                  <a:schemeClr val="accent6">
                    <a:lumMod val="50000"/>
                  </a:schemeClr>
                </a:solidFill>
                <a:latin typeface="Arial" pitchFamily="34" charset="0"/>
                <a:cs typeface="Arial" pitchFamily="34" charset="0"/>
                <a:sym typeface="Wingdings" pitchFamily="2" charset="2"/>
              </a:rPr>
              <a:t> </a:t>
            </a:r>
            <a:r>
              <a:rPr lang="id-ID" b="1" dirty="0" smtClean="0">
                <a:solidFill>
                  <a:srgbClr val="FF0000"/>
                </a:solidFill>
                <a:latin typeface="Arial" pitchFamily="34" charset="0"/>
                <a:cs typeface="Arial" pitchFamily="34" charset="0"/>
                <a:sym typeface="Wingdings" pitchFamily="2" charset="2"/>
              </a:rPr>
              <a:t>sisi </a:t>
            </a:r>
            <a:r>
              <a:rPr lang="en-US" b="1" dirty="0" err="1" smtClean="0">
                <a:solidFill>
                  <a:srgbClr val="FF0000"/>
                </a:solidFill>
                <a:latin typeface="Arial" pitchFamily="34" charset="0"/>
                <a:cs typeface="Arial" pitchFamily="34" charset="0"/>
              </a:rPr>
              <a:t>aktif</a:t>
            </a:r>
            <a:r>
              <a:rPr lang="en-US" b="1" dirty="0" smtClean="0">
                <a:solidFill>
                  <a:srgbClr val="FF0000"/>
                </a:solidFill>
                <a:latin typeface="Arial" pitchFamily="34" charset="0"/>
                <a:cs typeface="Arial" pitchFamily="34" charset="0"/>
              </a:rPr>
              <a:t> </a:t>
            </a:r>
            <a:r>
              <a:rPr lang="id-ID" b="1" dirty="0" smtClean="0">
                <a:solidFill>
                  <a:schemeClr val="accent6">
                    <a:lumMod val="50000"/>
                  </a:schemeClr>
                </a:solidFill>
                <a:latin typeface="Arial" pitchFamily="34" charset="0"/>
                <a:cs typeface="Arial" pitchFamily="34" charset="0"/>
                <a:sym typeface="Wingdings" pitchFamily="2" charset="2"/>
              </a:rPr>
              <a:t></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bertanggung</a:t>
            </a:r>
            <a:r>
              <a:rPr lang="id-ID"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jawab</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terhadap</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proses</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reaksi</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kimia</a:t>
            </a:r>
            <a:r>
              <a:rPr lang="en-US" b="1" dirty="0" smtClean="0">
                <a:solidFill>
                  <a:schemeClr val="accent6">
                    <a:lumMod val="50000"/>
                  </a:schemeClr>
                </a:solidFill>
                <a:latin typeface="Arial" pitchFamily="34" charset="0"/>
                <a:cs typeface="Arial" pitchFamily="34" charset="0"/>
              </a:rPr>
              <a:t> yang </a:t>
            </a:r>
            <a:r>
              <a:rPr lang="en-US" b="1" dirty="0" err="1" smtClean="0">
                <a:solidFill>
                  <a:schemeClr val="accent6">
                    <a:lumMod val="50000"/>
                  </a:schemeClr>
                </a:solidFill>
                <a:latin typeface="Arial" pitchFamily="34" charset="0"/>
                <a:cs typeface="Arial" pitchFamily="34" charset="0"/>
              </a:rPr>
              <a:t>akan</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dikatalisis</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menjadi</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jalur</a:t>
            </a:r>
            <a:r>
              <a:rPr lang="en-US" b="1" dirty="0" smtClean="0">
                <a:solidFill>
                  <a:schemeClr val="accent6">
                    <a:lumMod val="50000"/>
                  </a:schemeClr>
                </a:solidFill>
                <a:latin typeface="Arial" pitchFamily="34" charset="0"/>
                <a:cs typeface="Arial" pitchFamily="34" charset="0"/>
              </a:rPr>
              <a:t> yang  </a:t>
            </a:r>
            <a:r>
              <a:rPr lang="en-US" b="1" dirty="0" err="1" smtClean="0">
                <a:solidFill>
                  <a:schemeClr val="accent6">
                    <a:lumMod val="50000"/>
                  </a:schemeClr>
                </a:solidFill>
                <a:latin typeface="Arial" pitchFamily="34" charset="0"/>
                <a:cs typeface="Arial" pitchFamily="34" charset="0"/>
              </a:rPr>
              <a:t>lebih</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pendek</a:t>
            </a:r>
            <a:endParaRPr lang="id-ID" b="1" dirty="0" smtClean="0">
              <a:solidFill>
                <a:schemeClr val="accent6">
                  <a:lumMod val="50000"/>
                </a:schemeClr>
              </a:solidFill>
              <a:latin typeface="Arial" pitchFamily="34" charset="0"/>
              <a:cs typeface="Arial" pitchFamily="34" charset="0"/>
            </a:endParaRPr>
          </a:p>
          <a:p>
            <a:pPr marL="342900" lvl="0" indent="-342900">
              <a:lnSpc>
                <a:spcPct val="150000"/>
              </a:lnSpc>
              <a:spcBef>
                <a:spcPct val="20000"/>
              </a:spcBef>
              <a:buFont typeface="Arial" panose="020B0604020202020204" pitchFamily="34" charset="0"/>
              <a:buChar char="•"/>
              <a:defRPr/>
            </a:pPr>
            <a:r>
              <a:rPr lang="en-US" b="1" dirty="0" smtClean="0">
                <a:solidFill>
                  <a:schemeClr val="accent6">
                    <a:lumMod val="50000"/>
                  </a:schemeClr>
                </a:solidFill>
                <a:latin typeface="Arial" pitchFamily="34" charset="0"/>
                <a:cs typeface="Arial" pitchFamily="34" charset="0"/>
              </a:rPr>
              <a:t>Si</a:t>
            </a:r>
            <a:r>
              <a:rPr lang="id-ID" b="1" dirty="0" smtClean="0">
                <a:solidFill>
                  <a:schemeClr val="accent6">
                    <a:lumMod val="50000"/>
                  </a:schemeClr>
                </a:solidFill>
                <a:latin typeface="Arial" pitchFamily="34" charset="0"/>
                <a:cs typeface="Arial" pitchFamily="34" charset="0"/>
              </a:rPr>
              <a:t>si </a:t>
            </a:r>
            <a:r>
              <a:rPr lang="en-US" b="1" dirty="0" err="1" smtClean="0">
                <a:solidFill>
                  <a:schemeClr val="accent6">
                    <a:lumMod val="50000"/>
                  </a:schemeClr>
                </a:solidFill>
                <a:latin typeface="Arial" pitchFamily="34" charset="0"/>
                <a:cs typeface="Arial" pitchFamily="34" charset="0"/>
              </a:rPr>
              <a:t>aktif</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tersebut</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memiliki</a:t>
            </a:r>
            <a:r>
              <a:rPr lang="en-US" b="1" dirty="0" smtClean="0">
                <a:solidFill>
                  <a:schemeClr val="accent6">
                    <a:lumMod val="50000"/>
                  </a:schemeClr>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struktur</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dan</a:t>
            </a:r>
            <a:r>
              <a:rPr lang="en-US" b="1" dirty="0" smtClean="0">
                <a:solidFill>
                  <a:schemeClr val="accent6">
                    <a:lumMod val="50000"/>
                  </a:schemeClr>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susunan</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kimia</a:t>
            </a:r>
            <a:r>
              <a:rPr lang="en-US" b="1" dirty="0" smtClean="0">
                <a:solidFill>
                  <a:srgbClr val="FF0000"/>
                </a:solidFill>
                <a:latin typeface="Arial" pitchFamily="34" charset="0"/>
                <a:cs typeface="Arial" pitchFamily="34" charset="0"/>
              </a:rPr>
              <a:t> </a:t>
            </a:r>
            <a:r>
              <a:rPr lang="en-US" b="1" dirty="0" smtClean="0">
                <a:solidFill>
                  <a:schemeClr val="accent6">
                    <a:lumMod val="50000"/>
                  </a:schemeClr>
                </a:solidFill>
                <a:latin typeface="Arial" pitchFamily="34" charset="0"/>
                <a:cs typeface="Arial" pitchFamily="34" charset="0"/>
              </a:rPr>
              <a:t>yang </a:t>
            </a:r>
            <a:r>
              <a:rPr lang="en-US" b="1" dirty="0" err="1" smtClean="0">
                <a:solidFill>
                  <a:schemeClr val="accent6">
                    <a:lumMod val="50000"/>
                  </a:schemeClr>
                </a:solidFill>
                <a:latin typeface="Arial" pitchFamily="34" charset="0"/>
                <a:cs typeface="Arial" pitchFamily="34" charset="0"/>
              </a:rPr>
              <a:t>spesifik</a:t>
            </a:r>
            <a:r>
              <a:rPr lang="en-US" b="1" dirty="0" smtClean="0">
                <a:solidFill>
                  <a:schemeClr val="accent6">
                    <a:lumMod val="50000"/>
                  </a:schemeClr>
                </a:solidFill>
                <a:latin typeface="Arial" pitchFamily="34" charset="0"/>
                <a:cs typeface="Arial" pitchFamily="34" charset="0"/>
              </a:rPr>
              <a:t> </a:t>
            </a:r>
            <a:r>
              <a:rPr lang="id-ID" b="1" dirty="0" smtClean="0">
                <a:solidFill>
                  <a:schemeClr val="accent6">
                    <a:lumMod val="50000"/>
                  </a:schemeClr>
                </a:solidFill>
                <a:latin typeface="Arial" pitchFamily="34" charset="0"/>
                <a:cs typeface="Arial" pitchFamily="34" charset="0"/>
                <a:sym typeface="Wingdings" pitchFamily="2" charset="2"/>
              </a:rPr>
              <a:t></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menentukan</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fungsi</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biologisnya</a:t>
            </a:r>
            <a:endParaRPr lang="id-ID" b="1" dirty="0" smtClean="0">
              <a:solidFill>
                <a:schemeClr val="accent6">
                  <a:lumMod val="50000"/>
                </a:schemeClr>
              </a:solidFill>
              <a:latin typeface="Arial" pitchFamily="34" charset="0"/>
              <a:cs typeface="Arial" pitchFamily="34" charset="0"/>
            </a:endParaRPr>
          </a:p>
          <a:p>
            <a:pPr marL="342900" lvl="0" indent="-342900">
              <a:lnSpc>
                <a:spcPct val="150000"/>
              </a:lnSpc>
              <a:spcBef>
                <a:spcPct val="20000"/>
              </a:spcBef>
              <a:buFont typeface="Arial" panose="020B0604020202020204" pitchFamily="34" charset="0"/>
              <a:buChar char="•"/>
              <a:defRPr/>
            </a:pPr>
            <a:r>
              <a:rPr lang="en-US" b="1" dirty="0" err="1" smtClean="0">
                <a:solidFill>
                  <a:schemeClr val="accent6">
                    <a:lumMod val="50000"/>
                  </a:schemeClr>
                </a:solidFill>
                <a:latin typeface="Arial" pitchFamily="34" charset="0"/>
                <a:cs typeface="Arial" pitchFamily="34" charset="0"/>
              </a:rPr>
              <a:t>Jenis</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enzim</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spesifik</a:t>
            </a:r>
            <a:r>
              <a:rPr lang="en-US" b="1" dirty="0" smtClean="0">
                <a:solidFill>
                  <a:schemeClr val="accent6">
                    <a:lumMod val="50000"/>
                  </a:schemeClr>
                </a:solidFill>
                <a:latin typeface="Arial" pitchFamily="34" charset="0"/>
                <a:cs typeface="Arial" pitchFamily="34" charset="0"/>
              </a:rPr>
              <a:t> </a:t>
            </a:r>
            <a:r>
              <a:rPr lang="id-ID" b="1" dirty="0" smtClean="0">
                <a:solidFill>
                  <a:schemeClr val="accent6">
                    <a:lumMod val="50000"/>
                  </a:schemeClr>
                </a:solidFill>
                <a:latin typeface="Arial" pitchFamily="34" charset="0"/>
                <a:cs typeface="Arial" pitchFamily="34" charset="0"/>
                <a:sym typeface="Wingdings" pitchFamily="2" charset="2"/>
              </a:rPr>
              <a:t> </a:t>
            </a:r>
            <a:r>
              <a:rPr lang="en-US" b="1" dirty="0" err="1" smtClean="0">
                <a:solidFill>
                  <a:schemeClr val="accent6">
                    <a:lumMod val="50000"/>
                  </a:schemeClr>
                </a:solidFill>
                <a:latin typeface="Arial" pitchFamily="34" charset="0"/>
                <a:cs typeface="Arial" pitchFamily="34" charset="0"/>
              </a:rPr>
              <a:t>untuk</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substrat</a:t>
            </a:r>
            <a:r>
              <a:rPr lang="en-US" b="1" dirty="0" smtClean="0">
                <a:solidFill>
                  <a:schemeClr val="accent6">
                    <a:lumMod val="50000"/>
                  </a:schemeClr>
                </a:solidFill>
                <a:latin typeface="Arial" pitchFamily="34" charset="0"/>
                <a:cs typeface="Arial" pitchFamily="34" charset="0"/>
              </a:rPr>
              <a:t> yang </a:t>
            </a:r>
            <a:r>
              <a:rPr lang="en-US" b="1" dirty="0" err="1" smtClean="0">
                <a:solidFill>
                  <a:schemeClr val="accent6">
                    <a:lumMod val="50000"/>
                  </a:schemeClr>
                </a:solidFill>
                <a:latin typeface="Arial" pitchFamily="34" charset="0"/>
                <a:cs typeface="Arial" pitchFamily="34" charset="0"/>
              </a:rPr>
              <a:t>akan</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diaktivasi</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Enzim</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biasanya</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memiliki</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bentuk</a:t>
            </a:r>
            <a:r>
              <a:rPr lang="en-US" b="1" dirty="0" smtClean="0">
                <a:solidFill>
                  <a:schemeClr val="accent6">
                    <a:lumMod val="50000"/>
                  </a:schemeClr>
                </a:solidFill>
                <a:latin typeface="Arial" pitchFamily="34" charset="0"/>
                <a:cs typeface="Arial" pitchFamily="34" charset="0"/>
              </a:rPr>
              <a:t> protein </a:t>
            </a:r>
            <a:r>
              <a:rPr lang="en-US" b="1" dirty="0" err="1" smtClean="0">
                <a:solidFill>
                  <a:schemeClr val="accent6">
                    <a:lumMod val="50000"/>
                  </a:schemeClr>
                </a:solidFill>
                <a:latin typeface="Arial" pitchFamily="34" charset="0"/>
                <a:cs typeface="Arial" pitchFamily="34" charset="0"/>
              </a:rPr>
              <a:t>terkonjugasi</a:t>
            </a:r>
            <a:endParaRPr lang="en-US" b="1" dirty="0" smtClean="0">
              <a:solidFill>
                <a:schemeClr val="accent6">
                  <a:lumMod val="50000"/>
                </a:schemeClr>
              </a:solidFill>
              <a:latin typeface="Arial" pitchFamily="34" charset="0"/>
              <a:cs typeface="Arial" pitchFamily="34" charset="0"/>
            </a:endParaRPr>
          </a:p>
          <a:p>
            <a:pPr marL="342900" lvl="0" indent="-342900">
              <a:lnSpc>
                <a:spcPct val="150000"/>
              </a:lnSpc>
              <a:spcBef>
                <a:spcPct val="20000"/>
              </a:spcBef>
              <a:buFont typeface="Arial" panose="020B0604020202020204" pitchFamily="34" charset="0"/>
              <a:buChar char="•"/>
              <a:defRPr/>
            </a:pPr>
            <a:r>
              <a:rPr lang="en-US" b="1" dirty="0" err="1" smtClean="0">
                <a:solidFill>
                  <a:schemeClr val="accent6">
                    <a:lumMod val="50000"/>
                  </a:schemeClr>
                </a:solidFill>
                <a:latin typeface="Arial" pitchFamily="34" charset="0"/>
                <a:cs typeface="Arial" pitchFamily="34" charset="0"/>
              </a:rPr>
              <a:t>Bagian</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enzim</a:t>
            </a:r>
            <a:r>
              <a:rPr lang="en-US" b="1" dirty="0" smtClean="0">
                <a:solidFill>
                  <a:schemeClr val="accent6">
                    <a:lumMod val="50000"/>
                  </a:schemeClr>
                </a:solidFill>
                <a:latin typeface="Arial" pitchFamily="34" charset="0"/>
                <a:cs typeface="Arial" pitchFamily="34" charset="0"/>
              </a:rPr>
              <a:t>  </a:t>
            </a:r>
            <a:r>
              <a:rPr lang="id-ID" b="1" dirty="0" smtClean="0">
                <a:solidFill>
                  <a:schemeClr val="accent6">
                    <a:lumMod val="50000"/>
                  </a:schemeClr>
                </a:solidFill>
                <a:latin typeface="Arial" pitchFamily="34" charset="0"/>
                <a:cs typeface="Arial" pitchFamily="34" charset="0"/>
                <a:sym typeface="Wingdings" pitchFamily="2" charset="2"/>
              </a:rPr>
              <a:t> </a:t>
            </a:r>
            <a:r>
              <a:rPr lang="en-US" b="1" dirty="0" smtClean="0">
                <a:solidFill>
                  <a:srgbClr val="FF0000"/>
                </a:solidFill>
                <a:latin typeface="Arial" pitchFamily="34" charset="0"/>
                <a:cs typeface="Arial" pitchFamily="34" charset="0"/>
              </a:rPr>
              <a:t>non</a:t>
            </a:r>
            <a:r>
              <a:rPr lang="id-ID" b="1" dirty="0" smtClean="0">
                <a:solidFill>
                  <a:srgbClr val="FF0000"/>
                </a:solidFill>
                <a:latin typeface="Arial" pitchFamily="34" charset="0"/>
                <a:cs typeface="Arial" pitchFamily="34" charset="0"/>
              </a:rPr>
              <a:t>-</a:t>
            </a:r>
            <a:r>
              <a:rPr lang="en-US" b="1" dirty="0" smtClean="0">
                <a:solidFill>
                  <a:srgbClr val="FF0000"/>
                </a:solidFill>
                <a:latin typeface="Arial" pitchFamily="34" charset="0"/>
                <a:cs typeface="Arial" pitchFamily="34" charset="0"/>
              </a:rPr>
              <a:t>protein  </a:t>
            </a:r>
            <a:r>
              <a:rPr lang="id-ID" b="1" dirty="0" smtClean="0">
                <a:solidFill>
                  <a:schemeClr val="accent6">
                    <a:lumMod val="50000"/>
                  </a:schemeClr>
                </a:solidFill>
                <a:latin typeface="Arial" pitchFamily="34" charset="0"/>
                <a:cs typeface="Arial" pitchFamily="34" charset="0"/>
                <a:sym typeface="Wingdings" pitchFamily="2" charset="2"/>
              </a:rPr>
              <a:t> </a:t>
            </a:r>
            <a:r>
              <a:rPr lang="en-US" b="1" dirty="0" err="1" smtClean="0">
                <a:solidFill>
                  <a:srgbClr val="FF0000"/>
                </a:solidFill>
                <a:latin typeface="Arial" pitchFamily="34" charset="0"/>
                <a:cs typeface="Arial" pitchFamily="34" charset="0"/>
              </a:rPr>
              <a:t>kofaktor</a:t>
            </a:r>
            <a:r>
              <a:rPr lang="en-US" b="1" dirty="0" smtClean="0">
                <a:solidFill>
                  <a:schemeClr val="accent6">
                    <a:lumMod val="50000"/>
                  </a:schemeClr>
                </a:solidFill>
                <a:latin typeface="Arial" pitchFamily="34" charset="0"/>
                <a:cs typeface="Arial" pitchFamily="34" charset="0"/>
              </a:rPr>
              <a:t>  </a:t>
            </a:r>
            <a:r>
              <a:rPr lang="id-ID" b="1" dirty="0" smtClean="0">
                <a:solidFill>
                  <a:schemeClr val="accent6">
                    <a:lumMod val="50000"/>
                  </a:schemeClr>
                </a:solidFill>
                <a:latin typeface="Arial" pitchFamily="34" charset="0"/>
                <a:cs typeface="Arial" pitchFamily="34" charset="0"/>
                <a:sym typeface="Wingdings" pitchFamily="2" charset="2"/>
              </a:rPr>
              <a:t></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dibutuhkan</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untuk</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membantu</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reaksi</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enzimatik</a:t>
            </a:r>
            <a:endParaRPr lang="id-ID" b="1" dirty="0" smtClean="0">
              <a:solidFill>
                <a:schemeClr val="accent6">
                  <a:lumMod val="50000"/>
                </a:schemeClr>
              </a:solidFill>
              <a:latin typeface="Arial" pitchFamily="34" charset="0"/>
              <a:cs typeface="Arial" pitchFamily="34" charset="0"/>
            </a:endParaRPr>
          </a:p>
          <a:p>
            <a:pPr marL="342900" lvl="0" indent="-342900">
              <a:lnSpc>
                <a:spcPct val="150000"/>
              </a:lnSpc>
              <a:spcBef>
                <a:spcPct val="20000"/>
              </a:spcBef>
              <a:buFont typeface="Arial" panose="020B0604020202020204" pitchFamily="34" charset="0"/>
              <a:buChar char="•"/>
              <a:defRPr/>
            </a:pPr>
            <a:r>
              <a:rPr lang="en-US" b="1" dirty="0" err="1" smtClean="0">
                <a:solidFill>
                  <a:schemeClr val="accent6">
                    <a:lumMod val="50000"/>
                  </a:schemeClr>
                </a:solidFill>
                <a:latin typeface="Arial" pitchFamily="34" charset="0"/>
                <a:cs typeface="Arial" pitchFamily="34" charset="0"/>
              </a:rPr>
              <a:t>Kofaktor</a:t>
            </a:r>
            <a:r>
              <a:rPr lang="en-US" b="1" dirty="0" smtClean="0">
                <a:solidFill>
                  <a:schemeClr val="accent6">
                    <a:lumMod val="50000"/>
                  </a:schemeClr>
                </a:solidFill>
                <a:latin typeface="Arial" pitchFamily="34" charset="0"/>
                <a:cs typeface="Arial" pitchFamily="34" charset="0"/>
              </a:rPr>
              <a:t> </a:t>
            </a:r>
            <a:r>
              <a:rPr lang="id-ID" b="1" dirty="0" smtClean="0">
                <a:solidFill>
                  <a:schemeClr val="accent6">
                    <a:lumMod val="50000"/>
                  </a:schemeClr>
                </a:solidFill>
                <a:latin typeface="Arial" pitchFamily="34" charset="0"/>
                <a:cs typeface="Arial" pitchFamily="34" charset="0"/>
                <a:sym typeface="Wingdings" pitchFamily="2" charset="2"/>
              </a:rPr>
              <a:t> </a:t>
            </a:r>
            <a:r>
              <a:rPr lang="en-US" b="1" dirty="0" err="1" smtClean="0">
                <a:solidFill>
                  <a:srgbClr val="FF0000"/>
                </a:solidFill>
                <a:latin typeface="Arial" pitchFamily="34" charset="0"/>
                <a:cs typeface="Arial" pitchFamily="34" charset="0"/>
              </a:rPr>
              <a:t>terikat</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kuat</a:t>
            </a:r>
            <a:r>
              <a:rPr lang="en-US" b="1" dirty="0" smtClean="0">
                <a:solidFill>
                  <a:srgbClr val="FF0000"/>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dalam</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biomolekul</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enzim</a:t>
            </a:r>
            <a:r>
              <a:rPr lang="en-US" b="1" dirty="0" smtClean="0">
                <a:solidFill>
                  <a:schemeClr val="accent6">
                    <a:lumMod val="50000"/>
                  </a:schemeClr>
                </a:solidFill>
                <a:latin typeface="Arial" pitchFamily="34" charset="0"/>
                <a:cs typeface="Arial" pitchFamily="34" charset="0"/>
              </a:rPr>
              <a:t> </a:t>
            </a:r>
            <a:r>
              <a:rPr lang="id-ID" b="1" dirty="0" smtClean="0">
                <a:solidFill>
                  <a:schemeClr val="accent6">
                    <a:lumMod val="50000"/>
                  </a:schemeClr>
                </a:solidFill>
                <a:latin typeface="Arial" pitchFamily="34" charset="0"/>
                <a:cs typeface="Arial" pitchFamily="34" charset="0"/>
                <a:sym typeface="Wingdings" pitchFamily="2" charset="2"/>
              </a:rPr>
              <a:t> </a:t>
            </a:r>
            <a:r>
              <a:rPr lang="en-US" b="1" dirty="0" err="1" smtClean="0">
                <a:solidFill>
                  <a:srgbClr val="FF0000"/>
                </a:solidFill>
                <a:latin typeface="Arial" pitchFamily="34" charset="0"/>
                <a:cs typeface="Arial" pitchFamily="34" charset="0"/>
              </a:rPr>
              <a:t>gugus</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prostetik</a:t>
            </a:r>
            <a:endParaRPr lang="id-ID" b="1" dirty="0" smtClean="0">
              <a:solidFill>
                <a:srgbClr val="FF0000"/>
              </a:solidFill>
              <a:latin typeface="Arial" pitchFamily="34" charset="0"/>
              <a:cs typeface="Arial" pitchFamily="34" charset="0"/>
            </a:endParaRPr>
          </a:p>
          <a:p>
            <a:pPr marL="342900" lvl="0" indent="-342900">
              <a:lnSpc>
                <a:spcPct val="150000"/>
              </a:lnSpc>
              <a:spcBef>
                <a:spcPct val="20000"/>
              </a:spcBef>
              <a:buFont typeface="Arial" panose="020B0604020202020204" pitchFamily="34" charset="0"/>
              <a:buChar char="•"/>
              <a:defRPr/>
            </a:pP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Kofaktor</a:t>
            </a:r>
            <a:r>
              <a:rPr lang="en-US" b="1" dirty="0" smtClean="0">
                <a:solidFill>
                  <a:schemeClr val="accent6">
                    <a:lumMod val="50000"/>
                  </a:schemeClr>
                </a:solidFill>
                <a:latin typeface="Arial" pitchFamily="34" charset="0"/>
                <a:cs typeface="Arial" pitchFamily="34" charset="0"/>
              </a:rPr>
              <a:t>  </a:t>
            </a:r>
            <a:r>
              <a:rPr lang="id-ID" b="1" dirty="0" smtClean="0">
                <a:solidFill>
                  <a:schemeClr val="accent6">
                    <a:lumMod val="50000"/>
                  </a:schemeClr>
                </a:solidFill>
                <a:latin typeface="Arial" pitchFamily="34" charset="0"/>
                <a:cs typeface="Arial" pitchFamily="34" charset="0"/>
                <a:sym typeface="Wingdings" pitchFamily="2" charset="2"/>
              </a:rPr>
              <a:t></a:t>
            </a:r>
            <a:r>
              <a:rPr lang="en-US" b="1" dirty="0" smtClean="0">
                <a:solidFill>
                  <a:schemeClr val="accent6">
                    <a:lumMod val="50000"/>
                  </a:schemeClr>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terlepas</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dari</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biomolekul</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enzim</a:t>
            </a:r>
            <a:r>
              <a:rPr lang="en-US" b="1" dirty="0" smtClean="0">
                <a:solidFill>
                  <a:schemeClr val="accent6">
                    <a:lumMod val="50000"/>
                  </a:schemeClr>
                </a:solidFill>
                <a:latin typeface="Arial" pitchFamily="34" charset="0"/>
                <a:cs typeface="Arial" pitchFamily="34" charset="0"/>
              </a:rPr>
              <a:t>  </a:t>
            </a:r>
            <a:r>
              <a:rPr lang="id-ID" b="1" dirty="0" smtClean="0">
                <a:solidFill>
                  <a:schemeClr val="accent6">
                    <a:lumMod val="50000"/>
                  </a:schemeClr>
                </a:solidFill>
                <a:latin typeface="Arial" pitchFamily="34" charset="0"/>
                <a:cs typeface="Arial" pitchFamily="34" charset="0"/>
                <a:sym typeface="Wingdings" pitchFamily="2" charset="2"/>
              </a:rPr>
              <a:t> </a:t>
            </a:r>
            <a:r>
              <a:rPr lang="en-US" b="1" dirty="0" err="1" smtClean="0">
                <a:solidFill>
                  <a:srgbClr val="FF0000"/>
                </a:solidFill>
                <a:latin typeface="Arial" pitchFamily="34" charset="0"/>
                <a:cs typeface="Arial" pitchFamily="34" charset="0"/>
              </a:rPr>
              <a:t>koenzim</a:t>
            </a:r>
            <a:endParaRPr lang="id-ID" b="1" dirty="0" smtClean="0">
              <a:solidFill>
                <a:srgbClr val="FF0000"/>
              </a:solidFill>
              <a:latin typeface="Arial" pitchFamily="34" charset="0"/>
              <a:cs typeface="Arial" pitchFamily="34" charset="0"/>
            </a:endParaRPr>
          </a:p>
          <a:p>
            <a:pPr marL="342900" lvl="0" indent="-342900">
              <a:lnSpc>
                <a:spcPct val="150000"/>
              </a:lnSpc>
              <a:spcBef>
                <a:spcPct val="20000"/>
              </a:spcBef>
              <a:buFont typeface="Arial" panose="020B0604020202020204" pitchFamily="34" charset="0"/>
              <a:buChar char="•"/>
              <a:defRPr/>
            </a:pPr>
            <a:r>
              <a:rPr lang="en-US" b="1" dirty="0" err="1" smtClean="0">
                <a:solidFill>
                  <a:schemeClr val="accent6">
                    <a:lumMod val="50000"/>
                  </a:schemeClr>
                </a:solidFill>
                <a:latin typeface="Arial" pitchFamily="34" charset="0"/>
                <a:cs typeface="Arial" pitchFamily="34" charset="0"/>
              </a:rPr>
              <a:t>Contoh</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dari</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koenzim</a:t>
            </a:r>
            <a:r>
              <a:rPr lang="en-US" b="1" dirty="0" smtClean="0">
                <a:solidFill>
                  <a:schemeClr val="accent6">
                    <a:lumMod val="50000"/>
                  </a:schemeClr>
                </a:solidFill>
                <a:latin typeface="Arial" pitchFamily="34" charset="0"/>
                <a:cs typeface="Arial" pitchFamily="34" charset="0"/>
              </a:rPr>
              <a:t> </a:t>
            </a:r>
            <a:r>
              <a:rPr lang="en-US" b="1" dirty="0" err="1" smtClean="0">
                <a:solidFill>
                  <a:schemeClr val="accent6">
                    <a:lumMod val="50000"/>
                  </a:schemeClr>
                </a:solidFill>
                <a:latin typeface="Arial" pitchFamily="34" charset="0"/>
                <a:cs typeface="Arial" pitchFamily="34" charset="0"/>
              </a:rPr>
              <a:t>adalah</a:t>
            </a:r>
            <a:r>
              <a:rPr lang="en-US" b="1" dirty="0" smtClean="0">
                <a:solidFill>
                  <a:schemeClr val="accent6">
                    <a:lumMod val="50000"/>
                  </a:schemeClr>
                </a:solidFill>
                <a:latin typeface="Arial" pitchFamily="34" charset="0"/>
                <a:cs typeface="Arial" pitchFamily="34" charset="0"/>
              </a:rPr>
              <a:t> vitamin</a:t>
            </a:r>
            <a:endParaRPr kumimoji="0" lang="en-US" b="1" i="0" u="none" strike="noStrike" kern="1200" cap="none" spc="0" normalizeH="0" baseline="0" noProof="0" dirty="0">
              <a:ln>
                <a:noFill/>
              </a:ln>
              <a:solidFill>
                <a:schemeClr val="accent6">
                  <a:lumMod val="50000"/>
                </a:scheme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heckerboard(across)">
                                      <p:cBhvr>
                                        <p:cTn id="32" dur="2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checkerboard(across)">
                                      <p:cBhvr>
                                        <p:cTn id="37" dur="20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checkerboard(across)">
                                      <p:cBhvr>
                                        <p:cTn id="42" dur="20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checkerboard(across)">
                                      <p:cBhvr>
                                        <p:cTn id="47"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pic>
        <p:nvPicPr>
          <p:cNvPr id="7170" name="Picture 2"/>
          <p:cNvPicPr>
            <a:picLocks noChangeAspect="1" noChangeArrowheads="1"/>
          </p:cNvPicPr>
          <p:nvPr/>
        </p:nvPicPr>
        <p:blipFill>
          <a:blip r:embed="rId6"/>
          <a:srcRect/>
          <a:stretch>
            <a:fillRect/>
          </a:stretch>
        </p:blipFill>
        <p:spPr bwMode="auto">
          <a:xfrm>
            <a:off x="0" y="1285859"/>
            <a:ext cx="9119034" cy="3857653"/>
          </a:xfrm>
          <a:prstGeom prst="rect">
            <a:avLst/>
          </a:prstGeom>
          <a:noFill/>
          <a:ln w="9525">
            <a:noFill/>
            <a:miter lim="800000"/>
            <a:headEnd/>
            <a:tailEnd/>
          </a:ln>
          <a:effectLst/>
        </p:spPr>
      </p:pic>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4" name="TextBox 3"/>
          <p:cNvSpPr txBox="1"/>
          <p:nvPr/>
        </p:nvSpPr>
        <p:spPr>
          <a:xfrm>
            <a:off x="268257" y="1214422"/>
            <a:ext cx="8572560" cy="4662815"/>
          </a:xfrm>
          <a:prstGeom prst="rect">
            <a:avLst/>
          </a:prstGeom>
          <a:noFill/>
        </p:spPr>
        <p:txBody>
          <a:bodyPr wrap="square" rtlCol="0">
            <a:spAutoFit/>
          </a:bodyPr>
          <a:lstStyle/>
          <a:p>
            <a:pPr>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 Jika substrat dan sisi aktif enzim memiliki kecocokan yang presisi </a:t>
            </a:r>
            <a:r>
              <a:rPr lang="id-ID" sz="2200" b="1" dirty="0" smtClean="0">
                <a:solidFill>
                  <a:schemeClr val="accent6">
                    <a:lumMod val="50000"/>
                  </a:schemeClr>
                </a:solidFill>
                <a:latin typeface="Arial" pitchFamily="34" charset="0"/>
                <a:cs typeface="Arial" pitchFamily="34" charset="0"/>
                <a:sym typeface="Wingdings" pitchFamily="2" charset="2"/>
              </a:rPr>
              <a:t> s</a:t>
            </a:r>
            <a:r>
              <a:rPr lang="id-ID" sz="2200" b="1" dirty="0" smtClean="0">
                <a:solidFill>
                  <a:schemeClr val="accent6">
                    <a:lumMod val="50000"/>
                  </a:schemeClr>
                </a:solidFill>
                <a:latin typeface="Arial" pitchFamily="34" charset="0"/>
                <a:cs typeface="Arial" pitchFamily="34" charset="0"/>
              </a:rPr>
              <a:t>eperti KEY cocok dengan LOCK secara tepat</a:t>
            </a:r>
          </a:p>
          <a:p>
            <a:pPr>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 </a:t>
            </a:r>
            <a:r>
              <a:rPr lang="id-ID" sz="2200" b="1" dirty="0" smtClean="0">
                <a:solidFill>
                  <a:srgbClr val="FF0000"/>
                </a:solidFill>
                <a:latin typeface="Arial" pitchFamily="34" charset="0"/>
                <a:cs typeface="Arial" pitchFamily="34" charset="0"/>
              </a:rPr>
              <a:t>Key</a:t>
            </a:r>
            <a:r>
              <a:rPr lang="id-ID" sz="2200" b="1" dirty="0" smtClean="0">
                <a:solidFill>
                  <a:schemeClr val="accent6">
                    <a:lumMod val="50000"/>
                  </a:schemeClr>
                </a:solidFill>
                <a:latin typeface="Arial" pitchFamily="34" charset="0"/>
                <a:cs typeface="Arial" pitchFamily="34" charset="0"/>
              </a:rPr>
              <a:t> dianalogikan </a:t>
            </a:r>
            <a:r>
              <a:rPr lang="id-ID" sz="2200" b="1" dirty="0" smtClean="0">
                <a:solidFill>
                  <a:schemeClr val="accent6">
                    <a:lumMod val="50000"/>
                  </a:schemeClr>
                </a:solidFill>
                <a:latin typeface="Arial" pitchFamily="34" charset="0"/>
                <a:cs typeface="Arial" pitchFamily="34" charset="0"/>
                <a:sym typeface="Wingdings" pitchFamily="2" charset="2"/>
              </a:rPr>
              <a:t></a:t>
            </a:r>
            <a:r>
              <a:rPr lang="id-ID" sz="2200" b="1" dirty="0" smtClean="0">
                <a:solidFill>
                  <a:schemeClr val="accent6">
                    <a:lumMod val="50000"/>
                  </a:schemeClr>
                </a:solidFill>
                <a:latin typeface="Arial" pitchFamily="34" charset="0"/>
                <a:cs typeface="Arial" pitchFamily="34" charset="0"/>
              </a:rPr>
              <a:t> </a:t>
            </a:r>
            <a:r>
              <a:rPr lang="id-ID" sz="2200" b="1" dirty="0" smtClean="0">
                <a:solidFill>
                  <a:srgbClr val="FF0000"/>
                </a:solidFill>
                <a:latin typeface="Arial" pitchFamily="34" charset="0"/>
                <a:cs typeface="Arial" pitchFamily="34" charset="0"/>
              </a:rPr>
              <a:t>enzim</a:t>
            </a:r>
            <a:r>
              <a:rPr lang="id-ID" sz="2200" b="1" dirty="0" smtClean="0">
                <a:solidFill>
                  <a:schemeClr val="accent6">
                    <a:lumMod val="50000"/>
                  </a:schemeClr>
                </a:solidFill>
                <a:latin typeface="Arial" pitchFamily="34" charset="0"/>
                <a:cs typeface="Arial" pitchFamily="34" charset="0"/>
              </a:rPr>
              <a:t> dan </a:t>
            </a:r>
            <a:r>
              <a:rPr lang="id-ID" sz="2200" b="1" dirty="0" smtClean="0">
                <a:solidFill>
                  <a:srgbClr val="FF0000"/>
                </a:solidFill>
                <a:latin typeface="Arial" pitchFamily="34" charset="0"/>
                <a:cs typeface="Arial" pitchFamily="34" charset="0"/>
              </a:rPr>
              <a:t>Lock</a:t>
            </a:r>
            <a:r>
              <a:rPr lang="id-ID" sz="2200" b="1" dirty="0" smtClean="0">
                <a:solidFill>
                  <a:schemeClr val="accent6">
                    <a:lumMod val="50000"/>
                  </a:schemeClr>
                </a:solidFill>
                <a:latin typeface="Arial" pitchFamily="34" charset="0"/>
                <a:cs typeface="Arial" pitchFamily="34" charset="0"/>
              </a:rPr>
              <a:t> dianalogkan </a:t>
            </a:r>
            <a:r>
              <a:rPr lang="id-ID" sz="2200" b="1" dirty="0" smtClean="0">
                <a:solidFill>
                  <a:schemeClr val="accent6">
                    <a:lumMod val="50000"/>
                  </a:schemeClr>
                </a:solidFill>
                <a:latin typeface="Arial" pitchFamily="34" charset="0"/>
                <a:cs typeface="Arial" pitchFamily="34" charset="0"/>
                <a:sym typeface="Wingdings" pitchFamily="2" charset="2"/>
              </a:rPr>
              <a:t></a:t>
            </a:r>
            <a:r>
              <a:rPr lang="id-ID" sz="2200" b="1" dirty="0" smtClean="0">
                <a:solidFill>
                  <a:schemeClr val="accent6">
                    <a:lumMod val="50000"/>
                  </a:schemeClr>
                </a:solidFill>
                <a:latin typeface="Arial" pitchFamily="34" charset="0"/>
                <a:cs typeface="Arial" pitchFamily="34" charset="0"/>
              </a:rPr>
              <a:t> </a:t>
            </a:r>
            <a:r>
              <a:rPr lang="id-ID" sz="2200" b="1" dirty="0" smtClean="0">
                <a:solidFill>
                  <a:srgbClr val="FF0000"/>
                </a:solidFill>
                <a:latin typeface="Arial" pitchFamily="34" charset="0"/>
                <a:cs typeface="Arial" pitchFamily="34" charset="0"/>
              </a:rPr>
              <a:t>substrat</a:t>
            </a:r>
          </a:p>
          <a:p>
            <a:pPr>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 Struktur yang terbentuk (produk) </a:t>
            </a:r>
            <a:r>
              <a:rPr lang="id-ID" sz="2200" b="1" dirty="0" smtClean="0">
                <a:solidFill>
                  <a:schemeClr val="accent6">
                    <a:lumMod val="50000"/>
                  </a:schemeClr>
                </a:solidFill>
                <a:latin typeface="Arial" pitchFamily="34" charset="0"/>
                <a:cs typeface="Arial" pitchFamily="34" charset="0"/>
                <a:sym typeface="Wingdings" pitchFamily="2" charset="2"/>
              </a:rPr>
              <a:t></a:t>
            </a:r>
            <a:r>
              <a:rPr lang="id-ID" sz="2200" b="1" dirty="0" smtClean="0">
                <a:solidFill>
                  <a:schemeClr val="accent6">
                    <a:lumMod val="50000"/>
                  </a:schemeClr>
                </a:solidFill>
                <a:latin typeface="Arial" pitchFamily="34" charset="0"/>
                <a:cs typeface="Arial" pitchFamily="34" charset="0"/>
              </a:rPr>
              <a:t> kompleks </a:t>
            </a:r>
            <a:r>
              <a:rPr lang="id-ID" sz="2200" b="1" dirty="0" smtClean="0">
                <a:solidFill>
                  <a:srgbClr val="FF0000"/>
                </a:solidFill>
                <a:latin typeface="Arial" pitchFamily="34" charset="0"/>
                <a:cs typeface="Arial" pitchFamily="34" charset="0"/>
              </a:rPr>
              <a:t>enzim-substrat</a:t>
            </a:r>
          </a:p>
          <a:p>
            <a:pPr>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 Produk yang dihasilkan </a:t>
            </a:r>
            <a:r>
              <a:rPr lang="id-ID" sz="2200" b="1" dirty="0" smtClean="0">
                <a:solidFill>
                  <a:schemeClr val="accent6">
                    <a:lumMod val="50000"/>
                  </a:schemeClr>
                </a:solidFill>
                <a:latin typeface="Arial" pitchFamily="34" charset="0"/>
                <a:cs typeface="Arial" pitchFamily="34" charset="0"/>
                <a:sym typeface="Wingdings" pitchFamily="2" charset="2"/>
              </a:rPr>
              <a:t> </a:t>
            </a:r>
            <a:r>
              <a:rPr lang="id-ID" sz="2200" b="1" dirty="0" smtClean="0">
                <a:solidFill>
                  <a:schemeClr val="accent6">
                    <a:lumMod val="50000"/>
                  </a:schemeClr>
                </a:solidFill>
                <a:latin typeface="Arial" pitchFamily="34" charset="0"/>
                <a:cs typeface="Arial" pitchFamily="34" charset="0"/>
              </a:rPr>
              <a:t>memiliki  </a:t>
            </a:r>
            <a:r>
              <a:rPr lang="id-ID" sz="2200" b="1" dirty="0" smtClean="0">
                <a:solidFill>
                  <a:srgbClr val="FF0000"/>
                </a:solidFill>
                <a:latin typeface="Arial" pitchFamily="34" charset="0"/>
                <a:cs typeface="Arial" pitchFamily="34" charset="0"/>
              </a:rPr>
              <a:t>sifat</a:t>
            </a:r>
            <a:r>
              <a:rPr lang="id-ID" sz="2200" b="1" dirty="0" smtClean="0">
                <a:solidFill>
                  <a:schemeClr val="accent6">
                    <a:lumMod val="50000"/>
                  </a:schemeClr>
                </a:solidFill>
                <a:latin typeface="Arial" pitchFamily="34" charset="0"/>
                <a:cs typeface="Arial" pitchFamily="34" charset="0"/>
              </a:rPr>
              <a:t> dan </a:t>
            </a:r>
            <a:r>
              <a:rPr lang="id-ID" sz="2200" b="1" dirty="0" smtClean="0">
                <a:solidFill>
                  <a:srgbClr val="FF0000"/>
                </a:solidFill>
                <a:latin typeface="Arial" pitchFamily="34" charset="0"/>
                <a:cs typeface="Arial" pitchFamily="34" charset="0"/>
              </a:rPr>
              <a:t>bentuk</a:t>
            </a:r>
            <a:r>
              <a:rPr lang="id-ID" sz="2200" b="1" dirty="0" smtClean="0">
                <a:solidFill>
                  <a:schemeClr val="accent6">
                    <a:lumMod val="50000"/>
                  </a:schemeClr>
                </a:solidFill>
                <a:latin typeface="Arial" pitchFamily="34" charset="0"/>
                <a:cs typeface="Arial" pitchFamily="34" charset="0"/>
              </a:rPr>
              <a:t> yang berbeda dari substrat </a:t>
            </a:r>
          </a:p>
          <a:p>
            <a:pPr>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 Setelah terbentuk </a:t>
            </a:r>
            <a:r>
              <a:rPr lang="id-ID" sz="2200" b="1" dirty="0" smtClean="0">
                <a:solidFill>
                  <a:schemeClr val="accent6">
                    <a:lumMod val="50000"/>
                  </a:schemeClr>
                </a:solidFill>
                <a:latin typeface="Arial" pitchFamily="34" charset="0"/>
                <a:cs typeface="Arial" pitchFamily="34" charset="0"/>
                <a:sym typeface="Wingdings" pitchFamily="2" charset="2"/>
              </a:rPr>
              <a:t></a:t>
            </a:r>
            <a:r>
              <a:rPr lang="id-ID" sz="2200" b="1" dirty="0" smtClean="0">
                <a:solidFill>
                  <a:schemeClr val="accent6">
                    <a:lumMod val="50000"/>
                  </a:schemeClr>
                </a:solidFill>
                <a:latin typeface="Arial" pitchFamily="34" charset="0"/>
                <a:cs typeface="Arial" pitchFamily="34" charset="0"/>
              </a:rPr>
              <a:t> produk akan lepas dari sisi aktif</a:t>
            </a:r>
          </a:p>
          <a:p>
            <a:pPr>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 Pada keadaan bebas, produk tersebut dapat menjadi substrat untuk reaksi biologi lainnya </a:t>
            </a:r>
            <a:endParaRPr lang="id-ID" sz="2200" b="1" dirty="0">
              <a:solidFill>
                <a:schemeClr val="accent6">
                  <a:lumMod val="50000"/>
                </a:schemeClr>
              </a:solidFill>
              <a:latin typeface="Arial" pitchFamily="34" charset="0"/>
              <a:cs typeface="Arial" pitchFamily="34" charset="0"/>
            </a:endParaRPr>
          </a:p>
        </p:txBody>
      </p:sp>
      <p:sp>
        <p:nvSpPr>
          <p:cNvPr id="5" name="TextBox 4"/>
          <p:cNvSpPr txBox="1"/>
          <p:nvPr/>
        </p:nvSpPr>
        <p:spPr>
          <a:xfrm>
            <a:off x="2625711" y="214290"/>
            <a:ext cx="6215106" cy="646331"/>
          </a:xfrm>
          <a:prstGeom prst="rect">
            <a:avLst/>
          </a:prstGeom>
          <a:noFill/>
        </p:spPr>
        <p:txBody>
          <a:bodyPr wrap="square" rtlCol="0">
            <a:spAutoFit/>
          </a:bodyPr>
          <a:lstStyle/>
          <a:p>
            <a:pPr algn="ctr"/>
            <a:r>
              <a:rPr lang="id-ID" sz="3600" b="1" dirty="0" smtClean="0">
                <a:solidFill>
                  <a:schemeClr val="accent6">
                    <a:lumMod val="50000"/>
                  </a:schemeClr>
                </a:solidFill>
                <a:latin typeface="Arial" pitchFamily="34" charset="0"/>
                <a:cs typeface="Arial" pitchFamily="34" charset="0"/>
              </a:rPr>
              <a:t>Hipotesis Key and Lock</a:t>
            </a:r>
            <a:endParaRPr lang="id-ID" sz="3600" b="1"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pic>
        <p:nvPicPr>
          <p:cNvPr id="8194" name="Picture 2"/>
          <p:cNvPicPr>
            <a:picLocks noChangeAspect="1" noChangeArrowheads="1"/>
          </p:cNvPicPr>
          <p:nvPr/>
        </p:nvPicPr>
        <p:blipFill>
          <a:blip r:embed="rId6"/>
          <a:srcRect/>
          <a:stretch>
            <a:fillRect/>
          </a:stretch>
        </p:blipFill>
        <p:spPr bwMode="auto">
          <a:xfrm>
            <a:off x="196818" y="1142983"/>
            <a:ext cx="8784181" cy="5429289"/>
          </a:xfrm>
          <a:prstGeom prst="rect">
            <a:avLst/>
          </a:prstGeom>
          <a:noFill/>
          <a:ln w="9525">
            <a:noFill/>
            <a:miter lim="800000"/>
            <a:headEnd/>
            <a:tailEnd/>
          </a:ln>
          <a:effectLst/>
        </p:spPr>
      </p:pic>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4" name="TextBox 3"/>
          <p:cNvSpPr txBox="1"/>
          <p:nvPr/>
        </p:nvSpPr>
        <p:spPr>
          <a:xfrm>
            <a:off x="2625711" y="214290"/>
            <a:ext cx="6215106" cy="646331"/>
          </a:xfrm>
          <a:prstGeom prst="rect">
            <a:avLst/>
          </a:prstGeom>
          <a:noFill/>
        </p:spPr>
        <p:txBody>
          <a:bodyPr wrap="square" rtlCol="0">
            <a:spAutoFit/>
          </a:bodyPr>
          <a:lstStyle/>
          <a:p>
            <a:pPr algn="ctr"/>
            <a:r>
              <a:rPr lang="id-ID" sz="3600" b="1" dirty="0" smtClean="0">
                <a:solidFill>
                  <a:schemeClr val="accent6">
                    <a:lumMod val="50000"/>
                  </a:schemeClr>
                </a:solidFill>
                <a:latin typeface="Arial" pitchFamily="34" charset="0"/>
                <a:cs typeface="Arial" pitchFamily="34" charset="0"/>
              </a:rPr>
              <a:t>Hipotesis Induced Fit</a:t>
            </a:r>
            <a:endParaRPr lang="id-ID" sz="3600" b="1" dirty="0">
              <a:solidFill>
                <a:schemeClr val="accent6">
                  <a:lumMod val="50000"/>
                </a:schemeClr>
              </a:solidFill>
              <a:latin typeface="Arial" pitchFamily="34" charset="0"/>
              <a:cs typeface="Arial" pitchFamily="34" charset="0"/>
            </a:endParaRPr>
          </a:p>
        </p:txBody>
      </p:sp>
      <p:sp>
        <p:nvSpPr>
          <p:cNvPr id="5" name="TextBox 4"/>
          <p:cNvSpPr txBox="1"/>
          <p:nvPr/>
        </p:nvSpPr>
        <p:spPr>
          <a:xfrm>
            <a:off x="196819" y="1214422"/>
            <a:ext cx="8643998" cy="5170646"/>
          </a:xfrm>
          <a:prstGeom prst="rect">
            <a:avLst/>
          </a:prstGeom>
          <a:noFill/>
        </p:spPr>
        <p:txBody>
          <a:bodyPr wrap="square" rtlCol="0">
            <a:spAutoFit/>
          </a:bodyPr>
          <a:lstStyle/>
          <a:p>
            <a:pPr>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 Beberapa protein dapat mengubah bentuk strukturnya dalam bentuk konformasi</a:t>
            </a:r>
          </a:p>
          <a:p>
            <a:pPr>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 Ketika  substrat  berikatan  dengan  enzim  sehingga  enzim  akan  terinduksi  dan mengalami perubahan konformasi  </a:t>
            </a:r>
          </a:p>
          <a:p>
            <a:pPr>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 Sisi aktif akan menghasilkan cetakan yang presisi sesuai dengan konformasinya </a:t>
            </a:r>
          </a:p>
          <a:p>
            <a:pPr>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 Lingkungan kimia akan cocok untuk melaksanakan reaksi biologi</a:t>
            </a:r>
          </a:p>
          <a:p>
            <a:pPr>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 Ikatan  kuat  dengan  substrat menyebabkan  reaksi berjalan  dengan mudah  (energi aktivasi lebih rendah) </a:t>
            </a:r>
            <a:endParaRPr lang="id-ID" sz="2200" b="1"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pic>
        <p:nvPicPr>
          <p:cNvPr id="9218" name="Picture 2"/>
          <p:cNvPicPr>
            <a:picLocks noChangeAspect="1" noChangeArrowheads="1"/>
          </p:cNvPicPr>
          <p:nvPr/>
        </p:nvPicPr>
        <p:blipFill>
          <a:blip r:embed="rId6"/>
          <a:srcRect/>
          <a:stretch>
            <a:fillRect/>
          </a:stretch>
        </p:blipFill>
        <p:spPr bwMode="auto">
          <a:xfrm>
            <a:off x="1" y="1714488"/>
            <a:ext cx="9109074" cy="4099743"/>
          </a:xfrm>
          <a:prstGeom prst="rect">
            <a:avLst/>
          </a:prstGeom>
          <a:noFill/>
          <a:ln w="9525">
            <a:noFill/>
            <a:miter lim="800000"/>
            <a:headEnd/>
            <a:tailEnd/>
          </a:ln>
          <a:effectLst/>
        </p:spPr>
      </p:pic>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pic>
        <p:nvPicPr>
          <p:cNvPr id="4" name="Picture 4" descr="Pembahasan Soal UN Biologi SMA Paket 1 Soal No 25 Tahun Pelajaran 2016/2017  - Blog Pak Pandani"/>
          <p:cNvPicPr>
            <a:picLocks noChangeAspect="1" noChangeArrowheads="1"/>
          </p:cNvPicPr>
          <p:nvPr/>
        </p:nvPicPr>
        <p:blipFill>
          <a:blip r:embed="rId6"/>
          <a:srcRect/>
          <a:stretch>
            <a:fillRect/>
          </a:stretch>
        </p:blipFill>
        <p:spPr bwMode="auto">
          <a:xfrm>
            <a:off x="196819" y="1428736"/>
            <a:ext cx="8649368" cy="3213034"/>
          </a:xfrm>
          <a:prstGeom prst="rect">
            <a:avLst/>
          </a:prstGeom>
          <a:noFill/>
        </p:spPr>
      </p:pic>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5" name="Title 1"/>
          <p:cNvSpPr txBox="1">
            <a:spLocks/>
          </p:cNvSpPr>
          <p:nvPr/>
        </p:nvSpPr>
        <p:spPr>
          <a:xfrm>
            <a:off x="1839893" y="0"/>
            <a:ext cx="7269182" cy="150017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b="1" i="0" u="none" strike="noStrike" kern="1200" cap="none" spc="0" normalizeH="0" baseline="0" noProof="0" dirty="0" smtClean="0">
                <a:ln>
                  <a:noFill/>
                </a:ln>
                <a:solidFill>
                  <a:schemeClr val="accent6">
                    <a:lumMod val="50000"/>
                  </a:schemeClr>
                </a:solidFill>
                <a:effectLst/>
                <a:uLnTx/>
                <a:uFillTx/>
                <a:latin typeface="Arial" pitchFamily="34" charset="0"/>
                <a:ea typeface="+mj-ea"/>
                <a:cs typeface="Arial" pitchFamily="34" charset="0"/>
              </a:rPr>
              <a:t>FAKTOR-FAKTOR YANG MEMPENGARUHI KERJA ENZIM</a:t>
            </a:r>
            <a:endParaRPr kumimoji="0" lang="en-US" sz="2800" b="1" i="0" u="none" strike="noStrike" kern="1200" cap="none" spc="0" normalizeH="0" baseline="0" noProof="0" dirty="0">
              <a:ln>
                <a:noFill/>
              </a:ln>
              <a:solidFill>
                <a:schemeClr val="accent6">
                  <a:lumMod val="50000"/>
                </a:schemeClr>
              </a:solidFill>
              <a:effectLst/>
              <a:uLnTx/>
              <a:uFillTx/>
              <a:latin typeface="Arial" pitchFamily="34" charset="0"/>
              <a:ea typeface="+mj-ea"/>
              <a:cs typeface="Arial" pitchFamily="34" charset="0"/>
            </a:endParaRPr>
          </a:p>
        </p:txBody>
      </p:sp>
      <p:sp>
        <p:nvSpPr>
          <p:cNvPr id="6" name="Content Placeholder 2"/>
          <p:cNvSpPr txBox="1">
            <a:spLocks/>
          </p:cNvSpPr>
          <p:nvPr/>
        </p:nvSpPr>
        <p:spPr>
          <a:xfrm>
            <a:off x="214282" y="1643050"/>
            <a:ext cx="8715436" cy="4929222"/>
          </a:xfrm>
          <a:prstGeom prst="rect">
            <a:avLst/>
          </a:prstGeom>
        </p:spPr>
        <p:txBody>
          <a:bodyPr>
            <a:normAutofit/>
          </a:bodyPr>
          <a:lstStyle/>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id-ID" sz="24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rPr>
              <a:t>Temperatur</a:t>
            </a: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id-ID" sz="24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rPr>
              <a:t>Perubahan pH</a:t>
            </a: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id-ID" sz="24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rPr>
              <a:t>Konsentrasi enzim dan substrat</a:t>
            </a: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id-ID" sz="24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rPr>
              <a:t>Inhibitor enzim</a:t>
            </a:r>
            <a:endParaRPr kumimoji="0" lang="en-US" sz="2400" b="1" i="0" u="none" strike="noStrike" kern="1200" cap="none" spc="0" normalizeH="0" baseline="0" noProof="0" dirty="0">
              <a:ln>
                <a:noFill/>
              </a:ln>
              <a:solidFill>
                <a:schemeClr val="accent6">
                  <a:lumMod val="50000"/>
                </a:scheme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heckerboard(across)">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checkerboard(across)">
                                      <p:cBhvr>
                                        <p:cTn id="22" dur="2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checkerboard(across)">
                                      <p:cBhvr>
                                        <p:cTn id="2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4" name="Title 1"/>
          <p:cNvSpPr txBox="1">
            <a:spLocks/>
          </p:cNvSpPr>
          <p:nvPr/>
        </p:nvSpPr>
        <p:spPr>
          <a:xfrm>
            <a:off x="457200" y="142852"/>
            <a:ext cx="8229600" cy="127478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smtClean="0">
                <a:ln>
                  <a:noFill/>
                </a:ln>
                <a:solidFill>
                  <a:schemeClr val="accent6">
                    <a:lumMod val="50000"/>
                  </a:schemeClr>
                </a:solidFill>
                <a:effectLst/>
                <a:uLnTx/>
                <a:uFillTx/>
                <a:latin typeface="Arial" pitchFamily="34" charset="0"/>
                <a:ea typeface="+mj-ea"/>
                <a:cs typeface="Arial" pitchFamily="34" charset="0"/>
              </a:rPr>
              <a:t>Temperatur</a:t>
            </a:r>
            <a:endParaRPr kumimoji="0" lang="id-ID" sz="3600" b="1" i="0" u="none" strike="noStrike" kern="1200" cap="none" spc="0" normalizeH="0" baseline="0" noProof="0" dirty="0">
              <a:ln>
                <a:noFill/>
              </a:ln>
              <a:solidFill>
                <a:schemeClr val="accent6">
                  <a:lumMod val="50000"/>
                </a:schemeClr>
              </a:solidFill>
              <a:effectLst/>
              <a:uLnTx/>
              <a:uFillTx/>
              <a:latin typeface="Arial" pitchFamily="34" charset="0"/>
              <a:ea typeface="+mj-ea"/>
              <a:cs typeface="Arial" pitchFamily="34" charset="0"/>
            </a:endParaRPr>
          </a:p>
        </p:txBody>
      </p:sp>
      <p:sp>
        <p:nvSpPr>
          <p:cNvPr id="5" name="Content Placeholder 2"/>
          <p:cNvSpPr txBox="1">
            <a:spLocks/>
          </p:cNvSpPr>
          <p:nvPr/>
        </p:nvSpPr>
        <p:spPr>
          <a:xfrm>
            <a:off x="268257" y="1071546"/>
            <a:ext cx="8661461" cy="5429288"/>
          </a:xfrm>
          <a:prstGeom prst="rect">
            <a:avLst/>
          </a:prstGeom>
        </p:spPr>
        <p:txBody>
          <a:bodyPr>
            <a:noAutofit/>
          </a:bodyPr>
          <a:lstStyle/>
          <a:p>
            <a:pPr marL="342900" lvl="0" indent="-342900">
              <a:lnSpc>
                <a:spcPct val="150000"/>
              </a:lnSpc>
              <a:spcBef>
                <a:spcPct val="20000"/>
              </a:spcBef>
              <a:buFont typeface="Arial" panose="020B0604020202020204" pitchFamily="34" charset="0"/>
              <a:buChar char="•"/>
              <a:defRPr/>
            </a:pPr>
            <a:r>
              <a:rPr lang="id-ID" sz="2200" b="1" dirty="0" smtClean="0">
                <a:solidFill>
                  <a:schemeClr val="accent6">
                    <a:lumMod val="50000"/>
                  </a:schemeClr>
                </a:solidFill>
                <a:latin typeface="Arial" pitchFamily="34" charset="0"/>
                <a:cs typeface="Arial" pitchFamily="34" charset="0"/>
              </a:rPr>
              <a:t>Laju  reaksi  akan  2-3  kali  lebih  cepat  setiap  kenaikan  temperatur  reaksi sebanyak 10 derajat Celcius</a:t>
            </a:r>
          </a:p>
          <a:p>
            <a:pPr marL="342900" lvl="0" indent="-342900">
              <a:lnSpc>
                <a:spcPct val="150000"/>
              </a:lnSpc>
              <a:spcBef>
                <a:spcPct val="20000"/>
              </a:spcBef>
              <a:buFont typeface="Arial" panose="020B0604020202020204" pitchFamily="34" charset="0"/>
              <a:buChar char="•"/>
              <a:defRPr/>
            </a:pPr>
            <a:r>
              <a:rPr lang="id-ID" sz="2200" b="1" dirty="0" smtClean="0">
                <a:solidFill>
                  <a:schemeClr val="accent6">
                    <a:lumMod val="50000"/>
                  </a:schemeClr>
                </a:solidFill>
                <a:latin typeface="Arial" pitchFamily="34" charset="0"/>
                <a:cs typeface="Arial" pitchFamily="34" charset="0"/>
              </a:rPr>
              <a:t>Keadaan tersebut dinamakan dengan koefisien temperatur </a:t>
            </a:r>
            <a:r>
              <a:rPr lang="id-ID" sz="2200" b="1" dirty="0" smtClean="0">
                <a:solidFill>
                  <a:srgbClr val="FF0000"/>
                </a:solidFill>
                <a:latin typeface="Arial" pitchFamily="34" charset="0"/>
                <a:cs typeface="Arial" pitchFamily="34" charset="0"/>
              </a:rPr>
              <a:t>Q10</a:t>
            </a:r>
          </a:p>
          <a:p>
            <a:pPr marL="342900" lvl="0" indent="-342900">
              <a:lnSpc>
                <a:spcPct val="150000"/>
              </a:lnSpc>
              <a:spcBef>
                <a:spcPct val="20000"/>
              </a:spcBef>
              <a:buFont typeface="Arial" panose="020B0604020202020204" pitchFamily="34" charset="0"/>
              <a:buChar char="•"/>
              <a:defRPr/>
            </a:pPr>
            <a:r>
              <a:rPr lang="id-ID" sz="2200" b="1" dirty="0" smtClean="0">
                <a:solidFill>
                  <a:schemeClr val="accent6">
                    <a:lumMod val="50000"/>
                  </a:schemeClr>
                </a:solidFill>
                <a:latin typeface="Arial" pitchFamily="34" charset="0"/>
                <a:cs typeface="Arial" pitchFamily="34" charset="0"/>
              </a:rPr>
              <a:t>Reaksi </a:t>
            </a:r>
            <a:r>
              <a:rPr lang="id-ID" sz="2200" b="1" dirty="0" smtClean="0">
                <a:solidFill>
                  <a:schemeClr val="accent6">
                    <a:lumMod val="50000"/>
                  </a:schemeClr>
                </a:solidFill>
                <a:latin typeface="Arial" pitchFamily="34" charset="0"/>
                <a:cs typeface="Arial" pitchFamily="34" charset="0"/>
                <a:sym typeface="Wingdings" pitchFamily="2" charset="2"/>
              </a:rPr>
              <a:t>t</a:t>
            </a:r>
            <a:r>
              <a:rPr kumimoji="0" lang="id-ID" sz="22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sym typeface="Wingdings" pitchFamily="2" charset="2"/>
              </a:rPr>
              <a:t>emperatur tinggi (di atas optimal)  denaturasi</a:t>
            </a:r>
          </a:p>
          <a:p>
            <a:pPr marL="342900" lvl="0" indent="-342900">
              <a:lnSpc>
                <a:spcPct val="150000"/>
              </a:lnSpc>
              <a:spcBef>
                <a:spcPct val="20000"/>
              </a:spcBef>
              <a:buFont typeface="Arial" panose="020B0604020202020204" pitchFamily="34" charset="0"/>
              <a:buChar char="•"/>
              <a:defRPr/>
            </a:pPr>
            <a:r>
              <a:rPr lang="id-ID" sz="2200" b="1" dirty="0" smtClean="0">
                <a:solidFill>
                  <a:schemeClr val="accent6">
                    <a:lumMod val="50000"/>
                  </a:schemeClr>
                </a:solidFill>
                <a:latin typeface="Arial" pitchFamily="34" charset="0"/>
                <a:cs typeface="Arial" pitchFamily="34" charset="0"/>
                <a:sym typeface="Wingdings" pitchFamily="2" charset="2"/>
              </a:rPr>
              <a:t>Denaturasi  merupakan  hilangnya  </a:t>
            </a:r>
            <a:r>
              <a:rPr lang="id-ID" sz="2200" b="1" dirty="0" smtClean="0">
                <a:solidFill>
                  <a:srgbClr val="FF0000"/>
                </a:solidFill>
                <a:latin typeface="Arial" pitchFamily="34" charset="0"/>
                <a:cs typeface="Arial" pitchFamily="34" charset="0"/>
                <a:sym typeface="Wingdings" pitchFamily="2" charset="2"/>
              </a:rPr>
              <a:t>fungsi  biologis  </a:t>
            </a:r>
            <a:r>
              <a:rPr lang="id-ID" sz="2200" b="1" dirty="0" smtClean="0">
                <a:solidFill>
                  <a:schemeClr val="accent6">
                    <a:lumMod val="50000"/>
                  </a:schemeClr>
                </a:solidFill>
                <a:latin typeface="Arial" pitchFamily="34" charset="0"/>
                <a:cs typeface="Arial" pitchFamily="34" charset="0"/>
                <a:sym typeface="Wingdings" pitchFamily="2" charset="2"/>
              </a:rPr>
              <a:t>suatu  protein  karena  adanya perubahan  </a:t>
            </a:r>
            <a:r>
              <a:rPr lang="id-ID" sz="2200" b="1" dirty="0" smtClean="0">
                <a:solidFill>
                  <a:srgbClr val="FF0000"/>
                </a:solidFill>
                <a:latin typeface="Arial" pitchFamily="34" charset="0"/>
                <a:cs typeface="Arial" pitchFamily="34" charset="0"/>
                <a:sym typeface="Wingdings" pitchFamily="2" charset="2"/>
              </a:rPr>
              <a:t>struktur  protein</a:t>
            </a:r>
          </a:p>
          <a:p>
            <a:pPr marL="342900" lvl="0" indent="-342900">
              <a:lnSpc>
                <a:spcPct val="150000"/>
              </a:lnSpc>
              <a:spcBef>
                <a:spcPct val="20000"/>
              </a:spcBef>
              <a:buFont typeface="Arial" panose="020B0604020202020204" pitchFamily="34" charset="0"/>
              <a:buChar char="•"/>
              <a:defRPr/>
            </a:pPr>
            <a:r>
              <a:rPr lang="id-ID" sz="2200" b="1" dirty="0" smtClean="0">
                <a:solidFill>
                  <a:schemeClr val="accent6">
                    <a:lumMod val="50000"/>
                  </a:schemeClr>
                </a:solidFill>
                <a:latin typeface="Arial" pitchFamily="34" charset="0"/>
                <a:cs typeface="Arial" pitchFamily="34" charset="0"/>
                <a:sym typeface="Wingdings" pitchFamily="2" charset="2"/>
              </a:rPr>
              <a:t>Kembalinya  fungsi  biologis  protein  dari  terdenaturasi   renaturasi</a:t>
            </a:r>
          </a:p>
          <a:p>
            <a:pPr marL="342900" lvl="0" indent="-342900">
              <a:lnSpc>
                <a:spcPct val="150000"/>
              </a:lnSpc>
              <a:spcBef>
                <a:spcPct val="20000"/>
              </a:spcBef>
              <a:buFont typeface="Arial" panose="020B0604020202020204" pitchFamily="34" charset="0"/>
              <a:buChar char="•"/>
              <a:defRPr/>
            </a:pPr>
            <a:r>
              <a:rPr lang="id-ID" sz="2200" b="1" dirty="0" smtClean="0">
                <a:solidFill>
                  <a:schemeClr val="accent6">
                    <a:lumMod val="50000"/>
                  </a:schemeClr>
                </a:solidFill>
                <a:latin typeface="Arial" pitchFamily="34" charset="0"/>
                <a:cs typeface="Arial" pitchFamily="34" charset="0"/>
                <a:sym typeface="Wingdings" pitchFamily="2" charset="2"/>
              </a:rPr>
              <a:t>Temperatur </a:t>
            </a:r>
            <a:r>
              <a:rPr kumimoji="0" lang="id-ID" sz="22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sym typeface="Wingdings" pitchFamily="2" charset="2"/>
              </a:rPr>
              <a:t>rendah (di bawah optimal)  inaktif</a:t>
            </a: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id-ID" sz="2200" b="1" i="0" u="none" strike="noStrike" kern="1200" cap="none" spc="0" normalizeH="0" baseline="0" noProof="0" dirty="0">
              <a:ln>
                <a:noFill/>
              </a:ln>
              <a:solidFill>
                <a:schemeClr val="accent6">
                  <a:lumMod val="50000"/>
                </a:scheme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heckerboard(across)">
                                      <p:cBhvr>
                                        <p:cTn id="32" dur="2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checkerboard(across)">
                                      <p:cBhvr>
                                        <p:cTn id="37"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3950" y="2500309"/>
            <a:ext cx="6831854" cy="646331"/>
          </a:xfrm>
          <a:prstGeom prst="rect">
            <a:avLst/>
          </a:prstGeom>
          <a:noFill/>
        </p:spPr>
        <p:txBody>
          <a:bodyPr wrap="square" rtlCol="0">
            <a:spAutoFit/>
          </a:bodyPr>
          <a:lstStyle/>
          <a:p>
            <a:endParaRPr lang="id-ID" dirty="0" smtClean="0">
              <a:solidFill>
                <a:schemeClr val="tx1">
                  <a:lumMod val="75000"/>
                  <a:lumOff val="25000"/>
                </a:schemeClr>
              </a:solidFill>
            </a:endParaRPr>
          </a:p>
          <a:p>
            <a:endParaRPr lang="id-ID" dirty="0">
              <a:solidFill>
                <a:schemeClr val="tx1">
                  <a:lumMod val="75000"/>
                  <a:lumOff val="25000"/>
                </a:schemeClr>
              </a:solidFill>
            </a:endParaRPr>
          </a:p>
        </p:txBody>
      </p:sp>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pic>
        <p:nvPicPr>
          <p:cNvPr id="2052" name="Picture 5" descr="C:\Users\Suryani\Pictures\doa-belajar.jpg"/>
          <p:cNvPicPr>
            <a:picLocks noChangeAspect="1"/>
          </p:cNvPicPr>
          <p:nvPr/>
        </p:nvPicPr>
        <p:blipFill>
          <a:blip r:embed="rId6"/>
          <a:stretch>
            <a:fillRect/>
          </a:stretch>
        </p:blipFill>
        <p:spPr>
          <a:xfrm>
            <a:off x="1625579" y="2214554"/>
            <a:ext cx="5693172" cy="1857375"/>
          </a:xfrm>
          <a:prstGeom prst="rect">
            <a:avLst/>
          </a:prstGeom>
          <a:noFill/>
          <a:ln w="9525">
            <a:noFill/>
          </a:ln>
        </p:spPr>
      </p:pic>
      <p:sp>
        <p:nvSpPr>
          <p:cNvPr id="5" name="Rectangle 4"/>
          <p:cNvSpPr/>
          <p:nvPr/>
        </p:nvSpPr>
        <p:spPr>
          <a:xfrm>
            <a:off x="641704" y="4061011"/>
            <a:ext cx="7828111" cy="2214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r>
              <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rPr>
              <a:t>“</a:t>
            </a:r>
            <a:r>
              <a:rPr kumimoji="0" lang="en-US" sz="2800" b="1" i="0" u="none" strike="noStrike" kern="1200" cap="none" spc="0" normalizeH="0" baseline="0" noProof="0" dirty="0" err="1">
                <a:ln>
                  <a:noFill/>
                </a:ln>
                <a:solidFill>
                  <a:schemeClr val="accent6">
                    <a:lumMod val="50000"/>
                  </a:schemeClr>
                </a:solidFill>
                <a:effectLst/>
                <a:uLnTx/>
                <a:uFillTx/>
                <a:latin typeface="Arial" pitchFamily="34" charset="0"/>
                <a:cs typeface="Arial" pitchFamily="34" charset="0"/>
              </a:rPr>
              <a:t>Kami</a:t>
            </a:r>
            <a:r>
              <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Arial" pitchFamily="34" charset="0"/>
                <a:cs typeface="Arial" pitchFamily="34" charset="0"/>
              </a:rPr>
              <a:t>ridho</a:t>
            </a:r>
            <a:r>
              <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rPr>
              <a:t> Allah SWT </a:t>
            </a:r>
            <a:r>
              <a:rPr kumimoji="0" lang="en-US" sz="2800" b="1" i="0" u="none" strike="noStrike" kern="1200" cap="none" spc="0" normalizeH="0" baseline="0" noProof="0" dirty="0" err="1">
                <a:ln>
                  <a:noFill/>
                </a:ln>
                <a:solidFill>
                  <a:schemeClr val="accent6">
                    <a:lumMod val="50000"/>
                  </a:schemeClr>
                </a:solidFill>
                <a:effectLst/>
                <a:uLnTx/>
                <a:uFillTx/>
                <a:latin typeface="Arial" pitchFamily="34" charset="0"/>
                <a:cs typeface="Arial" pitchFamily="34" charset="0"/>
              </a:rPr>
              <a:t>sebagai</a:t>
            </a:r>
            <a:r>
              <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Arial" pitchFamily="34" charset="0"/>
                <a:cs typeface="Arial" pitchFamily="34" charset="0"/>
              </a:rPr>
              <a:t>Tuhanku</a:t>
            </a:r>
            <a:r>
              <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rPr>
              <a:t>, Islam </a:t>
            </a:r>
            <a:r>
              <a:rPr kumimoji="0" lang="en-US" sz="2800" b="1" i="0" u="none" strike="noStrike" kern="1200" cap="none" spc="0" normalizeH="0" baseline="0" noProof="0" dirty="0" err="1">
                <a:ln>
                  <a:noFill/>
                </a:ln>
                <a:solidFill>
                  <a:schemeClr val="accent6">
                    <a:lumMod val="50000"/>
                  </a:schemeClr>
                </a:solidFill>
                <a:effectLst/>
                <a:uLnTx/>
                <a:uFillTx/>
                <a:latin typeface="Arial" pitchFamily="34" charset="0"/>
                <a:cs typeface="Arial" pitchFamily="34" charset="0"/>
              </a:rPr>
              <a:t>sebagai</a:t>
            </a:r>
            <a:r>
              <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Arial" pitchFamily="34" charset="0"/>
                <a:cs typeface="Arial" pitchFamily="34" charset="0"/>
              </a:rPr>
              <a:t>agamaku</a:t>
            </a:r>
            <a:r>
              <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Arial" pitchFamily="34" charset="0"/>
                <a:cs typeface="Arial" pitchFamily="34" charset="0"/>
              </a:rPr>
              <a:t>dan</a:t>
            </a:r>
            <a:r>
              <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Arial" pitchFamily="34" charset="0"/>
                <a:cs typeface="Arial" pitchFamily="34" charset="0"/>
              </a:rPr>
              <a:t>Nabi</a:t>
            </a:r>
            <a:r>
              <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rPr>
              <a:t> Muhammad </a:t>
            </a:r>
            <a:r>
              <a:rPr kumimoji="0" lang="en-US" sz="2800" b="1" i="0" u="none" strike="noStrike" kern="1200" cap="none" spc="0" normalizeH="0" baseline="0" noProof="0" dirty="0" err="1">
                <a:ln>
                  <a:noFill/>
                </a:ln>
                <a:solidFill>
                  <a:schemeClr val="accent6">
                    <a:lumMod val="50000"/>
                  </a:schemeClr>
                </a:solidFill>
                <a:effectLst/>
                <a:uLnTx/>
                <a:uFillTx/>
                <a:latin typeface="Arial" pitchFamily="34" charset="0"/>
                <a:cs typeface="Arial" pitchFamily="34" charset="0"/>
              </a:rPr>
              <a:t>sebagai</a:t>
            </a:r>
            <a:r>
              <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Arial" pitchFamily="34" charset="0"/>
                <a:cs typeface="Arial" pitchFamily="34" charset="0"/>
              </a:rPr>
              <a:t>Nabi</a:t>
            </a:r>
            <a:r>
              <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Arial" pitchFamily="34" charset="0"/>
                <a:cs typeface="Arial" pitchFamily="34" charset="0"/>
              </a:rPr>
              <a:t>dan</a:t>
            </a:r>
            <a:r>
              <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Arial" pitchFamily="34" charset="0"/>
                <a:cs typeface="Arial" pitchFamily="34" charset="0"/>
              </a:rPr>
              <a:t>Rasul</a:t>
            </a:r>
            <a:r>
              <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Arial" pitchFamily="34" charset="0"/>
                <a:cs typeface="Arial" pitchFamily="34" charset="0"/>
              </a:rPr>
              <a:t>Ya</a:t>
            </a:r>
            <a:r>
              <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rPr>
              <a:t> Allah, </a:t>
            </a:r>
            <a:r>
              <a:rPr kumimoji="0" lang="en-US" sz="2800" b="1" i="0" u="none" strike="noStrike" kern="1200" cap="none" spc="0" normalizeH="0" baseline="0" noProof="0" dirty="0" err="1">
                <a:ln>
                  <a:noFill/>
                </a:ln>
                <a:solidFill>
                  <a:schemeClr val="accent6">
                    <a:lumMod val="50000"/>
                  </a:schemeClr>
                </a:solidFill>
                <a:effectLst/>
                <a:uLnTx/>
                <a:uFillTx/>
                <a:latin typeface="Arial" pitchFamily="34" charset="0"/>
                <a:cs typeface="Arial" pitchFamily="34" charset="0"/>
              </a:rPr>
              <a:t>tambahkanlah</a:t>
            </a:r>
            <a:r>
              <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Arial" pitchFamily="34" charset="0"/>
                <a:cs typeface="Arial" pitchFamily="34" charset="0"/>
              </a:rPr>
              <a:t>kepadaku</a:t>
            </a:r>
            <a:r>
              <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Arial" pitchFamily="34" charset="0"/>
                <a:cs typeface="Arial" pitchFamily="34" charset="0"/>
              </a:rPr>
              <a:t>ilmu</a:t>
            </a:r>
            <a:r>
              <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Arial" pitchFamily="34" charset="0"/>
                <a:cs typeface="Arial" pitchFamily="34" charset="0"/>
              </a:rPr>
              <a:t>dan</a:t>
            </a:r>
            <a:r>
              <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Arial" pitchFamily="34" charset="0"/>
                <a:cs typeface="Arial" pitchFamily="34" charset="0"/>
              </a:rPr>
              <a:t>berikanlah</a:t>
            </a:r>
            <a:r>
              <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Arial" pitchFamily="34" charset="0"/>
                <a:cs typeface="Arial" pitchFamily="34" charset="0"/>
              </a:rPr>
              <a:t>aku</a:t>
            </a:r>
            <a:r>
              <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Arial" pitchFamily="34" charset="0"/>
                <a:cs typeface="Arial" pitchFamily="34" charset="0"/>
              </a:rPr>
              <a:t>kefahaman</a:t>
            </a:r>
            <a:r>
              <a:rPr kumimoji="0" lang="en-US" sz="2800" b="1" i="0" u="none" strike="noStrike" kern="1200" cap="none" spc="0" normalizeH="0" baseline="0" noProof="0" dirty="0">
                <a:ln>
                  <a:noFill/>
                </a:ln>
                <a:solidFill>
                  <a:schemeClr val="accent6">
                    <a:lumMod val="50000"/>
                  </a:schemeClr>
                </a:solidFill>
                <a:effectLst/>
                <a:uLnTx/>
                <a:uFillTx/>
                <a:latin typeface="Arial" pitchFamily="34" charset="0"/>
                <a:cs typeface="Arial" pitchFamily="34" charset="0"/>
              </a:rPr>
              <a:t>”</a:t>
            </a:r>
          </a:p>
        </p:txBody>
      </p:sp>
      <p:sp>
        <p:nvSpPr>
          <p:cNvPr id="2" name="TextBox 1"/>
          <p:cNvSpPr txBox="1"/>
          <p:nvPr/>
        </p:nvSpPr>
        <p:spPr>
          <a:xfrm>
            <a:off x="1482703" y="1142984"/>
            <a:ext cx="5953836" cy="707886"/>
          </a:xfrm>
          <a:prstGeom prst="rect">
            <a:avLst/>
          </a:prstGeom>
          <a:noFill/>
        </p:spPr>
        <p:txBody>
          <a:bodyPr wrap="square" rtlCol="0">
            <a:spAutoFit/>
          </a:bodyPr>
          <a:lstStyle/>
          <a:p>
            <a:pPr algn="ctr"/>
            <a:r>
              <a:rPr lang="id-ID" sz="4000" b="1" dirty="0" smtClean="0">
                <a:solidFill>
                  <a:schemeClr val="accent6">
                    <a:lumMod val="50000"/>
                  </a:schemeClr>
                </a:solidFill>
                <a:latin typeface="Arial" pitchFamily="34" charset="0"/>
                <a:cs typeface="Arial" pitchFamily="34" charset="0"/>
              </a:rPr>
              <a:t>DOA BELAJAR</a:t>
            </a:r>
            <a:endParaRPr lang="id-ID" sz="4000" b="1" dirty="0">
              <a:solidFill>
                <a:schemeClr val="accent6">
                  <a:lumMod val="50000"/>
                </a:schemeClr>
              </a:solidFill>
              <a:latin typeface="Arial" pitchFamily="34" charset="0"/>
              <a:cs typeface="Arial" pitchFamily="34" charset="0"/>
            </a:endParaRPr>
          </a:p>
        </p:txBody>
      </p:sp>
    </p:spTree>
  </p:cSld>
  <p:clrMapOvr>
    <a:masterClrMapping/>
  </p:clrMapOvr>
  <p:transition spd="med">
    <p:dissolve/>
    <p:sndAc>
      <p:stSnd>
        <p:snd r:embed="rId3" name="bomb.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pic>
        <p:nvPicPr>
          <p:cNvPr id="3074" name="Picture 2"/>
          <p:cNvPicPr>
            <a:picLocks noChangeAspect="1" noChangeArrowheads="1"/>
          </p:cNvPicPr>
          <p:nvPr/>
        </p:nvPicPr>
        <p:blipFill>
          <a:blip r:embed="rId6"/>
          <a:srcRect/>
          <a:stretch>
            <a:fillRect/>
          </a:stretch>
        </p:blipFill>
        <p:spPr bwMode="auto">
          <a:xfrm>
            <a:off x="196819" y="1142984"/>
            <a:ext cx="8501122" cy="5460685"/>
          </a:xfrm>
          <a:prstGeom prst="rect">
            <a:avLst/>
          </a:prstGeom>
          <a:noFill/>
          <a:ln w="9525">
            <a:noFill/>
            <a:miter lim="800000"/>
            <a:headEnd/>
            <a:tailEnd/>
          </a:ln>
          <a:effectLst/>
        </p:spPr>
      </p:pic>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4" name="Title 1"/>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smtClean="0">
                <a:ln>
                  <a:noFill/>
                </a:ln>
                <a:solidFill>
                  <a:schemeClr val="accent6">
                    <a:lumMod val="50000"/>
                  </a:schemeClr>
                </a:solidFill>
                <a:effectLst/>
                <a:uLnTx/>
                <a:uFillTx/>
                <a:latin typeface="Arial" pitchFamily="34" charset="0"/>
                <a:ea typeface="+mj-ea"/>
                <a:cs typeface="Arial" pitchFamily="34" charset="0"/>
              </a:rPr>
              <a:t>Perubahan pH</a:t>
            </a:r>
            <a:endParaRPr kumimoji="0" lang="id-ID" sz="3600" b="1" i="0" u="none" strike="noStrike" kern="1200" cap="none" spc="0" normalizeH="0" baseline="0" noProof="0" dirty="0">
              <a:ln>
                <a:noFill/>
              </a:ln>
              <a:solidFill>
                <a:schemeClr val="accent6">
                  <a:lumMod val="50000"/>
                </a:schemeClr>
              </a:solidFill>
              <a:effectLst/>
              <a:uLnTx/>
              <a:uFillTx/>
              <a:latin typeface="Arial" pitchFamily="34" charset="0"/>
              <a:ea typeface="+mj-ea"/>
              <a:cs typeface="Arial" pitchFamily="34" charset="0"/>
            </a:endParaRPr>
          </a:p>
        </p:txBody>
      </p:sp>
      <p:sp>
        <p:nvSpPr>
          <p:cNvPr id="5" name="Content Placeholder 2"/>
          <p:cNvSpPr txBox="1">
            <a:spLocks/>
          </p:cNvSpPr>
          <p:nvPr/>
        </p:nvSpPr>
        <p:spPr>
          <a:xfrm>
            <a:off x="196819" y="1071546"/>
            <a:ext cx="8643998" cy="5572164"/>
          </a:xfrm>
          <a:prstGeom prst="rect">
            <a:avLst/>
          </a:prstGeom>
        </p:spPr>
        <p:txBody>
          <a:bodyPr>
            <a:noAutofit/>
          </a:bodyPr>
          <a:lstStyle/>
          <a:p>
            <a:pPr marL="342900" lvl="0" indent="-342900">
              <a:lnSpc>
                <a:spcPct val="150000"/>
              </a:lnSpc>
              <a:spcBef>
                <a:spcPct val="20000"/>
              </a:spcBef>
              <a:buFont typeface="Arial" panose="020B0604020202020204" pitchFamily="34" charset="0"/>
              <a:buChar char="•"/>
              <a:defRPr/>
            </a:pPr>
            <a:r>
              <a:rPr lang="id-ID" sz="2200" b="1" dirty="0" smtClean="0">
                <a:solidFill>
                  <a:schemeClr val="accent6">
                    <a:lumMod val="50000"/>
                  </a:schemeClr>
                </a:solidFill>
                <a:latin typeface="Arial" pitchFamily="34" charset="0"/>
                <a:cs typeface="Arial" pitchFamily="34" charset="0"/>
              </a:rPr>
              <a:t>Perubahan pH yang ekstrim akan meyebabkan enzim mengalami denaturasi</a:t>
            </a:r>
          </a:p>
          <a:p>
            <a:pPr marL="342900" lvl="0" indent="-342900">
              <a:lnSpc>
                <a:spcPct val="150000"/>
              </a:lnSpc>
              <a:spcBef>
                <a:spcPct val="20000"/>
              </a:spcBef>
              <a:buFont typeface="Arial" panose="020B0604020202020204" pitchFamily="34" charset="0"/>
              <a:buChar char="•"/>
              <a:defRPr/>
            </a:pPr>
            <a:r>
              <a:rPr lang="id-ID" sz="2200" b="1" dirty="0" smtClean="0">
                <a:solidFill>
                  <a:schemeClr val="accent6">
                    <a:lumMod val="50000"/>
                  </a:schemeClr>
                </a:solidFill>
                <a:latin typeface="Arial" pitchFamily="34" charset="0"/>
                <a:cs typeface="Arial" pitchFamily="34" charset="0"/>
              </a:rPr>
              <a:t>Perubahan struktur enzim karena denaturasi </a:t>
            </a:r>
            <a:r>
              <a:rPr lang="id-ID" sz="2200" b="1" dirty="0" smtClean="0">
                <a:solidFill>
                  <a:schemeClr val="accent6">
                    <a:lumMod val="50000"/>
                  </a:schemeClr>
                </a:solidFill>
                <a:latin typeface="Arial" pitchFamily="34" charset="0"/>
                <a:cs typeface="Arial" pitchFamily="34" charset="0"/>
                <a:sym typeface="Wingdings" pitchFamily="2" charset="2"/>
              </a:rPr>
              <a:t> </a:t>
            </a:r>
            <a:r>
              <a:rPr lang="id-ID" sz="2200" b="1" dirty="0" smtClean="0">
                <a:solidFill>
                  <a:schemeClr val="accent6">
                    <a:lumMod val="50000"/>
                  </a:schemeClr>
                </a:solidFill>
                <a:latin typeface="Arial" pitchFamily="34" charset="0"/>
                <a:cs typeface="Arial" pitchFamily="34" charset="0"/>
              </a:rPr>
              <a:t>menyebabkan </a:t>
            </a:r>
            <a:r>
              <a:rPr lang="id-ID" sz="2200" b="1" dirty="0" smtClean="0">
                <a:solidFill>
                  <a:srgbClr val="FF0000"/>
                </a:solidFill>
                <a:latin typeface="Arial" pitchFamily="34" charset="0"/>
                <a:cs typeface="Arial" pitchFamily="34" charset="0"/>
              </a:rPr>
              <a:t>sisi aktif enzim </a:t>
            </a:r>
            <a:r>
              <a:rPr lang="id-ID" sz="2200" b="1" dirty="0" smtClean="0">
                <a:solidFill>
                  <a:schemeClr val="accent6">
                    <a:lumMod val="50000"/>
                  </a:schemeClr>
                </a:solidFill>
                <a:latin typeface="Arial" pitchFamily="34" charset="0"/>
                <a:cs typeface="Arial" pitchFamily="34" charset="0"/>
              </a:rPr>
              <a:t>mengalami perubahan, sehingga substrat </a:t>
            </a:r>
            <a:r>
              <a:rPr lang="id-ID" sz="2200" b="1" dirty="0" smtClean="0">
                <a:solidFill>
                  <a:srgbClr val="FF0000"/>
                </a:solidFill>
                <a:latin typeface="Arial" pitchFamily="34" charset="0"/>
                <a:cs typeface="Arial" pitchFamily="34" charset="0"/>
              </a:rPr>
              <a:t>tidak terikat  </a:t>
            </a:r>
            <a:r>
              <a:rPr lang="id-ID" sz="2200" b="1" dirty="0" smtClean="0">
                <a:solidFill>
                  <a:schemeClr val="accent6">
                    <a:lumMod val="50000"/>
                  </a:schemeClr>
                </a:solidFill>
                <a:latin typeface="Arial" pitchFamily="34" charset="0"/>
                <a:cs typeface="Arial" pitchFamily="34" charset="0"/>
              </a:rPr>
              <a:t>lebih lama pada sisi aktif  tersebut</a:t>
            </a:r>
          </a:p>
          <a:p>
            <a:pPr marL="342900" lvl="0" indent="-342900">
              <a:lnSpc>
                <a:spcPct val="150000"/>
              </a:lnSpc>
              <a:spcBef>
                <a:spcPct val="20000"/>
              </a:spcBef>
              <a:buFont typeface="Arial" panose="020B0604020202020204" pitchFamily="34" charset="0"/>
              <a:buChar char="•"/>
              <a:defRPr/>
            </a:pPr>
            <a:r>
              <a:rPr lang="id-ID" sz="2200" b="1" dirty="0" smtClean="0">
                <a:solidFill>
                  <a:schemeClr val="accent6">
                    <a:lumMod val="50000"/>
                  </a:schemeClr>
                </a:solidFill>
                <a:latin typeface="Arial" pitchFamily="34" charset="0"/>
                <a:cs typeface="Arial" pitchFamily="34" charset="0"/>
              </a:rPr>
              <a:t>Perubahan nilai pH  yang  tidak  terlalu ekstrim dari nilai pH optimum enzim </a:t>
            </a:r>
            <a:r>
              <a:rPr lang="id-ID" sz="2200" b="1" dirty="0" smtClean="0">
                <a:solidFill>
                  <a:schemeClr val="accent6">
                    <a:lumMod val="50000"/>
                  </a:schemeClr>
                </a:solidFill>
                <a:latin typeface="Arial" pitchFamily="34" charset="0"/>
                <a:cs typeface="Arial" pitchFamily="34" charset="0"/>
                <a:sym typeface="Wingdings" pitchFamily="2" charset="2"/>
              </a:rPr>
              <a:t></a:t>
            </a:r>
            <a:r>
              <a:rPr lang="id-ID" sz="2200" b="1" dirty="0" smtClean="0">
                <a:solidFill>
                  <a:schemeClr val="accent6">
                    <a:lumMod val="50000"/>
                  </a:schemeClr>
                </a:solidFill>
                <a:latin typeface="Arial" pitchFamily="34" charset="0"/>
                <a:cs typeface="Arial" pitchFamily="34" charset="0"/>
              </a:rPr>
              <a:t> menyebabkan sedikit perubahan muatan pada struktur enzim, sehingga reaksi dengan substrat  tetap  terjadi</a:t>
            </a: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id-ID" sz="2200" b="1" i="0" u="none" strike="noStrike" kern="1200" cap="none" spc="0" normalizeH="0" baseline="0" noProof="0" dirty="0">
              <a:ln>
                <a:noFill/>
              </a:ln>
              <a:solidFill>
                <a:schemeClr val="accent6">
                  <a:lumMod val="50000"/>
                </a:scheme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pic>
        <p:nvPicPr>
          <p:cNvPr id="2050" name="Picture 2"/>
          <p:cNvPicPr>
            <a:picLocks noChangeAspect="1" noChangeArrowheads="1"/>
          </p:cNvPicPr>
          <p:nvPr/>
        </p:nvPicPr>
        <p:blipFill>
          <a:blip r:embed="rId6"/>
          <a:srcRect/>
          <a:stretch>
            <a:fillRect/>
          </a:stretch>
        </p:blipFill>
        <p:spPr bwMode="auto">
          <a:xfrm>
            <a:off x="834718" y="1214422"/>
            <a:ext cx="7148843" cy="5449790"/>
          </a:xfrm>
          <a:prstGeom prst="rect">
            <a:avLst/>
          </a:prstGeom>
          <a:noFill/>
          <a:ln w="9525">
            <a:noFill/>
            <a:miter lim="800000"/>
            <a:headEnd/>
            <a:tailEnd/>
          </a:ln>
          <a:effectLst/>
        </p:spPr>
      </p:pic>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4" name="Content Placeholder 2"/>
          <p:cNvSpPr txBox="1">
            <a:spLocks/>
          </p:cNvSpPr>
          <p:nvPr/>
        </p:nvSpPr>
        <p:spPr>
          <a:xfrm>
            <a:off x="142844" y="1357298"/>
            <a:ext cx="8715436" cy="5286412"/>
          </a:xfrm>
          <a:prstGeom prst="rect">
            <a:avLst/>
          </a:prstGeom>
        </p:spPr>
        <p:txBody>
          <a:bodyPr>
            <a:normAutofit fontScale="92500" lnSpcReduction="20000"/>
          </a:bodyPr>
          <a:lstStyle/>
          <a:p>
            <a:pPr marL="342900" lvl="0" indent="-342900">
              <a:lnSpc>
                <a:spcPct val="150000"/>
              </a:lnSpc>
              <a:spcBef>
                <a:spcPct val="20000"/>
              </a:spcBef>
              <a:buFont typeface="Arial" panose="020B0604020202020204" pitchFamily="34" charset="0"/>
              <a:buChar char="•"/>
              <a:defRPr/>
            </a:pPr>
            <a:r>
              <a:rPr lang="id-ID" sz="2400" b="1" dirty="0" smtClean="0">
                <a:solidFill>
                  <a:schemeClr val="accent6">
                    <a:lumMod val="50000"/>
                  </a:schemeClr>
                </a:solidFill>
                <a:latin typeface="Arial" pitchFamily="34" charset="0"/>
                <a:cs typeface="Arial" pitchFamily="34" charset="0"/>
              </a:rPr>
              <a:t>Reaksi  enzimatik  awalnya  akan mengalami kenaikan  yang  proporsional  dengan  konsentrasi  substrat  dan  akan  mencapai  titik kejenuhan  </a:t>
            </a:r>
            <a:r>
              <a:rPr lang="id-ID" sz="2400" b="1" dirty="0" smtClean="0">
                <a:solidFill>
                  <a:schemeClr val="accent6">
                    <a:lumMod val="50000"/>
                  </a:schemeClr>
                </a:solidFill>
                <a:latin typeface="Arial" pitchFamily="34" charset="0"/>
                <a:cs typeface="Arial" pitchFamily="34" charset="0"/>
                <a:sym typeface="Wingdings" pitchFamily="2" charset="2"/>
              </a:rPr>
              <a:t> saat</a:t>
            </a:r>
            <a:r>
              <a:rPr lang="id-ID" sz="2400" b="1" dirty="0" smtClean="0">
                <a:solidFill>
                  <a:schemeClr val="accent6">
                    <a:lumMod val="50000"/>
                  </a:schemeClr>
                </a:solidFill>
                <a:latin typeface="Arial" pitchFamily="34" charset="0"/>
                <a:cs typeface="Arial" pitchFamily="34" charset="0"/>
              </a:rPr>
              <a:t>  semua  molekul  enzim  telah  mengkatalisis</a:t>
            </a:r>
          </a:p>
          <a:p>
            <a:pPr marL="342900" lvl="0" indent="-342900">
              <a:lnSpc>
                <a:spcPct val="150000"/>
              </a:lnSpc>
              <a:spcBef>
                <a:spcPct val="20000"/>
              </a:spcBef>
              <a:buFont typeface="Arial" panose="020B0604020202020204" pitchFamily="34" charset="0"/>
              <a:buChar char="•"/>
              <a:defRPr/>
            </a:pPr>
            <a:r>
              <a:rPr lang="id-ID" sz="2400" b="1" dirty="0" smtClean="0">
                <a:solidFill>
                  <a:schemeClr val="accent6">
                    <a:lumMod val="50000"/>
                  </a:schemeClr>
                </a:solidFill>
                <a:latin typeface="Arial" pitchFamily="34" charset="0"/>
                <a:cs typeface="Arial" pitchFamily="34" charset="0"/>
              </a:rPr>
              <a:t> Jika  konsentrasi  </a:t>
            </a:r>
            <a:r>
              <a:rPr lang="id-ID" sz="2400" b="1" dirty="0" smtClean="0">
                <a:solidFill>
                  <a:srgbClr val="FF0000"/>
                </a:solidFill>
                <a:latin typeface="Arial" pitchFamily="34" charset="0"/>
                <a:cs typeface="Arial" pitchFamily="34" charset="0"/>
              </a:rPr>
              <a:t>enzim</a:t>
            </a:r>
            <a:r>
              <a:rPr lang="id-ID" sz="2400" b="1" dirty="0" smtClean="0">
                <a:solidFill>
                  <a:schemeClr val="accent6">
                    <a:lumMod val="50000"/>
                  </a:schemeClr>
                </a:solidFill>
                <a:latin typeface="Arial" pitchFamily="34" charset="0"/>
                <a:cs typeface="Arial" pitchFamily="34" charset="0"/>
              </a:rPr>
              <a:t>  diubah </a:t>
            </a:r>
            <a:r>
              <a:rPr lang="id-ID" sz="2400" b="1" dirty="0" smtClean="0">
                <a:solidFill>
                  <a:schemeClr val="accent6">
                    <a:lumMod val="50000"/>
                  </a:schemeClr>
                </a:solidFill>
                <a:latin typeface="Arial" pitchFamily="34" charset="0"/>
                <a:cs typeface="Arial" pitchFamily="34" charset="0"/>
                <a:sym typeface="Wingdings" pitchFamily="2" charset="2"/>
              </a:rPr>
              <a:t> </a:t>
            </a:r>
            <a:r>
              <a:rPr lang="id-ID" sz="2400" b="1" dirty="0" smtClean="0">
                <a:solidFill>
                  <a:schemeClr val="accent6">
                    <a:lumMod val="50000"/>
                  </a:schemeClr>
                </a:solidFill>
                <a:latin typeface="Arial" pitchFamily="34" charset="0"/>
                <a:cs typeface="Arial" pitchFamily="34" charset="0"/>
              </a:rPr>
              <a:t>maka </a:t>
            </a:r>
            <a:r>
              <a:rPr lang="id-ID" sz="2400" b="1" dirty="0" smtClean="0">
                <a:solidFill>
                  <a:srgbClr val="FF0000"/>
                </a:solidFill>
                <a:latin typeface="Arial" pitchFamily="34" charset="0"/>
                <a:cs typeface="Arial" pitchFamily="34" charset="0"/>
              </a:rPr>
              <a:t>Vmaks</a:t>
            </a:r>
            <a:r>
              <a:rPr lang="id-ID" sz="2400" b="1" dirty="0" smtClean="0">
                <a:solidFill>
                  <a:schemeClr val="accent6">
                    <a:lumMod val="50000"/>
                  </a:schemeClr>
                </a:solidFill>
                <a:latin typeface="Arial" pitchFamily="34" charset="0"/>
                <a:cs typeface="Arial" pitchFamily="34" charset="0"/>
              </a:rPr>
              <a:t> (kecepatan maksimal) akan ikut </a:t>
            </a:r>
            <a:r>
              <a:rPr lang="id-ID" sz="2400" b="1" dirty="0" smtClean="0">
                <a:solidFill>
                  <a:srgbClr val="FF0000"/>
                </a:solidFill>
                <a:latin typeface="Arial" pitchFamily="34" charset="0"/>
                <a:cs typeface="Arial" pitchFamily="34" charset="0"/>
              </a:rPr>
              <a:t>berubah</a:t>
            </a:r>
            <a:r>
              <a:rPr lang="id-ID" sz="2400" b="1" dirty="0" smtClean="0">
                <a:solidFill>
                  <a:schemeClr val="accent6">
                    <a:lumMod val="50000"/>
                  </a:schemeClr>
                </a:solidFill>
                <a:latin typeface="Arial" pitchFamily="34" charset="0"/>
                <a:cs typeface="Arial" pitchFamily="34" charset="0"/>
              </a:rPr>
              <a:t> </a:t>
            </a:r>
          </a:p>
          <a:p>
            <a:pPr marL="342900" lvl="0" indent="-342900">
              <a:lnSpc>
                <a:spcPct val="150000"/>
              </a:lnSpc>
              <a:spcBef>
                <a:spcPct val="20000"/>
              </a:spcBef>
              <a:buFont typeface="Arial" panose="020B0604020202020204" pitchFamily="34" charset="0"/>
              <a:buChar char="•"/>
              <a:defRPr/>
            </a:pPr>
            <a:r>
              <a:rPr lang="id-ID" sz="2400" b="1" dirty="0" smtClean="0">
                <a:solidFill>
                  <a:schemeClr val="accent6">
                    <a:lumMod val="50000"/>
                  </a:schemeClr>
                </a:solidFill>
                <a:latin typeface="Arial" pitchFamily="34" charset="0"/>
                <a:cs typeface="Arial" pitchFamily="34" charset="0"/>
              </a:rPr>
              <a:t>Sehingga perbandingan </a:t>
            </a:r>
            <a:r>
              <a:rPr kumimoji="0" lang="id-ID" sz="24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rPr>
              <a:t>jumlah antara enzim dan substrat harus sesuai </a:t>
            </a:r>
            <a:r>
              <a:rPr kumimoji="0" lang="id-ID" sz="24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sym typeface="Wingdings" pitchFamily="2" charset="2"/>
              </a:rPr>
              <a:t> reaksi berjalan optimum</a:t>
            </a: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id-ID" sz="24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rPr>
              <a:t>Jika enzim terlalu sedikit dan substrat  terlalu banyak </a:t>
            </a:r>
            <a:r>
              <a:rPr kumimoji="0" lang="id-ID" sz="24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sym typeface="Wingdings" pitchFamily="2" charset="2"/>
              </a:rPr>
              <a:t> </a:t>
            </a:r>
            <a:r>
              <a:rPr kumimoji="0" lang="id-ID" sz="24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rPr>
              <a:t>reaksi berjalan  lambat bahkan ada  substrat yang  tidak terkatalisasi </a:t>
            </a:r>
          </a:p>
        </p:txBody>
      </p:sp>
      <p:sp>
        <p:nvSpPr>
          <p:cNvPr id="5" name="Title 1"/>
          <p:cNvSpPr txBox="1">
            <a:spLocks/>
          </p:cNvSpPr>
          <p:nvPr/>
        </p:nvSpPr>
        <p:spPr>
          <a:xfrm>
            <a:off x="2054207" y="274638"/>
            <a:ext cx="7054867" cy="101122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200" b="1" i="0" u="none" strike="noStrike" kern="1200" cap="none" spc="0" normalizeH="0" baseline="0" noProof="0" dirty="0" smtClean="0">
                <a:ln>
                  <a:noFill/>
                </a:ln>
                <a:solidFill>
                  <a:schemeClr val="accent6">
                    <a:lumMod val="50000"/>
                  </a:schemeClr>
                </a:solidFill>
                <a:effectLst/>
                <a:uLnTx/>
                <a:uFillTx/>
                <a:latin typeface="Arial" pitchFamily="34" charset="0"/>
                <a:ea typeface="+mj-ea"/>
                <a:cs typeface="Arial" pitchFamily="34" charset="0"/>
              </a:rPr>
              <a:t>Konsentrasi Enzim dan Substrat</a:t>
            </a:r>
            <a:endParaRPr kumimoji="0" lang="id-ID" sz="3200" b="1" i="0" u="none" strike="noStrike" kern="1200" cap="none" spc="0" normalizeH="0" baseline="0" noProof="0" dirty="0">
              <a:ln>
                <a:noFill/>
              </a:ln>
              <a:solidFill>
                <a:schemeClr val="accent6">
                  <a:lumMod val="50000"/>
                </a:schemeClr>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2000"/>
                                        <p:tgtEl>
                                          <p:spTgt spid="4">
                                            <p:txEl>
                                              <p:pRg st="3" end="3"/>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pic>
        <p:nvPicPr>
          <p:cNvPr id="1026" name="Picture 2"/>
          <p:cNvPicPr>
            <a:picLocks noChangeAspect="1" noChangeArrowheads="1"/>
          </p:cNvPicPr>
          <p:nvPr/>
        </p:nvPicPr>
        <p:blipFill>
          <a:blip r:embed="rId6"/>
          <a:srcRect/>
          <a:stretch>
            <a:fillRect/>
          </a:stretch>
        </p:blipFill>
        <p:spPr bwMode="auto">
          <a:xfrm>
            <a:off x="196819" y="1214422"/>
            <a:ext cx="8643998" cy="5370531"/>
          </a:xfrm>
          <a:prstGeom prst="rect">
            <a:avLst/>
          </a:prstGeom>
          <a:noFill/>
          <a:ln w="9525">
            <a:noFill/>
            <a:miter lim="800000"/>
            <a:headEnd/>
            <a:tailEnd/>
          </a:ln>
          <a:effectLst/>
        </p:spPr>
      </p:pic>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4" name="Content Placeholder 2"/>
          <p:cNvSpPr txBox="1">
            <a:spLocks/>
          </p:cNvSpPr>
          <p:nvPr/>
        </p:nvSpPr>
        <p:spPr>
          <a:xfrm>
            <a:off x="0" y="928670"/>
            <a:ext cx="8912255" cy="5929330"/>
          </a:xfrm>
          <a:prstGeom prst="rect">
            <a:avLst/>
          </a:prstGeom>
        </p:spPr>
        <p:txBody>
          <a:bodyPr>
            <a:noAutofit/>
          </a:bodyPr>
          <a:lstStyle/>
          <a:p>
            <a:pPr marL="342900" lvl="0" indent="-342900">
              <a:lnSpc>
                <a:spcPct val="150000"/>
              </a:lnSpc>
              <a:spcBef>
                <a:spcPct val="20000"/>
              </a:spcBef>
              <a:buFont typeface="Arial" panose="020B0604020202020204" pitchFamily="34" charset="0"/>
              <a:buChar char="•"/>
              <a:defRPr/>
            </a:pPr>
            <a:r>
              <a:rPr lang="id-ID" sz="1900" b="1" dirty="0" smtClean="0">
                <a:solidFill>
                  <a:schemeClr val="accent6">
                    <a:lumMod val="50000"/>
                  </a:schemeClr>
                </a:solidFill>
                <a:latin typeface="Arial" pitchFamily="34" charset="0"/>
                <a:cs typeface="Arial" pitchFamily="34" charset="0"/>
              </a:rPr>
              <a:t>Inhibitor </a:t>
            </a:r>
            <a:r>
              <a:rPr lang="id-ID" sz="1900" b="1" dirty="0" smtClean="0">
                <a:solidFill>
                  <a:schemeClr val="accent6">
                    <a:lumMod val="50000"/>
                  </a:schemeClr>
                </a:solidFill>
                <a:latin typeface="Arial" pitchFamily="34" charset="0"/>
                <a:cs typeface="Arial" pitchFamily="34" charset="0"/>
                <a:sym typeface="Wingdings" pitchFamily="2" charset="2"/>
              </a:rPr>
              <a:t></a:t>
            </a:r>
            <a:r>
              <a:rPr lang="id-ID" sz="1900" b="1" dirty="0" smtClean="0">
                <a:solidFill>
                  <a:schemeClr val="accent6">
                    <a:lumMod val="50000"/>
                  </a:schemeClr>
                </a:solidFill>
                <a:latin typeface="Arial" pitchFamily="34" charset="0"/>
                <a:cs typeface="Arial" pitchFamily="34" charset="0"/>
              </a:rPr>
              <a:t> senyawa kimia yang dapat </a:t>
            </a:r>
            <a:r>
              <a:rPr lang="id-ID" sz="1900" b="1" dirty="0" smtClean="0">
                <a:solidFill>
                  <a:srgbClr val="FF0000"/>
                </a:solidFill>
                <a:latin typeface="Arial" pitchFamily="34" charset="0"/>
                <a:cs typeface="Arial" pitchFamily="34" charset="0"/>
              </a:rPr>
              <a:t>memperlambat</a:t>
            </a:r>
            <a:r>
              <a:rPr lang="id-ID" sz="1900" b="1" dirty="0" smtClean="0">
                <a:solidFill>
                  <a:schemeClr val="accent6">
                    <a:lumMod val="50000"/>
                  </a:schemeClr>
                </a:solidFill>
                <a:latin typeface="Arial" pitchFamily="34" charset="0"/>
                <a:cs typeface="Arial" pitchFamily="34" charset="0"/>
              </a:rPr>
              <a:t> laju reaksi enzimatik</a:t>
            </a:r>
          </a:p>
          <a:p>
            <a:pPr marL="342900" lvl="0" indent="-342900">
              <a:lnSpc>
                <a:spcPct val="150000"/>
              </a:lnSpc>
              <a:spcBef>
                <a:spcPct val="20000"/>
              </a:spcBef>
              <a:buFont typeface="Arial" panose="020B0604020202020204" pitchFamily="34" charset="0"/>
              <a:buChar char="•"/>
              <a:defRPr/>
            </a:pPr>
            <a:r>
              <a:rPr lang="id-ID" sz="1900" b="1" dirty="0" smtClean="0">
                <a:solidFill>
                  <a:schemeClr val="accent6">
                    <a:lumMod val="50000"/>
                  </a:schemeClr>
                </a:solidFill>
                <a:latin typeface="Arial" pitchFamily="34" charset="0"/>
                <a:cs typeface="Arial" pitchFamily="34" charset="0"/>
              </a:rPr>
              <a:t>Biasanya  inhibitor  bekerja  secara  </a:t>
            </a:r>
            <a:r>
              <a:rPr lang="id-ID" sz="1900" b="1" dirty="0" smtClean="0">
                <a:solidFill>
                  <a:srgbClr val="FF0000"/>
                </a:solidFill>
                <a:latin typeface="Arial" pitchFamily="34" charset="0"/>
                <a:cs typeface="Arial" pitchFamily="34" charset="0"/>
              </a:rPr>
              <a:t>spesifik</a:t>
            </a:r>
            <a:r>
              <a:rPr lang="id-ID" sz="1900" b="1" dirty="0" smtClean="0">
                <a:solidFill>
                  <a:schemeClr val="accent6">
                    <a:lumMod val="50000"/>
                  </a:schemeClr>
                </a:solidFill>
                <a:latin typeface="Arial" pitchFamily="34" charset="0"/>
                <a:cs typeface="Arial" pitchFamily="34" charset="0"/>
              </a:rPr>
              <a:t>  dan  bekerja  pada  konsentrasi  yang </a:t>
            </a:r>
            <a:r>
              <a:rPr lang="id-ID" sz="1900" b="1" dirty="0" smtClean="0">
                <a:solidFill>
                  <a:srgbClr val="FF0000"/>
                </a:solidFill>
                <a:latin typeface="Arial" pitchFamily="34" charset="0"/>
                <a:cs typeface="Arial" pitchFamily="34" charset="0"/>
              </a:rPr>
              <a:t> kecil</a:t>
            </a:r>
          </a:p>
          <a:p>
            <a:pPr marL="342900" lvl="0" indent="-342900">
              <a:lnSpc>
                <a:spcPct val="150000"/>
              </a:lnSpc>
              <a:spcBef>
                <a:spcPct val="20000"/>
              </a:spcBef>
              <a:buFont typeface="Arial" panose="020B0604020202020204" pitchFamily="34" charset="0"/>
              <a:buChar char="•"/>
              <a:defRPr/>
            </a:pPr>
            <a:r>
              <a:rPr lang="id-ID" sz="1900" b="1" dirty="0" smtClean="0">
                <a:solidFill>
                  <a:schemeClr val="accent6">
                    <a:lumMod val="50000"/>
                  </a:schemeClr>
                </a:solidFill>
                <a:latin typeface="Arial" pitchFamily="34" charset="0"/>
                <a:cs typeface="Arial" pitchFamily="34" charset="0"/>
              </a:rPr>
              <a:t>Inhibitor dapat </a:t>
            </a:r>
            <a:r>
              <a:rPr lang="id-ID" sz="1900" b="1" dirty="0" smtClean="0">
                <a:solidFill>
                  <a:srgbClr val="FF0000"/>
                </a:solidFill>
                <a:latin typeface="Arial" pitchFamily="34" charset="0"/>
                <a:cs typeface="Arial" pitchFamily="34" charset="0"/>
              </a:rPr>
              <a:t>memblock</a:t>
            </a:r>
            <a:r>
              <a:rPr lang="id-ID" sz="1900" b="1" dirty="0" smtClean="0">
                <a:solidFill>
                  <a:schemeClr val="accent6">
                    <a:lumMod val="50000"/>
                  </a:schemeClr>
                </a:solidFill>
                <a:latin typeface="Arial" pitchFamily="34" charset="0"/>
                <a:cs typeface="Arial" pitchFamily="34" charset="0"/>
              </a:rPr>
              <a:t> kinerja enzim  tetapi  </a:t>
            </a:r>
            <a:r>
              <a:rPr lang="id-ID" sz="1900" b="1" dirty="0" smtClean="0">
                <a:solidFill>
                  <a:srgbClr val="FF0000"/>
                </a:solidFill>
                <a:latin typeface="Arial" pitchFamily="34" charset="0"/>
                <a:cs typeface="Arial" pitchFamily="34" charset="0"/>
              </a:rPr>
              <a:t>tidak menghancurkan </a:t>
            </a:r>
            <a:r>
              <a:rPr lang="id-ID" sz="1900" b="1" dirty="0" smtClean="0">
                <a:solidFill>
                  <a:schemeClr val="accent6">
                    <a:lumMod val="50000"/>
                  </a:schemeClr>
                </a:solidFill>
                <a:latin typeface="Arial" pitchFamily="34" charset="0"/>
                <a:cs typeface="Arial" pitchFamily="34" charset="0"/>
              </a:rPr>
              <a:t>enzim</a:t>
            </a:r>
          </a:p>
          <a:p>
            <a:pPr marL="342900" lvl="0" indent="-342900">
              <a:lnSpc>
                <a:spcPct val="150000"/>
              </a:lnSpc>
              <a:spcBef>
                <a:spcPct val="20000"/>
              </a:spcBef>
              <a:buFont typeface="Arial" panose="020B0604020202020204" pitchFamily="34" charset="0"/>
              <a:buChar char="•"/>
              <a:defRPr/>
            </a:pPr>
            <a:r>
              <a:rPr lang="id-ID" sz="1900" b="1" dirty="0" smtClean="0">
                <a:solidFill>
                  <a:schemeClr val="accent6">
                    <a:lumMod val="50000"/>
                  </a:schemeClr>
                </a:solidFill>
                <a:latin typeface="Arial" pitchFamily="34" charset="0"/>
                <a:cs typeface="Arial" pitchFamily="34" charset="0"/>
              </a:rPr>
              <a:t>Terdapat 2 macam inhibitor:</a:t>
            </a:r>
          </a:p>
          <a:p>
            <a:pPr marL="800100" lvl="1" indent="-342900">
              <a:lnSpc>
                <a:spcPct val="150000"/>
              </a:lnSpc>
              <a:spcBef>
                <a:spcPct val="20000"/>
              </a:spcBef>
              <a:buFont typeface="Arial" panose="020B0604020202020204" pitchFamily="34" charset="0"/>
              <a:buChar char="•"/>
              <a:defRPr/>
            </a:pPr>
            <a:r>
              <a:rPr lang="id-ID" sz="1900" b="1" dirty="0" smtClean="0">
                <a:solidFill>
                  <a:schemeClr val="accent6">
                    <a:lumMod val="50000"/>
                  </a:schemeClr>
                </a:solidFill>
                <a:latin typeface="Arial" pitchFamily="34" charset="0"/>
                <a:cs typeface="Arial" pitchFamily="34" charset="0"/>
              </a:rPr>
              <a:t>Irreversible</a:t>
            </a:r>
          </a:p>
          <a:p>
            <a:pPr marL="800100" lvl="1" indent="-342900">
              <a:lnSpc>
                <a:spcPct val="150000"/>
              </a:lnSpc>
              <a:spcBef>
                <a:spcPct val="20000"/>
              </a:spcBef>
              <a:defRPr/>
            </a:pPr>
            <a:r>
              <a:rPr lang="id-ID" sz="1900" b="1" dirty="0" smtClean="0">
                <a:solidFill>
                  <a:schemeClr val="accent6">
                    <a:lumMod val="50000"/>
                  </a:schemeClr>
                </a:solidFill>
                <a:latin typeface="Arial" pitchFamily="34" charset="0"/>
                <a:cs typeface="Arial" pitchFamily="34" charset="0"/>
              </a:rPr>
              <a:t>	Kombinasi beberapa  gugus  fungsional  asam  amino pada  sisi  aktif  dan  bersifat  irreversibel/ </a:t>
            </a:r>
            <a:r>
              <a:rPr lang="id-ID" sz="1900" b="1" dirty="0" smtClean="0">
                <a:solidFill>
                  <a:srgbClr val="FF0000"/>
                </a:solidFill>
                <a:latin typeface="Arial" pitchFamily="34" charset="0"/>
                <a:cs typeface="Arial" pitchFamily="34" charset="0"/>
              </a:rPr>
              <a:t>tidak dapat diubah</a:t>
            </a:r>
          </a:p>
          <a:p>
            <a:pPr marL="800100" lvl="1" indent="-342900">
              <a:lnSpc>
                <a:spcPct val="150000"/>
              </a:lnSpc>
              <a:spcBef>
                <a:spcPct val="20000"/>
              </a:spcBef>
              <a:buFont typeface="Arial" panose="020B0604020202020204" pitchFamily="34" charset="0"/>
              <a:buChar char="•"/>
              <a:defRPr/>
            </a:pPr>
            <a:r>
              <a:rPr lang="id-ID" sz="1900" b="1" dirty="0" smtClean="0">
                <a:solidFill>
                  <a:schemeClr val="accent6">
                    <a:lumMod val="50000"/>
                  </a:schemeClr>
                </a:solidFill>
                <a:latin typeface="Arial" pitchFamily="34" charset="0"/>
                <a:cs typeface="Arial" pitchFamily="34" charset="0"/>
              </a:rPr>
              <a:t>Reversible</a:t>
            </a:r>
          </a:p>
          <a:p>
            <a:pPr marL="800100" lvl="1" indent="-342900">
              <a:lnSpc>
                <a:spcPct val="150000"/>
              </a:lnSpc>
              <a:spcBef>
                <a:spcPct val="20000"/>
              </a:spcBef>
              <a:defRPr/>
            </a:pPr>
            <a:r>
              <a:rPr lang="id-ID" sz="1900" b="1" dirty="0" smtClean="0">
                <a:solidFill>
                  <a:schemeClr val="accent6">
                    <a:lumMod val="50000"/>
                  </a:schemeClr>
                </a:solidFill>
                <a:latin typeface="Arial" pitchFamily="34" charset="0"/>
                <a:cs typeface="Arial" pitchFamily="34" charset="0"/>
              </a:rPr>
              <a:t>	Inhibitor  ini  </a:t>
            </a:r>
            <a:r>
              <a:rPr lang="id-ID" sz="1900" b="1" dirty="0" smtClean="0">
                <a:solidFill>
                  <a:srgbClr val="FF0000"/>
                </a:solidFill>
                <a:latin typeface="Arial" pitchFamily="34" charset="0"/>
                <a:cs typeface="Arial" pitchFamily="34" charset="0"/>
              </a:rPr>
              <a:t>dapat  dihilangkan </a:t>
            </a:r>
            <a:r>
              <a:rPr lang="id-ID" sz="1900" b="1" dirty="0" smtClean="0">
                <a:solidFill>
                  <a:schemeClr val="accent6">
                    <a:lumMod val="50000"/>
                  </a:schemeClr>
                </a:solidFill>
                <a:latin typeface="Arial" pitchFamily="34" charset="0"/>
                <a:cs typeface="Arial" pitchFamily="34" charset="0"/>
              </a:rPr>
              <a:t>dari  enzim  dengan  proses dialisis</a:t>
            </a:r>
          </a:p>
        </p:txBody>
      </p:sp>
      <p:sp>
        <p:nvSpPr>
          <p:cNvPr id="5" name="Title 1"/>
          <p:cNvSpPr txBox="1">
            <a:spLocks/>
          </p:cNvSpPr>
          <p:nvPr/>
        </p:nvSpPr>
        <p:spPr>
          <a:xfrm>
            <a:off x="2339958" y="274638"/>
            <a:ext cx="6346841"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smtClean="0">
                <a:ln>
                  <a:noFill/>
                </a:ln>
                <a:solidFill>
                  <a:schemeClr val="accent6">
                    <a:lumMod val="50000"/>
                  </a:schemeClr>
                </a:solidFill>
                <a:effectLst/>
                <a:uLnTx/>
                <a:uFillTx/>
                <a:latin typeface="Arial" pitchFamily="34" charset="0"/>
                <a:ea typeface="+mj-ea"/>
                <a:cs typeface="Arial" pitchFamily="34" charset="0"/>
              </a:rPr>
              <a:t>Inhibitor Enzim</a:t>
            </a:r>
            <a:endParaRPr kumimoji="0" lang="id-ID" sz="3600" b="1" i="0" u="none" strike="noStrike" kern="1200" cap="none" spc="0" normalizeH="0" baseline="0" noProof="0" dirty="0">
              <a:ln>
                <a:noFill/>
              </a:ln>
              <a:solidFill>
                <a:schemeClr val="accent6">
                  <a:lumMod val="50000"/>
                </a:schemeClr>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2000"/>
                                        <p:tgtEl>
                                          <p:spTgt spid="4">
                                            <p:txEl>
                                              <p:pRg st="3" end="3"/>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checkerboard(across)">
                                      <p:cBhvr>
                                        <p:cTn id="25" dur="2000"/>
                                        <p:tgtEl>
                                          <p:spTgt spid="4">
                                            <p:txEl>
                                              <p:pRg st="4" end="4"/>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checkerboard(across)">
                                      <p:cBhvr>
                                        <p:cTn id="28" dur="2000"/>
                                        <p:tgtEl>
                                          <p:spTgt spid="4">
                                            <p:txEl>
                                              <p:pRg st="5" end="5"/>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checkerboard(across)">
                                      <p:cBhvr>
                                        <p:cTn id="31" dur="2000"/>
                                        <p:tgtEl>
                                          <p:spTgt spid="4">
                                            <p:txEl>
                                              <p:pRg st="6" end="6"/>
                                            </p:txEl>
                                          </p:spTgt>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checkerboard(across)">
                                      <p:cBhvr>
                                        <p:cTn id="34" dur="2000"/>
                                        <p:tgtEl>
                                          <p:spTgt spid="4">
                                            <p:txEl>
                                              <p:pRg st="7" end="7"/>
                                            </p:txEl>
                                          </p:spTgt>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4" name="TextBox 3"/>
          <p:cNvSpPr txBox="1"/>
          <p:nvPr/>
        </p:nvSpPr>
        <p:spPr>
          <a:xfrm>
            <a:off x="196819" y="1214422"/>
            <a:ext cx="8715436" cy="1420325"/>
          </a:xfrm>
          <a:prstGeom prst="rect">
            <a:avLst/>
          </a:prstGeom>
          <a:noFill/>
        </p:spPr>
        <p:txBody>
          <a:bodyPr wrap="square" rtlCol="0">
            <a:spAutoFit/>
          </a:bodyPr>
          <a:lstStyle/>
          <a:p>
            <a:pPr>
              <a:lnSpc>
                <a:spcPct val="150000"/>
              </a:lnSpc>
            </a:pPr>
            <a:r>
              <a:rPr lang="id-ID" sz="2000" b="1" dirty="0" smtClean="0">
                <a:solidFill>
                  <a:schemeClr val="accent6">
                    <a:lumMod val="50000"/>
                  </a:schemeClr>
                </a:solidFill>
                <a:latin typeface="Arial" pitchFamily="34" charset="0"/>
                <a:cs typeface="Arial" pitchFamily="34" charset="0"/>
              </a:rPr>
              <a:t>Inhibitor ini bersaing atau berkompetisi dengan substrat </a:t>
            </a:r>
            <a:r>
              <a:rPr lang="id-ID" sz="2000" b="1" dirty="0" smtClean="0">
                <a:solidFill>
                  <a:schemeClr val="accent6">
                    <a:lumMod val="50000"/>
                  </a:schemeClr>
                </a:solidFill>
                <a:latin typeface="Arial" pitchFamily="34" charset="0"/>
                <a:cs typeface="Arial" pitchFamily="34" charset="0"/>
                <a:sym typeface="Wingdings" pitchFamily="2" charset="2"/>
              </a:rPr>
              <a:t> </a:t>
            </a:r>
            <a:r>
              <a:rPr lang="id-ID" sz="2000" b="1" dirty="0" smtClean="0">
                <a:solidFill>
                  <a:schemeClr val="accent6">
                    <a:lumMod val="50000"/>
                  </a:schemeClr>
                </a:solidFill>
                <a:latin typeface="Arial" pitchFamily="34" charset="0"/>
                <a:cs typeface="Arial" pitchFamily="34" charset="0"/>
              </a:rPr>
              <a:t>menghalangi  substrat  terikat  pada  sisi  aktif enzim</a:t>
            </a:r>
          </a:p>
          <a:p>
            <a:pPr>
              <a:lnSpc>
                <a:spcPct val="150000"/>
              </a:lnSpc>
              <a:buFont typeface="Arial" pitchFamily="34" charset="0"/>
              <a:buChar char="•"/>
            </a:pPr>
            <a:endParaRPr lang="id-ID" sz="2000" b="1" dirty="0">
              <a:solidFill>
                <a:schemeClr val="accent6">
                  <a:lumMod val="50000"/>
                </a:schemeClr>
              </a:solidFill>
              <a:latin typeface="Arial" pitchFamily="34" charset="0"/>
              <a:cs typeface="Arial" pitchFamily="34" charset="0"/>
            </a:endParaRPr>
          </a:p>
        </p:txBody>
      </p:sp>
      <p:sp>
        <p:nvSpPr>
          <p:cNvPr id="5" name="TextBox 4"/>
          <p:cNvSpPr txBox="1"/>
          <p:nvPr/>
        </p:nvSpPr>
        <p:spPr>
          <a:xfrm>
            <a:off x="2911463" y="285728"/>
            <a:ext cx="5786478" cy="461665"/>
          </a:xfrm>
          <a:prstGeom prst="rect">
            <a:avLst/>
          </a:prstGeom>
          <a:noFill/>
        </p:spPr>
        <p:txBody>
          <a:bodyPr wrap="square" rtlCol="0">
            <a:spAutoFit/>
          </a:bodyPr>
          <a:lstStyle/>
          <a:p>
            <a:pPr algn="ctr"/>
            <a:r>
              <a:rPr lang="id-ID" sz="2400" b="1" dirty="0" smtClean="0">
                <a:solidFill>
                  <a:schemeClr val="accent6">
                    <a:lumMod val="50000"/>
                  </a:schemeClr>
                </a:solidFill>
                <a:latin typeface="Arial" pitchFamily="34" charset="0"/>
                <a:cs typeface="Arial" pitchFamily="34" charset="0"/>
              </a:rPr>
              <a:t>Inhibitor Kompetitif</a:t>
            </a:r>
            <a:endParaRPr lang="id-ID" sz="2400" b="1" dirty="0">
              <a:solidFill>
                <a:schemeClr val="accent6">
                  <a:lumMod val="50000"/>
                </a:schemeClr>
              </a:solidFill>
              <a:latin typeface="Arial" pitchFamily="34" charset="0"/>
              <a:cs typeface="Arial" pitchFamily="34" charset="0"/>
            </a:endParaRPr>
          </a:p>
        </p:txBody>
      </p:sp>
      <p:pic>
        <p:nvPicPr>
          <p:cNvPr id="5122" name="Picture 2"/>
          <p:cNvPicPr>
            <a:picLocks noChangeAspect="1" noChangeArrowheads="1"/>
          </p:cNvPicPr>
          <p:nvPr/>
        </p:nvPicPr>
        <p:blipFill>
          <a:blip r:embed="rId6"/>
          <a:srcRect/>
          <a:stretch>
            <a:fillRect/>
          </a:stretch>
        </p:blipFill>
        <p:spPr bwMode="auto">
          <a:xfrm>
            <a:off x="2197083" y="2143116"/>
            <a:ext cx="6677025" cy="4438650"/>
          </a:xfrm>
          <a:prstGeom prst="rect">
            <a:avLst/>
          </a:prstGeom>
          <a:noFill/>
          <a:ln w="9525">
            <a:noFill/>
            <a:miter lim="800000"/>
            <a:headEnd/>
            <a:tailEnd/>
          </a:ln>
          <a:effectLst/>
        </p:spPr>
      </p:pic>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4" name="TextBox 3"/>
          <p:cNvSpPr txBox="1"/>
          <p:nvPr/>
        </p:nvSpPr>
        <p:spPr>
          <a:xfrm>
            <a:off x="196819" y="1214422"/>
            <a:ext cx="8501122" cy="1015663"/>
          </a:xfrm>
          <a:prstGeom prst="rect">
            <a:avLst/>
          </a:prstGeom>
          <a:noFill/>
        </p:spPr>
        <p:txBody>
          <a:bodyPr wrap="square" rtlCol="0">
            <a:spAutoFit/>
          </a:bodyPr>
          <a:lstStyle/>
          <a:p>
            <a:pPr>
              <a:lnSpc>
                <a:spcPct val="150000"/>
              </a:lnSpc>
            </a:pPr>
            <a:r>
              <a:rPr lang="id-ID" sz="2000" b="1" dirty="0" smtClean="0">
                <a:solidFill>
                  <a:schemeClr val="accent6">
                    <a:lumMod val="50000"/>
                  </a:schemeClr>
                </a:solidFill>
                <a:latin typeface="Arial" pitchFamily="34" charset="0"/>
                <a:cs typeface="Arial" pitchFamily="34" charset="0"/>
              </a:rPr>
              <a:t>Inhibitor jenis ini menghambat dengan berikatan secara irreversibel pada enzim, tetapi tidak pada sisi aktifnya</a:t>
            </a:r>
          </a:p>
        </p:txBody>
      </p:sp>
      <p:sp>
        <p:nvSpPr>
          <p:cNvPr id="5" name="TextBox 4"/>
          <p:cNvSpPr txBox="1"/>
          <p:nvPr/>
        </p:nvSpPr>
        <p:spPr>
          <a:xfrm>
            <a:off x="2911463" y="285728"/>
            <a:ext cx="5786478" cy="461665"/>
          </a:xfrm>
          <a:prstGeom prst="rect">
            <a:avLst/>
          </a:prstGeom>
          <a:noFill/>
        </p:spPr>
        <p:txBody>
          <a:bodyPr wrap="square" rtlCol="0">
            <a:spAutoFit/>
          </a:bodyPr>
          <a:lstStyle/>
          <a:p>
            <a:pPr algn="ctr"/>
            <a:r>
              <a:rPr lang="id-ID" sz="2400" b="1" dirty="0" smtClean="0">
                <a:solidFill>
                  <a:schemeClr val="accent6">
                    <a:lumMod val="50000"/>
                  </a:schemeClr>
                </a:solidFill>
                <a:latin typeface="Arial" pitchFamily="34" charset="0"/>
                <a:cs typeface="Arial" pitchFamily="34" charset="0"/>
              </a:rPr>
              <a:t>Inhibitor Non-Kompetitif</a:t>
            </a:r>
            <a:endParaRPr lang="id-ID" sz="2400" b="1" dirty="0">
              <a:solidFill>
                <a:schemeClr val="accent6">
                  <a:lumMod val="50000"/>
                </a:schemeClr>
              </a:solidFill>
              <a:latin typeface="Arial" pitchFamily="34" charset="0"/>
              <a:cs typeface="Arial" pitchFamily="34" charset="0"/>
            </a:endParaRPr>
          </a:p>
        </p:txBody>
      </p:sp>
      <p:pic>
        <p:nvPicPr>
          <p:cNvPr id="6146" name="Picture 2"/>
          <p:cNvPicPr>
            <a:picLocks noChangeAspect="1" noChangeArrowheads="1"/>
          </p:cNvPicPr>
          <p:nvPr/>
        </p:nvPicPr>
        <p:blipFill>
          <a:blip r:embed="rId6"/>
          <a:srcRect/>
          <a:stretch>
            <a:fillRect/>
          </a:stretch>
        </p:blipFill>
        <p:spPr bwMode="auto">
          <a:xfrm>
            <a:off x="2374900" y="2143116"/>
            <a:ext cx="6734175" cy="4514850"/>
          </a:xfrm>
          <a:prstGeom prst="rect">
            <a:avLst/>
          </a:prstGeom>
          <a:noFill/>
          <a:ln w="9525">
            <a:noFill/>
            <a:miter lim="800000"/>
            <a:headEnd/>
            <a:tailEnd/>
          </a:ln>
          <a:effectLst/>
        </p:spPr>
      </p:pic>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4" name="TextBox 3"/>
          <p:cNvSpPr txBox="1"/>
          <p:nvPr/>
        </p:nvSpPr>
        <p:spPr>
          <a:xfrm>
            <a:off x="2268521" y="214290"/>
            <a:ext cx="6840554" cy="523220"/>
          </a:xfrm>
          <a:prstGeom prst="rect">
            <a:avLst/>
          </a:prstGeom>
          <a:noFill/>
        </p:spPr>
        <p:txBody>
          <a:bodyPr wrap="square" rtlCol="0">
            <a:spAutoFit/>
          </a:bodyPr>
          <a:lstStyle/>
          <a:p>
            <a:pPr algn="ctr"/>
            <a:r>
              <a:rPr lang="id-ID" sz="2800" b="1" dirty="0" smtClean="0">
                <a:solidFill>
                  <a:schemeClr val="accent6">
                    <a:lumMod val="50000"/>
                  </a:schemeClr>
                </a:solidFill>
                <a:latin typeface="Arial" pitchFamily="34" charset="0"/>
                <a:cs typeface="Arial" pitchFamily="34" charset="0"/>
              </a:rPr>
              <a:t>PENYAKIT AKIBAT KELAINAN ENZIM</a:t>
            </a:r>
            <a:endParaRPr lang="id-ID" sz="2800" b="1" dirty="0">
              <a:solidFill>
                <a:schemeClr val="accent6">
                  <a:lumMod val="50000"/>
                </a:schemeClr>
              </a:solidFill>
              <a:latin typeface="Arial" pitchFamily="34" charset="0"/>
              <a:cs typeface="Arial" pitchFamily="34" charset="0"/>
            </a:endParaRPr>
          </a:p>
        </p:txBody>
      </p:sp>
      <p:sp>
        <p:nvSpPr>
          <p:cNvPr id="5" name="TextBox 4"/>
          <p:cNvSpPr txBox="1"/>
          <p:nvPr/>
        </p:nvSpPr>
        <p:spPr>
          <a:xfrm>
            <a:off x="268257" y="1428736"/>
            <a:ext cx="8643998" cy="2793842"/>
          </a:xfrm>
          <a:prstGeom prst="rect">
            <a:avLst/>
          </a:prstGeom>
          <a:noFill/>
        </p:spPr>
        <p:txBody>
          <a:bodyPr wrap="square" rtlCol="0">
            <a:spAutoFit/>
          </a:bodyPr>
          <a:lstStyle/>
          <a:p>
            <a:pPr marL="457200" indent="-457200">
              <a:lnSpc>
                <a:spcPct val="150000"/>
              </a:lnSpc>
              <a:buFont typeface="+mj-lt"/>
              <a:buAutoNum type="arabicPeriod"/>
            </a:pPr>
            <a:r>
              <a:rPr lang="id-ID" sz="2400" b="1" dirty="0" smtClean="0">
                <a:solidFill>
                  <a:schemeClr val="accent6">
                    <a:lumMod val="50000"/>
                  </a:schemeClr>
                </a:solidFill>
                <a:latin typeface="Arial" pitchFamily="34" charset="0"/>
                <a:cs typeface="Arial" pitchFamily="34" charset="0"/>
              </a:rPr>
              <a:t>Fabry</a:t>
            </a:r>
          </a:p>
          <a:p>
            <a:pPr marL="457200" indent="-457200">
              <a:lnSpc>
                <a:spcPct val="150000"/>
              </a:lnSpc>
              <a:buFont typeface="+mj-lt"/>
              <a:buAutoNum type="arabicPeriod"/>
            </a:pPr>
            <a:r>
              <a:rPr lang="id-ID" sz="2400" b="1" dirty="0" smtClean="0">
                <a:solidFill>
                  <a:schemeClr val="accent6">
                    <a:lumMod val="50000"/>
                  </a:schemeClr>
                </a:solidFill>
                <a:latin typeface="Arial" pitchFamily="34" charset="0"/>
                <a:cs typeface="Arial" pitchFamily="34" charset="0"/>
              </a:rPr>
              <a:t>Phenilketonuria</a:t>
            </a:r>
          </a:p>
          <a:p>
            <a:pPr marL="457200" indent="-457200">
              <a:lnSpc>
                <a:spcPct val="150000"/>
              </a:lnSpc>
              <a:buFont typeface="+mj-lt"/>
              <a:buAutoNum type="arabicPeriod"/>
            </a:pPr>
            <a:r>
              <a:rPr lang="id-ID" sz="2400" b="1" dirty="0" smtClean="0">
                <a:solidFill>
                  <a:schemeClr val="accent6">
                    <a:lumMod val="50000"/>
                  </a:schemeClr>
                </a:solidFill>
                <a:latin typeface="Arial" pitchFamily="34" charset="0"/>
                <a:cs typeface="Arial" pitchFamily="34" charset="0"/>
              </a:rPr>
              <a:t>Tay Sach</a:t>
            </a:r>
          </a:p>
          <a:p>
            <a:pPr marL="457200" indent="-457200">
              <a:lnSpc>
                <a:spcPct val="150000"/>
              </a:lnSpc>
              <a:buFont typeface="+mj-lt"/>
              <a:buAutoNum type="arabicPeriod"/>
            </a:pPr>
            <a:r>
              <a:rPr lang="id-ID" sz="2400" b="1" dirty="0" smtClean="0">
                <a:solidFill>
                  <a:schemeClr val="accent6">
                    <a:lumMod val="50000"/>
                  </a:schemeClr>
                </a:solidFill>
                <a:latin typeface="Arial" pitchFamily="34" charset="0"/>
                <a:cs typeface="Arial" pitchFamily="34" charset="0"/>
              </a:rPr>
              <a:t>Maple Syrup Urine</a:t>
            </a:r>
          </a:p>
          <a:p>
            <a:pPr marL="457200" indent="-457200">
              <a:lnSpc>
                <a:spcPct val="150000"/>
              </a:lnSpc>
              <a:buFont typeface="+mj-lt"/>
              <a:buAutoNum type="arabicPeriod"/>
            </a:pPr>
            <a:r>
              <a:rPr lang="id-ID" sz="2400" b="1" dirty="0" smtClean="0">
                <a:solidFill>
                  <a:schemeClr val="accent6">
                    <a:lumMod val="50000"/>
                  </a:schemeClr>
                </a:solidFill>
                <a:latin typeface="Arial" pitchFamily="34" charset="0"/>
                <a:cs typeface="Arial" pitchFamily="34" charset="0"/>
              </a:rPr>
              <a:t>Hurler</a:t>
            </a:r>
            <a:endParaRPr lang="id-ID" sz="2400" b="1"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4" name="TextBox 3"/>
          <p:cNvSpPr txBox="1"/>
          <p:nvPr/>
        </p:nvSpPr>
        <p:spPr>
          <a:xfrm>
            <a:off x="2268521" y="214290"/>
            <a:ext cx="6840554" cy="523220"/>
          </a:xfrm>
          <a:prstGeom prst="rect">
            <a:avLst/>
          </a:prstGeom>
          <a:noFill/>
        </p:spPr>
        <p:txBody>
          <a:bodyPr wrap="square" rtlCol="0">
            <a:spAutoFit/>
          </a:bodyPr>
          <a:lstStyle/>
          <a:p>
            <a:pPr algn="ctr"/>
            <a:r>
              <a:rPr lang="id-ID" sz="2800" b="1" dirty="0" smtClean="0">
                <a:solidFill>
                  <a:schemeClr val="accent6">
                    <a:lumMod val="50000"/>
                  </a:schemeClr>
                </a:solidFill>
                <a:latin typeface="Arial" pitchFamily="34" charset="0"/>
                <a:cs typeface="Arial" pitchFamily="34" charset="0"/>
              </a:rPr>
              <a:t>Penyakit Fabry</a:t>
            </a:r>
            <a:endParaRPr lang="id-ID" sz="2800" b="1" dirty="0">
              <a:solidFill>
                <a:schemeClr val="accent6">
                  <a:lumMod val="50000"/>
                </a:schemeClr>
              </a:solidFill>
              <a:latin typeface="Arial" pitchFamily="34" charset="0"/>
              <a:cs typeface="Arial" pitchFamily="34" charset="0"/>
            </a:endParaRPr>
          </a:p>
        </p:txBody>
      </p:sp>
      <p:sp>
        <p:nvSpPr>
          <p:cNvPr id="5" name="TextBox 4"/>
          <p:cNvSpPr txBox="1"/>
          <p:nvPr/>
        </p:nvSpPr>
        <p:spPr>
          <a:xfrm>
            <a:off x="268257" y="1142984"/>
            <a:ext cx="8643998" cy="5170646"/>
          </a:xfrm>
          <a:prstGeom prst="rect">
            <a:avLst/>
          </a:prstGeom>
          <a:noFill/>
        </p:spPr>
        <p:txBody>
          <a:bodyPr wrap="square" rtlCol="0">
            <a:spAutoFit/>
          </a:bodyPr>
          <a:lstStyle/>
          <a:p>
            <a:pPr marL="457200" indent="-457200">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Penyakit Fabry disebabkan oleh kelainan pada </a:t>
            </a:r>
            <a:r>
              <a:rPr lang="id-ID" sz="2200" b="1" dirty="0" smtClean="0">
                <a:solidFill>
                  <a:srgbClr val="FF0000"/>
                </a:solidFill>
                <a:latin typeface="Arial" pitchFamily="34" charset="0"/>
                <a:cs typeface="Arial" pitchFamily="34" charset="0"/>
              </a:rPr>
              <a:t>gen GLA</a:t>
            </a:r>
            <a:r>
              <a:rPr lang="id-ID" sz="2200" b="1" dirty="0" smtClean="0">
                <a:solidFill>
                  <a:schemeClr val="accent6">
                    <a:lumMod val="50000"/>
                  </a:schemeClr>
                </a:solidFill>
                <a:latin typeface="Arial" pitchFamily="34" charset="0"/>
                <a:cs typeface="Arial" pitchFamily="34" charset="0"/>
              </a:rPr>
              <a:t>, yang mengarah pada </a:t>
            </a:r>
            <a:r>
              <a:rPr lang="id-ID" sz="2200" b="1" dirty="0" smtClean="0">
                <a:solidFill>
                  <a:srgbClr val="FF0000"/>
                </a:solidFill>
                <a:latin typeface="Arial" pitchFamily="34" charset="0"/>
                <a:cs typeface="Arial" pitchFamily="34" charset="0"/>
              </a:rPr>
              <a:t>defisiensi </a:t>
            </a:r>
            <a:r>
              <a:rPr lang="el-GR" sz="2200" b="1" dirty="0" smtClean="0">
                <a:solidFill>
                  <a:srgbClr val="FF0000"/>
                </a:solidFill>
                <a:latin typeface="Arial" pitchFamily="34" charset="0"/>
                <a:cs typeface="Arial" pitchFamily="34" charset="0"/>
              </a:rPr>
              <a:t>α-</a:t>
            </a:r>
            <a:r>
              <a:rPr lang="id-ID" sz="2200" b="1" dirty="0" smtClean="0">
                <a:solidFill>
                  <a:srgbClr val="FF0000"/>
                </a:solidFill>
                <a:latin typeface="Arial" pitchFamily="34" charset="0"/>
                <a:cs typeface="Arial" pitchFamily="34" charset="0"/>
              </a:rPr>
              <a:t>galaktosidase</a:t>
            </a:r>
          </a:p>
          <a:p>
            <a:pPr marL="457200" indent="-457200">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Kekurangan enzim ini menyebabkan terjadinya penumpukan jenis lemak </a:t>
            </a:r>
            <a:r>
              <a:rPr lang="id-ID" sz="2200" b="1" dirty="0" smtClean="0">
                <a:solidFill>
                  <a:schemeClr val="accent6">
                    <a:lumMod val="50000"/>
                  </a:schemeClr>
                </a:solidFill>
                <a:latin typeface="Arial" pitchFamily="34" charset="0"/>
                <a:cs typeface="Arial" pitchFamily="34" charset="0"/>
                <a:sym typeface="Wingdings" pitchFamily="2" charset="2"/>
              </a:rPr>
              <a:t></a:t>
            </a:r>
            <a:r>
              <a:rPr lang="id-ID" sz="2200" b="1" dirty="0" smtClean="0">
                <a:solidFill>
                  <a:srgbClr val="FF0000"/>
                </a:solidFill>
                <a:latin typeface="Arial" pitchFamily="34" charset="0"/>
                <a:cs typeface="Arial" pitchFamily="34" charset="0"/>
              </a:rPr>
              <a:t>globotriaosylceramide</a:t>
            </a:r>
            <a:r>
              <a:rPr lang="id-ID" sz="2200" b="1" dirty="0" smtClean="0">
                <a:solidFill>
                  <a:schemeClr val="accent6">
                    <a:lumMod val="50000"/>
                  </a:schemeClr>
                </a:solidFill>
                <a:latin typeface="Arial" pitchFamily="34" charset="0"/>
                <a:cs typeface="Arial" pitchFamily="34" charset="0"/>
              </a:rPr>
              <a:t> (Gb3, atau GL-3) dalam tubuh</a:t>
            </a:r>
          </a:p>
          <a:p>
            <a:pPr marL="457200" indent="-457200">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Penyakit ini berkembang lambat </a:t>
            </a:r>
            <a:r>
              <a:rPr lang="id-ID" sz="2200" b="1" dirty="0" smtClean="0">
                <a:solidFill>
                  <a:schemeClr val="accent6">
                    <a:lumMod val="50000"/>
                  </a:schemeClr>
                </a:solidFill>
                <a:latin typeface="Arial" pitchFamily="34" charset="0"/>
                <a:cs typeface="Arial" pitchFamily="34" charset="0"/>
                <a:sym typeface="Wingdings" pitchFamily="2" charset="2"/>
              </a:rPr>
              <a:t></a:t>
            </a:r>
            <a:r>
              <a:rPr lang="id-ID" sz="2200" b="1" dirty="0" smtClean="0">
                <a:solidFill>
                  <a:schemeClr val="accent6">
                    <a:lumMod val="50000"/>
                  </a:schemeClr>
                </a:solidFill>
                <a:latin typeface="Arial" pitchFamily="34" charset="0"/>
                <a:cs typeface="Arial" pitchFamily="34" charset="0"/>
              </a:rPr>
              <a:t> GL-3 berakumulasi secara bertahap</a:t>
            </a:r>
          </a:p>
          <a:p>
            <a:pPr marL="457200" indent="-457200">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Penumpukan lama mengakibatkan kerusakan pada jantung dan pembuluh darah </a:t>
            </a:r>
            <a:r>
              <a:rPr lang="id-ID" sz="2200" b="1" dirty="0" smtClean="0">
                <a:solidFill>
                  <a:schemeClr val="accent6">
                    <a:lumMod val="50000"/>
                  </a:schemeClr>
                </a:solidFill>
                <a:latin typeface="Arial" pitchFamily="34" charset="0"/>
                <a:cs typeface="Arial" pitchFamily="34" charset="0"/>
                <a:sym typeface="Wingdings" pitchFamily="2" charset="2"/>
              </a:rPr>
              <a:t></a:t>
            </a:r>
            <a:r>
              <a:rPr lang="id-ID" sz="2200" b="1" dirty="0" smtClean="0">
                <a:solidFill>
                  <a:schemeClr val="accent6">
                    <a:lumMod val="50000"/>
                  </a:schemeClr>
                </a:solidFill>
                <a:latin typeface="Arial" pitchFamily="34" charset="0"/>
                <a:cs typeface="Arial" pitchFamily="34" charset="0"/>
              </a:rPr>
              <a:t> meningkatkan stroke dan serangan jantung</a:t>
            </a:r>
            <a:endParaRPr lang="id-ID" sz="2200" b="1"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4" name="TextBox 3"/>
          <p:cNvSpPr txBox="1"/>
          <p:nvPr/>
        </p:nvSpPr>
        <p:spPr>
          <a:xfrm>
            <a:off x="3197215" y="214290"/>
            <a:ext cx="5500726" cy="707886"/>
          </a:xfrm>
          <a:prstGeom prst="rect">
            <a:avLst/>
          </a:prstGeom>
          <a:noFill/>
        </p:spPr>
        <p:txBody>
          <a:bodyPr wrap="square" rtlCol="0">
            <a:spAutoFit/>
          </a:bodyPr>
          <a:lstStyle/>
          <a:p>
            <a:r>
              <a:rPr lang="id-ID" sz="4000" b="1" dirty="0" smtClean="0">
                <a:solidFill>
                  <a:schemeClr val="accent6">
                    <a:lumMod val="50000"/>
                  </a:schemeClr>
                </a:solidFill>
                <a:latin typeface="Arial" pitchFamily="34" charset="0"/>
                <a:cs typeface="Arial" pitchFamily="34" charset="0"/>
              </a:rPr>
              <a:t>Pesan dan Hikmah</a:t>
            </a:r>
            <a:endParaRPr lang="id-ID" sz="4000" b="1" dirty="0">
              <a:solidFill>
                <a:schemeClr val="accent6">
                  <a:lumMod val="50000"/>
                </a:schemeClr>
              </a:solidFill>
              <a:latin typeface="Arial" pitchFamily="34" charset="0"/>
              <a:cs typeface="Arial" pitchFamily="34" charset="0"/>
            </a:endParaRPr>
          </a:p>
        </p:txBody>
      </p:sp>
      <p:sp>
        <p:nvSpPr>
          <p:cNvPr id="5" name="TextBox 4"/>
          <p:cNvSpPr txBox="1"/>
          <p:nvPr/>
        </p:nvSpPr>
        <p:spPr>
          <a:xfrm>
            <a:off x="554009" y="1357298"/>
            <a:ext cx="7929618" cy="3347840"/>
          </a:xfrm>
          <a:prstGeom prst="rect">
            <a:avLst/>
          </a:prstGeom>
          <a:noFill/>
        </p:spPr>
        <p:txBody>
          <a:bodyPr wrap="square" rtlCol="0">
            <a:spAutoFit/>
          </a:bodyPr>
          <a:lstStyle/>
          <a:p>
            <a:pPr algn="ctr">
              <a:lnSpc>
                <a:spcPct val="150000"/>
              </a:lnSpc>
            </a:pPr>
            <a:r>
              <a:rPr lang="id-ID" sz="2400" b="1" i="1" dirty="0" smtClean="0">
                <a:solidFill>
                  <a:schemeClr val="accent6">
                    <a:lumMod val="50000"/>
                  </a:schemeClr>
                </a:solidFill>
                <a:latin typeface="Arial" pitchFamily="34" charset="0"/>
                <a:cs typeface="Arial" pitchFamily="34" charset="0"/>
              </a:rPr>
              <a:t>“Kami akan memperlihatkan kepada mereka tanda- tanda (kekuasaan) Kami di segala wilayah bumi dan pada diri mereka sendiri, hingga jelas bagi mereka bahwa Al Qur’an  itu adalah benar. Tiadakah cukup bahwa sesungguhnya Tuhanmu menjadi saksi atas segala sesuatu?” (QS. Fushshilat: 53)</a:t>
            </a:r>
            <a:endParaRPr lang="id-ID" sz="2400" b="1" i="1" dirty="0">
              <a:solidFill>
                <a:schemeClr val="accent6">
                  <a:lumMod val="50000"/>
                </a:schemeClr>
              </a:solidFill>
              <a:latin typeface="Arial" pitchFamily="34" charset="0"/>
              <a:cs typeface="Arial" pitchFamily="34" charset="0"/>
            </a:endParaRPr>
          </a:p>
        </p:txBody>
      </p:sp>
    </p:spTree>
  </p:cSld>
  <p:clrMapOvr>
    <a:masterClrMapping/>
  </p:clrMapOvr>
  <p:transition spd="med">
    <p:dissolve/>
    <p:sndAc>
      <p:stSnd>
        <p:snd r:embed="rId3" name="bomb.wav" builtIn="1"/>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4" name="TextBox 3"/>
          <p:cNvSpPr txBox="1"/>
          <p:nvPr/>
        </p:nvSpPr>
        <p:spPr>
          <a:xfrm>
            <a:off x="2268521" y="214290"/>
            <a:ext cx="6840554" cy="523220"/>
          </a:xfrm>
          <a:prstGeom prst="rect">
            <a:avLst/>
          </a:prstGeom>
          <a:noFill/>
        </p:spPr>
        <p:txBody>
          <a:bodyPr wrap="square" rtlCol="0">
            <a:spAutoFit/>
          </a:bodyPr>
          <a:lstStyle/>
          <a:p>
            <a:pPr algn="ctr"/>
            <a:r>
              <a:rPr lang="id-ID" sz="2800" b="1" dirty="0" smtClean="0">
                <a:solidFill>
                  <a:schemeClr val="accent6">
                    <a:lumMod val="50000"/>
                  </a:schemeClr>
                </a:solidFill>
                <a:latin typeface="Arial" pitchFamily="34" charset="0"/>
                <a:cs typeface="Arial" pitchFamily="34" charset="0"/>
              </a:rPr>
              <a:t>Penyakit Phenilketonuria</a:t>
            </a:r>
            <a:endParaRPr lang="id-ID" sz="2800" b="1" dirty="0">
              <a:solidFill>
                <a:schemeClr val="accent6">
                  <a:lumMod val="50000"/>
                </a:schemeClr>
              </a:solidFill>
              <a:latin typeface="Arial" pitchFamily="34" charset="0"/>
              <a:cs typeface="Arial" pitchFamily="34" charset="0"/>
            </a:endParaRPr>
          </a:p>
        </p:txBody>
      </p:sp>
      <p:sp>
        <p:nvSpPr>
          <p:cNvPr id="5" name="TextBox 4"/>
          <p:cNvSpPr txBox="1"/>
          <p:nvPr/>
        </p:nvSpPr>
        <p:spPr>
          <a:xfrm>
            <a:off x="268257" y="1071546"/>
            <a:ext cx="8643998" cy="5009833"/>
          </a:xfrm>
          <a:prstGeom prst="rect">
            <a:avLst/>
          </a:prstGeom>
          <a:noFill/>
        </p:spPr>
        <p:txBody>
          <a:bodyPr wrap="square" rtlCol="0">
            <a:spAutoFit/>
          </a:bodyPr>
          <a:lstStyle/>
          <a:p>
            <a:pPr>
              <a:lnSpc>
                <a:spcPct val="150000"/>
              </a:lnSpc>
              <a:buFont typeface="Arial" pitchFamily="34" charset="0"/>
              <a:buChar char="•"/>
            </a:pPr>
            <a:r>
              <a:rPr lang="id-ID" sz="2400" b="1" dirty="0" smtClean="0">
                <a:solidFill>
                  <a:schemeClr val="accent6">
                    <a:lumMod val="50000"/>
                  </a:schemeClr>
                </a:solidFill>
                <a:latin typeface="Arial" pitchFamily="34" charset="0"/>
                <a:cs typeface="Arial" pitchFamily="34" charset="0"/>
              </a:rPr>
              <a:t> Fenilketonuria </a:t>
            </a:r>
            <a:r>
              <a:rPr lang="id-ID" sz="2400" b="1" dirty="0" smtClean="0">
                <a:solidFill>
                  <a:schemeClr val="accent6">
                    <a:lumMod val="50000"/>
                  </a:schemeClr>
                </a:solidFill>
                <a:latin typeface="Arial" pitchFamily="34" charset="0"/>
                <a:cs typeface="Arial" pitchFamily="34" charset="0"/>
                <a:sym typeface="Wingdings" pitchFamily="2" charset="2"/>
              </a:rPr>
              <a:t></a:t>
            </a:r>
            <a:r>
              <a:rPr lang="id-ID" sz="2400" b="1" dirty="0" smtClean="0">
                <a:solidFill>
                  <a:schemeClr val="accent6">
                    <a:lumMod val="50000"/>
                  </a:schemeClr>
                </a:solidFill>
                <a:latin typeface="Arial" pitchFamily="34" charset="0"/>
                <a:cs typeface="Arial" pitchFamily="34" charset="0"/>
              </a:rPr>
              <a:t> kelainan metabolisme fenilalanin yang disebabkan oleh defisiensi </a:t>
            </a:r>
            <a:r>
              <a:rPr lang="id-ID" sz="2400" b="1" dirty="0" smtClean="0">
                <a:solidFill>
                  <a:srgbClr val="FF0000"/>
                </a:solidFill>
                <a:latin typeface="Arial" pitchFamily="34" charset="0"/>
                <a:cs typeface="Arial" pitchFamily="34" charset="0"/>
              </a:rPr>
              <a:t>fenilalanin hidroksilase</a:t>
            </a:r>
          </a:p>
          <a:p>
            <a:pPr>
              <a:lnSpc>
                <a:spcPct val="150000"/>
              </a:lnSpc>
              <a:buFont typeface="Arial" pitchFamily="34" charset="0"/>
              <a:buChar char="•"/>
            </a:pPr>
            <a:r>
              <a:rPr lang="id-ID" sz="2400" b="1" dirty="0" smtClean="0">
                <a:solidFill>
                  <a:schemeClr val="accent6">
                    <a:lumMod val="50000"/>
                  </a:schemeClr>
                </a:solidFill>
                <a:latin typeface="Arial" pitchFamily="34" charset="0"/>
                <a:cs typeface="Arial" pitchFamily="34" charset="0"/>
              </a:rPr>
              <a:t> Insiden Fenilketonuria paling banyak pada ras Kaukasoid</a:t>
            </a:r>
          </a:p>
          <a:p>
            <a:pPr>
              <a:lnSpc>
                <a:spcPct val="150000"/>
              </a:lnSpc>
              <a:buFont typeface="Arial" pitchFamily="34" charset="0"/>
              <a:buChar char="•"/>
            </a:pPr>
            <a:r>
              <a:rPr lang="id-ID" sz="2400" b="1" dirty="0" smtClean="0">
                <a:solidFill>
                  <a:schemeClr val="accent6">
                    <a:lumMod val="50000"/>
                  </a:schemeClr>
                </a:solidFill>
                <a:latin typeface="Arial" pitchFamily="34" charset="0"/>
                <a:cs typeface="Arial" pitchFamily="34" charset="0"/>
              </a:rPr>
              <a:t> Penderita fenilketonuria dapat mengalami kegagalan pertumbuhan, mikrosefali, kejang dan gangguan intelektual </a:t>
            </a:r>
            <a:r>
              <a:rPr lang="id-ID" sz="2400" b="1" dirty="0" smtClean="0">
                <a:solidFill>
                  <a:schemeClr val="accent6">
                    <a:lumMod val="50000"/>
                  </a:schemeClr>
                </a:solidFill>
                <a:latin typeface="Arial" pitchFamily="34" charset="0"/>
                <a:cs typeface="Arial" pitchFamily="34" charset="0"/>
                <a:sym typeface="Wingdings" pitchFamily="2" charset="2"/>
              </a:rPr>
              <a:t></a:t>
            </a:r>
            <a:r>
              <a:rPr lang="id-ID" sz="2400" b="1" dirty="0" smtClean="0">
                <a:solidFill>
                  <a:schemeClr val="accent6">
                    <a:lumMod val="50000"/>
                  </a:schemeClr>
                </a:solidFill>
                <a:latin typeface="Arial" pitchFamily="34" charset="0"/>
                <a:cs typeface="Arial" pitchFamily="34" charset="0"/>
              </a:rPr>
              <a:t> akibat </a:t>
            </a:r>
            <a:r>
              <a:rPr lang="id-ID" sz="2400" b="1" dirty="0" smtClean="0">
                <a:solidFill>
                  <a:srgbClr val="FF0000"/>
                </a:solidFill>
                <a:latin typeface="Arial" pitchFamily="34" charset="0"/>
                <a:cs typeface="Arial" pitchFamily="34" charset="0"/>
              </a:rPr>
              <a:t>akumulasi produk sampingan</a:t>
            </a:r>
            <a:r>
              <a:rPr lang="id-ID" sz="2400" b="1" dirty="0" smtClean="0">
                <a:solidFill>
                  <a:schemeClr val="accent6">
                    <a:lumMod val="50000"/>
                  </a:schemeClr>
                </a:solidFill>
                <a:latin typeface="Arial" pitchFamily="34" charset="0"/>
                <a:cs typeface="Arial" pitchFamily="34" charset="0"/>
              </a:rPr>
              <a:t> beracun fenilalanin</a:t>
            </a:r>
          </a:p>
          <a:p>
            <a:pPr>
              <a:lnSpc>
                <a:spcPct val="150000"/>
              </a:lnSpc>
              <a:buFont typeface="Arial" pitchFamily="34" charset="0"/>
              <a:buChar char="•"/>
            </a:pPr>
            <a:endParaRPr lang="id-ID" sz="2400" b="1"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4" name="TextBox 3"/>
          <p:cNvSpPr txBox="1"/>
          <p:nvPr/>
        </p:nvSpPr>
        <p:spPr>
          <a:xfrm>
            <a:off x="2268521" y="214290"/>
            <a:ext cx="6840554" cy="523220"/>
          </a:xfrm>
          <a:prstGeom prst="rect">
            <a:avLst/>
          </a:prstGeom>
          <a:noFill/>
        </p:spPr>
        <p:txBody>
          <a:bodyPr wrap="square" rtlCol="0">
            <a:spAutoFit/>
          </a:bodyPr>
          <a:lstStyle/>
          <a:p>
            <a:pPr algn="ctr"/>
            <a:r>
              <a:rPr lang="id-ID" sz="2800" b="1" dirty="0" smtClean="0">
                <a:solidFill>
                  <a:schemeClr val="accent6">
                    <a:lumMod val="50000"/>
                  </a:schemeClr>
                </a:solidFill>
                <a:latin typeface="Arial" pitchFamily="34" charset="0"/>
                <a:cs typeface="Arial" pitchFamily="34" charset="0"/>
              </a:rPr>
              <a:t>Penyakit Tay Sach</a:t>
            </a:r>
            <a:endParaRPr lang="id-ID" sz="2800" b="1" dirty="0">
              <a:solidFill>
                <a:schemeClr val="accent6">
                  <a:lumMod val="50000"/>
                </a:schemeClr>
              </a:solidFill>
              <a:latin typeface="Arial" pitchFamily="34" charset="0"/>
              <a:cs typeface="Arial" pitchFamily="34" charset="0"/>
            </a:endParaRPr>
          </a:p>
        </p:txBody>
      </p:sp>
      <p:sp>
        <p:nvSpPr>
          <p:cNvPr id="5" name="TextBox 4"/>
          <p:cNvSpPr txBox="1"/>
          <p:nvPr/>
        </p:nvSpPr>
        <p:spPr>
          <a:xfrm>
            <a:off x="268257" y="1142984"/>
            <a:ext cx="8643998" cy="5107873"/>
          </a:xfrm>
          <a:prstGeom prst="rect">
            <a:avLst/>
          </a:prstGeom>
          <a:noFill/>
        </p:spPr>
        <p:txBody>
          <a:bodyPr wrap="square" rtlCol="0">
            <a:spAutoFit/>
          </a:bodyPr>
          <a:lstStyle/>
          <a:p>
            <a:pPr>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 Penyakit Tay-Sachs (TSD) </a:t>
            </a:r>
            <a:r>
              <a:rPr lang="id-ID" sz="2200" b="1" dirty="0" smtClean="0">
                <a:solidFill>
                  <a:schemeClr val="accent6">
                    <a:lumMod val="50000"/>
                  </a:schemeClr>
                </a:solidFill>
                <a:latin typeface="Arial" pitchFamily="34" charset="0"/>
                <a:cs typeface="Arial" pitchFamily="34" charset="0"/>
                <a:sym typeface="Wingdings" pitchFamily="2" charset="2"/>
              </a:rPr>
              <a:t></a:t>
            </a:r>
            <a:r>
              <a:rPr lang="id-ID" sz="2200" b="1" dirty="0" smtClean="0">
                <a:solidFill>
                  <a:schemeClr val="accent6">
                    <a:lumMod val="50000"/>
                  </a:schemeClr>
                </a:solidFill>
                <a:latin typeface="Arial" pitchFamily="34" charset="0"/>
                <a:cs typeface="Arial" pitchFamily="34" charset="0"/>
              </a:rPr>
              <a:t> penyakit neurodegeneratif </a:t>
            </a:r>
            <a:r>
              <a:rPr lang="id-ID" sz="2200" b="1" dirty="0" smtClean="0">
                <a:solidFill>
                  <a:schemeClr val="accent6">
                    <a:lumMod val="50000"/>
                  </a:schemeClr>
                </a:solidFill>
                <a:latin typeface="Arial" pitchFamily="34" charset="0"/>
                <a:cs typeface="Arial" pitchFamily="34" charset="0"/>
                <a:sym typeface="Wingdings" pitchFamily="2" charset="2"/>
              </a:rPr>
              <a:t></a:t>
            </a:r>
            <a:r>
              <a:rPr lang="id-ID" sz="2200" b="1" dirty="0" smtClean="0">
                <a:solidFill>
                  <a:schemeClr val="accent6">
                    <a:lumMod val="50000"/>
                  </a:schemeClr>
                </a:solidFill>
                <a:latin typeface="Arial" pitchFamily="34" charset="0"/>
                <a:cs typeface="Arial" pitchFamily="34" charset="0"/>
              </a:rPr>
              <a:t> disebabkan oleh mutasi </a:t>
            </a:r>
            <a:r>
              <a:rPr lang="id-ID" sz="2200" b="1" dirty="0" smtClean="0">
                <a:solidFill>
                  <a:srgbClr val="FF0000"/>
                </a:solidFill>
                <a:latin typeface="Arial" pitchFamily="34" charset="0"/>
                <a:cs typeface="Arial" pitchFamily="34" charset="0"/>
              </a:rPr>
              <a:t>gen HEXA</a:t>
            </a:r>
          </a:p>
          <a:p>
            <a:pPr>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 Mutasi ini menyebabkan rendahnya atau tidak aktifnya </a:t>
            </a:r>
            <a:r>
              <a:rPr lang="id-ID" sz="2200" b="1" dirty="0" smtClean="0">
                <a:solidFill>
                  <a:srgbClr val="FF0000"/>
                </a:solidFill>
                <a:latin typeface="Arial" pitchFamily="34" charset="0"/>
                <a:cs typeface="Arial" pitchFamily="34" charset="0"/>
              </a:rPr>
              <a:t>enzim beta-hexosaminida</a:t>
            </a:r>
          </a:p>
          <a:p>
            <a:pPr>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 Penyakit ini umumnya muncul pada saat bayi</a:t>
            </a:r>
          </a:p>
          <a:p>
            <a:pPr>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 Anak-anak dengan Tay-Sachs </a:t>
            </a:r>
            <a:r>
              <a:rPr lang="id-ID" sz="2200" b="1" dirty="0" smtClean="0">
                <a:solidFill>
                  <a:schemeClr val="accent6">
                    <a:lumMod val="50000"/>
                  </a:schemeClr>
                </a:solidFill>
                <a:latin typeface="Arial" pitchFamily="34" charset="0"/>
                <a:cs typeface="Arial" pitchFamily="34" charset="0"/>
                <a:sym typeface="Wingdings" pitchFamily="2" charset="2"/>
              </a:rPr>
              <a:t> </a:t>
            </a:r>
            <a:r>
              <a:rPr lang="id-ID" sz="2200" b="1" dirty="0" smtClean="0">
                <a:solidFill>
                  <a:schemeClr val="accent6">
                    <a:lumMod val="50000"/>
                  </a:schemeClr>
                </a:solidFill>
                <a:latin typeface="Arial" pitchFamily="34" charset="0"/>
                <a:cs typeface="Arial" pitchFamily="34" charset="0"/>
              </a:rPr>
              <a:t>gejala hilangnya keterampilan secara bertahap, kejang, kehilangan kontrol gerakan, kemampuan berbicara dan fungsi kognitif</a:t>
            </a:r>
          </a:p>
          <a:p>
            <a:pPr>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 Selanjutnya, anak akan mengalami kekakuan otot </a:t>
            </a:r>
            <a:r>
              <a:rPr lang="id-ID" sz="2200" b="1" dirty="0" smtClean="0">
                <a:solidFill>
                  <a:schemeClr val="accent6">
                    <a:lumMod val="50000"/>
                  </a:schemeClr>
                </a:solidFill>
                <a:latin typeface="Arial" pitchFamily="34" charset="0"/>
                <a:cs typeface="Arial" pitchFamily="34" charset="0"/>
                <a:sym typeface="Wingdings" pitchFamily="2" charset="2"/>
              </a:rPr>
              <a:t> </a:t>
            </a:r>
            <a:r>
              <a:rPr lang="id-ID" sz="2200" b="1" dirty="0" smtClean="0">
                <a:solidFill>
                  <a:schemeClr val="accent6">
                    <a:lumMod val="50000"/>
                  </a:schemeClr>
                </a:solidFill>
                <a:latin typeface="Arial" pitchFamily="34" charset="0"/>
                <a:cs typeface="Arial" pitchFamily="34" charset="0"/>
              </a:rPr>
              <a:t>menyebabkan kelumpuhan</a:t>
            </a:r>
          </a:p>
        </p:txBody>
      </p:sp>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4" name="TextBox 3"/>
          <p:cNvSpPr txBox="1"/>
          <p:nvPr/>
        </p:nvSpPr>
        <p:spPr>
          <a:xfrm>
            <a:off x="2268521" y="214290"/>
            <a:ext cx="6840554" cy="523220"/>
          </a:xfrm>
          <a:prstGeom prst="rect">
            <a:avLst/>
          </a:prstGeom>
          <a:noFill/>
        </p:spPr>
        <p:txBody>
          <a:bodyPr wrap="square" rtlCol="0">
            <a:spAutoFit/>
          </a:bodyPr>
          <a:lstStyle/>
          <a:p>
            <a:pPr algn="ctr"/>
            <a:r>
              <a:rPr lang="id-ID" sz="2800" b="1" dirty="0" smtClean="0">
                <a:solidFill>
                  <a:schemeClr val="accent6">
                    <a:lumMod val="50000"/>
                  </a:schemeClr>
                </a:solidFill>
                <a:latin typeface="Arial" pitchFamily="34" charset="0"/>
                <a:cs typeface="Arial" pitchFamily="34" charset="0"/>
              </a:rPr>
              <a:t>Penyakit Maple Syrup Urine</a:t>
            </a:r>
            <a:endParaRPr lang="id-ID" sz="2800" b="1" dirty="0">
              <a:solidFill>
                <a:schemeClr val="accent6">
                  <a:lumMod val="50000"/>
                </a:schemeClr>
              </a:solidFill>
              <a:latin typeface="Arial" pitchFamily="34" charset="0"/>
              <a:cs typeface="Arial" pitchFamily="34" charset="0"/>
            </a:endParaRPr>
          </a:p>
        </p:txBody>
      </p:sp>
      <p:sp>
        <p:nvSpPr>
          <p:cNvPr id="5" name="TextBox 4"/>
          <p:cNvSpPr txBox="1"/>
          <p:nvPr/>
        </p:nvSpPr>
        <p:spPr>
          <a:xfrm>
            <a:off x="268257" y="1428736"/>
            <a:ext cx="8643998" cy="4154984"/>
          </a:xfrm>
          <a:prstGeom prst="rect">
            <a:avLst/>
          </a:prstGeom>
          <a:noFill/>
        </p:spPr>
        <p:txBody>
          <a:bodyPr wrap="square" rtlCol="0">
            <a:spAutoFit/>
          </a:bodyPr>
          <a:lstStyle/>
          <a:p>
            <a:pPr marL="457200" indent="-457200">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Penyakit </a:t>
            </a:r>
            <a:r>
              <a:rPr lang="id-ID" sz="2200" b="1" i="1" dirty="0" smtClean="0">
                <a:solidFill>
                  <a:schemeClr val="accent6">
                    <a:lumMod val="50000"/>
                  </a:schemeClr>
                </a:solidFill>
                <a:latin typeface="Arial" pitchFamily="34" charset="0"/>
                <a:cs typeface="Arial" pitchFamily="34" charset="0"/>
              </a:rPr>
              <a:t>maple syrup urine</a:t>
            </a:r>
            <a:r>
              <a:rPr lang="id-ID" sz="2200" b="1" dirty="0" smtClean="0">
                <a:solidFill>
                  <a:schemeClr val="accent6">
                    <a:lumMod val="50000"/>
                  </a:schemeClr>
                </a:solidFill>
                <a:latin typeface="Arial" pitchFamily="34" charset="0"/>
                <a:cs typeface="Arial" pitchFamily="34" charset="0"/>
              </a:rPr>
              <a:t> </a:t>
            </a:r>
            <a:r>
              <a:rPr lang="id-ID" sz="2200" b="1" dirty="0" smtClean="0">
                <a:solidFill>
                  <a:schemeClr val="accent6">
                    <a:lumMod val="50000"/>
                  </a:schemeClr>
                </a:solidFill>
                <a:latin typeface="Arial" pitchFamily="34" charset="0"/>
                <a:cs typeface="Arial" pitchFamily="34" charset="0"/>
                <a:sym typeface="Wingdings" pitchFamily="2" charset="2"/>
              </a:rPr>
              <a:t> </a:t>
            </a:r>
            <a:r>
              <a:rPr lang="id-ID" sz="2200" b="1" dirty="0" smtClean="0">
                <a:solidFill>
                  <a:schemeClr val="accent6">
                    <a:lumMod val="50000"/>
                  </a:schemeClr>
                </a:solidFill>
                <a:latin typeface="Arial" pitchFamily="34" charset="0"/>
                <a:cs typeface="Arial" pitchFamily="34" charset="0"/>
              </a:rPr>
              <a:t>gangguan metabolisme yang disebabkan oleh penurunan fungsi kompleks </a:t>
            </a:r>
            <a:r>
              <a:rPr lang="id-ID" sz="2200" b="1" dirty="0" smtClean="0">
                <a:solidFill>
                  <a:srgbClr val="FF0000"/>
                </a:solidFill>
                <a:latin typeface="Arial" pitchFamily="34" charset="0"/>
                <a:cs typeface="Arial" pitchFamily="34" charset="0"/>
              </a:rPr>
              <a:t>enzim </a:t>
            </a:r>
            <a:r>
              <a:rPr lang="el-GR" sz="2200" b="1" dirty="0" smtClean="0">
                <a:solidFill>
                  <a:srgbClr val="FF0000"/>
                </a:solidFill>
                <a:latin typeface="Arial" pitchFamily="34" charset="0"/>
                <a:cs typeface="Arial" pitchFamily="34" charset="0"/>
              </a:rPr>
              <a:t>α-</a:t>
            </a:r>
            <a:r>
              <a:rPr lang="id-ID" sz="2200" b="1" dirty="0" smtClean="0">
                <a:solidFill>
                  <a:srgbClr val="FF0000"/>
                </a:solidFill>
                <a:latin typeface="Arial" pitchFamily="34" charset="0"/>
                <a:cs typeface="Arial" pitchFamily="34" charset="0"/>
              </a:rPr>
              <a:t>ketoacid dehydrogenase</a:t>
            </a:r>
          </a:p>
          <a:p>
            <a:pPr marL="457200" indent="-457200">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Gejala klasik </a:t>
            </a:r>
            <a:r>
              <a:rPr lang="id-ID" sz="2200" b="1" i="1" dirty="0" smtClean="0">
                <a:solidFill>
                  <a:schemeClr val="accent6">
                    <a:lumMod val="50000"/>
                  </a:schemeClr>
                </a:solidFill>
                <a:latin typeface="Arial" pitchFamily="34" charset="0"/>
                <a:cs typeface="Arial" pitchFamily="34" charset="0"/>
              </a:rPr>
              <a:t>Maple Syrup Urine Disease</a:t>
            </a:r>
            <a:r>
              <a:rPr lang="id-ID" sz="2200" b="1" dirty="0" smtClean="0">
                <a:solidFill>
                  <a:schemeClr val="accent6">
                    <a:lumMod val="50000"/>
                  </a:schemeClr>
                </a:solidFill>
                <a:latin typeface="Arial" pitchFamily="34" charset="0"/>
                <a:cs typeface="Arial" pitchFamily="34" charset="0"/>
              </a:rPr>
              <a:t> (MSUD) pada bayi ditandai dengan bau sirup </a:t>
            </a:r>
            <a:r>
              <a:rPr lang="id-ID" sz="2200" b="1" i="1" dirty="0" smtClean="0">
                <a:solidFill>
                  <a:schemeClr val="accent6">
                    <a:lumMod val="50000"/>
                  </a:schemeClr>
                </a:solidFill>
                <a:latin typeface="Arial" pitchFamily="34" charset="0"/>
                <a:cs typeface="Arial" pitchFamily="34" charset="0"/>
              </a:rPr>
              <a:t>maple</a:t>
            </a:r>
            <a:r>
              <a:rPr lang="id-ID" sz="2200" b="1" dirty="0" smtClean="0">
                <a:solidFill>
                  <a:schemeClr val="accent6">
                    <a:lumMod val="50000"/>
                  </a:schemeClr>
                </a:solidFill>
                <a:latin typeface="Arial" pitchFamily="34" charset="0"/>
                <a:cs typeface="Arial" pitchFamily="34" charset="0"/>
              </a:rPr>
              <a:t> pada air seni pada minggu-minggu pertama</a:t>
            </a:r>
          </a:p>
          <a:p>
            <a:pPr marL="457200" indent="-457200">
              <a:lnSpc>
                <a:spcPct val="150000"/>
              </a:lnSpc>
              <a:buFont typeface="Arial" pitchFamily="34" charset="0"/>
              <a:buChar char="•"/>
            </a:pPr>
            <a:r>
              <a:rPr lang="id-ID" sz="2200" b="1" dirty="0" smtClean="0">
                <a:solidFill>
                  <a:schemeClr val="accent6">
                    <a:lumMod val="50000"/>
                  </a:schemeClr>
                </a:solidFill>
                <a:latin typeface="Arial" pitchFamily="34" charset="0"/>
                <a:cs typeface="Arial" pitchFamily="34" charset="0"/>
              </a:rPr>
              <a:t>Jika tidak diobati, bayi dapat mengalami lesu, kurang makan, gagal nafas</a:t>
            </a:r>
            <a:endParaRPr lang="id-ID" sz="2200" b="1"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4" name="TextBox 3"/>
          <p:cNvSpPr txBox="1"/>
          <p:nvPr/>
        </p:nvSpPr>
        <p:spPr>
          <a:xfrm>
            <a:off x="2268521" y="214290"/>
            <a:ext cx="6840554" cy="523220"/>
          </a:xfrm>
          <a:prstGeom prst="rect">
            <a:avLst/>
          </a:prstGeom>
          <a:noFill/>
        </p:spPr>
        <p:txBody>
          <a:bodyPr wrap="square" rtlCol="0">
            <a:spAutoFit/>
          </a:bodyPr>
          <a:lstStyle/>
          <a:p>
            <a:pPr algn="ctr"/>
            <a:r>
              <a:rPr lang="id-ID" sz="2800" b="1" dirty="0" smtClean="0">
                <a:solidFill>
                  <a:schemeClr val="accent6">
                    <a:lumMod val="50000"/>
                  </a:schemeClr>
                </a:solidFill>
                <a:latin typeface="Arial" pitchFamily="34" charset="0"/>
                <a:cs typeface="Arial" pitchFamily="34" charset="0"/>
              </a:rPr>
              <a:t>Penyakit Hurler</a:t>
            </a:r>
            <a:endParaRPr lang="id-ID" sz="2800" b="1" dirty="0">
              <a:solidFill>
                <a:schemeClr val="accent6">
                  <a:lumMod val="50000"/>
                </a:schemeClr>
              </a:solidFill>
              <a:latin typeface="Arial" pitchFamily="34" charset="0"/>
              <a:cs typeface="Arial" pitchFamily="34" charset="0"/>
            </a:endParaRPr>
          </a:p>
        </p:txBody>
      </p:sp>
      <p:sp>
        <p:nvSpPr>
          <p:cNvPr id="5" name="TextBox 4"/>
          <p:cNvSpPr txBox="1"/>
          <p:nvPr/>
        </p:nvSpPr>
        <p:spPr>
          <a:xfrm>
            <a:off x="268257" y="1428736"/>
            <a:ext cx="8643998" cy="4708981"/>
          </a:xfrm>
          <a:prstGeom prst="rect">
            <a:avLst/>
          </a:prstGeom>
          <a:noFill/>
        </p:spPr>
        <p:txBody>
          <a:bodyPr wrap="square" rtlCol="0">
            <a:spAutoFit/>
          </a:bodyPr>
          <a:lstStyle/>
          <a:p>
            <a:pPr>
              <a:lnSpc>
                <a:spcPct val="150000"/>
              </a:lnSpc>
              <a:buFont typeface="Arial" pitchFamily="34" charset="0"/>
              <a:buChar char="•"/>
            </a:pPr>
            <a:r>
              <a:rPr lang="id-ID" sz="2000" b="1" dirty="0" smtClean="0">
                <a:solidFill>
                  <a:schemeClr val="accent6">
                    <a:lumMod val="50000"/>
                  </a:schemeClr>
                </a:solidFill>
                <a:latin typeface="Arial" pitchFamily="34" charset="0"/>
                <a:cs typeface="Arial" pitchFamily="34" charset="0"/>
              </a:rPr>
              <a:t> Penyakit </a:t>
            </a:r>
            <a:r>
              <a:rPr lang="id-ID" sz="2000" b="1" dirty="0" smtClean="0">
                <a:solidFill>
                  <a:schemeClr val="accent6">
                    <a:lumMod val="50000"/>
                  </a:schemeClr>
                </a:solidFill>
                <a:latin typeface="Arial" pitchFamily="34" charset="0"/>
                <a:cs typeface="Arial" pitchFamily="34" charset="0"/>
              </a:rPr>
              <a:t>Hurler disebabkan oleh </a:t>
            </a:r>
            <a:r>
              <a:rPr lang="id-ID" sz="2000" b="1" dirty="0" smtClean="0">
                <a:solidFill>
                  <a:srgbClr val="FF0000"/>
                </a:solidFill>
                <a:latin typeface="Arial" pitchFamily="34" charset="0"/>
                <a:cs typeface="Arial" pitchFamily="34" charset="0"/>
              </a:rPr>
              <a:t>defisiensi </a:t>
            </a:r>
            <a:r>
              <a:rPr lang="el-GR" sz="2000" b="1" dirty="0" smtClean="0">
                <a:solidFill>
                  <a:srgbClr val="FF0000"/>
                </a:solidFill>
                <a:latin typeface="Arial" pitchFamily="34" charset="0"/>
                <a:cs typeface="Arial" pitchFamily="34" charset="0"/>
              </a:rPr>
              <a:t>α-</a:t>
            </a:r>
            <a:r>
              <a:rPr lang="id-ID" sz="2000" b="1" dirty="0" smtClean="0">
                <a:solidFill>
                  <a:srgbClr val="FF0000"/>
                </a:solidFill>
                <a:latin typeface="Arial" pitchFamily="34" charset="0"/>
                <a:cs typeface="Arial" pitchFamily="34" charset="0"/>
              </a:rPr>
              <a:t>l-iduronidase</a:t>
            </a:r>
          </a:p>
          <a:p>
            <a:pPr>
              <a:lnSpc>
                <a:spcPct val="150000"/>
              </a:lnSpc>
              <a:buFont typeface="Arial" pitchFamily="34" charset="0"/>
              <a:buChar char="•"/>
            </a:pPr>
            <a:r>
              <a:rPr lang="id-ID" sz="2000" b="1" dirty="0" smtClean="0">
                <a:solidFill>
                  <a:schemeClr val="accent6">
                    <a:lumMod val="50000"/>
                  </a:schemeClr>
                </a:solidFill>
                <a:latin typeface="Arial" pitchFamily="34" charset="0"/>
                <a:cs typeface="Arial" pitchFamily="34" charset="0"/>
              </a:rPr>
              <a:t> </a:t>
            </a:r>
            <a:r>
              <a:rPr lang="id-ID" sz="2000" b="1" dirty="0" smtClean="0">
                <a:solidFill>
                  <a:schemeClr val="accent6">
                    <a:lumMod val="50000"/>
                  </a:schemeClr>
                </a:solidFill>
                <a:latin typeface="Arial" pitchFamily="34" charset="0"/>
                <a:cs typeface="Arial" pitchFamily="34" charset="0"/>
              </a:rPr>
              <a:t>Kekurangan </a:t>
            </a:r>
            <a:r>
              <a:rPr lang="id-ID" sz="2000" b="1" dirty="0" smtClean="0">
                <a:solidFill>
                  <a:schemeClr val="accent6">
                    <a:lumMod val="50000"/>
                  </a:schemeClr>
                </a:solidFill>
                <a:latin typeface="Arial" pitchFamily="34" charset="0"/>
                <a:cs typeface="Arial" pitchFamily="34" charset="0"/>
              </a:rPr>
              <a:t>enzim </a:t>
            </a:r>
            <a:r>
              <a:rPr lang="id-ID" sz="2000" b="1" dirty="0" smtClean="0">
                <a:solidFill>
                  <a:schemeClr val="accent6">
                    <a:lumMod val="50000"/>
                  </a:schemeClr>
                </a:solidFill>
                <a:latin typeface="Arial" pitchFamily="34" charset="0"/>
                <a:cs typeface="Arial" pitchFamily="34" charset="0"/>
                <a:sym typeface="Wingdings" pitchFamily="2" charset="2"/>
              </a:rPr>
              <a:t> </a:t>
            </a:r>
            <a:r>
              <a:rPr lang="id-ID" sz="2000" b="1" dirty="0" smtClean="0">
                <a:solidFill>
                  <a:schemeClr val="accent6">
                    <a:lumMod val="50000"/>
                  </a:schemeClr>
                </a:solidFill>
                <a:latin typeface="Arial" pitchFamily="34" charset="0"/>
                <a:cs typeface="Arial" pitchFamily="34" charset="0"/>
              </a:rPr>
              <a:t>menyebabkan </a:t>
            </a:r>
            <a:r>
              <a:rPr lang="id-ID" sz="2000" b="1" dirty="0" smtClean="0">
                <a:solidFill>
                  <a:schemeClr val="accent6">
                    <a:lumMod val="50000"/>
                  </a:schemeClr>
                </a:solidFill>
                <a:latin typeface="Arial" pitchFamily="34" charset="0"/>
                <a:cs typeface="Arial" pitchFamily="34" charset="0"/>
              </a:rPr>
              <a:t>penumpukan molekul </a:t>
            </a:r>
            <a:r>
              <a:rPr lang="id-ID" sz="2000" b="1" dirty="0" smtClean="0">
                <a:solidFill>
                  <a:schemeClr val="accent6">
                    <a:lumMod val="50000"/>
                  </a:schemeClr>
                </a:solidFill>
                <a:latin typeface="Arial" pitchFamily="34" charset="0"/>
                <a:cs typeface="Arial" pitchFamily="34" charset="0"/>
              </a:rPr>
              <a:t>mukopolisakarida</a:t>
            </a:r>
          </a:p>
          <a:p>
            <a:pPr>
              <a:lnSpc>
                <a:spcPct val="150000"/>
              </a:lnSpc>
              <a:buFont typeface="Arial" pitchFamily="34" charset="0"/>
              <a:buChar char="•"/>
            </a:pPr>
            <a:r>
              <a:rPr lang="id-ID" sz="2000" b="1" dirty="0" smtClean="0">
                <a:solidFill>
                  <a:schemeClr val="accent6">
                    <a:lumMod val="50000"/>
                  </a:schemeClr>
                </a:solidFill>
                <a:latin typeface="Arial" pitchFamily="34" charset="0"/>
                <a:cs typeface="Arial" pitchFamily="34" charset="0"/>
              </a:rPr>
              <a:t> </a:t>
            </a:r>
            <a:r>
              <a:rPr lang="id-ID" sz="2000" b="1" dirty="0" smtClean="0">
                <a:solidFill>
                  <a:schemeClr val="accent6">
                    <a:lumMod val="50000"/>
                  </a:schemeClr>
                </a:solidFill>
                <a:latin typeface="Arial" pitchFamily="34" charset="0"/>
                <a:cs typeface="Arial" pitchFamily="34" charset="0"/>
              </a:rPr>
              <a:t>Bayi </a:t>
            </a:r>
            <a:r>
              <a:rPr lang="id-ID" sz="2000" b="1" dirty="0" smtClean="0">
                <a:solidFill>
                  <a:schemeClr val="accent6">
                    <a:lumMod val="50000"/>
                  </a:schemeClr>
                </a:solidFill>
                <a:latin typeface="Arial" pitchFamily="34" charset="0"/>
                <a:cs typeface="Arial" pitchFamily="34" charset="0"/>
              </a:rPr>
              <a:t>dengan penyakit Hurler tampak normal saat lahir, tetapi setelah 6 bulan wajah bayi terlihat </a:t>
            </a:r>
            <a:r>
              <a:rPr lang="id-ID" sz="2000" b="1" dirty="0" smtClean="0">
                <a:solidFill>
                  <a:schemeClr val="accent6">
                    <a:lumMod val="50000"/>
                  </a:schemeClr>
                </a:solidFill>
                <a:latin typeface="Arial" pitchFamily="34" charset="0"/>
                <a:cs typeface="Arial" pitchFamily="34" charset="0"/>
              </a:rPr>
              <a:t>kasar</a:t>
            </a:r>
          </a:p>
          <a:p>
            <a:pPr>
              <a:lnSpc>
                <a:spcPct val="150000"/>
              </a:lnSpc>
              <a:buFont typeface="Arial" pitchFamily="34" charset="0"/>
              <a:buChar char="•"/>
            </a:pPr>
            <a:r>
              <a:rPr lang="id-ID" sz="2000" b="1" dirty="0" smtClean="0">
                <a:solidFill>
                  <a:schemeClr val="accent6">
                    <a:lumMod val="50000"/>
                  </a:schemeClr>
                </a:solidFill>
                <a:latin typeface="Arial" pitchFamily="34" charset="0"/>
                <a:cs typeface="Arial" pitchFamily="34" charset="0"/>
              </a:rPr>
              <a:t> </a:t>
            </a:r>
            <a:r>
              <a:rPr lang="id-ID" sz="2000" b="1" dirty="0" smtClean="0">
                <a:solidFill>
                  <a:srgbClr val="FF0000"/>
                </a:solidFill>
                <a:latin typeface="Arial" pitchFamily="34" charset="0"/>
                <a:cs typeface="Arial" pitchFamily="34" charset="0"/>
              </a:rPr>
              <a:t>Pembesaran </a:t>
            </a:r>
            <a:r>
              <a:rPr lang="id-ID" sz="2000" b="1" dirty="0" smtClean="0">
                <a:solidFill>
                  <a:srgbClr val="FF0000"/>
                </a:solidFill>
                <a:latin typeface="Arial" pitchFamily="34" charset="0"/>
                <a:cs typeface="Arial" pitchFamily="34" charset="0"/>
              </a:rPr>
              <a:t>hati </a:t>
            </a:r>
            <a:r>
              <a:rPr lang="id-ID" sz="2000" b="1" dirty="0" smtClean="0">
                <a:solidFill>
                  <a:schemeClr val="accent6">
                    <a:lumMod val="50000"/>
                  </a:schemeClr>
                </a:solidFill>
                <a:latin typeface="Arial" pitchFamily="34" charset="0"/>
                <a:cs typeface="Arial" pitchFamily="34" charset="0"/>
              </a:rPr>
              <a:t>dapat teraba dan </a:t>
            </a:r>
            <a:r>
              <a:rPr lang="id-ID" sz="2000" b="1" dirty="0" smtClean="0">
                <a:solidFill>
                  <a:srgbClr val="FF0000"/>
                </a:solidFill>
                <a:latin typeface="Arial" pitchFamily="34" charset="0"/>
                <a:cs typeface="Arial" pitchFamily="34" charset="0"/>
              </a:rPr>
              <a:t>hernia umbilikalis </a:t>
            </a:r>
            <a:r>
              <a:rPr lang="id-ID" sz="2000" b="1" dirty="0" smtClean="0">
                <a:solidFill>
                  <a:schemeClr val="accent6">
                    <a:lumMod val="50000"/>
                  </a:schemeClr>
                </a:solidFill>
                <a:latin typeface="Arial" pitchFamily="34" charset="0"/>
                <a:cs typeface="Arial" pitchFamily="34" charset="0"/>
              </a:rPr>
              <a:t>dan </a:t>
            </a:r>
            <a:r>
              <a:rPr lang="id-ID" sz="2000" b="1" dirty="0" smtClean="0">
                <a:solidFill>
                  <a:srgbClr val="FF0000"/>
                </a:solidFill>
                <a:latin typeface="Arial" pitchFamily="34" charset="0"/>
                <a:cs typeface="Arial" pitchFamily="34" charset="0"/>
              </a:rPr>
              <a:t>inguinalis</a:t>
            </a:r>
            <a:r>
              <a:rPr lang="id-ID" sz="2000" b="1" dirty="0" smtClean="0">
                <a:solidFill>
                  <a:schemeClr val="accent6">
                    <a:lumMod val="50000"/>
                  </a:schemeClr>
                </a:solidFill>
                <a:latin typeface="Arial" pitchFamily="34" charset="0"/>
                <a:cs typeface="Arial" pitchFamily="34" charset="0"/>
              </a:rPr>
              <a:t> mungkin </a:t>
            </a:r>
            <a:r>
              <a:rPr lang="id-ID" sz="2000" b="1" dirty="0" smtClean="0">
                <a:solidFill>
                  <a:schemeClr val="accent6">
                    <a:lumMod val="50000"/>
                  </a:schemeClr>
                </a:solidFill>
                <a:latin typeface="Arial" pitchFamily="34" charset="0"/>
                <a:cs typeface="Arial" pitchFamily="34" charset="0"/>
              </a:rPr>
              <a:t>muncul</a:t>
            </a:r>
          </a:p>
          <a:p>
            <a:pPr>
              <a:lnSpc>
                <a:spcPct val="150000"/>
              </a:lnSpc>
              <a:buFont typeface="Arial" pitchFamily="34" charset="0"/>
              <a:buChar char="•"/>
            </a:pPr>
            <a:r>
              <a:rPr lang="id-ID" sz="2000" b="1" dirty="0" smtClean="0">
                <a:solidFill>
                  <a:schemeClr val="accent6">
                    <a:lumMod val="50000"/>
                  </a:schemeClr>
                </a:solidFill>
                <a:latin typeface="Arial" pitchFamily="34" charset="0"/>
                <a:cs typeface="Arial" pitchFamily="34" charset="0"/>
              </a:rPr>
              <a:t> </a:t>
            </a:r>
            <a:r>
              <a:rPr lang="id-ID" sz="2000" b="1" dirty="0" smtClean="0">
                <a:solidFill>
                  <a:schemeClr val="accent6">
                    <a:lumMod val="50000"/>
                  </a:schemeClr>
                </a:solidFill>
                <a:latin typeface="Arial" pitchFamily="34" charset="0"/>
                <a:cs typeface="Arial" pitchFamily="34" charset="0"/>
              </a:rPr>
              <a:t>Gejala </a:t>
            </a:r>
            <a:r>
              <a:rPr lang="id-ID" sz="2000" b="1" dirty="0" smtClean="0">
                <a:solidFill>
                  <a:srgbClr val="FF0000"/>
                </a:solidFill>
                <a:latin typeface="Arial" pitchFamily="34" charset="0"/>
                <a:cs typeface="Arial" pitchFamily="34" charset="0"/>
              </a:rPr>
              <a:t>gangguan kognitif </a:t>
            </a:r>
            <a:r>
              <a:rPr lang="id-ID" sz="2000" b="1" dirty="0" smtClean="0">
                <a:solidFill>
                  <a:schemeClr val="accent6">
                    <a:lumMod val="50000"/>
                  </a:schemeClr>
                </a:solidFill>
                <a:latin typeface="Arial" pitchFamily="34" charset="0"/>
                <a:cs typeface="Arial" pitchFamily="34" charset="0"/>
              </a:rPr>
              <a:t>juga dapat terjadi seperti kesulitan berpikir dan belajar, kesulitan berbicara dan hiperaktivitas ketika anak memasuki usia balita.</a:t>
            </a:r>
            <a:endParaRPr lang="id-ID" sz="2000" b="1"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4" name="TextBox 3"/>
          <p:cNvSpPr txBox="1"/>
          <p:nvPr/>
        </p:nvSpPr>
        <p:spPr>
          <a:xfrm>
            <a:off x="339695" y="2214554"/>
            <a:ext cx="8501122" cy="2492990"/>
          </a:xfrm>
          <a:prstGeom prst="rect">
            <a:avLst/>
          </a:prstGeom>
          <a:noFill/>
        </p:spPr>
        <p:txBody>
          <a:bodyPr wrap="square" rtlCol="0">
            <a:spAutoFit/>
          </a:bodyPr>
          <a:lstStyle/>
          <a:p>
            <a:pPr algn="ctr"/>
            <a:r>
              <a:rPr lang="id-ID" sz="2800" b="1" dirty="0" smtClean="0">
                <a:solidFill>
                  <a:schemeClr val="accent6">
                    <a:lumMod val="50000"/>
                  </a:schemeClr>
                </a:solidFill>
                <a:latin typeface="Forte" pitchFamily="66" charset="0"/>
              </a:rPr>
              <a:t>Siapakah yang berkuasa menciptakan itu semua?</a:t>
            </a:r>
          </a:p>
          <a:p>
            <a:pPr algn="ctr"/>
            <a:endParaRPr lang="id-ID" sz="2800" b="1" dirty="0" smtClean="0">
              <a:solidFill>
                <a:schemeClr val="accent6">
                  <a:lumMod val="50000"/>
                </a:schemeClr>
              </a:solidFill>
              <a:latin typeface="Forte" pitchFamily="66" charset="0"/>
            </a:endParaRPr>
          </a:p>
          <a:p>
            <a:pPr algn="ctr"/>
            <a:endParaRPr lang="id-ID" sz="2800" b="1" dirty="0" smtClean="0">
              <a:solidFill>
                <a:schemeClr val="accent6">
                  <a:lumMod val="50000"/>
                </a:schemeClr>
              </a:solidFill>
              <a:latin typeface="Forte" pitchFamily="66" charset="0"/>
            </a:endParaRPr>
          </a:p>
          <a:p>
            <a:pPr algn="ctr"/>
            <a:endParaRPr lang="id-ID" sz="2800" b="1" dirty="0" smtClean="0">
              <a:solidFill>
                <a:schemeClr val="accent6">
                  <a:lumMod val="50000"/>
                </a:schemeClr>
              </a:solidFill>
              <a:latin typeface="Forte" pitchFamily="66" charset="0"/>
            </a:endParaRPr>
          </a:p>
          <a:p>
            <a:pPr algn="ctr"/>
            <a:r>
              <a:rPr lang="id-ID" sz="4400" b="1" dirty="0" smtClean="0">
                <a:solidFill>
                  <a:schemeClr val="accent6">
                    <a:lumMod val="50000"/>
                  </a:schemeClr>
                </a:solidFill>
                <a:latin typeface="Forte" pitchFamily="66" charset="0"/>
              </a:rPr>
              <a:t>Allah ‘Azza wa Jalla</a:t>
            </a:r>
            <a:endParaRPr lang="id-ID" sz="4400" b="1" dirty="0">
              <a:solidFill>
                <a:schemeClr val="accent6">
                  <a:lumMod val="50000"/>
                </a:schemeClr>
              </a:solidFill>
              <a:latin typeface="Forte" pitchFamily="66" charset="0"/>
            </a:endParaRPr>
          </a:p>
        </p:txBody>
      </p:sp>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ARTWORK\UNISA\BRAND BOOK\CDR\__MASTER TEMPLATE\TEMPLATE PPT\JPG\4.png"/>
          <p:cNvPicPr>
            <a:picLocks noChangeAspect="1" noChangeArrowheads="1"/>
          </p:cNvPicPr>
          <p:nvPr/>
        </p:nvPicPr>
        <p:blipFill>
          <a:blip r:embed="rId4"/>
          <a:srcRect/>
          <a:stretch>
            <a:fillRect/>
          </a:stretch>
        </p:blipFill>
        <p:spPr bwMode="auto">
          <a:xfrm>
            <a:off x="3478546" y="2564905"/>
            <a:ext cx="2063790" cy="2363643"/>
          </a:xfrm>
          <a:prstGeom prst="rect">
            <a:avLst/>
          </a:prstGeom>
          <a:noFill/>
        </p:spPr>
      </p:pic>
      <p:sp>
        <p:nvSpPr>
          <p:cNvPr id="2" name="TextBox 1"/>
          <p:cNvSpPr txBox="1"/>
          <p:nvPr/>
        </p:nvSpPr>
        <p:spPr>
          <a:xfrm>
            <a:off x="1820451" y="1412776"/>
            <a:ext cx="5379973" cy="553998"/>
          </a:xfrm>
          <a:prstGeom prst="rect">
            <a:avLst/>
          </a:prstGeom>
          <a:noFill/>
        </p:spPr>
        <p:txBody>
          <a:bodyPr wrap="square" rtlCol="0">
            <a:spAutoFit/>
          </a:bodyPr>
          <a:lstStyle/>
          <a:p>
            <a:pPr algn="ctr"/>
            <a:r>
              <a:rPr lang="id-ID" sz="3000" b="1" dirty="0" smtClean="0">
                <a:solidFill>
                  <a:srgbClr val="00B050"/>
                </a:solidFill>
              </a:rPr>
              <a:t>SELAMAT BELAJAR</a:t>
            </a:r>
            <a:endParaRPr lang="id-ID" sz="3000" b="1" dirty="0">
              <a:solidFill>
                <a:srgbClr val="00B050"/>
              </a:solidFill>
            </a:endParaRPr>
          </a:p>
        </p:txBody>
      </p:sp>
    </p:spTree>
  </p:cSld>
  <p:clrMapOvr>
    <a:masterClrMapping/>
  </p:clrMapOvr>
  <p:transition spd="med">
    <p:dissolve/>
    <p:sndAc>
      <p:stSnd>
        <p:snd r:embed="rId3" name="bomb.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5" name="TextBox 4"/>
          <p:cNvSpPr txBox="1"/>
          <p:nvPr/>
        </p:nvSpPr>
        <p:spPr>
          <a:xfrm>
            <a:off x="2625711" y="214290"/>
            <a:ext cx="6072230" cy="707886"/>
          </a:xfrm>
          <a:prstGeom prst="rect">
            <a:avLst/>
          </a:prstGeom>
          <a:noFill/>
        </p:spPr>
        <p:txBody>
          <a:bodyPr wrap="square" rtlCol="0">
            <a:spAutoFit/>
          </a:bodyPr>
          <a:lstStyle/>
          <a:p>
            <a:pPr algn="ctr"/>
            <a:r>
              <a:rPr lang="id-ID" sz="4000" b="1" dirty="0" smtClean="0">
                <a:solidFill>
                  <a:schemeClr val="accent6">
                    <a:lumMod val="50000"/>
                  </a:schemeClr>
                </a:solidFill>
                <a:latin typeface="Arial" pitchFamily="34" charset="0"/>
                <a:cs typeface="Arial" pitchFamily="34" charset="0"/>
              </a:rPr>
              <a:t>Capaian Pembelajaran</a:t>
            </a:r>
            <a:endParaRPr lang="id-ID" sz="4000" b="1" dirty="0">
              <a:solidFill>
                <a:schemeClr val="accent6">
                  <a:lumMod val="50000"/>
                </a:schemeClr>
              </a:solidFill>
              <a:latin typeface="Arial" pitchFamily="34" charset="0"/>
              <a:cs typeface="Arial" pitchFamily="34" charset="0"/>
            </a:endParaRPr>
          </a:p>
        </p:txBody>
      </p:sp>
      <p:sp>
        <p:nvSpPr>
          <p:cNvPr id="6" name="TextBox 5"/>
          <p:cNvSpPr txBox="1"/>
          <p:nvPr/>
        </p:nvSpPr>
        <p:spPr>
          <a:xfrm>
            <a:off x="268257" y="1214422"/>
            <a:ext cx="8358246" cy="5078313"/>
          </a:xfrm>
          <a:prstGeom prst="rect">
            <a:avLst/>
          </a:prstGeom>
          <a:noFill/>
        </p:spPr>
        <p:txBody>
          <a:bodyPr wrap="square" rtlCol="0">
            <a:spAutoFit/>
          </a:bodyPr>
          <a:lstStyle/>
          <a:p>
            <a:pPr marL="514350" indent="-514350">
              <a:lnSpc>
                <a:spcPct val="150000"/>
              </a:lnSpc>
            </a:pPr>
            <a:endParaRPr lang="id-ID" sz="2400" b="1" dirty="0" smtClean="0">
              <a:solidFill>
                <a:schemeClr val="accent6">
                  <a:lumMod val="50000"/>
                </a:schemeClr>
              </a:solidFill>
              <a:latin typeface="Arial" pitchFamily="34" charset="0"/>
              <a:cs typeface="Arial" pitchFamily="34" charset="0"/>
            </a:endParaRPr>
          </a:p>
          <a:p>
            <a:pPr marL="514350" indent="-514350">
              <a:lnSpc>
                <a:spcPct val="150000"/>
              </a:lnSpc>
              <a:buFont typeface="+mj-lt"/>
              <a:buAutoNum type="arabicPeriod"/>
            </a:pPr>
            <a:r>
              <a:rPr lang="id-ID" sz="2400" b="1" dirty="0" smtClean="0">
                <a:solidFill>
                  <a:schemeClr val="accent6">
                    <a:lumMod val="50000"/>
                  </a:schemeClr>
                </a:solidFill>
                <a:latin typeface="Arial" pitchFamily="34" charset="0"/>
                <a:cs typeface="Arial" pitchFamily="34" charset="0"/>
              </a:rPr>
              <a:t>Mahasiswa mampu menganalisis profil enzim</a:t>
            </a:r>
          </a:p>
          <a:p>
            <a:pPr marL="514350" indent="-514350">
              <a:lnSpc>
                <a:spcPct val="150000"/>
              </a:lnSpc>
              <a:buFont typeface="+mj-lt"/>
              <a:buAutoNum type="arabicPeriod"/>
            </a:pPr>
            <a:r>
              <a:rPr lang="id-ID" sz="2400" b="1" dirty="0" smtClean="0">
                <a:solidFill>
                  <a:schemeClr val="accent6">
                    <a:lumMod val="50000"/>
                  </a:schemeClr>
                </a:solidFill>
                <a:latin typeface="Arial" pitchFamily="34" charset="0"/>
                <a:cs typeface="Arial" pitchFamily="34" charset="0"/>
              </a:rPr>
              <a:t>Mahasiswa mampu menganalisis mekanisme kerja enzim</a:t>
            </a:r>
          </a:p>
          <a:p>
            <a:pPr marL="514350" indent="-514350">
              <a:lnSpc>
                <a:spcPct val="150000"/>
              </a:lnSpc>
              <a:buFont typeface="+mj-lt"/>
              <a:buAutoNum type="arabicPeriod"/>
            </a:pPr>
            <a:r>
              <a:rPr lang="id-ID" sz="2400" b="1" dirty="0" smtClean="0">
                <a:solidFill>
                  <a:schemeClr val="accent6">
                    <a:lumMod val="50000"/>
                  </a:schemeClr>
                </a:solidFill>
                <a:latin typeface="Arial" pitchFamily="34" charset="0"/>
                <a:cs typeface="Arial" pitchFamily="34" charset="0"/>
              </a:rPr>
              <a:t>Mahasiswa mampu menganalisis penyakit-penyakit akibat kelainan enzim</a:t>
            </a:r>
          </a:p>
          <a:p>
            <a:pPr marL="514350" indent="-514350">
              <a:lnSpc>
                <a:spcPct val="150000"/>
              </a:lnSpc>
              <a:buFont typeface="+mj-lt"/>
              <a:buAutoNum type="arabicPeriod"/>
            </a:pPr>
            <a:endParaRPr lang="id-ID" sz="2400" b="1" dirty="0" smtClean="0">
              <a:solidFill>
                <a:schemeClr val="accent6">
                  <a:lumMod val="50000"/>
                </a:schemeClr>
              </a:solidFill>
              <a:latin typeface="Arial" pitchFamily="34" charset="0"/>
              <a:cs typeface="Arial" pitchFamily="34" charset="0"/>
            </a:endParaRPr>
          </a:p>
          <a:p>
            <a:pPr marL="514350" indent="-514350">
              <a:lnSpc>
                <a:spcPct val="150000"/>
              </a:lnSpc>
              <a:buFont typeface="+mj-lt"/>
              <a:buAutoNum type="arabicPeriod"/>
            </a:pPr>
            <a:endParaRPr lang="id-ID" sz="2400" b="1" dirty="0" smtClean="0">
              <a:solidFill>
                <a:schemeClr val="accent6">
                  <a:lumMod val="50000"/>
                </a:schemeClr>
              </a:solidFill>
              <a:latin typeface="Arial" pitchFamily="34" charset="0"/>
              <a:cs typeface="Arial" pitchFamily="34" charset="0"/>
            </a:endParaRPr>
          </a:p>
          <a:p>
            <a:pPr marL="514350" indent="-514350">
              <a:lnSpc>
                <a:spcPct val="150000"/>
              </a:lnSpc>
              <a:buFont typeface="+mj-lt"/>
              <a:buAutoNum type="arabicPeriod"/>
            </a:pPr>
            <a:endParaRPr lang="id-ID" sz="2400"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5" name="TextBox 4"/>
          <p:cNvSpPr txBox="1"/>
          <p:nvPr/>
        </p:nvSpPr>
        <p:spPr>
          <a:xfrm>
            <a:off x="2625711" y="214290"/>
            <a:ext cx="6072230" cy="707886"/>
          </a:xfrm>
          <a:prstGeom prst="rect">
            <a:avLst/>
          </a:prstGeom>
          <a:noFill/>
        </p:spPr>
        <p:txBody>
          <a:bodyPr wrap="square" rtlCol="0">
            <a:spAutoFit/>
          </a:bodyPr>
          <a:lstStyle/>
          <a:p>
            <a:pPr algn="ctr"/>
            <a:r>
              <a:rPr lang="id-ID" sz="4000" b="1" dirty="0" smtClean="0">
                <a:solidFill>
                  <a:schemeClr val="accent6">
                    <a:lumMod val="50000"/>
                  </a:schemeClr>
                </a:solidFill>
                <a:latin typeface="Arial" pitchFamily="34" charset="0"/>
                <a:cs typeface="Arial" pitchFamily="34" charset="0"/>
              </a:rPr>
              <a:t>Bahan Kajian</a:t>
            </a:r>
            <a:endParaRPr lang="id-ID" sz="4000" b="1" dirty="0">
              <a:solidFill>
                <a:schemeClr val="accent6">
                  <a:lumMod val="50000"/>
                </a:schemeClr>
              </a:solidFill>
              <a:latin typeface="Arial" pitchFamily="34" charset="0"/>
              <a:cs typeface="Arial" pitchFamily="34" charset="0"/>
            </a:endParaRPr>
          </a:p>
        </p:txBody>
      </p:sp>
      <p:sp>
        <p:nvSpPr>
          <p:cNvPr id="6" name="TextBox 5"/>
          <p:cNvSpPr txBox="1"/>
          <p:nvPr/>
        </p:nvSpPr>
        <p:spPr>
          <a:xfrm>
            <a:off x="339695" y="785794"/>
            <a:ext cx="8358246" cy="4524315"/>
          </a:xfrm>
          <a:prstGeom prst="rect">
            <a:avLst/>
          </a:prstGeom>
          <a:noFill/>
        </p:spPr>
        <p:txBody>
          <a:bodyPr wrap="square" rtlCol="0">
            <a:spAutoFit/>
          </a:bodyPr>
          <a:lstStyle/>
          <a:p>
            <a:pPr marL="514350" indent="-514350">
              <a:lnSpc>
                <a:spcPct val="150000"/>
              </a:lnSpc>
            </a:pPr>
            <a:endParaRPr lang="id-ID" sz="2400" b="1" dirty="0" smtClean="0">
              <a:solidFill>
                <a:schemeClr val="accent6">
                  <a:lumMod val="50000"/>
                </a:schemeClr>
              </a:solidFill>
              <a:latin typeface="Arial" pitchFamily="34" charset="0"/>
              <a:cs typeface="Arial" pitchFamily="34" charset="0"/>
            </a:endParaRPr>
          </a:p>
          <a:p>
            <a:pPr marL="514350" indent="-514350">
              <a:lnSpc>
                <a:spcPct val="150000"/>
              </a:lnSpc>
              <a:buFont typeface="+mj-lt"/>
              <a:buAutoNum type="arabicPeriod"/>
            </a:pPr>
            <a:r>
              <a:rPr lang="id-ID" sz="2400" b="1" dirty="0" smtClean="0">
                <a:solidFill>
                  <a:schemeClr val="accent6">
                    <a:lumMod val="50000"/>
                  </a:schemeClr>
                </a:solidFill>
                <a:latin typeface="Arial" pitchFamily="34" charset="0"/>
                <a:cs typeface="Arial" pitchFamily="34" charset="0"/>
              </a:rPr>
              <a:t>Profil enzim</a:t>
            </a:r>
          </a:p>
          <a:p>
            <a:pPr marL="514350" indent="-514350">
              <a:lnSpc>
                <a:spcPct val="150000"/>
              </a:lnSpc>
              <a:buFont typeface="+mj-lt"/>
              <a:buAutoNum type="arabicPeriod"/>
            </a:pPr>
            <a:r>
              <a:rPr lang="id-ID" sz="2400" b="1" dirty="0" smtClean="0">
                <a:solidFill>
                  <a:schemeClr val="accent6">
                    <a:lumMod val="50000"/>
                  </a:schemeClr>
                </a:solidFill>
                <a:latin typeface="Arial" pitchFamily="34" charset="0"/>
                <a:cs typeface="Arial" pitchFamily="34" charset="0"/>
              </a:rPr>
              <a:t>Struktur enzim</a:t>
            </a:r>
          </a:p>
          <a:p>
            <a:pPr marL="514350" indent="-514350">
              <a:lnSpc>
                <a:spcPct val="150000"/>
              </a:lnSpc>
              <a:buFont typeface="+mj-lt"/>
              <a:buAutoNum type="arabicPeriod"/>
            </a:pPr>
            <a:r>
              <a:rPr lang="id-ID" sz="2400" b="1" dirty="0" smtClean="0">
                <a:solidFill>
                  <a:schemeClr val="accent6">
                    <a:lumMod val="50000"/>
                  </a:schemeClr>
                </a:solidFill>
                <a:latin typeface="Arial" pitchFamily="34" charset="0"/>
                <a:cs typeface="Arial" pitchFamily="34" charset="0"/>
              </a:rPr>
              <a:t>Mekanisme kerja enzim</a:t>
            </a:r>
          </a:p>
          <a:p>
            <a:pPr marL="514350" indent="-514350">
              <a:lnSpc>
                <a:spcPct val="150000"/>
              </a:lnSpc>
              <a:buFont typeface="+mj-lt"/>
              <a:buAutoNum type="arabicPeriod"/>
            </a:pPr>
            <a:r>
              <a:rPr lang="id-ID" sz="2400" b="1" dirty="0" smtClean="0">
                <a:solidFill>
                  <a:schemeClr val="accent6">
                    <a:lumMod val="50000"/>
                  </a:schemeClr>
                </a:solidFill>
                <a:latin typeface="Arial" pitchFamily="34" charset="0"/>
                <a:cs typeface="Arial" pitchFamily="34" charset="0"/>
              </a:rPr>
              <a:t>Faktor yang mempengaruhi kerja enzim) </a:t>
            </a:r>
          </a:p>
          <a:p>
            <a:pPr marL="514350" indent="-514350">
              <a:lnSpc>
                <a:spcPct val="150000"/>
              </a:lnSpc>
              <a:buFont typeface="+mj-lt"/>
              <a:buAutoNum type="arabicPeriod"/>
            </a:pPr>
            <a:r>
              <a:rPr lang="id-ID" sz="2400" b="1" dirty="0" smtClean="0">
                <a:solidFill>
                  <a:schemeClr val="accent6">
                    <a:lumMod val="50000"/>
                  </a:schemeClr>
                </a:solidFill>
                <a:latin typeface="Arial" pitchFamily="34" charset="0"/>
                <a:cs typeface="Arial" pitchFamily="34" charset="0"/>
              </a:rPr>
              <a:t>Penyakit akibat kelainan enzim </a:t>
            </a:r>
          </a:p>
          <a:p>
            <a:pPr marL="514350" indent="-514350">
              <a:lnSpc>
                <a:spcPct val="150000"/>
              </a:lnSpc>
              <a:buFont typeface="+mj-lt"/>
              <a:buAutoNum type="arabicPeriod"/>
            </a:pPr>
            <a:endParaRPr lang="id-ID" sz="2400" b="1" dirty="0" smtClean="0">
              <a:solidFill>
                <a:schemeClr val="accent6">
                  <a:lumMod val="50000"/>
                </a:schemeClr>
              </a:solidFill>
              <a:latin typeface="Arial" pitchFamily="34" charset="0"/>
              <a:cs typeface="Arial" pitchFamily="34" charset="0"/>
            </a:endParaRPr>
          </a:p>
          <a:p>
            <a:pPr marL="514350" indent="-514350">
              <a:lnSpc>
                <a:spcPct val="150000"/>
              </a:lnSpc>
              <a:buFont typeface="+mj-lt"/>
              <a:buAutoNum type="arabicPeriod"/>
            </a:pPr>
            <a:endParaRPr lang="id-ID" sz="2400"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4" name="Content Placeholder 2"/>
          <p:cNvSpPr txBox="1">
            <a:spLocks/>
          </p:cNvSpPr>
          <p:nvPr/>
        </p:nvSpPr>
        <p:spPr>
          <a:xfrm>
            <a:off x="196818" y="1142984"/>
            <a:ext cx="8912257" cy="5500726"/>
          </a:xfrm>
          <a:prstGeom prst="rect">
            <a:avLst/>
          </a:prstGeom>
        </p:spPr>
        <p:txBody>
          <a:bodyPr>
            <a:noAutofit/>
          </a:bodyPr>
          <a:lstStyle/>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id-ID" sz="20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rPr>
              <a:t>Pertama kali ditemukan </a:t>
            </a:r>
            <a:r>
              <a:rPr kumimoji="0" lang="id-ID" sz="20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sym typeface="Wingdings" pitchFamily="2" charset="2"/>
              </a:rPr>
              <a:t> </a:t>
            </a:r>
            <a:r>
              <a:rPr kumimoji="0" lang="id-ID" sz="20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sym typeface="Wingdings" pitchFamily="2" charset="2"/>
              </a:rPr>
              <a:t>Sumner</a:t>
            </a:r>
            <a:r>
              <a:rPr kumimoji="0" lang="id-ID" sz="20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sym typeface="Wingdings" pitchFamily="2" charset="2"/>
              </a:rPr>
              <a:t> (1926)  urease diisolasi dari tanaman kara</a:t>
            </a:r>
            <a:r>
              <a:rPr kumimoji="0" lang="id-ID" sz="2000" b="1" i="0" u="none" strike="noStrike" kern="1200" cap="none" spc="0" normalizeH="0" noProof="0" dirty="0" smtClean="0">
                <a:ln>
                  <a:noFill/>
                </a:ln>
                <a:solidFill>
                  <a:schemeClr val="accent6">
                    <a:lumMod val="50000"/>
                  </a:schemeClr>
                </a:solidFill>
                <a:effectLst/>
                <a:uLnTx/>
                <a:uFillTx/>
                <a:latin typeface="Arial" pitchFamily="34" charset="0"/>
                <a:ea typeface="+mn-ea"/>
                <a:cs typeface="Arial" pitchFamily="34" charset="0"/>
                <a:sym typeface="Wingdings" pitchFamily="2" charset="2"/>
              </a:rPr>
              <a:t> pedang</a:t>
            </a: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lang="id-ID" sz="2000" b="1" dirty="0" smtClean="0">
                <a:solidFill>
                  <a:schemeClr val="accent6">
                    <a:lumMod val="50000"/>
                  </a:schemeClr>
                </a:solidFill>
                <a:latin typeface="Arial" pitchFamily="34" charset="0"/>
                <a:cs typeface="Arial" pitchFamily="34" charset="0"/>
                <a:sym typeface="Wingdings" pitchFamily="2" charset="2"/>
              </a:rPr>
              <a:t>Beberapa tahun kemudian  </a:t>
            </a:r>
            <a:r>
              <a:rPr lang="id-ID" sz="2000" b="1" dirty="0" smtClean="0">
                <a:solidFill>
                  <a:srgbClr val="FF0000"/>
                </a:solidFill>
                <a:latin typeface="Arial" pitchFamily="34" charset="0"/>
                <a:cs typeface="Arial" pitchFamily="34" charset="0"/>
                <a:sym typeface="Wingdings" pitchFamily="2" charset="2"/>
              </a:rPr>
              <a:t>Northrop</a:t>
            </a:r>
            <a:r>
              <a:rPr lang="id-ID" sz="2000" b="1" dirty="0" smtClean="0">
                <a:solidFill>
                  <a:schemeClr val="accent6">
                    <a:lumMod val="50000"/>
                  </a:schemeClr>
                </a:solidFill>
                <a:latin typeface="Arial" pitchFamily="34" charset="0"/>
                <a:cs typeface="Arial" pitchFamily="34" charset="0"/>
                <a:sym typeface="Wingdings" pitchFamily="2" charset="2"/>
              </a:rPr>
              <a:t> dan </a:t>
            </a:r>
            <a:r>
              <a:rPr lang="id-ID" sz="2000" b="1" dirty="0" smtClean="0">
                <a:solidFill>
                  <a:srgbClr val="FF0000"/>
                </a:solidFill>
                <a:latin typeface="Arial" pitchFamily="34" charset="0"/>
                <a:cs typeface="Arial" pitchFamily="34" charset="0"/>
                <a:sym typeface="Wingdings" pitchFamily="2" charset="2"/>
              </a:rPr>
              <a:t>Kunits</a:t>
            </a:r>
            <a:r>
              <a:rPr lang="id-ID" sz="2000" b="1" dirty="0" smtClean="0">
                <a:solidFill>
                  <a:schemeClr val="accent6">
                    <a:lumMod val="50000"/>
                  </a:schemeClr>
                </a:solidFill>
                <a:latin typeface="Arial" pitchFamily="34" charset="0"/>
                <a:cs typeface="Arial" pitchFamily="34" charset="0"/>
                <a:sym typeface="Wingdings" pitchFamily="2" charset="2"/>
              </a:rPr>
              <a:t>  mengisolasi pepsin, tripsin dan kinotripsin</a:t>
            </a: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lang="id-ID" sz="2000" b="1" dirty="0" smtClean="0">
                <a:solidFill>
                  <a:schemeClr val="accent6">
                    <a:lumMod val="50000"/>
                  </a:schemeClr>
                </a:solidFill>
                <a:latin typeface="Arial" pitchFamily="34" charset="0"/>
                <a:cs typeface="Arial" pitchFamily="34" charset="0"/>
              </a:rPr>
              <a:t>Berdasarkan penemuan tersebut </a:t>
            </a:r>
            <a:r>
              <a:rPr lang="id-ID" sz="2000" b="1" dirty="0" smtClean="0">
                <a:solidFill>
                  <a:schemeClr val="accent6">
                    <a:lumMod val="50000"/>
                  </a:schemeClr>
                </a:solidFill>
                <a:latin typeface="Arial" pitchFamily="34" charset="0"/>
                <a:cs typeface="Arial" pitchFamily="34" charset="0"/>
                <a:sym typeface="Wingdings" pitchFamily="2" charset="2"/>
              </a:rPr>
              <a:t> t</a:t>
            </a:r>
            <a:r>
              <a:rPr kumimoji="0" lang="id-ID" sz="20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rPr>
              <a:t>ersusun atas </a:t>
            </a:r>
            <a:r>
              <a:rPr kumimoji="0" lang="id-ID" sz="20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sym typeface="Wingdings" pitchFamily="2" charset="2"/>
              </a:rPr>
              <a:t>protein  sifat seperti protein</a:t>
            </a: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id-ID" sz="20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rPr>
              <a:t>Penelitian ahli biokimia </a:t>
            </a:r>
            <a:r>
              <a:rPr kumimoji="0" lang="id-ID" sz="20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sym typeface="Wingdings" pitchFamily="2" charset="2"/>
              </a:rPr>
              <a:t> banyak enzim memiliki gugus</a:t>
            </a:r>
            <a:r>
              <a:rPr kumimoji="0" lang="id-ID" sz="2000" b="1" i="0" u="none" strike="noStrike" kern="1200" cap="none" spc="0" normalizeH="0" noProof="0" dirty="0" smtClean="0">
                <a:ln>
                  <a:noFill/>
                </a:ln>
                <a:solidFill>
                  <a:schemeClr val="accent6">
                    <a:lumMod val="50000"/>
                  </a:schemeClr>
                </a:solidFill>
                <a:effectLst/>
                <a:uLnTx/>
                <a:uFillTx/>
                <a:latin typeface="Arial" pitchFamily="34" charset="0"/>
                <a:ea typeface="+mn-ea"/>
                <a:cs typeface="Arial" pitchFamily="34" charset="0"/>
                <a:sym typeface="Wingdings" pitchFamily="2" charset="2"/>
              </a:rPr>
              <a:t> non-protein</a:t>
            </a: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lang="id-ID" sz="2000" b="1" baseline="0" dirty="0" smtClean="0">
                <a:solidFill>
                  <a:schemeClr val="accent6">
                    <a:lumMod val="50000"/>
                  </a:schemeClr>
                </a:solidFill>
                <a:latin typeface="Arial" pitchFamily="34" charset="0"/>
                <a:cs typeface="Arial" pitchFamily="34" charset="0"/>
                <a:sym typeface="Wingdings" pitchFamily="2" charset="2"/>
              </a:rPr>
              <a:t>Gugus</a:t>
            </a:r>
            <a:r>
              <a:rPr lang="id-ID" sz="2000" b="1" dirty="0" smtClean="0">
                <a:solidFill>
                  <a:schemeClr val="accent6">
                    <a:lumMod val="50000"/>
                  </a:schemeClr>
                </a:solidFill>
                <a:latin typeface="Arial" pitchFamily="34" charset="0"/>
                <a:cs typeface="Arial" pitchFamily="34" charset="0"/>
                <a:sym typeface="Wingdings" pitchFamily="2" charset="2"/>
              </a:rPr>
              <a:t> non-protein: </a:t>
            </a:r>
          </a:p>
          <a:p>
            <a:pPr marL="800100" lvl="1" indent="-342900">
              <a:lnSpc>
                <a:spcPct val="150000"/>
              </a:lnSpc>
              <a:spcBef>
                <a:spcPct val="20000"/>
              </a:spcBef>
              <a:buFont typeface="Arial" panose="020B0604020202020204" pitchFamily="34" charset="0"/>
              <a:buChar char="•"/>
            </a:pPr>
            <a:r>
              <a:rPr kumimoji="0" lang="id-ID" sz="20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sym typeface="Wingdings" pitchFamily="2" charset="2"/>
              </a:rPr>
              <a:t>Terikat</a:t>
            </a:r>
            <a:r>
              <a:rPr kumimoji="0" lang="id-ID" sz="2000" b="1" i="0" u="none" strike="noStrike" kern="1200" cap="none" spc="0" normalizeH="0" noProof="0" dirty="0" smtClean="0">
                <a:ln>
                  <a:noFill/>
                </a:ln>
                <a:solidFill>
                  <a:schemeClr val="accent6">
                    <a:lumMod val="50000"/>
                  </a:schemeClr>
                </a:solidFill>
                <a:effectLst/>
                <a:uLnTx/>
                <a:uFillTx/>
                <a:latin typeface="Arial" pitchFamily="34" charset="0"/>
                <a:ea typeface="+mn-ea"/>
                <a:cs typeface="Arial" pitchFamily="34" charset="0"/>
                <a:sym typeface="Wingdings" pitchFamily="2" charset="2"/>
              </a:rPr>
              <a:t> kuat pada protein  </a:t>
            </a:r>
            <a:r>
              <a:rPr kumimoji="0" lang="id-ID" sz="2000" b="1" i="0" u="none" strike="noStrike" kern="1200" cap="none" spc="0" normalizeH="0" noProof="0" dirty="0" smtClean="0">
                <a:ln>
                  <a:noFill/>
                </a:ln>
                <a:solidFill>
                  <a:srgbClr val="FF0000"/>
                </a:solidFill>
                <a:effectLst/>
                <a:uLnTx/>
                <a:uFillTx/>
                <a:latin typeface="Arial" pitchFamily="34" charset="0"/>
                <a:ea typeface="+mn-ea"/>
                <a:cs typeface="Arial" pitchFamily="34" charset="0"/>
                <a:sym typeface="Wingdings" pitchFamily="2" charset="2"/>
              </a:rPr>
              <a:t>prostetik</a:t>
            </a:r>
          </a:p>
          <a:p>
            <a:pPr marL="800100" lvl="1" indent="-342900">
              <a:lnSpc>
                <a:spcPct val="150000"/>
              </a:lnSpc>
              <a:spcBef>
                <a:spcPct val="20000"/>
              </a:spcBef>
              <a:buFont typeface="Arial" panose="020B0604020202020204" pitchFamily="34" charset="0"/>
              <a:buChar char="•"/>
            </a:pPr>
            <a:r>
              <a:rPr lang="id-ID" sz="2000" b="1" baseline="0" dirty="0" smtClean="0">
                <a:solidFill>
                  <a:schemeClr val="accent6">
                    <a:lumMod val="50000"/>
                  </a:schemeClr>
                </a:solidFill>
                <a:latin typeface="Arial" pitchFamily="34" charset="0"/>
                <a:cs typeface="Arial" pitchFamily="34" charset="0"/>
                <a:sym typeface="Wingdings" pitchFamily="2" charset="2"/>
              </a:rPr>
              <a:t>Tidak</a:t>
            </a:r>
            <a:r>
              <a:rPr lang="id-ID" sz="2000" b="1" dirty="0" smtClean="0">
                <a:solidFill>
                  <a:schemeClr val="accent6">
                    <a:lumMod val="50000"/>
                  </a:schemeClr>
                </a:solidFill>
                <a:latin typeface="Arial" pitchFamily="34" charset="0"/>
                <a:cs typeface="Arial" pitchFamily="34" charset="0"/>
                <a:sym typeface="Wingdings" pitchFamily="2" charset="2"/>
              </a:rPr>
              <a:t> terikat kuat pada protein  </a:t>
            </a:r>
            <a:r>
              <a:rPr lang="id-ID" sz="2000" b="1" dirty="0" smtClean="0">
                <a:solidFill>
                  <a:srgbClr val="FF0000"/>
                </a:solidFill>
                <a:latin typeface="Arial" pitchFamily="34" charset="0"/>
                <a:cs typeface="Arial" pitchFamily="34" charset="0"/>
                <a:sym typeface="Wingdings" pitchFamily="2" charset="2"/>
              </a:rPr>
              <a:t>koenzim</a:t>
            </a:r>
            <a:endParaRPr kumimoji="0" lang="id-ID" sz="20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sym typeface="Wingdings" pitchFamily="2" charset="2"/>
            </a:endParaRP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id-ID" sz="20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sym typeface="Wingdings" pitchFamily="2" charset="2"/>
            </a:endParaRP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id-ID" sz="20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sym typeface="Wingdings" pitchFamily="2" charset="2"/>
            </a:endParaRP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chemeClr val="accent6">
                  <a:lumMod val="50000"/>
                </a:schemeClr>
              </a:solidFill>
              <a:effectLst/>
              <a:uLnTx/>
              <a:uFillTx/>
              <a:latin typeface="Arial" pitchFamily="34" charset="0"/>
              <a:ea typeface="+mn-ea"/>
              <a:cs typeface="Arial" pitchFamily="34" charset="0"/>
            </a:endParaRPr>
          </a:p>
        </p:txBody>
      </p:sp>
      <p:sp>
        <p:nvSpPr>
          <p:cNvPr id="5" name="TextBox 4"/>
          <p:cNvSpPr txBox="1"/>
          <p:nvPr/>
        </p:nvSpPr>
        <p:spPr>
          <a:xfrm>
            <a:off x="2554273" y="214290"/>
            <a:ext cx="6072230" cy="707886"/>
          </a:xfrm>
          <a:prstGeom prst="rect">
            <a:avLst/>
          </a:prstGeom>
          <a:noFill/>
        </p:spPr>
        <p:txBody>
          <a:bodyPr wrap="square" rtlCol="0">
            <a:spAutoFit/>
          </a:bodyPr>
          <a:lstStyle/>
          <a:p>
            <a:pPr algn="ctr"/>
            <a:r>
              <a:rPr lang="id-ID" sz="4000" b="1" dirty="0" smtClean="0">
                <a:solidFill>
                  <a:schemeClr val="accent6">
                    <a:lumMod val="50000"/>
                  </a:schemeClr>
                </a:solidFill>
                <a:latin typeface="Arial" pitchFamily="34" charset="0"/>
                <a:cs typeface="Arial" pitchFamily="34" charset="0"/>
              </a:rPr>
              <a:t>Struktur Enzim</a:t>
            </a:r>
            <a:endParaRPr lang="id-ID" sz="4000" b="1"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heckerboard(across)">
                                      <p:cBhvr>
                                        <p:cTn id="27" dur="2000"/>
                                        <p:tgtEl>
                                          <p:spTgt spid="4">
                                            <p:txEl>
                                              <p:pRg st="4" end="4"/>
                                            </p:txEl>
                                          </p:spTgt>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checkerboard(across)">
                                      <p:cBhvr>
                                        <p:cTn id="30" dur="2000"/>
                                        <p:tgtEl>
                                          <p:spTgt spid="4">
                                            <p:txEl>
                                              <p:pRg st="5" end="5"/>
                                            </p:txEl>
                                          </p:spTgt>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checkerboard(across)">
                                      <p:cBhvr>
                                        <p:cTn id="33"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sp>
        <p:nvSpPr>
          <p:cNvPr id="4" name="Rectangle 3"/>
          <p:cNvSpPr/>
          <p:nvPr/>
        </p:nvSpPr>
        <p:spPr>
          <a:xfrm>
            <a:off x="268257" y="1285860"/>
            <a:ext cx="8572560" cy="3046988"/>
          </a:xfrm>
          <a:prstGeom prst="rect">
            <a:avLst/>
          </a:prstGeom>
        </p:spPr>
        <p:txBody>
          <a:bodyPr wrap="square">
            <a:spAutoFit/>
          </a:bodyPr>
          <a:lstStyle/>
          <a:p>
            <a:pPr marL="342900" lvl="0" indent="-342900">
              <a:lnSpc>
                <a:spcPct val="150000"/>
              </a:lnSpc>
              <a:spcBef>
                <a:spcPct val="20000"/>
              </a:spcBef>
              <a:buFont typeface="Arial" panose="020B0604020202020204" pitchFamily="34" charset="0"/>
              <a:buChar char="•"/>
              <a:defRPr/>
            </a:pPr>
            <a:r>
              <a:rPr lang="id-ID" sz="2000" b="1" dirty="0" smtClean="0">
                <a:solidFill>
                  <a:schemeClr val="accent6">
                    <a:lumMod val="50000"/>
                  </a:schemeClr>
                </a:solidFill>
                <a:latin typeface="Arial" pitchFamily="34" charset="0"/>
                <a:cs typeface="Arial" pitchFamily="34" charset="0"/>
              </a:rPr>
              <a:t>Enzim </a:t>
            </a:r>
            <a:r>
              <a:rPr lang="id-ID" sz="2000" b="1" dirty="0" smtClean="0">
                <a:solidFill>
                  <a:schemeClr val="accent6">
                    <a:lumMod val="50000"/>
                  </a:schemeClr>
                </a:solidFill>
                <a:latin typeface="Arial" pitchFamily="34" charset="0"/>
                <a:cs typeface="Arial" pitchFamily="34" charset="0"/>
                <a:sym typeface="Wingdings" pitchFamily="2" charset="2"/>
              </a:rPr>
              <a:t> biomolekul yang berfungsi sebagai </a:t>
            </a:r>
            <a:r>
              <a:rPr lang="id-ID" sz="2000" b="1" dirty="0" smtClean="0">
                <a:solidFill>
                  <a:srgbClr val="FF0000"/>
                </a:solidFill>
                <a:latin typeface="Arial" pitchFamily="34" charset="0"/>
                <a:cs typeface="Arial" pitchFamily="34" charset="0"/>
                <a:sym typeface="Wingdings" pitchFamily="2" charset="2"/>
              </a:rPr>
              <a:t>katalis</a:t>
            </a:r>
            <a:r>
              <a:rPr lang="id-ID" sz="2000" b="1" dirty="0" smtClean="0">
                <a:solidFill>
                  <a:schemeClr val="accent6">
                    <a:lumMod val="50000"/>
                  </a:schemeClr>
                </a:solidFill>
                <a:latin typeface="Arial" pitchFamily="34" charset="0"/>
                <a:cs typeface="Arial" pitchFamily="34" charset="0"/>
                <a:sym typeface="Wingdings" pitchFamily="2" charset="2"/>
              </a:rPr>
              <a:t> dalam suatu reaksi kimia  </a:t>
            </a:r>
            <a:r>
              <a:rPr lang="id-ID" sz="2000" b="1" dirty="0" smtClean="0">
                <a:solidFill>
                  <a:srgbClr val="FF0000"/>
                </a:solidFill>
                <a:latin typeface="Arial" pitchFamily="34" charset="0"/>
                <a:cs typeface="Arial" pitchFamily="34" charset="0"/>
                <a:sym typeface="Wingdings" pitchFamily="2" charset="2"/>
              </a:rPr>
              <a:t>katalisator</a:t>
            </a:r>
          </a:p>
          <a:p>
            <a:pPr marL="342900" lvl="0" indent="-342900">
              <a:lnSpc>
                <a:spcPct val="150000"/>
              </a:lnSpc>
              <a:spcBef>
                <a:spcPct val="20000"/>
              </a:spcBef>
              <a:buFont typeface="Arial" panose="020B0604020202020204" pitchFamily="34" charset="0"/>
              <a:buChar char="•"/>
              <a:defRPr/>
            </a:pPr>
            <a:r>
              <a:rPr lang="id-ID" sz="2000" b="1" dirty="0" smtClean="0">
                <a:solidFill>
                  <a:schemeClr val="accent6">
                    <a:lumMod val="50000"/>
                  </a:schemeClr>
                </a:solidFill>
                <a:latin typeface="Arial" pitchFamily="34" charset="0"/>
                <a:cs typeface="Arial" pitchFamily="34" charset="0"/>
                <a:sym typeface="Wingdings" pitchFamily="2" charset="2"/>
              </a:rPr>
              <a:t>Katalisator  mempercepat reaksi tanpa ikut bereaksi</a:t>
            </a:r>
          </a:p>
          <a:p>
            <a:pPr marL="342900" lvl="0" indent="-342900">
              <a:lnSpc>
                <a:spcPct val="150000"/>
              </a:lnSpc>
              <a:spcBef>
                <a:spcPct val="20000"/>
              </a:spcBef>
              <a:buFont typeface="Arial" panose="020B0604020202020204" pitchFamily="34" charset="0"/>
              <a:buChar char="•"/>
              <a:defRPr/>
            </a:pPr>
            <a:r>
              <a:rPr lang="id-ID" sz="2000" b="1" dirty="0" smtClean="0">
                <a:solidFill>
                  <a:schemeClr val="accent6">
                    <a:lumMod val="50000"/>
                  </a:schemeClr>
                </a:solidFill>
                <a:latin typeface="Arial" pitchFamily="34" charset="0"/>
                <a:cs typeface="Arial" pitchFamily="34" charset="0"/>
                <a:sym typeface="Wingdings" pitchFamily="2" charset="2"/>
              </a:rPr>
              <a:t>Bila enzim tidak ada  reaksi berjalan lambat </a:t>
            </a:r>
            <a:r>
              <a:rPr lang="id-ID" sz="2000" b="1" dirty="0" smtClean="0">
                <a:solidFill>
                  <a:srgbClr val="FF0000"/>
                </a:solidFill>
                <a:latin typeface="Arial" pitchFamily="34" charset="0"/>
                <a:cs typeface="Arial" pitchFamily="34" charset="0"/>
                <a:sym typeface="Wingdings" pitchFamily="2" charset="2"/>
              </a:rPr>
              <a:t>atau</a:t>
            </a:r>
            <a:r>
              <a:rPr lang="id-ID" sz="2000" b="1" dirty="0" smtClean="0">
                <a:solidFill>
                  <a:schemeClr val="accent6">
                    <a:lumMod val="50000"/>
                  </a:schemeClr>
                </a:solidFill>
                <a:latin typeface="Arial" pitchFamily="34" charset="0"/>
                <a:cs typeface="Arial" pitchFamily="34" charset="0"/>
                <a:sym typeface="Wingdings" pitchFamily="2" charset="2"/>
              </a:rPr>
              <a:t> tidak berlangsung sama sekali</a:t>
            </a:r>
          </a:p>
          <a:p>
            <a:pPr marL="342900" lvl="0" indent="-342900">
              <a:lnSpc>
                <a:spcPct val="150000"/>
              </a:lnSpc>
              <a:spcBef>
                <a:spcPct val="20000"/>
              </a:spcBef>
              <a:buFont typeface="Arial" panose="020B0604020202020204" pitchFamily="34" charset="0"/>
              <a:buChar char="•"/>
              <a:defRPr/>
            </a:pPr>
            <a:r>
              <a:rPr lang="id-ID" sz="2000" b="1" dirty="0" smtClean="0">
                <a:solidFill>
                  <a:schemeClr val="accent6">
                    <a:lumMod val="50000"/>
                  </a:schemeClr>
                </a:solidFill>
                <a:latin typeface="Arial" pitchFamily="34" charset="0"/>
                <a:cs typeface="Arial" pitchFamily="34" charset="0"/>
                <a:sym typeface="Wingdings" pitchFamily="2" charset="2"/>
              </a:rPr>
              <a:t>Enzim bekerja spesifik</a:t>
            </a:r>
            <a:endParaRPr lang="id-ID" sz="2000" dirty="0"/>
          </a:p>
        </p:txBody>
      </p:sp>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pic>
        <p:nvPicPr>
          <p:cNvPr id="2050" name="Picture 2" descr="Enzim: Pengertian, Sifat, Cara Kerja dan Komponennya"/>
          <p:cNvPicPr>
            <a:picLocks noChangeAspect="1" noChangeArrowheads="1"/>
          </p:cNvPicPr>
          <p:nvPr/>
        </p:nvPicPr>
        <p:blipFill>
          <a:blip r:embed="rId6"/>
          <a:srcRect/>
          <a:stretch>
            <a:fillRect/>
          </a:stretch>
        </p:blipFill>
        <p:spPr bwMode="auto">
          <a:xfrm>
            <a:off x="196818" y="500042"/>
            <a:ext cx="8698427" cy="6134340"/>
          </a:xfrm>
          <a:prstGeom prst="rect">
            <a:avLst/>
          </a:prstGeom>
          <a:noFill/>
        </p:spPr>
      </p:pic>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ver.png"/>
          <p:cNvPicPr>
            <a:picLocks noChangeAspect="1"/>
          </p:cNvPicPr>
          <p:nvPr/>
        </p:nvPicPr>
        <p:blipFill>
          <a:blip r:embed="rId4"/>
          <a:stretch>
            <a:fillRect/>
          </a:stretch>
        </p:blipFill>
        <p:spPr>
          <a:xfrm>
            <a:off x="2444" y="1307"/>
            <a:ext cx="9106631" cy="1617935"/>
          </a:xfrm>
          <a:prstGeom prst="rect">
            <a:avLst/>
          </a:prstGeom>
        </p:spPr>
      </p:pic>
      <p:pic>
        <p:nvPicPr>
          <p:cNvPr id="12"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640455" y="214291"/>
            <a:ext cx="1636799" cy="592720"/>
          </a:xfrm>
          <a:prstGeom prst="rect">
            <a:avLst/>
          </a:prstGeom>
          <a:noFill/>
        </p:spPr>
      </p:pic>
      <p:pic>
        <p:nvPicPr>
          <p:cNvPr id="4098" name="Picture 2" descr="C:\Users\toshiba\Dropbox\My PC (toshiba-PC)\Desktop\Bagian enzim apoenzim gugus prostetik.jpg"/>
          <p:cNvPicPr>
            <a:picLocks noChangeAspect="1" noChangeArrowheads="1"/>
          </p:cNvPicPr>
          <p:nvPr/>
        </p:nvPicPr>
        <p:blipFill>
          <a:blip r:embed="rId6"/>
          <a:srcRect/>
          <a:stretch>
            <a:fillRect/>
          </a:stretch>
        </p:blipFill>
        <p:spPr bwMode="auto">
          <a:xfrm>
            <a:off x="1911331" y="1285860"/>
            <a:ext cx="4929222" cy="5141407"/>
          </a:xfrm>
          <a:prstGeom prst="rect">
            <a:avLst/>
          </a:prstGeom>
          <a:noFill/>
        </p:spPr>
      </p:pic>
    </p:spTree>
    <p:extLst>
      <p:ext uri="{BB962C8B-B14F-4D97-AF65-F5344CB8AC3E}">
        <p14:creationId xmlns:p14="http://schemas.microsoft.com/office/powerpoint/2010/main" xmlns="" val="377754473"/>
      </p:ext>
    </p:extLst>
  </p:cSld>
  <p:clrMapOvr>
    <a:masterClrMapping/>
  </p:clrMapOvr>
  <p:transition spd="med">
    <p:dissolve/>
    <p:sndAc>
      <p:stSnd>
        <p:snd r:embed="rId3" name="bomb.wav" builtIn="1"/>
      </p:stSnd>
    </p:sndAc>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UNISA_01</Template>
  <TotalTime>2710</TotalTime>
  <Words>1010</Words>
  <Application>Microsoft Office PowerPoint</Application>
  <PresentationFormat>Custom</PresentationFormat>
  <Paragraphs>167</Paragraphs>
  <Slides>35</Slides>
  <Notes>35</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toshiba</cp:lastModifiedBy>
  <cp:revision>97</cp:revision>
  <dcterms:created xsi:type="dcterms:W3CDTF">2018-06-25T02:53:00Z</dcterms:created>
  <dcterms:modified xsi:type="dcterms:W3CDTF">2021-03-08T02:04:24Z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