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8" r:id="rId3"/>
    <p:sldId id="259" r:id="rId5"/>
    <p:sldId id="263" r:id="rId6"/>
    <p:sldId id="386" r:id="rId7"/>
    <p:sldId id="302" r:id="rId8"/>
    <p:sldId id="340" r:id="rId9"/>
    <p:sldId id="362" r:id="rId10"/>
    <p:sldId id="286" r:id="rId11"/>
    <p:sldId id="285" r:id="rId12"/>
    <p:sldId id="287" r:id="rId13"/>
    <p:sldId id="322" r:id="rId14"/>
    <p:sldId id="418" r:id="rId15"/>
    <p:sldId id="321" r:id="rId16"/>
    <p:sldId id="419" r:id="rId17"/>
    <p:sldId id="417" r:id="rId18"/>
    <p:sldId id="416" r:id="rId19"/>
    <p:sldId id="304" r:id="rId20"/>
    <p:sldId id="303" r:id="rId21"/>
    <p:sldId id="363" r:id="rId22"/>
    <p:sldId id="364" r:id="rId23"/>
    <p:sldId id="284" r:id="rId24"/>
    <p:sldId id="432" r:id="rId25"/>
    <p:sldId id="320" r:id="rId26"/>
    <p:sldId id="420" r:id="rId27"/>
    <p:sldId id="421" r:id="rId28"/>
    <p:sldId id="43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R" initials="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d-ID" dirty="0">
                <a:sym typeface="+mn-ea"/>
              </a:rPr>
              <a:t> Jika hormon sudah berinteraksi dengan reseptor spesifiknya pada sel-sel target, maka peristiwa-peristiwa komunikasi intraseluler dimulai. </a:t>
            </a:r>
            <a:endParaRPr lang="id-ID" dirty="0"/>
          </a:p>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d-ID" dirty="0">
                <a:sym typeface="+mn-ea"/>
              </a:rPr>
              <a:t> Jika hormon sudah berinteraksi dengan reseptor spesifiknya pada sel-sel target, maka peristiwa-peristiwa komunikasi intraseluler dimulai. </a:t>
            </a:r>
            <a:endParaRPr lang="id-ID" dirty="0"/>
          </a:p>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d-ID" dirty="0">
                <a:sym typeface="+mn-ea"/>
              </a:rPr>
              <a:t> Jika hormon sudah berinteraksi dengan reseptor spesifiknya pada sel-sel target, maka peristiwa-peristiwa komunikasi intraseluler dimulai. </a:t>
            </a:r>
            <a:endParaRPr lang="id-ID" dirty="0"/>
          </a:p>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d-ID" dirty="0">
                <a:sym typeface="+mn-ea"/>
              </a:rPr>
              <a:t> Jika hormon sudah berinteraksi dengan reseptor spesifiknya pada sel-sel target, maka peristiwa-peristiwa komunikasi intraseluler dimulai. </a:t>
            </a:r>
            <a:endParaRPr lang="id-ID" dirty="0">
              <a:sym typeface="+mn-ea"/>
            </a:endParaRPr>
          </a:p>
          <a:p>
            <a:endParaRPr lang="id-ID" dirty="0">
              <a:sym typeface="+mn-ea"/>
            </a:endParaRPr>
          </a:p>
          <a:p>
            <a:endParaRPr lang="id-ID" dirty="0"/>
          </a:p>
          <a:p>
            <a:r>
              <a:rPr lang="id-ID"/>
              <a:t>Gap Junctions are channels between cell membranes that allow ions and small molecules to pass directly from one cell to another. These channels are formed by membrane proteins called connexins. Six connexins in the cell membrane form a channel called a connexon. Connexons from two cells form a gap junction. Gap junctions permit electrical signals to pass directly from one cell to another. Gap junctions are found in heart and smooth muscle cells and between some neurons.</a:t>
            </a:r>
            <a:endParaRPr lang="id-ID"/>
          </a:p>
          <a:p>
            <a:endParaRPr lang="id-ID"/>
          </a:p>
          <a:p>
            <a:r>
              <a:rPr lang="id-ID"/>
              <a:t> Most cells communicate by secreting a chemical (ligand) that reversibly binds to a receptor on a target cell. The binding of the ligand to the receptor produces a response in the cell by mechanisms called signal transduction.</a:t>
            </a:r>
            <a:endParaRPr lang="id-ID"/>
          </a:p>
          <a:p>
            <a:endParaRPr lang="id-ID"/>
          </a:p>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id-ID"/>
              <a:t>Hormon disintesis dalam suatu jaringan, diangkut oleh sistem sirkulasi untuk bekerja pada organ lain disebut sebagai fungsi endokrin</a:t>
            </a:r>
            <a:endParaRPr lang="en-US" altLang="id-ID"/>
          </a:p>
          <a:p>
            <a:r>
              <a:rPr lang="en-US" altLang="id-ID"/>
              <a:t>hormon yang bertindak setempat di sekitar mana mereka dilepaskan tanpa melalui sirkulasi dalam plasma disebut sebagai fungsi parakrin</a:t>
            </a:r>
            <a:endParaRPr lang="en-US" altLang="id-ID"/>
          </a:p>
          <a:p>
            <a:r>
              <a:rPr lang="en-US" altLang="id-ID"/>
              <a:t>hormon juga dapat bekerja pada sel dimana dia disintesis disebut sebagai fungsi autokrin</a:t>
            </a:r>
            <a:endParaRPr lang="en-US" altLang="id-ID"/>
          </a:p>
          <a:p>
            <a:endParaRPr lang="en-US" altLang="id-ID"/>
          </a:p>
          <a:p>
            <a:r>
              <a:rPr lang="en-US" altLang="id-ID"/>
              <a:t>acetylcholine which is released by motor neurons at the motor end plate and triggers muscle contraction. </a:t>
            </a:r>
            <a:endParaRPr lang="en-US" altLang="id-ID"/>
          </a:p>
          <a:p>
            <a:endParaRPr lang="en-US" altLang="id-ID"/>
          </a:p>
          <a:p>
            <a:pPr lvl="1">
              <a:spcBef>
                <a:spcPct val="20000"/>
              </a:spcBef>
              <a:buFont typeface="Arial" panose="020B0604020202020204" pitchFamily="34" charset="0"/>
              <a:buChar char="–"/>
            </a:pPr>
            <a:r>
              <a:rPr lang="en-US" b="1"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Parakrin</a:t>
            </a:r>
            <a:endParaRPr lang="en-US" b="1"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endParaRPr>
          </a:p>
          <a:p>
            <a:pPr lvl="2">
              <a:spcBef>
                <a:spcPct val="20000"/>
              </a:spcBef>
              <a:buFont typeface="Arial" panose="020B0604020202020204" pitchFamily="34" charset="0"/>
              <a:buChar char="•"/>
            </a:pP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Messenger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kimia</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lokal</a:t>
            </a:r>
            <a:endPar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endParaRPr>
          </a:p>
          <a:p>
            <a:pPr lvl="2">
              <a:spcBef>
                <a:spcPct val="20000"/>
              </a:spcBef>
              <a:buFont typeface="Arial" panose="020B0604020202020204" pitchFamily="34" charset="0"/>
              <a:buChar char="•"/>
            </a:pP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Efek</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hanya</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pada</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sel</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tetangganya</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dalam</a:t>
            </a:r>
            <a:r>
              <a:rPr lang="en-US" dirty="0">
                <a:solidFill>
                  <a:srgbClr val="FF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id-ID" altLang="en-US" dirty="0">
                <a:solidFill>
                  <a:srgbClr val="000000"/>
                </a:solidFill>
                <a:latin typeface="Gill Sans MT" panose="020B0502020104020203" pitchFamily="34" charset="0"/>
                <a:ea typeface="HGｺﾞｼｯｸE" charset="0"/>
                <a:cs typeface="HGｺﾞｼｯｸE" charset="0"/>
                <a:sym typeface="HGｺﾞｼｯｸE" charset="0"/>
              </a:rPr>
              <a:t>di lingkungan sekitar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tempat</a:t>
            </a:r>
            <a:r>
              <a:rPr lang="id-ID" altLang="en-US" dirty="0">
                <a:solidFill>
                  <a:srgbClr val="000000"/>
                </a:solidFill>
                <a:latin typeface="Gill Sans MT" panose="020B0502020104020203" pitchFamily="34" charset="0"/>
                <a:ea typeface="HGｺﾞｼｯｸE" charset="0"/>
                <a:cs typeface="HGｺﾞｼｯｸE" charset="0"/>
                <a:sym typeface="HGｺﾞｼｯｸE" charset="0"/>
              </a:rPr>
              <a:t> sekresi</a:t>
            </a:r>
            <a:endParaRPr lang="en-US" dirty="0">
              <a:solidFill>
                <a:srgbClr val="FF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endParaRPr>
          </a:p>
          <a:p>
            <a:endParaRPr lang="en-US" altLang="id-ID"/>
          </a:p>
          <a:p>
            <a:endParaRPr lang="en-US" altLang="id-ID"/>
          </a:p>
          <a:p>
            <a:pPr lvl="1">
              <a:spcBef>
                <a:spcPct val="20000"/>
              </a:spcBef>
              <a:buFont typeface="Arial" panose="020B0604020202020204" pitchFamily="34" charset="0"/>
              <a:buChar char="–"/>
            </a:pPr>
            <a:r>
              <a:rPr lang="en-US" b="1"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Neurotransmitter</a:t>
            </a:r>
            <a:endParaRPr lang="en-US" b="1"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endParaRPr>
          </a:p>
          <a:p>
            <a:pPr lvl="2">
              <a:spcBef>
                <a:spcPct val="20000"/>
              </a:spcBef>
              <a:buFont typeface="Arial" panose="020B0604020202020204" pitchFamily="34" charset="0"/>
              <a:buChar char="•"/>
            </a:pP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Messenger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kimia</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jangka</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pendek</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a:t>
            </a:r>
            <a:endPar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endParaRPr>
          </a:p>
          <a:p>
            <a:pPr lvl="2">
              <a:spcBef>
                <a:spcPct val="20000"/>
              </a:spcBef>
              <a:buFont typeface="Arial" panose="020B0604020202020204" pitchFamily="34" charset="0"/>
              <a:buChar char="•"/>
            </a:pP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Berdifusi</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melewati</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ruang</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sempit</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untuk</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bekerja</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secara</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lokal</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id-ID" altLang="en-US" dirty="0">
                <a:solidFill>
                  <a:srgbClr val="000000"/>
                </a:solidFill>
                <a:latin typeface="Gill Sans MT" panose="020B0502020104020203" pitchFamily="34" charset="0"/>
                <a:ea typeface="HGｺﾞｼｯｸE" charset="0"/>
                <a:cs typeface="HGｺﾞｼｯｸE" charset="0"/>
                <a:sym typeface="HGｺﾞｼｯｸE" charset="0"/>
              </a:rPr>
              <a:t>di sebelah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sel</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t</a:t>
            </a:r>
            <a:r>
              <a:rPr lang="id-ID" altLang="en-US" dirty="0">
                <a:solidFill>
                  <a:srgbClr val="000000"/>
                </a:solidFill>
                <a:latin typeface="Gill Sans MT" panose="020B0502020104020203" pitchFamily="34" charset="0"/>
                <a:ea typeface="HGｺﾞｼｯｸE" charset="0"/>
                <a:cs typeface="HGｺﾞｼｯｸE" charset="0"/>
                <a:sym typeface="HGｺﾞｼｯｸE" charset="0"/>
              </a:rPr>
              <a:t>arget (neuron lain, otot, atau kelenjar)</a:t>
            </a:r>
            <a:endParaRPr lang="id-ID" altLang="en-US" dirty="0">
              <a:solidFill>
                <a:srgbClr val="000000"/>
              </a:solidFill>
              <a:latin typeface="Gill Sans MT" panose="020B0502020104020203" pitchFamily="34" charset="0"/>
              <a:ea typeface="HGｺﾞｼｯｸE" charset="0"/>
              <a:cs typeface="HGｺﾞｼｯｸE" charset="0"/>
              <a:sym typeface="HGｺﾞｼｯｸE" charset="0"/>
            </a:endParaRPr>
          </a:p>
          <a:p>
            <a:pPr lvl="2">
              <a:spcBef>
                <a:spcPct val="20000"/>
              </a:spcBef>
              <a:buFont typeface="Arial" panose="020B0604020202020204" pitchFamily="34" charset="0"/>
              <a:buChar char="•"/>
            </a:pPr>
            <a:endParaRPr lang="en-US" dirty="0">
              <a:solidFill>
                <a:srgbClr val="FF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endParaRPr>
          </a:p>
          <a:p>
            <a:pPr lvl="1">
              <a:spcBef>
                <a:spcPct val="20000"/>
              </a:spcBef>
              <a:buFont typeface="Arial" panose="020B0604020202020204" pitchFamily="34" charset="0"/>
              <a:buChar char="•"/>
            </a:pP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Messenger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kisaran</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panjang</a:t>
            </a:r>
            <a:endPar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endParaRPr>
          </a:p>
          <a:p>
            <a:pPr lvl="1">
              <a:spcBef>
                <a:spcPct val="20000"/>
              </a:spcBef>
              <a:buFont typeface="Arial" panose="020B0604020202020204" pitchFamily="34" charset="0"/>
              <a:buChar char="•"/>
            </a:pP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Disekresi</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ke</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dalam</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darah</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oleh</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glandula</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endokrin</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dalam</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merespon</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sinyal</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yang </a:t>
            </a: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tepat</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endParaRPr lang="en-US" dirty="0">
              <a:solidFill>
                <a:srgbClr val="FF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endParaRPr>
          </a:p>
          <a:p>
            <a:pPr lvl="1">
              <a:spcBef>
                <a:spcPct val="20000"/>
              </a:spcBef>
              <a:buFont typeface="Arial" panose="020B0604020202020204" pitchFamily="34" charset="0"/>
              <a:buChar char="•"/>
            </a:pPr>
            <a:r>
              <a:rPr lang="en-US" dirty="0" err="1">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Efek</a:t>
            </a:r>
            <a:r>
              <a:rPr lang="en-US"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i="1" dirty="0">
                <a:solidFill>
                  <a:srgbClr val="000000"/>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on target cells some distance away from release site</a:t>
            </a:r>
            <a:endParaRPr lang="id-ID" altLang="en-US" i="1" dirty="0"/>
          </a:p>
          <a:p>
            <a:endParaRPr lang="en-US" alt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d-ID"/>
              <a:t>The different types of hormones will have different mechanisms of action due to their distinct chemical properties</a:t>
            </a:r>
            <a:endParaRPr lang="id-ID"/>
          </a:p>
          <a:p>
            <a:endParaRPr lang="id-ID"/>
          </a:p>
          <a:p>
            <a:r>
              <a:rPr lang="id-ID"/>
              <a:t>https://ib.bioninja.com.au/standard-level/topic-6-human-physiology/66-hormones-homeostasis-and/types-of-hormones.html</a:t>
            </a:r>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d-ID"/>
              <a:t>The different types of hormones will have different mechanisms of action due to their distinct chemical properties</a:t>
            </a:r>
            <a:endParaRPr lang="id-ID"/>
          </a:p>
          <a:p>
            <a:endParaRPr lang="id-ID"/>
          </a:p>
          <a:p>
            <a:r>
              <a:rPr lang="id-ID"/>
              <a:t>https://ib.bioninja.com.au/standard-level/topic-6-human-physiology/66-hormones-homeostasis-and/types-of-hormones.html</a:t>
            </a:r>
            <a:endParaRPr lang="id-ID"/>
          </a:p>
          <a:p>
            <a:endParaRPr lang="id-ID"/>
          </a:p>
          <a:p>
            <a:r>
              <a:rPr lang="id-ID"/>
              <a:t>Hidrofilik : kelompok hormon yang dapat larut dalam air</a:t>
            </a:r>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d-ID"/>
              <a:t>Peran metabolisme dipengaruhi oleh fungsi endokrin</a:t>
            </a:r>
            <a:endParaRPr lang="id-ID"/>
          </a:p>
          <a:p>
            <a:r>
              <a:rPr lang="id-ID"/>
              <a:t>pankreas terletak pada pulau-pulau langerhans, berupa selsel epitel yang tersebar diseluruh organ. Dua hormon yang</a:t>
            </a:r>
            <a:endParaRPr lang="id-ID"/>
          </a:p>
          <a:p>
            <a:r>
              <a:rPr lang="id-ID"/>
              <a:t>mempenharuhi metabolisme karbohidrat dihasilkan oleh</a:t>
            </a:r>
            <a:endParaRPr lang="id-ID"/>
          </a:p>
          <a:p>
            <a:r>
              <a:rPr lang="id-ID"/>
              <a:t>jaringan pulau-pulau langerhans yaitu insulin oleh sel Beta</a:t>
            </a:r>
            <a:endParaRPr lang="id-ID"/>
          </a:p>
          <a:p>
            <a:r>
              <a:rPr lang="id-ID"/>
              <a:t>dan glukagon oleh sel alfa</a:t>
            </a:r>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d-ID"/>
              <a:t>https://www.youtube.com/watch?v=TgNwxF3aQpE</a:t>
            </a:r>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d-ID"/>
              <a:t>https://www.youtube.com/watch?v=TgNwxF3aQpE</a:t>
            </a:r>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fld>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tags" Target="../tags/tag2.xml"/><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25.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tags" Target="../tags/tag1.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sp>
        <p:nvSpPr>
          <p:cNvPr id="17" name="Title 1"/>
          <p:cNvSpPr>
            <a:spLocks noGrp="1"/>
          </p:cNvSpPr>
          <p:nvPr/>
        </p:nvSpPr>
        <p:spPr>
          <a:xfrm>
            <a:off x="4850130" y="2119630"/>
            <a:ext cx="7357745"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Tw Cen MT Condensed" panose="020B0606020104020203" charset="0"/>
                <a:cs typeface="Tw Cen MT Condensed" panose="020B0606020104020203" charset="0"/>
              </a:rPr>
              <a:t>HORMON </a:t>
            </a:r>
            <a:endParaRPr lang="en-US" sz="5400" dirty="0">
              <a:latin typeface="Tw Cen MT Condensed" panose="020B0606020104020203" charset="0"/>
              <a:cs typeface="Tw Cen MT Condensed" panose="020B0606020104020203" charset="0"/>
            </a:endParaRPr>
          </a:p>
          <a:p>
            <a:r>
              <a:rPr lang="en-US" sz="5400" dirty="0">
                <a:latin typeface="Tw Cen MT Condensed" panose="020B0606020104020203" charset="0"/>
                <a:cs typeface="Tw Cen MT Condensed" panose="020B0606020104020203" charset="0"/>
              </a:rPr>
              <a:t>DAN PERANANNYA PADA METABOLISME TUBUH</a:t>
            </a:r>
            <a:endParaRPr lang="en-US" sz="5400" dirty="0">
              <a:latin typeface="Tw Cen MT Condensed" panose="020B0606020104020203" charset="0"/>
              <a:cs typeface="Tw Cen MT Condensed" panose="020B0606020104020203" charset="0"/>
            </a:endParaRPr>
          </a:p>
        </p:txBody>
      </p:sp>
      <p:sp>
        <p:nvSpPr>
          <p:cNvPr id="18" name="Title 1"/>
          <p:cNvSpPr>
            <a:spLocks noGrp="1"/>
          </p:cNvSpPr>
          <p:nvPr/>
        </p:nvSpPr>
        <p:spPr>
          <a:xfrm>
            <a:off x="4849495" y="3978275"/>
            <a:ext cx="7358380" cy="1031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latin typeface="Tw Cen MT Condensed" panose="020B0606020104020203" charset="0"/>
                <a:cs typeface="Tw Cen MT Condensed" panose="020B0606020104020203" charset="0"/>
              </a:rPr>
              <a:t>Mata Kuliah Biokimia TA. 2020/2021</a:t>
            </a:r>
            <a:endParaRPr lang="en-US" sz="2400" dirty="0">
              <a:latin typeface="Tw Cen MT Condensed" panose="020B0606020104020203" charset="0"/>
              <a:cs typeface="Tw Cen MT Condensed" panose="020B0606020104020203" charset="0"/>
            </a:endParaRPr>
          </a:p>
        </p:txBody>
      </p:sp>
      <p:pic>
        <p:nvPicPr>
          <p:cNvPr id="2" name="Picture 1"/>
          <p:cNvPicPr>
            <a:picLocks noChangeAspect="1"/>
          </p:cNvPicPr>
          <p:nvPr/>
        </p:nvPicPr>
        <p:blipFill>
          <a:blip r:embed="rId2"/>
          <a:srcRect l="1318" t="1485" r="1753" b="11485"/>
          <a:stretch>
            <a:fillRect/>
          </a:stretch>
        </p:blipFill>
        <p:spPr>
          <a:xfrm>
            <a:off x="47625" y="1205865"/>
            <a:ext cx="4860925" cy="5153025"/>
          </a:xfrm>
          <a:prstGeom prst="rect">
            <a:avLst/>
          </a:prstGeom>
        </p:spPr>
      </p:pic>
      <p:pic>
        <p:nvPicPr>
          <p:cNvPr id="3" name="Picture 2"/>
          <p:cNvPicPr>
            <a:picLocks noChangeAspect="1"/>
          </p:cNvPicPr>
          <p:nvPr/>
        </p:nvPicPr>
        <p:blipFill>
          <a:blip r:embed="rId2"/>
          <a:srcRect l="32793" t="94638" r="34531" b="393"/>
          <a:stretch>
            <a:fillRect/>
          </a:stretch>
        </p:blipFill>
        <p:spPr>
          <a:xfrm>
            <a:off x="47625" y="6252210"/>
            <a:ext cx="954405" cy="171450"/>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104255"/>
            <a:ext cx="12192000" cy="753745"/>
          </a:xfrm>
          <a:prstGeom prst="rect">
            <a:avLst/>
          </a:prstGeom>
        </p:spPr>
      </p:pic>
      <p:sp>
        <p:nvSpPr>
          <p:cNvPr id="4" name="Title 1"/>
          <p:cNvSpPr>
            <a:spLocks noGrp="1"/>
          </p:cNvSpPr>
          <p:nvPr/>
        </p:nvSpPr>
        <p:spPr>
          <a:xfrm>
            <a:off x="4849495" y="5391785"/>
            <a:ext cx="7358380" cy="1031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latin typeface="Tw Cen MT Condensed" panose="020B0606020104020203" charset="0"/>
                <a:cs typeface="Tw Cen MT Condensed" panose="020B0606020104020203" charset="0"/>
              </a:rPr>
              <a:t>Yeni Rahmawati</a:t>
            </a:r>
            <a:endParaRPr lang="en-US" sz="2400" dirty="0">
              <a:latin typeface="Tw Cen MT Condensed" panose="020B0606020104020203" charset="0"/>
              <a:cs typeface="Tw Cen MT Condensed" panose="020B0606020104020203" charset="0"/>
            </a:endParaRPr>
          </a:p>
        </p:txBody>
      </p:sp>
      <p:sp>
        <p:nvSpPr>
          <p:cNvPr id="5" name="Title 1"/>
          <p:cNvSpPr>
            <a:spLocks noGrp="1"/>
          </p:cNvSpPr>
          <p:nvPr/>
        </p:nvSpPr>
        <p:spPr>
          <a:xfrm>
            <a:off x="4908550" y="1305560"/>
            <a:ext cx="7358380" cy="1031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dirty="0">
                <a:latin typeface="Tw Cen MT Condensed" panose="020B0606020104020203" charset="0"/>
                <a:cs typeface="Tw Cen MT Condensed" panose="020B0606020104020203" charset="0"/>
              </a:rPr>
              <a:t>materi ke 7</a:t>
            </a:r>
            <a:endParaRPr lang="en-US" sz="1600" dirty="0">
              <a:latin typeface="Tw Cen MT Condensed" panose="020B0606020104020203" charset="0"/>
              <a:cs typeface="Tw Cen MT Condensed" panose="020B0606020104020203" charset="0"/>
            </a:endParaRPr>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2" name="Picture 1"/>
          <p:cNvPicPr>
            <a:picLocks noChangeAspect="1"/>
          </p:cNvPicPr>
          <p:nvPr/>
        </p:nvPicPr>
        <p:blipFill>
          <a:blip r:embed="rId2"/>
          <a:stretch>
            <a:fillRect/>
          </a:stretch>
        </p:blipFill>
        <p:spPr>
          <a:xfrm>
            <a:off x="1535430" y="1210945"/>
            <a:ext cx="8776970" cy="5256530"/>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sp>
        <p:nvSpPr>
          <p:cNvPr id="3" name="Text Box 2"/>
          <p:cNvSpPr txBox="1"/>
          <p:nvPr/>
        </p:nvSpPr>
        <p:spPr>
          <a:xfrm>
            <a:off x="6776085" y="6179185"/>
            <a:ext cx="3556000" cy="213995"/>
          </a:xfrm>
          <a:prstGeom prst="rect">
            <a:avLst/>
          </a:prstGeom>
          <a:noFill/>
        </p:spPr>
        <p:txBody>
          <a:bodyPr wrap="square" rtlCol="0" anchor="t">
            <a:spAutoFit/>
          </a:bodyPr>
          <a:p>
            <a:r>
              <a:rPr lang="en-US" sz="800">
                <a:latin typeface="Tw Cen MT Condensed" panose="020B0606020104020203" charset="0"/>
                <a:cs typeface="Tw Cen MT Condensed" panose="020B0606020104020203" charset="0"/>
              </a:rPr>
              <a:t>http://www.brainkart.com/article/Pituitary-and-hypothalamus---Endocrine-Glands-and-Their-Hormones_21856/</a:t>
            </a:r>
            <a:endParaRPr lang="en-US" sz="800">
              <a:latin typeface="Tw Cen MT Condensed" panose="020B0606020104020203" charset="0"/>
              <a:cs typeface="Tw Cen MT Condensed" panose="020B0606020104020203" charset="0"/>
            </a:endParaRPr>
          </a:p>
        </p:txBody>
      </p:sp>
      <p:sp>
        <p:nvSpPr>
          <p:cNvPr id="10" name="Text Box 9"/>
          <p:cNvSpPr txBox="1"/>
          <p:nvPr/>
        </p:nvSpPr>
        <p:spPr>
          <a:xfrm>
            <a:off x="7323455" y="382905"/>
            <a:ext cx="4884420" cy="768350"/>
          </a:xfrm>
          <a:prstGeom prst="rect">
            <a:avLst/>
          </a:prstGeom>
          <a:noFill/>
        </p:spPr>
        <p:txBody>
          <a:bodyPr wrap="none" rtlCol="0" anchor="t">
            <a:spAutoFit/>
          </a:bodyPr>
          <a:p>
            <a:pPr indent="0">
              <a:buFont typeface="Arial" panose="020B0604020202020204" pitchFamily="34" charset="0"/>
              <a:buNone/>
            </a:pPr>
            <a:r>
              <a:rPr lang="en-US" sz="4400">
                <a:latin typeface="Tw Cen MT Condensed" panose="020B0606020104020203" charset="0"/>
                <a:cs typeface="Tw Cen MT Condensed" panose="020B0606020104020203" charset="0"/>
              </a:rPr>
              <a:t>Jenis Hormon dan Fungsinya</a:t>
            </a:r>
            <a:endParaRPr lang="en-US" sz="4400">
              <a:latin typeface="Tw Cen MT Condensed" panose="020B0606020104020203" charset="0"/>
              <a:cs typeface="Tw Cen MT Condensed" panose="020B0606020104020203" charset="0"/>
            </a:endParaRPr>
          </a:p>
        </p:txBody>
      </p:sp>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3" name="Picture 2"/>
          <p:cNvPicPr>
            <a:picLocks noChangeAspect="1"/>
          </p:cNvPicPr>
          <p:nvPr/>
        </p:nvPicPr>
        <p:blipFill>
          <a:blip r:embed="rId2"/>
          <a:stretch>
            <a:fillRect/>
          </a:stretch>
        </p:blipFill>
        <p:spPr>
          <a:xfrm>
            <a:off x="1146175" y="983615"/>
            <a:ext cx="10146665" cy="5435600"/>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sp>
        <p:nvSpPr>
          <p:cNvPr id="10" name="Text Box 9"/>
          <p:cNvSpPr txBox="1"/>
          <p:nvPr/>
        </p:nvSpPr>
        <p:spPr>
          <a:xfrm>
            <a:off x="3220720" y="445135"/>
            <a:ext cx="8746490" cy="645160"/>
          </a:xfrm>
          <a:prstGeom prst="rect">
            <a:avLst/>
          </a:prstGeom>
          <a:noFill/>
        </p:spPr>
        <p:txBody>
          <a:bodyPr wrap="none" rtlCol="0" anchor="t">
            <a:spAutoFit/>
          </a:bodyPr>
          <a:p>
            <a:pPr indent="0">
              <a:buFont typeface="Arial" panose="020B0604020202020204" pitchFamily="34" charset="0"/>
              <a:buNone/>
            </a:pPr>
            <a:r>
              <a:rPr lang="en-US" sz="3600">
                <a:latin typeface="Tw Cen MT Condensed" panose="020B0606020104020203" charset="0"/>
                <a:cs typeface="Tw Cen MT Condensed" panose="020B0606020104020203" charset="0"/>
                <a:sym typeface="+mn-ea"/>
              </a:rPr>
              <a:t>Klasifikasi Hormon berdasarkan senyawa kimia pembentuknya</a:t>
            </a:r>
            <a:endParaRPr lang="en-US" sz="3600">
              <a:latin typeface="Tw Cen MT Condensed" panose="020B0606020104020203" charset="0"/>
              <a:cs typeface="Tw Cen MT Condensed" panose="020B0606020104020203" charset="0"/>
            </a:endParaRPr>
          </a:p>
        </p:txBody>
      </p:sp>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pic>
        <p:nvPicPr>
          <p:cNvPr id="2" name="Picture 1"/>
          <p:cNvPicPr>
            <a:picLocks noChangeAspect="1"/>
          </p:cNvPicPr>
          <p:nvPr/>
        </p:nvPicPr>
        <p:blipFill>
          <a:blip r:embed="rId2"/>
          <a:stretch>
            <a:fillRect/>
          </a:stretch>
        </p:blipFill>
        <p:spPr>
          <a:xfrm>
            <a:off x="8381365" y="1109345"/>
            <a:ext cx="3669030" cy="5673090"/>
          </a:xfrm>
          <a:prstGeom prst="rect">
            <a:avLst/>
          </a:prstGeom>
        </p:spPr>
      </p:pic>
      <p:pic>
        <p:nvPicPr>
          <p:cNvPr id="4" name="Picture 3"/>
          <p:cNvPicPr>
            <a:picLocks noChangeAspect="1"/>
          </p:cNvPicPr>
          <p:nvPr/>
        </p:nvPicPr>
        <p:blipFill>
          <a:blip r:embed="rId3"/>
          <a:stretch>
            <a:fillRect/>
          </a:stretch>
        </p:blipFill>
        <p:spPr>
          <a:xfrm>
            <a:off x="3542665" y="1179830"/>
            <a:ext cx="4646295" cy="5602605"/>
          </a:xfrm>
          <a:prstGeom prst="rect">
            <a:avLst/>
          </a:prstGeom>
        </p:spPr>
      </p:pic>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sp>
        <p:nvSpPr>
          <p:cNvPr id="2" name="Text Box 1"/>
          <p:cNvSpPr txBox="1"/>
          <p:nvPr/>
        </p:nvSpPr>
        <p:spPr>
          <a:xfrm>
            <a:off x="6503670" y="1196975"/>
            <a:ext cx="5368290" cy="6000750"/>
          </a:xfrm>
          <a:prstGeom prst="rect">
            <a:avLst/>
          </a:prstGeom>
          <a:noFill/>
        </p:spPr>
        <p:txBody>
          <a:bodyPr wrap="square" rtlCol="0" anchor="t">
            <a:spAutoFit/>
          </a:bodyPr>
          <a:p>
            <a:pPr marL="285750" indent="-285750">
              <a:buFont typeface="Arial" panose="020B0604020202020204" pitchFamily="34" charset="0"/>
              <a:buChar char="•"/>
            </a:pPr>
            <a:r>
              <a:rPr lang="en-US" sz="2400">
                <a:latin typeface="Tw Cen MT Condensed" panose="020B0606020104020203" charset="0"/>
                <a:cs typeface="Tw Cen MT Condensed" panose="020B0606020104020203" charset="0"/>
              </a:rPr>
              <a:t>Umumnya pengikatan Hormon Reseptor ini bersifat reversibel dan nonkovalen</a:t>
            </a:r>
            <a:endParaRPr lang="en-US" sz="2400">
              <a:latin typeface="Tw Cen MT Condensed" panose="020B0606020104020203" charset="0"/>
              <a:cs typeface="Tw Cen MT Condensed" panose="020B0606020104020203" charset="0"/>
            </a:endParaRPr>
          </a:p>
          <a:p>
            <a:pPr indent="0">
              <a:buFont typeface="Arial" panose="020B0604020202020204" pitchFamily="34" charset="0"/>
              <a:buNone/>
            </a:pPr>
            <a:endParaRPr lang="en-US" sz="2400">
              <a:latin typeface="Tw Cen MT Condensed" panose="020B0606020104020203" charset="0"/>
              <a:cs typeface="Tw Cen MT Condensed" panose="020B0606020104020203" charset="0"/>
            </a:endParaRPr>
          </a:p>
          <a:p>
            <a:pPr marL="285750" indent="-285750">
              <a:buFont typeface="Arial" panose="020B0604020202020204" pitchFamily="34" charset="0"/>
              <a:buChar char="•"/>
            </a:pPr>
            <a:r>
              <a:rPr lang="en-US" sz="2400">
                <a:latin typeface="Tw Cen MT Condensed" panose="020B0606020104020203" charset="0"/>
                <a:cs typeface="Tw Cen MT Condensed" panose="020B0606020104020203" charset="0"/>
              </a:rPr>
              <a:t>Reseptor hormon terdapat pada </a:t>
            </a:r>
            <a:r>
              <a:rPr lang="en-US" sz="2400" b="1">
                <a:solidFill>
                  <a:srgbClr val="00B050"/>
                </a:solidFill>
                <a:latin typeface="Tw Cen MT Condensed" panose="020B0606020104020203" charset="0"/>
                <a:cs typeface="Tw Cen MT Condensed" panose="020B0606020104020203" charset="0"/>
              </a:rPr>
              <a:t>permukaan sel (membran plasma)</a:t>
            </a:r>
            <a:r>
              <a:rPr lang="en-US" sz="2400">
                <a:latin typeface="Tw Cen MT Condensed" panose="020B0606020104020203" charset="0"/>
                <a:cs typeface="Tw Cen MT Condensed" panose="020B0606020104020203" charset="0"/>
              </a:rPr>
              <a:t> atau pun</a:t>
            </a:r>
            <a:r>
              <a:rPr lang="en-US" sz="2400" b="1">
                <a:solidFill>
                  <a:srgbClr val="00B050"/>
                </a:solidFill>
                <a:latin typeface="Tw Cen MT Condensed" panose="020B0606020104020203" charset="0"/>
                <a:cs typeface="Tw Cen MT Condensed" panose="020B0606020104020203" charset="0"/>
              </a:rPr>
              <a:t> intraselluler</a:t>
            </a:r>
            <a:r>
              <a:rPr lang="en-US" sz="2400">
                <a:latin typeface="Tw Cen MT Condensed" panose="020B0606020104020203" charset="0"/>
                <a:cs typeface="Tw Cen MT Condensed" panose="020B0606020104020203" charset="0"/>
              </a:rPr>
              <a:t>.</a:t>
            </a:r>
            <a:endParaRPr lang="en-US" sz="2400">
              <a:latin typeface="Tw Cen MT Condensed" panose="020B0606020104020203" charset="0"/>
              <a:cs typeface="Tw Cen MT Condensed" panose="020B0606020104020203" charset="0"/>
            </a:endParaRPr>
          </a:p>
          <a:p>
            <a:pPr marL="285750" indent="-285750">
              <a:buFont typeface="Arial" panose="020B0604020202020204" pitchFamily="34" charset="0"/>
              <a:buChar char="•"/>
            </a:pPr>
            <a:endParaRPr lang="en-US" sz="2400">
              <a:latin typeface="Tw Cen MT Condensed" panose="020B0606020104020203" charset="0"/>
              <a:cs typeface="Tw Cen MT Condensed" panose="020B0606020104020203" charset="0"/>
            </a:endParaRPr>
          </a:p>
          <a:p>
            <a:pPr marL="285750" indent="-285750">
              <a:buFont typeface="Arial" panose="020B0604020202020204" pitchFamily="34" charset="0"/>
              <a:buChar char="•"/>
            </a:pPr>
            <a:r>
              <a:rPr lang="en-US" sz="2400">
                <a:latin typeface="Tw Cen MT Condensed" panose="020B0606020104020203" charset="0"/>
                <a:cs typeface="Tw Cen MT Condensed" panose="020B0606020104020203" charset="0"/>
              </a:rPr>
              <a:t>Interaksi hormon dengan reseptor permukaan sel akan memberikan sinyal pembentukan senyawa yang disebut sebagai </a:t>
            </a:r>
            <a:r>
              <a:rPr lang="en-US" sz="2400" b="1" i="1">
                <a:solidFill>
                  <a:srgbClr val="00B050"/>
                </a:solidFill>
                <a:latin typeface="Tw Cen MT Condensed" panose="020B0606020104020203" charset="0"/>
                <a:cs typeface="Tw Cen MT Condensed" panose="020B0606020104020203" charset="0"/>
              </a:rPr>
              <a:t>second messenger</a:t>
            </a:r>
            <a:r>
              <a:rPr lang="en-US" sz="2400">
                <a:latin typeface="Tw Cen MT Condensed" panose="020B0606020104020203" charset="0"/>
                <a:cs typeface="Tw Cen MT Condensed" panose="020B0606020104020203" charset="0"/>
              </a:rPr>
              <a:t> (hormon sendiri dianggap sebagai </a:t>
            </a:r>
            <a:r>
              <a:rPr lang="en-US" sz="2400" b="1" i="1">
                <a:solidFill>
                  <a:srgbClr val="00B050"/>
                </a:solidFill>
                <a:latin typeface="Tw Cen MT Condensed" panose="020B0606020104020203" charset="0"/>
                <a:cs typeface="Tw Cen MT Condensed" panose="020B0606020104020203" charset="0"/>
              </a:rPr>
              <a:t>first messenger</a:t>
            </a:r>
            <a:r>
              <a:rPr lang="en-US" sz="2400">
                <a:latin typeface="Tw Cen MT Condensed" panose="020B0606020104020203" charset="0"/>
                <a:cs typeface="Tw Cen MT Condensed" panose="020B0606020104020203" charset="0"/>
              </a:rPr>
              <a:t>)</a:t>
            </a:r>
            <a:endParaRPr lang="en-US" sz="2400">
              <a:latin typeface="Tw Cen MT Condensed" panose="020B0606020104020203" charset="0"/>
              <a:cs typeface="Tw Cen MT Condensed" panose="020B0606020104020203" charset="0"/>
            </a:endParaRPr>
          </a:p>
          <a:p>
            <a:pPr marL="285750" indent="-285750">
              <a:buFont typeface="Arial" panose="020B0604020202020204" pitchFamily="34" charset="0"/>
              <a:buChar char="•"/>
            </a:pPr>
            <a:endParaRPr lang="en-US" sz="2400">
              <a:latin typeface="Tw Cen MT Condensed" panose="020B0606020104020203" charset="0"/>
              <a:cs typeface="Tw Cen MT Condensed" panose="020B0606020104020203" charset="0"/>
            </a:endParaRPr>
          </a:p>
          <a:p>
            <a:pPr marL="285750" indent="-285750">
              <a:buFont typeface="Arial" panose="020B0604020202020204" pitchFamily="34" charset="0"/>
              <a:buChar char="•"/>
            </a:pPr>
            <a:r>
              <a:rPr lang="id-ID" sz="2400" dirty="0">
                <a:latin typeface="Tw Cen MT Condensed" panose="020B0606020104020203" charset="0"/>
                <a:cs typeface="Tw Cen MT Condensed" panose="020B0606020104020203" charset="0"/>
                <a:sym typeface="+mn-ea"/>
              </a:rPr>
              <a:t>Jika </a:t>
            </a:r>
            <a:r>
              <a:rPr lang="id-ID" sz="2400" dirty="0">
                <a:solidFill>
                  <a:srgbClr val="00B050"/>
                </a:solidFill>
                <a:latin typeface="Tw Cen MT Condensed" panose="020B0606020104020203" charset="0"/>
                <a:cs typeface="Tw Cen MT Condensed" panose="020B0606020104020203" charset="0"/>
                <a:sym typeface="+mn-ea"/>
              </a:rPr>
              <a:t>hormon sudah berinteraksi dengan reseptor spesifik</a:t>
            </a:r>
            <a:r>
              <a:rPr lang="id-ID" sz="2400" dirty="0">
                <a:latin typeface="Tw Cen MT Condensed" panose="020B0606020104020203" charset="0"/>
                <a:cs typeface="Tw Cen MT Condensed" panose="020B0606020104020203" charset="0"/>
                <a:sym typeface="+mn-ea"/>
              </a:rPr>
              <a:t>nya pada sel-sel target, maka peristiwa-peristiwa </a:t>
            </a:r>
            <a:r>
              <a:rPr lang="id-ID" sz="2400" dirty="0">
                <a:solidFill>
                  <a:srgbClr val="00B050"/>
                </a:solidFill>
                <a:latin typeface="Tw Cen MT Condensed" panose="020B0606020104020203" charset="0"/>
                <a:cs typeface="Tw Cen MT Condensed" panose="020B0606020104020203" charset="0"/>
                <a:sym typeface="+mn-ea"/>
              </a:rPr>
              <a:t>komunikasi intraseluler </a:t>
            </a:r>
            <a:r>
              <a:rPr lang="id-ID" sz="2400" dirty="0">
                <a:latin typeface="Tw Cen MT Condensed" panose="020B0606020104020203" charset="0"/>
                <a:cs typeface="Tw Cen MT Condensed" panose="020B0606020104020203" charset="0"/>
                <a:sym typeface="+mn-ea"/>
              </a:rPr>
              <a:t>dimulai. </a:t>
            </a:r>
            <a:endParaRPr lang="id-ID" sz="2400" dirty="0">
              <a:latin typeface="Tw Cen MT Condensed" panose="020B0606020104020203" charset="0"/>
              <a:cs typeface="Tw Cen MT Condensed" panose="020B0606020104020203" charset="0"/>
            </a:endParaRPr>
          </a:p>
          <a:p>
            <a:pPr marL="285750" indent="-285750">
              <a:buFont typeface="Arial" panose="020B0604020202020204" pitchFamily="34" charset="0"/>
              <a:buChar char="•"/>
            </a:pPr>
            <a:endParaRPr lang="en-US" sz="2400">
              <a:latin typeface="Tw Cen MT Condensed" panose="020B0606020104020203" charset="0"/>
              <a:cs typeface="Tw Cen MT Condensed" panose="020B0606020104020203" charset="0"/>
            </a:endParaRPr>
          </a:p>
          <a:p>
            <a:pPr marL="285750" indent="-285750">
              <a:buFont typeface="Arial" panose="020B0604020202020204" pitchFamily="34" charset="0"/>
              <a:buChar char="•"/>
            </a:pPr>
            <a:endParaRPr lang="en-US" sz="2400">
              <a:latin typeface="Tw Cen MT Condensed" panose="020B0606020104020203" charset="0"/>
              <a:cs typeface="Tw Cen MT Condensed" panose="020B0606020104020203" charset="0"/>
            </a:endParaRPr>
          </a:p>
        </p:txBody>
      </p:sp>
      <p:pic>
        <p:nvPicPr>
          <p:cNvPr id="6" name="Picture 5"/>
          <p:cNvPicPr>
            <a:picLocks noChangeAspect="1"/>
          </p:cNvPicPr>
          <p:nvPr/>
        </p:nvPicPr>
        <p:blipFill>
          <a:blip r:embed="rId2"/>
          <a:stretch>
            <a:fillRect/>
          </a:stretch>
        </p:blipFill>
        <p:spPr>
          <a:xfrm>
            <a:off x="180340" y="3548380"/>
            <a:ext cx="6323330" cy="2696845"/>
          </a:xfrm>
          <a:prstGeom prst="rect">
            <a:avLst/>
          </a:prstGeom>
        </p:spPr>
      </p:pic>
      <p:pic>
        <p:nvPicPr>
          <p:cNvPr id="7" name="Picture 6"/>
          <p:cNvPicPr>
            <a:picLocks noChangeAspect="1"/>
          </p:cNvPicPr>
          <p:nvPr/>
        </p:nvPicPr>
        <p:blipFill>
          <a:blip r:embed="rId3"/>
          <a:stretch>
            <a:fillRect/>
          </a:stretch>
        </p:blipFill>
        <p:spPr>
          <a:xfrm>
            <a:off x="183515" y="930910"/>
            <a:ext cx="6320155" cy="2694940"/>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sp>
        <p:nvSpPr>
          <p:cNvPr id="11" name="Text Box 10"/>
          <p:cNvSpPr txBox="1"/>
          <p:nvPr/>
        </p:nvSpPr>
        <p:spPr>
          <a:xfrm>
            <a:off x="4064000" y="435610"/>
            <a:ext cx="7771765" cy="645160"/>
          </a:xfrm>
          <a:prstGeom prst="rect">
            <a:avLst/>
          </a:prstGeom>
          <a:noFill/>
        </p:spPr>
        <p:txBody>
          <a:bodyPr wrap="none" rtlCol="0" anchor="t">
            <a:spAutoFit/>
          </a:bodyPr>
          <a:p>
            <a:pPr indent="0">
              <a:buFont typeface="Arial" panose="020B0604020202020204" pitchFamily="34" charset="0"/>
              <a:buNone/>
            </a:pPr>
            <a:r>
              <a:rPr lang="en-US" sz="3600">
                <a:latin typeface="Tw Cen MT Condensed" panose="020B0606020104020203" charset="0"/>
                <a:cs typeface="Tw Cen MT Condensed" panose="020B0606020104020203" charset="0"/>
                <a:sym typeface="+mn-ea"/>
              </a:rPr>
              <a:t>Klasifikasi Hormon berdasarkan lokasi reseptor hormon</a:t>
            </a:r>
            <a:endParaRPr lang="en-US" sz="3600">
              <a:latin typeface="Tw Cen MT Condensed" panose="020B0606020104020203" charset="0"/>
              <a:cs typeface="Tw Cen MT Condensed" panose="020B0606020104020203" charset="0"/>
            </a:endParaRPr>
          </a:p>
        </p:txBody>
      </p:sp>
      <p:sp>
        <p:nvSpPr>
          <p:cNvPr id="12" name="Text Box 11"/>
          <p:cNvSpPr txBox="1"/>
          <p:nvPr/>
        </p:nvSpPr>
        <p:spPr>
          <a:xfrm>
            <a:off x="271780" y="3244850"/>
            <a:ext cx="6143625" cy="368300"/>
          </a:xfrm>
          <a:prstGeom prst="rect">
            <a:avLst/>
          </a:prstGeom>
          <a:noFill/>
        </p:spPr>
        <p:txBody>
          <a:bodyPr wrap="square" rtlCol="0" anchor="t">
            <a:spAutoFit/>
          </a:bodyPr>
          <a:p>
            <a:pPr algn="ctr"/>
            <a:r>
              <a:rPr lang="en-US">
                <a:solidFill>
                  <a:srgbClr val="FF0000"/>
                </a:solidFill>
                <a:latin typeface="Tw Cen MT Condensed" panose="020B0606020104020203" charset="0"/>
                <a:cs typeface="Tw Cen MT Condensed" panose="020B0606020104020203" charset="0"/>
              </a:rPr>
              <a:t>Hormon yang berikatan dengan reseptor permukaan sel (plasma membran)</a:t>
            </a:r>
            <a:endParaRPr lang="en-US">
              <a:solidFill>
                <a:srgbClr val="FF0000"/>
              </a:solidFill>
              <a:latin typeface="Tw Cen MT Condensed" panose="020B0606020104020203" charset="0"/>
              <a:cs typeface="Tw Cen MT Condensed" panose="020B0606020104020203" charset="0"/>
            </a:endParaRPr>
          </a:p>
        </p:txBody>
      </p:sp>
      <p:sp>
        <p:nvSpPr>
          <p:cNvPr id="13" name="Text Box 12"/>
          <p:cNvSpPr txBox="1"/>
          <p:nvPr/>
        </p:nvSpPr>
        <p:spPr>
          <a:xfrm>
            <a:off x="180340" y="5876925"/>
            <a:ext cx="6143625" cy="368300"/>
          </a:xfrm>
          <a:prstGeom prst="rect">
            <a:avLst/>
          </a:prstGeom>
          <a:noFill/>
        </p:spPr>
        <p:txBody>
          <a:bodyPr wrap="square" rtlCol="0" anchor="t">
            <a:spAutoFit/>
          </a:bodyPr>
          <a:p>
            <a:pPr algn="ctr"/>
            <a:r>
              <a:rPr lang="en-US">
                <a:solidFill>
                  <a:srgbClr val="FF0000"/>
                </a:solidFill>
                <a:latin typeface="Tw Cen MT Condensed" panose="020B0606020104020203" charset="0"/>
                <a:cs typeface="Tw Cen MT Condensed" panose="020B0606020104020203" charset="0"/>
              </a:rPr>
              <a:t>Hormon yang berikatan dengan reseptor intraseluler</a:t>
            </a:r>
            <a:endParaRPr lang="en-US">
              <a:solidFill>
                <a:srgbClr val="FF0000"/>
              </a:solidFill>
              <a:latin typeface="Tw Cen MT Condensed" panose="020B0606020104020203" charset="0"/>
              <a:cs typeface="Tw Cen MT Condensed" panose="020B0606020104020203" charset="0"/>
            </a:endParaRPr>
          </a:p>
        </p:txBody>
      </p:sp>
    </p:spTree>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pic>
        <p:nvPicPr>
          <p:cNvPr id="4" name="Lipid-soluble hormones (steroid hormones)">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3063875" y="-5080"/>
            <a:ext cx="9144000" cy="6858000"/>
          </a:xfrm>
          <a:prstGeom prst="rect">
            <a:avLst/>
          </a:prstGeom>
        </p:spPr>
      </p:pic>
    </p:spTree>
  </p:cSld>
  <p:clrMapOvr>
    <a:masterClrMapping/>
  </p:clrMapOvr>
  <p:transition>
    <p:wipe/>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pic>
        <p:nvPicPr>
          <p:cNvPr id="5" name="Picture 4"/>
          <p:cNvPicPr>
            <a:picLocks noChangeAspect="1"/>
          </p:cNvPicPr>
          <p:nvPr/>
        </p:nvPicPr>
        <p:blipFill>
          <a:blip r:embed="rId2"/>
          <a:stretch>
            <a:fillRect/>
          </a:stretch>
        </p:blipFill>
        <p:spPr>
          <a:xfrm>
            <a:off x="1235075" y="916305"/>
            <a:ext cx="9180830" cy="5936615"/>
          </a:xfrm>
          <a:prstGeom prst="rect">
            <a:avLst/>
          </a:prstGeom>
        </p:spPr>
      </p:pic>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sp>
        <p:nvSpPr>
          <p:cNvPr id="11" name="Text Box 10"/>
          <p:cNvSpPr txBox="1"/>
          <p:nvPr/>
        </p:nvSpPr>
        <p:spPr>
          <a:xfrm>
            <a:off x="8082280" y="565785"/>
            <a:ext cx="3443605" cy="645160"/>
          </a:xfrm>
          <a:prstGeom prst="rect">
            <a:avLst/>
          </a:prstGeom>
          <a:noFill/>
        </p:spPr>
        <p:txBody>
          <a:bodyPr wrap="none" rtlCol="0" anchor="t">
            <a:spAutoFit/>
          </a:bodyPr>
          <a:p>
            <a:pPr indent="0">
              <a:buFont typeface="Arial" panose="020B0604020202020204" pitchFamily="34" charset="0"/>
              <a:buNone/>
            </a:pPr>
            <a:r>
              <a:rPr lang="en-US" sz="3600">
                <a:latin typeface="Tw Cen MT Condensed" panose="020B0606020104020203" charset="0"/>
                <a:cs typeface="Tw Cen MT Condensed" panose="020B0606020104020203" charset="0"/>
                <a:sym typeface="+mn-ea"/>
              </a:rPr>
              <a:t>Komunikasi Intraseluler</a:t>
            </a:r>
            <a:endParaRPr lang="en-US" sz="3600">
              <a:latin typeface="Tw Cen MT Condensed" panose="020B0606020104020203" charset="0"/>
              <a:cs typeface="Tw Cen MT Condensed" panose="020B0606020104020203" charset="0"/>
            </a:endParaRPr>
          </a:p>
        </p:txBody>
      </p:sp>
      <p:pic>
        <p:nvPicPr>
          <p:cNvPr id="3" name="Picture 2"/>
          <p:cNvPicPr>
            <a:picLocks noChangeAspect="1"/>
          </p:cNvPicPr>
          <p:nvPr/>
        </p:nvPicPr>
        <p:blipFill>
          <a:blip r:embed="rId2"/>
          <a:stretch>
            <a:fillRect/>
          </a:stretch>
        </p:blipFill>
        <p:spPr>
          <a:xfrm>
            <a:off x="6187440" y="1445260"/>
            <a:ext cx="5712460" cy="3745865"/>
          </a:xfrm>
          <a:prstGeom prst="rect">
            <a:avLst/>
          </a:prstGeom>
        </p:spPr>
      </p:pic>
      <p:pic>
        <p:nvPicPr>
          <p:cNvPr id="4" name="Picture 3"/>
          <p:cNvPicPr>
            <a:picLocks noChangeAspect="1"/>
          </p:cNvPicPr>
          <p:nvPr/>
        </p:nvPicPr>
        <p:blipFill>
          <a:blip r:embed="rId3"/>
          <a:stretch>
            <a:fillRect/>
          </a:stretch>
        </p:blipFill>
        <p:spPr>
          <a:xfrm>
            <a:off x="147320" y="1402080"/>
            <a:ext cx="5845810" cy="3832225"/>
          </a:xfrm>
          <a:prstGeom prst="rect">
            <a:avLst/>
          </a:prstGeom>
        </p:spPr>
      </p:pic>
      <p:sp>
        <p:nvSpPr>
          <p:cNvPr id="5" name="Text Box 4"/>
          <p:cNvSpPr txBox="1"/>
          <p:nvPr/>
        </p:nvSpPr>
        <p:spPr>
          <a:xfrm>
            <a:off x="147320" y="5084445"/>
            <a:ext cx="6040120" cy="1014730"/>
          </a:xfrm>
          <a:prstGeom prst="rect">
            <a:avLst/>
          </a:prstGeom>
          <a:noFill/>
        </p:spPr>
        <p:txBody>
          <a:bodyPr wrap="square" rtlCol="0">
            <a:spAutoFit/>
          </a:bodyPr>
          <a:p>
            <a:r>
              <a:rPr lang="en-US" sz="2000">
                <a:latin typeface="Tw Cen MT Condensed" panose="020B0606020104020203" charset="0"/>
                <a:cs typeface="Tw Cen MT Condensed" panose="020B0606020104020203" charset="0"/>
              </a:rPr>
              <a:t>via kanal diantara membran sel, ion dan molekul kecil dapat melewati secara langsung dari sel ke sel lainnya. </a:t>
            </a:r>
            <a:endParaRPr lang="en-US" sz="2000">
              <a:latin typeface="Tw Cen MT Condensed" panose="020B0606020104020203" charset="0"/>
              <a:cs typeface="Tw Cen MT Condensed" panose="020B0606020104020203" charset="0"/>
            </a:endParaRPr>
          </a:p>
          <a:p>
            <a:r>
              <a:rPr lang="en-US" sz="2000">
                <a:latin typeface="Tw Cen MT Condensed" panose="020B0606020104020203" charset="0"/>
                <a:cs typeface="Tw Cen MT Condensed" panose="020B0606020104020203" charset="0"/>
              </a:rPr>
              <a:t>contoh : sinyal listrik pada jantung, otot polos dan neuron.</a:t>
            </a:r>
            <a:endParaRPr lang="en-US" sz="2000">
              <a:latin typeface="Tw Cen MT Condensed" panose="020B0606020104020203" charset="0"/>
              <a:cs typeface="Tw Cen MT Condensed" panose="020B0606020104020203" charset="0"/>
            </a:endParaRPr>
          </a:p>
        </p:txBody>
      </p:sp>
      <p:sp>
        <p:nvSpPr>
          <p:cNvPr id="10" name="Text Box 9"/>
          <p:cNvSpPr txBox="1"/>
          <p:nvPr/>
        </p:nvSpPr>
        <p:spPr>
          <a:xfrm>
            <a:off x="6336665" y="5084445"/>
            <a:ext cx="5741670" cy="1014730"/>
          </a:xfrm>
          <a:prstGeom prst="rect">
            <a:avLst/>
          </a:prstGeom>
          <a:noFill/>
        </p:spPr>
        <p:txBody>
          <a:bodyPr wrap="square" rtlCol="0">
            <a:spAutoFit/>
          </a:bodyPr>
          <a:p>
            <a:r>
              <a:rPr lang="en-US" sz="2000">
                <a:latin typeface="Tw Cen MT Condensed" panose="020B0606020104020203" charset="0"/>
                <a:cs typeface="Tw Cen MT Condensed" panose="020B0606020104020203" charset="0"/>
              </a:rPr>
              <a:t>sel berkomunikasi dengan menyekresikan ligand (zat kimia) yang berikatan dengan reseptor pada sel target. --&gt; respons sel --&gt; transduksi sinyal.</a:t>
            </a:r>
            <a:endParaRPr lang="en-US" sz="2000">
              <a:latin typeface="Tw Cen MT Condensed" panose="020B0606020104020203" charset="0"/>
              <a:cs typeface="Tw Cen MT Condensed" panose="020B0606020104020203" charset="0"/>
            </a:endParaRPr>
          </a:p>
        </p:txBody>
      </p:sp>
    </p:spTree>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3" name="Picture 2"/>
          <p:cNvPicPr>
            <a:picLocks noChangeAspect="1"/>
          </p:cNvPicPr>
          <p:nvPr/>
        </p:nvPicPr>
        <p:blipFill>
          <a:blip r:embed="rId2"/>
          <a:srcRect l="2910" t="15964" r="3021" b="19201"/>
          <a:stretch>
            <a:fillRect/>
          </a:stretch>
        </p:blipFill>
        <p:spPr>
          <a:xfrm>
            <a:off x="1377950" y="1215390"/>
            <a:ext cx="10067290" cy="5204460"/>
          </a:xfrm>
          <a:prstGeom prst="rect">
            <a:avLst/>
          </a:prstGeom>
        </p:spPr>
      </p:pic>
      <p:pic>
        <p:nvPicPr>
          <p:cNvPr id="4" name="Picture 3"/>
          <p:cNvPicPr>
            <a:picLocks noChangeAspect="1"/>
          </p:cNvPicPr>
          <p:nvPr/>
        </p:nvPicPr>
        <p:blipFill>
          <a:blip r:embed="rId2"/>
          <a:srcRect t="95998" r="82083" b="-790"/>
          <a:stretch>
            <a:fillRect/>
          </a:stretch>
        </p:blipFill>
        <p:spPr>
          <a:xfrm>
            <a:off x="5713730" y="5488940"/>
            <a:ext cx="1747520" cy="350520"/>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sp>
        <p:nvSpPr>
          <p:cNvPr id="5" name="Text Box 4"/>
          <p:cNvSpPr txBox="1"/>
          <p:nvPr/>
        </p:nvSpPr>
        <p:spPr>
          <a:xfrm>
            <a:off x="133350" y="5340350"/>
            <a:ext cx="6040120" cy="1014730"/>
          </a:xfrm>
          <a:prstGeom prst="rect">
            <a:avLst/>
          </a:prstGeom>
          <a:noFill/>
        </p:spPr>
        <p:txBody>
          <a:bodyPr wrap="square" rtlCol="0">
            <a:spAutoFit/>
          </a:bodyPr>
          <a:p>
            <a:r>
              <a:rPr lang="en-US" sz="2000">
                <a:latin typeface="Tw Cen MT Condensed" panose="020B0606020104020203" charset="0"/>
                <a:cs typeface="Tw Cen MT Condensed" panose="020B0606020104020203" charset="0"/>
              </a:rPr>
              <a:t>a). contoh : Sitokin dan Histamin</a:t>
            </a:r>
            <a:endParaRPr lang="en-US" sz="2000">
              <a:latin typeface="Tw Cen MT Condensed" panose="020B0606020104020203" charset="0"/>
              <a:cs typeface="Tw Cen MT Condensed" panose="020B0606020104020203" charset="0"/>
            </a:endParaRPr>
          </a:p>
          <a:p>
            <a:r>
              <a:rPr lang="en-US" sz="2000">
                <a:latin typeface="Tw Cen MT Condensed" panose="020B0606020104020203" charset="0"/>
                <a:cs typeface="Tw Cen MT Condensed" panose="020B0606020104020203" charset="0"/>
              </a:rPr>
              <a:t>b) contoh : Asetilkolin yang dirilis oleh neuron motoris --&gt; kontraksi otot</a:t>
            </a:r>
            <a:endParaRPr lang="en-US" sz="2000">
              <a:latin typeface="Tw Cen MT Condensed" panose="020B0606020104020203" charset="0"/>
              <a:cs typeface="Tw Cen MT Condensed" panose="020B0606020104020203" charset="0"/>
            </a:endParaRPr>
          </a:p>
          <a:p>
            <a:r>
              <a:rPr lang="en-US" sz="2000">
                <a:latin typeface="Tw Cen MT Condensed" panose="020B0606020104020203" charset="0"/>
                <a:cs typeface="Tw Cen MT Condensed" panose="020B0606020104020203" charset="0"/>
              </a:rPr>
              <a:t>c) contoh : Hormon insulin --&gt; regulasi metabolisme energi</a:t>
            </a:r>
            <a:endParaRPr lang="en-US" sz="2000">
              <a:latin typeface="Tw Cen MT Condensed" panose="020B0606020104020203" charset="0"/>
              <a:cs typeface="Tw Cen MT Condensed" panose="020B0606020104020203" charset="0"/>
            </a:endParaRPr>
          </a:p>
        </p:txBody>
      </p:sp>
    </p:spTree>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ver.png"/>
          <p:cNvPicPr>
            <a:picLocks noChangeAspect="1"/>
          </p:cNvPicPr>
          <p:nvPr/>
        </p:nvPicPr>
        <p:blipFill>
          <a:blip r:embed="rId1" cstate="print"/>
          <a:srcRect t="63542" b="28216"/>
          <a:stretch>
            <a:fillRect/>
          </a:stretch>
        </p:blipFill>
        <p:spPr>
          <a:xfrm>
            <a:off x="15875" y="6193790"/>
            <a:ext cx="12192000" cy="753745"/>
          </a:xfrm>
          <a:prstGeom prst="rect">
            <a:avLst/>
          </a:prstGeom>
        </p:spPr>
      </p:pic>
      <p:pic>
        <p:nvPicPr>
          <p:cNvPr id="3" name="Picture 2"/>
          <p:cNvPicPr>
            <a:picLocks noChangeAspect="1"/>
          </p:cNvPicPr>
          <p:nvPr/>
        </p:nvPicPr>
        <p:blipFill>
          <a:blip r:embed="rId2"/>
          <a:srcRect t="11385" b="2589"/>
          <a:stretch>
            <a:fillRect/>
          </a:stretch>
        </p:blipFill>
        <p:spPr>
          <a:xfrm>
            <a:off x="3950970" y="1155065"/>
            <a:ext cx="8122920" cy="5247005"/>
          </a:xfrm>
          <a:prstGeom prst="rect">
            <a:avLst/>
          </a:prstGeom>
        </p:spPr>
      </p:pic>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spTree>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sp>
        <p:nvSpPr>
          <p:cNvPr id="2" name="Text Box 1"/>
          <p:cNvSpPr txBox="1"/>
          <p:nvPr/>
        </p:nvSpPr>
        <p:spPr>
          <a:xfrm>
            <a:off x="6417310" y="1381760"/>
            <a:ext cx="5774055" cy="3107690"/>
          </a:xfrm>
          <a:prstGeom prst="rect">
            <a:avLst/>
          </a:prstGeom>
          <a:noFill/>
        </p:spPr>
        <p:txBody>
          <a:bodyPr wrap="square" rtlCol="0" anchor="t">
            <a:spAutoFit/>
          </a:bodyPr>
          <a:p>
            <a:pPr marL="285750" indent="-285750">
              <a:buFont typeface="Arial" panose="020B0604020202020204" pitchFamily="34" charset="0"/>
              <a:buChar char="•"/>
            </a:pPr>
            <a:r>
              <a:rPr lang="en-US" sz="2800">
                <a:latin typeface="Tw Cen MT Condensed" panose="020B0606020104020203" charset="0"/>
                <a:cs typeface="Tw Cen MT Condensed" panose="020B0606020104020203" charset="0"/>
              </a:rPr>
              <a:t>Hormon </a:t>
            </a:r>
            <a:r>
              <a:rPr lang="en-US" sz="2800">
                <a:solidFill>
                  <a:srgbClr val="00B050"/>
                </a:solidFill>
                <a:latin typeface="Tw Cen MT Condensed" panose="020B0606020104020203" charset="0"/>
                <a:cs typeface="Tw Cen MT Condensed" panose="020B0606020104020203" charset="0"/>
              </a:rPr>
              <a:t>lipofilik</a:t>
            </a:r>
            <a:endParaRPr lang="en-US" sz="2800">
              <a:latin typeface="Tw Cen MT Condensed" panose="020B0606020104020203" charset="0"/>
              <a:cs typeface="Tw Cen MT Condensed" panose="020B0606020104020203" charset="0"/>
            </a:endParaRPr>
          </a:p>
          <a:p>
            <a:pPr marL="742950" lvl="1" indent="-285750">
              <a:buFont typeface="Arial" panose="020B0604020202020204" pitchFamily="34" charset="0"/>
              <a:buChar char="•"/>
            </a:pPr>
            <a:r>
              <a:rPr lang="en-US" sz="2800">
                <a:latin typeface="Tw Cen MT Condensed" panose="020B0606020104020203" charset="0"/>
                <a:cs typeface="Tw Cen MT Condensed" panose="020B0606020104020203" charset="0"/>
              </a:rPr>
              <a:t>kelompok hormon yang dapat larut dalam lemak, tidak larut dalam air</a:t>
            </a:r>
            <a:endParaRPr lang="en-US" sz="2800">
              <a:latin typeface="Tw Cen MT Condensed" panose="020B0606020104020203" charset="0"/>
              <a:cs typeface="Tw Cen MT Condensed" panose="020B0606020104020203" charset="0"/>
            </a:endParaRPr>
          </a:p>
          <a:p>
            <a:pPr marL="742950" lvl="1" indent="-285750">
              <a:buFont typeface="Arial" panose="020B0604020202020204" pitchFamily="34" charset="0"/>
              <a:buChar char="•"/>
            </a:pPr>
            <a:r>
              <a:rPr lang="en-US" sz="2800">
                <a:latin typeface="Tw Cen MT Condensed" panose="020B0606020104020203" charset="0"/>
                <a:cs typeface="Tw Cen MT Condensed" panose="020B0606020104020203" charset="0"/>
              </a:rPr>
              <a:t>Molekul berukuran 300-800 kDa</a:t>
            </a:r>
            <a:endParaRPr lang="en-US" sz="2800">
              <a:latin typeface="Tw Cen MT Condensed" panose="020B0606020104020203" charset="0"/>
              <a:cs typeface="Tw Cen MT Condensed" panose="020B0606020104020203" charset="0"/>
            </a:endParaRPr>
          </a:p>
          <a:p>
            <a:pPr marL="742950" lvl="1" indent="-285750">
              <a:buFont typeface="Arial" panose="020B0604020202020204" pitchFamily="34" charset="0"/>
              <a:buChar char="•"/>
            </a:pPr>
            <a:r>
              <a:rPr lang="en-US" sz="2800">
                <a:latin typeface="Tw Cen MT Condensed" panose="020B0606020104020203" charset="0"/>
                <a:cs typeface="Tw Cen MT Condensed" panose="020B0606020104020203" charset="0"/>
              </a:rPr>
              <a:t>contoh : hormon steroid (progesteron, testosteron, kortisol, estradiol dll.), asam retinoat dan iodotrionin</a:t>
            </a:r>
            <a:endParaRPr lang="en-US" sz="2800">
              <a:latin typeface="Tw Cen MT Condensed" panose="020B0606020104020203" charset="0"/>
              <a:cs typeface="Tw Cen MT Condensed" panose="020B0606020104020203" charset="0"/>
            </a:endParaRPr>
          </a:p>
        </p:txBody>
      </p:sp>
      <p:sp>
        <p:nvSpPr>
          <p:cNvPr id="11" name="Text Box 10"/>
          <p:cNvSpPr txBox="1"/>
          <p:nvPr/>
        </p:nvSpPr>
        <p:spPr>
          <a:xfrm>
            <a:off x="4064000" y="435610"/>
            <a:ext cx="7721600" cy="645160"/>
          </a:xfrm>
          <a:prstGeom prst="rect">
            <a:avLst/>
          </a:prstGeom>
          <a:noFill/>
        </p:spPr>
        <p:txBody>
          <a:bodyPr wrap="none" rtlCol="0" anchor="t">
            <a:spAutoFit/>
          </a:bodyPr>
          <a:p>
            <a:pPr indent="0">
              <a:buFont typeface="Arial" panose="020B0604020202020204" pitchFamily="34" charset="0"/>
              <a:buNone/>
            </a:pPr>
            <a:r>
              <a:rPr lang="en-US" sz="3600">
                <a:latin typeface="Tw Cen MT Condensed" panose="020B0606020104020203" charset="0"/>
                <a:cs typeface="Tw Cen MT Condensed" panose="020B0606020104020203" charset="0"/>
                <a:sym typeface="+mn-ea"/>
              </a:rPr>
              <a:t>Klasifikasi Hormon berdasarkan sifat kelarutan hormon</a:t>
            </a:r>
            <a:endParaRPr lang="en-US" sz="3600">
              <a:latin typeface="Tw Cen MT Condensed" panose="020B0606020104020203" charset="0"/>
              <a:cs typeface="Tw Cen MT Condensed" panose="020B0606020104020203" charset="0"/>
            </a:endParaRPr>
          </a:p>
        </p:txBody>
      </p:sp>
      <p:pic>
        <p:nvPicPr>
          <p:cNvPr id="5" name="Picture 4"/>
          <p:cNvPicPr>
            <a:picLocks noChangeAspect="1"/>
          </p:cNvPicPr>
          <p:nvPr/>
        </p:nvPicPr>
        <p:blipFill>
          <a:blip r:embed="rId2"/>
          <a:srcRect l="3123" r="3629" b="3999"/>
          <a:stretch>
            <a:fillRect/>
          </a:stretch>
        </p:blipFill>
        <p:spPr>
          <a:xfrm>
            <a:off x="77470" y="1381760"/>
            <a:ext cx="6450330" cy="4980305"/>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pic>
        <p:nvPicPr>
          <p:cNvPr id="4" name="Picture 3"/>
          <p:cNvPicPr>
            <a:picLocks noChangeAspect="1"/>
          </p:cNvPicPr>
          <p:nvPr/>
        </p:nvPicPr>
        <p:blipFill>
          <a:blip r:embed="rId3"/>
          <a:srcRect l="50473" b="4786"/>
          <a:stretch>
            <a:fillRect/>
          </a:stretch>
        </p:blipFill>
        <p:spPr>
          <a:xfrm>
            <a:off x="9763760" y="4149725"/>
            <a:ext cx="2427605" cy="2703195"/>
          </a:xfrm>
          <a:prstGeom prst="rect">
            <a:avLst/>
          </a:prstGeom>
        </p:spPr>
      </p:pic>
    </p:spTree>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104255"/>
            <a:ext cx="12192000" cy="753745"/>
          </a:xfrm>
          <a:prstGeom prst="rect">
            <a:avLst/>
          </a:prstGeom>
        </p:spPr>
      </p:pic>
      <p:pic>
        <p:nvPicPr>
          <p:cNvPr id="6" name="Picture 5" descr="C:\Users\Suryani\Pictures\doa-belajar.jpg"/>
          <p:cNvPicPr>
            <a:picLocks noChangeAspect="1"/>
          </p:cNvPicPr>
          <p:nvPr/>
        </p:nvPicPr>
        <p:blipFill>
          <a:blip r:embed="rId2">
            <a:clrChange>
              <a:clrFrom>
                <a:srgbClr val="FDFDFD"/>
              </a:clrFrom>
              <a:clrTo>
                <a:srgbClr val="FDFDFD">
                  <a:alpha val="0"/>
                </a:srgbClr>
              </a:clrTo>
            </a:clrChange>
          </a:blip>
          <a:stretch>
            <a:fillRect/>
          </a:stretch>
        </p:blipFill>
        <p:spPr>
          <a:xfrm>
            <a:off x="1435735" y="1442085"/>
            <a:ext cx="8784590" cy="2854960"/>
          </a:xfrm>
          <a:prstGeom prst="rect">
            <a:avLst/>
          </a:prstGeom>
          <a:noFill/>
          <a:ln w="9525">
            <a:noFill/>
          </a:ln>
        </p:spPr>
      </p:pic>
      <p:sp>
        <p:nvSpPr>
          <p:cNvPr id="5" name="Text Box 4"/>
          <p:cNvSpPr txBox="1"/>
          <p:nvPr/>
        </p:nvSpPr>
        <p:spPr>
          <a:xfrm>
            <a:off x="62865" y="4530725"/>
            <a:ext cx="12065635" cy="829945"/>
          </a:xfrm>
          <a:prstGeom prst="rect">
            <a:avLst/>
          </a:prstGeom>
          <a:noFill/>
        </p:spPr>
        <p:txBody>
          <a:bodyPr wrap="square" rtlCol="0" anchor="t">
            <a:spAutoFit/>
          </a:bodyPr>
          <a:p>
            <a:pPr lvl="0" algn="ctr" fontAlgn="base">
              <a:spcBef>
                <a:spcPct val="0"/>
              </a:spcBef>
              <a:spcAft>
                <a:spcPct val="0"/>
              </a:spcAft>
              <a:buClrTx/>
            </a:pP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“Kami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ridho</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Allah </a:t>
            </a:r>
            <a:r>
              <a:rPr lang="en-US" sz="2400" kern="1200" dirty="0" smtClean="0">
                <a:solidFill>
                  <a:schemeClr val="tx1"/>
                </a:solidFill>
                <a:latin typeface="Tw Cen MT Condensed" panose="020B0606020104020203" charset="0"/>
                <a:ea typeface="Roboto Slab Light" charset="0"/>
                <a:cs typeface="Tw Cen MT Condensed" panose="020B0606020104020203" charset="0"/>
                <a:sym typeface="+mn-ea"/>
              </a:rPr>
              <a:t>S</a:t>
            </a:r>
            <a:r>
              <a:rPr lang="id-ID" sz="2400" kern="1200" dirty="0" smtClean="0">
                <a:solidFill>
                  <a:schemeClr val="tx1"/>
                </a:solidFill>
                <a:latin typeface="Tw Cen MT Condensed" panose="020B0606020104020203" charset="0"/>
                <a:ea typeface="Roboto Slab Light" charset="0"/>
                <a:cs typeface="Tw Cen MT Condensed" panose="020B0606020104020203" charset="0"/>
                <a:sym typeface="+mn-ea"/>
              </a:rPr>
              <a:t>ubhanahu Wa Ta’ala </a:t>
            </a:r>
            <a:r>
              <a:rPr lang="en-US" sz="2400" kern="1200" dirty="0" err="1" smtClean="0">
                <a:solidFill>
                  <a:schemeClr val="tx1"/>
                </a:solidFill>
                <a:latin typeface="Tw Cen MT Condensed" panose="020B0606020104020203" charset="0"/>
                <a:ea typeface="Roboto Slab Light" charset="0"/>
                <a:cs typeface="Tw Cen MT Condensed" panose="020B0606020104020203" charset="0"/>
                <a:sym typeface="+mn-ea"/>
              </a:rPr>
              <a:t>sebagai</a:t>
            </a:r>
            <a:r>
              <a:rPr lang="en-US" sz="2400" kern="1200" dirty="0" smtClean="0">
                <a:solidFill>
                  <a:schemeClr val="tx1"/>
                </a:solidFill>
                <a:latin typeface="Tw Cen MT Condensed" panose="020B0606020104020203" charset="0"/>
                <a:ea typeface="Roboto Slab Light" charset="0"/>
                <a:cs typeface="Tw Cen MT Condensed" panose="020B0606020104020203" charset="0"/>
                <a:sym typeface="+mn-ea"/>
              </a:rPr>
              <a:t>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Tuhanku</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Islam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sebagai</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agamaku dan</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Nabi</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Muhammad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sebagai</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Nabi</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dan</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Rasul</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t>
            </a:r>
            <a:endParaRPr lang="en-US" sz="2400" kern="1200" dirty="0">
              <a:solidFill>
                <a:schemeClr val="tx1"/>
              </a:solidFill>
              <a:latin typeface="Tw Cen MT Condensed" panose="020B0606020104020203" charset="0"/>
              <a:ea typeface="Roboto Slab Light" charset="0"/>
              <a:cs typeface="Tw Cen MT Condensed" panose="020B0606020104020203" charset="0"/>
              <a:sym typeface="+mn-ea"/>
            </a:endParaRPr>
          </a:p>
          <a:p>
            <a:pPr lvl="0" algn="ctr" fontAlgn="base">
              <a:spcBef>
                <a:spcPct val="0"/>
              </a:spcBef>
              <a:spcAft>
                <a:spcPct val="0"/>
              </a:spcAft>
              <a:buClrTx/>
            </a:pP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Ya</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Allah,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tambahkanlah</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kepadaku</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ilmu</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dan</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berikanlah</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aku</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 </a:t>
            </a:r>
            <a:r>
              <a:rPr lang="en-US" sz="2400" kern="1200" dirty="0" err="1">
                <a:solidFill>
                  <a:schemeClr val="tx1"/>
                </a:solidFill>
                <a:latin typeface="Tw Cen MT Condensed" panose="020B0606020104020203" charset="0"/>
                <a:ea typeface="Roboto Slab Light" charset="0"/>
                <a:cs typeface="Tw Cen MT Condensed" panose="020B0606020104020203" charset="0"/>
                <a:sym typeface="+mn-ea"/>
              </a:rPr>
              <a:t>kefahaman</a:t>
            </a:r>
            <a:r>
              <a:rPr lang="en-US" sz="2400" kern="1200" dirty="0">
                <a:solidFill>
                  <a:schemeClr val="tx1"/>
                </a:solidFill>
                <a:latin typeface="Tw Cen MT Condensed" panose="020B0606020104020203" charset="0"/>
                <a:ea typeface="Roboto Slab Light" charset="0"/>
                <a:cs typeface="Tw Cen MT Condensed" panose="020B0606020104020203" charset="0"/>
                <a:sym typeface="+mn-ea"/>
              </a:rPr>
              <a:t>”</a:t>
            </a:r>
            <a:endParaRPr lang="en-US" sz="2400">
              <a:latin typeface="Tw Cen MT Condensed" panose="020B0606020104020203" charset="0"/>
              <a:cs typeface="Tw Cen MT Condensed" panose="020B0606020104020203" charset="0"/>
            </a:endParaRPr>
          </a:p>
        </p:txBody>
      </p:sp>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sp>
        <p:nvSpPr>
          <p:cNvPr id="11" name="Text Box 10"/>
          <p:cNvSpPr txBox="1"/>
          <p:nvPr/>
        </p:nvSpPr>
        <p:spPr>
          <a:xfrm>
            <a:off x="4064000" y="435610"/>
            <a:ext cx="7721600" cy="645160"/>
          </a:xfrm>
          <a:prstGeom prst="rect">
            <a:avLst/>
          </a:prstGeom>
          <a:noFill/>
        </p:spPr>
        <p:txBody>
          <a:bodyPr wrap="none" rtlCol="0" anchor="t">
            <a:spAutoFit/>
          </a:bodyPr>
          <a:p>
            <a:pPr indent="0">
              <a:buFont typeface="Arial" panose="020B0604020202020204" pitchFamily="34" charset="0"/>
              <a:buNone/>
            </a:pPr>
            <a:r>
              <a:rPr lang="en-US" sz="3600">
                <a:latin typeface="Tw Cen MT Condensed" panose="020B0606020104020203" charset="0"/>
                <a:cs typeface="Tw Cen MT Condensed" panose="020B0606020104020203" charset="0"/>
                <a:sym typeface="+mn-ea"/>
              </a:rPr>
              <a:t>Klasifikasi Hormon berdasarkan sifat kelarutan hormon</a:t>
            </a:r>
            <a:endParaRPr lang="en-US" sz="3600">
              <a:latin typeface="Tw Cen MT Condensed" panose="020B0606020104020203" charset="0"/>
              <a:cs typeface="Tw Cen MT Condensed" panose="020B0606020104020203" charset="0"/>
            </a:endParaRPr>
          </a:p>
        </p:txBody>
      </p:sp>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pic>
        <p:nvPicPr>
          <p:cNvPr id="3" name="Picture 2"/>
          <p:cNvPicPr>
            <a:picLocks noChangeAspect="1"/>
          </p:cNvPicPr>
          <p:nvPr/>
        </p:nvPicPr>
        <p:blipFill>
          <a:blip r:embed="rId2"/>
          <a:srcRect l="5097" r="4532"/>
          <a:stretch>
            <a:fillRect/>
          </a:stretch>
        </p:blipFill>
        <p:spPr>
          <a:xfrm>
            <a:off x="339090" y="1209040"/>
            <a:ext cx="6800215" cy="5643880"/>
          </a:xfrm>
          <a:prstGeom prst="rect">
            <a:avLst/>
          </a:prstGeom>
        </p:spPr>
      </p:pic>
      <p:sp>
        <p:nvSpPr>
          <p:cNvPr id="4" name="Text Box 3"/>
          <p:cNvSpPr txBox="1"/>
          <p:nvPr/>
        </p:nvSpPr>
        <p:spPr>
          <a:xfrm>
            <a:off x="7139305" y="1398270"/>
            <a:ext cx="5068570" cy="2245360"/>
          </a:xfrm>
          <a:prstGeom prst="rect">
            <a:avLst/>
          </a:prstGeom>
          <a:noFill/>
        </p:spPr>
        <p:txBody>
          <a:bodyPr wrap="square" rtlCol="0" anchor="t">
            <a:spAutoFit/>
          </a:bodyPr>
          <a:p>
            <a:pPr marL="285750" indent="-285750">
              <a:buFont typeface="Arial" panose="020B0604020202020204" pitchFamily="34" charset="0"/>
              <a:buChar char="•"/>
            </a:pPr>
            <a:r>
              <a:rPr lang="en-US" sz="2800">
                <a:latin typeface="Tw Cen MT Condensed" panose="020B0606020104020203" charset="0"/>
                <a:cs typeface="Tw Cen MT Condensed" panose="020B0606020104020203" charset="0"/>
              </a:rPr>
              <a:t>Hormon </a:t>
            </a:r>
            <a:r>
              <a:rPr lang="en-US" sz="2800">
                <a:solidFill>
                  <a:srgbClr val="00B050"/>
                </a:solidFill>
                <a:latin typeface="Tw Cen MT Condensed" panose="020B0606020104020203" charset="0"/>
                <a:cs typeface="Tw Cen MT Condensed" panose="020B0606020104020203" charset="0"/>
              </a:rPr>
              <a:t>hidrofilik</a:t>
            </a:r>
            <a:endParaRPr lang="en-US" sz="2800">
              <a:latin typeface="Tw Cen MT Condensed" panose="020B0606020104020203" charset="0"/>
              <a:cs typeface="Tw Cen MT Condensed" panose="020B0606020104020203" charset="0"/>
            </a:endParaRPr>
          </a:p>
          <a:p>
            <a:pPr marL="742950" lvl="1" indent="-285750">
              <a:buFont typeface="Arial" panose="020B0604020202020204" pitchFamily="34" charset="0"/>
              <a:buChar char="•"/>
            </a:pPr>
            <a:r>
              <a:rPr lang="en-US" sz="2800">
                <a:latin typeface="Tw Cen MT Condensed" panose="020B0606020104020203" charset="0"/>
                <a:cs typeface="Tw Cen MT Condensed" panose="020B0606020104020203" charset="0"/>
              </a:rPr>
              <a:t>kelompok hormon yang dapat larut dalam air</a:t>
            </a:r>
            <a:endParaRPr lang="en-US" sz="2800">
              <a:latin typeface="Tw Cen MT Condensed" panose="020B0606020104020203" charset="0"/>
              <a:cs typeface="Tw Cen MT Condensed" panose="020B0606020104020203" charset="0"/>
            </a:endParaRPr>
          </a:p>
          <a:p>
            <a:pPr marL="742950" lvl="1" indent="-285750">
              <a:buFont typeface="Arial" panose="020B0604020202020204" pitchFamily="34" charset="0"/>
              <a:buChar char="•"/>
            </a:pPr>
            <a:r>
              <a:rPr lang="en-US" sz="2800">
                <a:latin typeface="Tw Cen MT Condensed" panose="020B0606020104020203" charset="0"/>
                <a:cs typeface="Tw Cen MT Condensed" panose="020B0606020104020203" charset="0"/>
              </a:rPr>
              <a:t>hormon peptida atau proteohormone</a:t>
            </a:r>
            <a:endParaRPr lang="en-US" sz="2800">
              <a:latin typeface="Tw Cen MT Condensed" panose="020B0606020104020203" charset="0"/>
              <a:cs typeface="Tw Cen MT Condensed" panose="020B0606020104020203" charset="0"/>
            </a:endParaRPr>
          </a:p>
          <a:p>
            <a:pPr marL="742950" lvl="1" indent="-285750">
              <a:buFont typeface="Arial" panose="020B0604020202020204" pitchFamily="34" charset="0"/>
              <a:buChar char="•"/>
            </a:pPr>
            <a:endParaRPr lang="en-US" sz="2800">
              <a:latin typeface="Tw Cen MT Condensed" panose="020B0606020104020203" charset="0"/>
              <a:cs typeface="Tw Cen MT Condensed" panose="020B0606020104020203" charset="0"/>
            </a:endParaRPr>
          </a:p>
        </p:txBody>
      </p:sp>
      <p:pic>
        <p:nvPicPr>
          <p:cNvPr id="5" name="Picture 4"/>
          <p:cNvPicPr>
            <a:picLocks noChangeAspect="1"/>
          </p:cNvPicPr>
          <p:nvPr/>
        </p:nvPicPr>
        <p:blipFill>
          <a:blip r:embed="rId3"/>
          <a:srcRect r="49825" b="5301"/>
          <a:stretch>
            <a:fillRect/>
          </a:stretch>
        </p:blipFill>
        <p:spPr>
          <a:xfrm>
            <a:off x="9021445" y="3369310"/>
            <a:ext cx="3186430" cy="3483610"/>
          </a:xfrm>
          <a:prstGeom prst="rect">
            <a:avLst/>
          </a:prstGeom>
        </p:spPr>
      </p:pic>
    </p:spTree>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pic>
        <p:nvPicPr>
          <p:cNvPr id="3" name="Picture 2"/>
          <p:cNvPicPr>
            <a:picLocks noChangeAspect="1"/>
          </p:cNvPicPr>
          <p:nvPr/>
        </p:nvPicPr>
        <p:blipFill>
          <a:blip r:embed="rId2"/>
          <a:srcRect l="4661" r="4512"/>
          <a:stretch>
            <a:fillRect/>
          </a:stretch>
        </p:blipFill>
        <p:spPr>
          <a:xfrm>
            <a:off x="3944620" y="47625"/>
            <a:ext cx="8247380" cy="6810375"/>
          </a:xfrm>
          <a:prstGeom prst="rect">
            <a:avLst/>
          </a:prstGeom>
        </p:spPr>
      </p:pic>
    </p:spTree>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ver.png"/>
          <p:cNvPicPr>
            <a:picLocks noChangeAspect="1"/>
          </p:cNvPicPr>
          <p:nvPr/>
        </p:nvPicPr>
        <p:blipFill>
          <a:blip r:embed="rId1" cstate="print"/>
          <a:srcRect t="63542" b="28216"/>
          <a:stretch>
            <a:fillRect/>
          </a:stretch>
        </p:blipFill>
        <p:spPr>
          <a:xfrm>
            <a:off x="15875" y="6193790"/>
            <a:ext cx="12192000" cy="753745"/>
          </a:xfrm>
          <a:prstGeom prst="rect">
            <a:avLst/>
          </a:prstGeom>
        </p:spPr>
      </p:pic>
      <p:pic>
        <p:nvPicPr>
          <p:cNvPr id="8" name="Picture 7" descr="Cover.png"/>
          <p:cNvPicPr>
            <a:picLocks noChangeAspect="1"/>
          </p:cNvPicPr>
          <p:nvPr/>
        </p:nvPicPr>
        <p:blipFill>
          <a:blip r:embed="rId1" cstate="print"/>
          <a:srcRect t="2857" b="77734"/>
          <a:stretch>
            <a:fillRect/>
          </a:stretch>
        </p:blipFill>
        <p:spPr>
          <a:xfrm>
            <a:off x="-15875" y="0"/>
            <a:ext cx="12207875" cy="1777365"/>
          </a:xfrm>
          <a:prstGeom prst="rect">
            <a:avLst/>
          </a:prstGeom>
        </p:spPr>
      </p:pic>
      <p:sp>
        <p:nvSpPr>
          <p:cNvPr id="11" name="Text Box 10"/>
          <p:cNvSpPr txBox="1"/>
          <p:nvPr/>
        </p:nvSpPr>
        <p:spPr>
          <a:xfrm>
            <a:off x="4085590" y="351155"/>
            <a:ext cx="7941310" cy="645160"/>
          </a:xfrm>
          <a:prstGeom prst="rect">
            <a:avLst/>
          </a:prstGeom>
          <a:noFill/>
        </p:spPr>
        <p:txBody>
          <a:bodyPr wrap="none" rtlCol="0" anchor="t">
            <a:spAutoFit/>
          </a:bodyPr>
          <a:p>
            <a:pPr indent="0">
              <a:buFont typeface="Arial" panose="020B0604020202020204" pitchFamily="34" charset="0"/>
              <a:buNone/>
            </a:pPr>
            <a:r>
              <a:rPr lang="en-US" sz="3600">
                <a:latin typeface="Tw Cen MT Condensed" panose="020B0606020104020203" charset="0"/>
                <a:cs typeface="Tw Cen MT Condensed" panose="020B0606020104020203" charset="0"/>
              </a:rPr>
              <a:t>Contoh Hormon yang Berperan dalam Metabolisme Tubuh</a:t>
            </a:r>
            <a:endParaRPr lang="en-US" sz="3600">
              <a:latin typeface="Tw Cen MT Condensed" panose="020B0606020104020203" charset="0"/>
              <a:cs typeface="Tw Cen MT Condensed" panose="020B0606020104020203" charset="0"/>
            </a:endParaRPr>
          </a:p>
        </p:txBody>
      </p:sp>
      <p:pic>
        <p:nvPicPr>
          <p:cNvPr id="2" name="Picture 1" descr="Screenshot (365)"/>
          <p:cNvPicPr>
            <a:picLocks noChangeAspect="1"/>
          </p:cNvPicPr>
          <p:nvPr/>
        </p:nvPicPr>
        <p:blipFill>
          <a:blip r:embed="rId2"/>
          <a:srcRect l="4583" t="13311" r="27487" b="17811"/>
          <a:stretch>
            <a:fillRect/>
          </a:stretch>
        </p:blipFill>
        <p:spPr>
          <a:xfrm>
            <a:off x="1389380" y="1100455"/>
            <a:ext cx="10250805" cy="5847080"/>
          </a:xfrm>
          <a:prstGeom prst="rect">
            <a:avLst/>
          </a:prstGeom>
        </p:spPr>
      </p:pic>
      <p:sp>
        <p:nvSpPr>
          <p:cNvPr id="3" name="Rounded Rectangle 2"/>
          <p:cNvSpPr/>
          <p:nvPr/>
        </p:nvSpPr>
        <p:spPr>
          <a:xfrm>
            <a:off x="1641475" y="5212080"/>
            <a:ext cx="1253490" cy="392430"/>
          </a:xfrm>
          <a:prstGeom prst="roundRect">
            <a:avLst/>
          </a:prstGeom>
          <a:noFill/>
          <a:ln w="38100">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ounded Rectangle 4"/>
          <p:cNvSpPr/>
          <p:nvPr/>
        </p:nvSpPr>
        <p:spPr>
          <a:xfrm>
            <a:off x="5120640" y="5996940"/>
            <a:ext cx="887095" cy="304165"/>
          </a:xfrm>
          <a:prstGeom prst="roundRect">
            <a:avLst/>
          </a:prstGeom>
          <a:noFill/>
          <a:ln w="38100">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ounded Rectangle 5"/>
          <p:cNvSpPr/>
          <p:nvPr/>
        </p:nvSpPr>
        <p:spPr>
          <a:xfrm>
            <a:off x="9309735" y="3542665"/>
            <a:ext cx="887095" cy="304165"/>
          </a:xfrm>
          <a:prstGeom prst="roundRect">
            <a:avLst/>
          </a:prstGeom>
          <a:noFill/>
          <a:ln w="38100">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ounded Rectangle 6"/>
          <p:cNvSpPr/>
          <p:nvPr/>
        </p:nvSpPr>
        <p:spPr>
          <a:xfrm>
            <a:off x="10650220" y="3618865"/>
            <a:ext cx="887095" cy="304165"/>
          </a:xfrm>
          <a:prstGeom prst="roundRect">
            <a:avLst/>
          </a:prstGeom>
          <a:noFill/>
          <a:ln w="38100">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Rounded Rectangle 9"/>
          <p:cNvSpPr/>
          <p:nvPr/>
        </p:nvSpPr>
        <p:spPr>
          <a:xfrm>
            <a:off x="7284720" y="5604510"/>
            <a:ext cx="887095" cy="304165"/>
          </a:xfrm>
          <a:prstGeom prst="roundRect">
            <a:avLst/>
          </a:prstGeom>
          <a:noFill/>
          <a:ln w="38100">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Rounded Rectangle 11"/>
          <p:cNvSpPr/>
          <p:nvPr/>
        </p:nvSpPr>
        <p:spPr>
          <a:xfrm>
            <a:off x="1641475" y="3871595"/>
            <a:ext cx="1076325" cy="342265"/>
          </a:xfrm>
          <a:prstGeom prst="roundRect">
            <a:avLst/>
          </a:prstGeom>
          <a:noFill/>
          <a:ln w="38100">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Rounded Rectangle 12"/>
          <p:cNvSpPr/>
          <p:nvPr/>
        </p:nvSpPr>
        <p:spPr>
          <a:xfrm>
            <a:off x="3350260" y="3618865"/>
            <a:ext cx="1076325" cy="342265"/>
          </a:xfrm>
          <a:prstGeom prst="roundRect">
            <a:avLst/>
          </a:prstGeom>
          <a:noFill/>
          <a:ln w="38100">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4" name="Text Box 13"/>
          <p:cNvSpPr txBox="1"/>
          <p:nvPr/>
        </p:nvSpPr>
        <p:spPr>
          <a:xfrm>
            <a:off x="177800" y="6301105"/>
            <a:ext cx="2540000" cy="213995"/>
          </a:xfrm>
          <a:prstGeom prst="rect">
            <a:avLst/>
          </a:prstGeom>
          <a:noFill/>
        </p:spPr>
        <p:txBody>
          <a:bodyPr wrap="square" rtlCol="0" anchor="t">
            <a:spAutoFit/>
          </a:bodyPr>
          <a:p>
            <a:r>
              <a:rPr lang="en-US" sz="800"/>
              <a:t>https://www.youtube.com/watch?v=-3J6QRMerQE</a:t>
            </a:r>
            <a:endParaRPr lang="en-US" sz="800"/>
          </a:p>
        </p:txBody>
      </p:sp>
    </p:spTree>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ver.png"/>
          <p:cNvPicPr>
            <a:picLocks noChangeAspect="1"/>
          </p:cNvPicPr>
          <p:nvPr/>
        </p:nvPicPr>
        <p:blipFill>
          <a:blip r:embed="rId1" cstate="print"/>
          <a:srcRect t="63542" b="28216"/>
          <a:stretch>
            <a:fillRect/>
          </a:stretch>
        </p:blipFill>
        <p:spPr>
          <a:xfrm>
            <a:off x="15875" y="6193790"/>
            <a:ext cx="12192000" cy="753745"/>
          </a:xfrm>
          <a:prstGeom prst="rect">
            <a:avLst/>
          </a:prstGeom>
        </p:spPr>
      </p:pic>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sp>
        <p:nvSpPr>
          <p:cNvPr id="11" name="Text Box 10"/>
          <p:cNvSpPr txBox="1"/>
          <p:nvPr/>
        </p:nvSpPr>
        <p:spPr>
          <a:xfrm>
            <a:off x="9293225" y="484505"/>
            <a:ext cx="2235200" cy="645160"/>
          </a:xfrm>
          <a:prstGeom prst="rect">
            <a:avLst/>
          </a:prstGeom>
          <a:noFill/>
        </p:spPr>
        <p:txBody>
          <a:bodyPr wrap="none" rtlCol="0" anchor="t">
            <a:spAutoFit/>
          </a:bodyPr>
          <a:p>
            <a:pPr indent="0">
              <a:buFont typeface="Arial" panose="020B0604020202020204" pitchFamily="34" charset="0"/>
              <a:buNone/>
            </a:pPr>
            <a:r>
              <a:rPr lang="en-US" sz="3600">
                <a:latin typeface="Tw Cen MT Condensed" panose="020B0606020104020203" charset="0"/>
                <a:cs typeface="Tw Cen MT Condensed" panose="020B0606020104020203" charset="0"/>
              </a:rPr>
              <a:t>Hormon Insulin</a:t>
            </a:r>
            <a:endParaRPr lang="en-US" sz="3600">
              <a:latin typeface="Tw Cen MT Condensed" panose="020B0606020104020203" charset="0"/>
              <a:cs typeface="Tw Cen MT Condensed" panose="020B0606020104020203" charset="0"/>
            </a:endParaRPr>
          </a:p>
        </p:txBody>
      </p:sp>
      <p:pic>
        <p:nvPicPr>
          <p:cNvPr id="2" name="Picture 1"/>
          <p:cNvPicPr>
            <a:picLocks noChangeAspect="1"/>
          </p:cNvPicPr>
          <p:nvPr/>
        </p:nvPicPr>
        <p:blipFill>
          <a:blip r:embed="rId2"/>
          <a:stretch>
            <a:fillRect/>
          </a:stretch>
        </p:blipFill>
        <p:spPr>
          <a:xfrm>
            <a:off x="196850" y="1261745"/>
            <a:ext cx="4872355" cy="3877945"/>
          </a:xfrm>
          <a:prstGeom prst="rect">
            <a:avLst/>
          </a:prstGeom>
        </p:spPr>
      </p:pic>
      <p:sp>
        <p:nvSpPr>
          <p:cNvPr id="3" name="Text Box 2"/>
          <p:cNvSpPr txBox="1"/>
          <p:nvPr/>
        </p:nvSpPr>
        <p:spPr>
          <a:xfrm>
            <a:off x="5205730" y="1261745"/>
            <a:ext cx="6986270" cy="5939155"/>
          </a:xfrm>
          <a:prstGeom prst="rect">
            <a:avLst/>
          </a:prstGeom>
          <a:noFill/>
        </p:spPr>
        <p:txBody>
          <a:bodyPr wrap="square" rtlCol="0" anchor="t">
            <a:spAutoFit/>
          </a:bodyPr>
          <a:p>
            <a:r>
              <a:rPr lang="en-US" sz="2000"/>
              <a:t>Insulin termasuk hormon peptida</a:t>
            </a:r>
            <a:endParaRPr lang="en-US" sz="2000"/>
          </a:p>
          <a:p>
            <a:r>
              <a:rPr lang="en-US" sz="2000"/>
              <a:t>Tahapan sintesis insulin adalah sebagai berikut :</a:t>
            </a:r>
            <a:endParaRPr lang="en-US" sz="2000"/>
          </a:p>
          <a:p>
            <a:endParaRPr lang="en-US" sz="2000"/>
          </a:p>
          <a:p>
            <a:pPr marL="285750" indent="-285750">
              <a:buFont typeface="Arial" panose="020B0604020202020204" pitchFamily="34" charset="0"/>
              <a:buChar char="•"/>
            </a:pPr>
            <a:r>
              <a:rPr lang="en-US" sz="2000"/>
              <a:t>Sintesis insulin dimulai dalam bentuk </a:t>
            </a:r>
            <a:r>
              <a:rPr lang="en-US" sz="2000" b="1">
                <a:solidFill>
                  <a:srgbClr val="00B050"/>
                </a:solidFill>
              </a:rPr>
              <a:t>preproinsulin</a:t>
            </a:r>
            <a:r>
              <a:rPr lang="en-US" sz="2000"/>
              <a:t> (precursor hormon insulin) pada retikulum endoplasma sel beta.</a:t>
            </a:r>
            <a:endParaRPr lang="en-US" sz="2000"/>
          </a:p>
          <a:p>
            <a:pPr marL="285750" indent="-285750">
              <a:buFont typeface="Arial" panose="020B0604020202020204" pitchFamily="34" charset="0"/>
              <a:buChar char="•"/>
            </a:pPr>
            <a:r>
              <a:rPr lang="en-US" sz="2000"/>
              <a:t>Dengan bantuan</a:t>
            </a:r>
            <a:r>
              <a:rPr lang="en-US" sz="2000" b="1">
                <a:solidFill>
                  <a:srgbClr val="00B050"/>
                </a:solidFill>
              </a:rPr>
              <a:t> </a:t>
            </a:r>
            <a:r>
              <a:rPr lang="en-US" sz="2000" b="1">
                <a:solidFill>
                  <a:srgbClr val="FF0000"/>
                </a:solidFill>
              </a:rPr>
              <a:t>enzim peptidase</a:t>
            </a:r>
            <a:r>
              <a:rPr lang="en-US" sz="2000"/>
              <a:t>, preproinsulin mengalami pemecahan sehingga terbentuk </a:t>
            </a:r>
            <a:r>
              <a:rPr lang="en-US" sz="2000" b="1">
                <a:solidFill>
                  <a:srgbClr val="00B050"/>
                </a:solidFill>
              </a:rPr>
              <a:t>proinsulin</a:t>
            </a:r>
            <a:r>
              <a:rPr lang="en-US" sz="2000"/>
              <a:t>, yang kemudian dihimpun dalam gelembunggelembung dalam sel tersebut.</a:t>
            </a:r>
            <a:endParaRPr lang="en-US" sz="2000"/>
          </a:p>
          <a:p>
            <a:pPr marL="285750" indent="-285750">
              <a:buFont typeface="Arial" panose="020B0604020202020204" pitchFamily="34" charset="0"/>
              <a:buChar char="•"/>
            </a:pPr>
            <a:r>
              <a:rPr lang="en-US" sz="2000"/>
              <a:t>Proinsulin kemudian diurai kembali oleh enzim peptidase menjadi </a:t>
            </a:r>
            <a:r>
              <a:rPr lang="en-US" sz="2000" b="1">
                <a:solidFill>
                  <a:srgbClr val="00B050"/>
                </a:solidFill>
              </a:rPr>
              <a:t>insulin</a:t>
            </a:r>
            <a:r>
              <a:rPr lang="en-US" sz="2000"/>
              <a:t> dan peptide-C yang keduanya sudah siap disekresikan secara bersamaan melalui membran sel.</a:t>
            </a: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Fungsi insulin sangat dibutuhkan dalam proses penggunaan glukosa yang ada dalam darah.</a:t>
            </a:r>
            <a:endParaRPr lang="en-US" sz="2000"/>
          </a:p>
          <a:p>
            <a:pPr marL="285750" indent="-285750">
              <a:buFont typeface="Arial" panose="020B0604020202020204" pitchFamily="34" charset="0"/>
              <a:buChar char="•"/>
            </a:pPr>
            <a:r>
              <a:rPr lang="en-US" sz="2000"/>
              <a:t> Kadar glukosa darah yang meningkat merupakan komponen utama yang memberi rangsangan terhadap sel beta dalam memproduksi insulin --&gt; </a:t>
            </a:r>
            <a:r>
              <a:rPr lang="en-US" sz="2000" b="1">
                <a:solidFill>
                  <a:srgbClr val="00B050"/>
                </a:solidFill>
              </a:rPr>
              <a:t>untuk menurunkan kadar glukosa darah</a:t>
            </a:r>
            <a:endParaRPr lang="en-US" sz="2000"/>
          </a:p>
          <a:p>
            <a:r>
              <a:rPr lang="en-US" sz="2000"/>
              <a:t> </a:t>
            </a:r>
            <a:endParaRPr lang="en-US" sz="2000"/>
          </a:p>
        </p:txBody>
      </p:sp>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ver.png"/>
          <p:cNvPicPr>
            <a:picLocks noChangeAspect="1"/>
          </p:cNvPicPr>
          <p:nvPr/>
        </p:nvPicPr>
        <p:blipFill>
          <a:blip r:embed="rId1" cstate="print"/>
          <a:srcRect t="63542" b="28216"/>
          <a:stretch>
            <a:fillRect/>
          </a:stretch>
        </p:blipFill>
        <p:spPr>
          <a:xfrm>
            <a:off x="15875" y="6193790"/>
            <a:ext cx="12192000" cy="753745"/>
          </a:xfrm>
          <a:prstGeom prst="rect">
            <a:avLst/>
          </a:prstGeom>
        </p:spPr>
      </p:pic>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sp>
        <p:nvSpPr>
          <p:cNvPr id="11" name="Text Box 10"/>
          <p:cNvSpPr txBox="1"/>
          <p:nvPr/>
        </p:nvSpPr>
        <p:spPr>
          <a:xfrm>
            <a:off x="9293225" y="484505"/>
            <a:ext cx="2235200" cy="645160"/>
          </a:xfrm>
          <a:prstGeom prst="rect">
            <a:avLst/>
          </a:prstGeom>
          <a:noFill/>
        </p:spPr>
        <p:txBody>
          <a:bodyPr wrap="none" rtlCol="0" anchor="t">
            <a:spAutoFit/>
          </a:bodyPr>
          <a:p>
            <a:pPr indent="0">
              <a:buFont typeface="Arial" panose="020B0604020202020204" pitchFamily="34" charset="0"/>
              <a:buNone/>
            </a:pPr>
            <a:r>
              <a:rPr lang="en-US" sz="3600">
                <a:latin typeface="Tw Cen MT Condensed" panose="020B0606020104020203" charset="0"/>
                <a:cs typeface="Tw Cen MT Condensed" panose="020B0606020104020203" charset="0"/>
              </a:rPr>
              <a:t>Hormon Insulin</a:t>
            </a:r>
            <a:endParaRPr lang="en-US" sz="3600">
              <a:latin typeface="Tw Cen MT Condensed" panose="020B0606020104020203" charset="0"/>
              <a:cs typeface="Tw Cen MT Condensed" panose="020B0606020104020203" charset="0"/>
            </a:endParaRPr>
          </a:p>
        </p:txBody>
      </p:sp>
      <p:pic>
        <p:nvPicPr>
          <p:cNvPr id="4" name="Picture 3"/>
          <p:cNvPicPr>
            <a:picLocks noChangeAspect="1"/>
          </p:cNvPicPr>
          <p:nvPr/>
        </p:nvPicPr>
        <p:blipFill>
          <a:blip r:embed="rId2"/>
          <a:stretch>
            <a:fillRect/>
          </a:stretch>
        </p:blipFill>
        <p:spPr>
          <a:xfrm>
            <a:off x="4864735" y="1276350"/>
            <a:ext cx="7343140" cy="5788660"/>
          </a:xfrm>
          <a:prstGeom prst="rect">
            <a:avLst/>
          </a:prstGeom>
        </p:spPr>
      </p:pic>
      <p:sp>
        <p:nvSpPr>
          <p:cNvPr id="5" name="Text Box 4"/>
          <p:cNvSpPr txBox="1"/>
          <p:nvPr/>
        </p:nvSpPr>
        <p:spPr>
          <a:xfrm>
            <a:off x="100330" y="1129665"/>
            <a:ext cx="5022215" cy="5262245"/>
          </a:xfrm>
          <a:prstGeom prst="rect">
            <a:avLst/>
          </a:prstGeom>
          <a:noFill/>
        </p:spPr>
        <p:txBody>
          <a:bodyPr wrap="square" rtlCol="0" anchor="t">
            <a:spAutoFit/>
          </a:bodyPr>
          <a:p>
            <a:pPr algn="just"/>
            <a:r>
              <a:rPr lang="en-US" sz="1400"/>
              <a:t>Hubungan peningkatan proses glikolisis dengan sekresi insulin merupakan proses yang kompleks. Saat terjadi glikolisis, dihasilkan NADH dari proses oksidasi gliseraldehid 3-fosfat. NADH nantinya akan masuk ke mitokondria untuk menghasilkan ATP. Selain itu, hasil akhir dari glikolisis adalah piruvat.</a:t>
            </a:r>
            <a:endParaRPr lang="en-US" sz="1400"/>
          </a:p>
          <a:p>
            <a:pPr algn="just"/>
            <a:endParaRPr lang="en-US" sz="1400"/>
          </a:p>
          <a:p>
            <a:pPr algn="just"/>
            <a:r>
              <a:rPr lang="en-US" sz="1400"/>
              <a:t>Piruvat ini akan masuk ke mitokondria dan menjalani siklus Krebs. Elektron hasil dari siklus Kreb ditrrabsfer menjadi NADH dan FADH2 yang juga akan menjalani rantai transpor elektron menghasilkan ATP. Peningaktan ATP di sitosol kemudian akan menutup kanal ion K+ yang sensitif ATP. Penutupan kanal ion K+ ini menyebabkan depolarisasi yang selanjutnya membukan kanal  Ca2+ di retikulum endoplasma. Pelepasan ion Ca2+ dari retukulum endoplasma disitoplasma akan merangsaang ekositosis dari granula yang mengandung insulin sehingga insulin akan dilepas ke darah.</a:t>
            </a:r>
            <a:endParaRPr lang="en-US" sz="1400"/>
          </a:p>
          <a:p>
            <a:pPr algn="just"/>
            <a:endParaRPr lang="en-US" sz="1400"/>
          </a:p>
          <a:p>
            <a:pPr algn="just"/>
            <a:r>
              <a:rPr lang="en-US" sz="1400"/>
              <a:t>Siklik AMP (cAMP) juga berperan dalam transduksi sinyal di sel beta pankreas. cAMP merupakan caraka kedua yang diproduksi di membran plasma dari ATP. cAMP akan mempotensiasi sekresi insulin terutama sebagai respon terhadap glukagon, GLP=1, dan gastric inhibitory polypeptide (GIP; juga dikenal sebagai glucose-dependent insulinotropic peptide). Gambar di bawah ini menggambarkan metabolisme sel beta pankreas dalam berespon terhadap glukosa dalam darah</a:t>
            </a:r>
            <a:endParaRPr lang="en-US" sz="1400"/>
          </a:p>
        </p:txBody>
      </p:sp>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ver.png"/>
          <p:cNvPicPr>
            <a:picLocks noChangeAspect="1"/>
          </p:cNvPicPr>
          <p:nvPr/>
        </p:nvPicPr>
        <p:blipFill>
          <a:blip r:embed="rId1" cstate="print"/>
          <a:srcRect t="63542" b="28216"/>
          <a:stretch>
            <a:fillRect/>
          </a:stretch>
        </p:blipFill>
        <p:spPr>
          <a:xfrm>
            <a:off x="15875" y="6193790"/>
            <a:ext cx="12192000" cy="753745"/>
          </a:xfrm>
          <a:prstGeom prst="rect">
            <a:avLst/>
          </a:prstGeom>
        </p:spPr>
      </p:pic>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sp>
        <p:nvSpPr>
          <p:cNvPr id="11" name="Text Box 10"/>
          <p:cNvSpPr txBox="1"/>
          <p:nvPr/>
        </p:nvSpPr>
        <p:spPr>
          <a:xfrm>
            <a:off x="15875" y="1185545"/>
            <a:ext cx="5605780" cy="5692775"/>
          </a:xfrm>
          <a:prstGeom prst="rect">
            <a:avLst/>
          </a:prstGeom>
          <a:noFill/>
        </p:spPr>
        <p:txBody>
          <a:bodyPr wrap="square" rtlCol="0" anchor="t">
            <a:spAutoFit/>
          </a:bodyPr>
          <a:p>
            <a:pPr marL="457200" indent="-457200">
              <a:buFont typeface="Wingdings" panose="05000000000000000000" charset="0"/>
              <a:buChar char="o"/>
            </a:pPr>
            <a:r>
              <a:rPr lang="en-US" sz="2800">
                <a:latin typeface="Tw Cen MT Condensed" panose="020B0606020104020203" charset="0"/>
                <a:cs typeface="Tw Cen MT Condensed" panose="020B0606020104020203" charset="0"/>
              </a:rPr>
              <a:t>Hormon Insulin dan Glukagon bekerja antagonis</a:t>
            </a:r>
            <a:endParaRPr lang="en-US" sz="2800">
              <a:latin typeface="Tw Cen MT Condensed" panose="020B0606020104020203" charset="0"/>
              <a:cs typeface="Tw Cen MT Condensed" panose="020B0606020104020203" charset="0"/>
            </a:endParaRPr>
          </a:p>
          <a:p>
            <a:pPr marL="571500" indent="-571500">
              <a:buFont typeface="Arial" panose="020B0604020202020204" pitchFamily="34" charset="0"/>
              <a:buChar char="•"/>
            </a:pPr>
            <a:r>
              <a:rPr lang="en-US" sz="2800" b="1">
                <a:solidFill>
                  <a:srgbClr val="FFC000"/>
                </a:solidFill>
                <a:latin typeface="Tw Cen MT Condensed" panose="020B0606020104020203" charset="0"/>
                <a:cs typeface="Tw Cen MT Condensed" panose="020B0606020104020203" charset="0"/>
              </a:rPr>
              <a:t>insulin </a:t>
            </a:r>
            <a:r>
              <a:rPr lang="en-US" sz="2800">
                <a:latin typeface="Tw Cen MT Condensed" panose="020B0606020104020203" charset="0"/>
                <a:cs typeface="Tw Cen MT Condensed" panose="020B0606020104020203" charset="0"/>
              </a:rPr>
              <a:t>menurunkan kadar gula darah dengan mengubah</a:t>
            </a:r>
            <a:r>
              <a:rPr lang="en-US" sz="2800" b="1">
                <a:solidFill>
                  <a:srgbClr val="FFC000"/>
                </a:solidFill>
                <a:latin typeface="Tw Cen MT Condensed" panose="020B0606020104020203" charset="0"/>
                <a:cs typeface="Tw Cen MT Condensed" panose="020B0606020104020203" charset="0"/>
              </a:rPr>
              <a:t> glukosa --&gt; glikogen</a:t>
            </a:r>
            <a:endParaRPr lang="en-US" sz="2800" b="1">
              <a:solidFill>
                <a:srgbClr val="FFC000"/>
              </a:solidFill>
              <a:latin typeface="Tw Cen MT Condensed" panose="020B0606020104020203" charset="0"/>
              <a:cs typeface="Tw Cen MT Condensed" panose="020B0606020104020203" charset="0"/>
            </a:endParaRPr>
          </a:p>
          <a:p>
            <a:pPr marL="571500" indent="-571500">
              <a:buFont typeface="Arial" panose="020B0604020202020204" pitchFamily="34" charset="0"/>
              <a:buChar char="•"/>
            </a:pPr>
            <a:endParaRPr lang="en-US" sz="2800">
              <a:latin typeface="Tw Cen MT Condensed" panose="020B0606020104020203" charset="0"/>
              <a:cs typeface="Tw Cen MT Condensed" panose="020B0606020104020203" charset="0"/>
            </a:endParaRPr>
          </a:p>
          <a:p>
            <a:pPr marL="571500" indent="-571500">
              <a:buFont typeface="Arial" panose="020B0604020202020204" pitchFamily="34" charset="0"/>
              <a:buChar char="•"/>
            </a:pPr>
            <a:r>
              <a:rPr lang="en-US" sz="2800">
                <a:solidFill>
                  <a:srgbClr val="00B050"/>
                </a:solidFill>
                <a:latin typeface="Tw Cen MT Condensed" panose="020B0606020104020203" charset="0"/>
                <a:cs typeface="Tw Cen MT Condensed" panose="020B0606020104020203" charset="0"/>
              </a:rPr>
              <a:t>glikogen</a:t>
            </a:r>
            <a:r>
              <a:rPr lang="en-US" sz="2800">
                <a:latin typeface="Tw Cen MT Condensed" panose="020B0606020104020203" charset="0"/>
                <a:cs typeface="Tw Cen MT Condensed" panose="020B0606020104020203" charset="0"/>
              </a:rPr>
              <a:t> menaikkan kadar gula darah dengan megubah</a:t>
            </a:r>
            <a:r>
              <a:rPr lang="en-US" sz="2800" b="1">
                <a:solidFill>
                  <a:srgbClr val="00B050"/>
                </a:solidFill>
                <a:latin typeface="Tw Cen MT Condensed" panose="020B0606020104020203" charset="0"/>
                <a:cs typeface="Tw Cen MT Condensed" panose="020B0606020104020203" charset="0"/>
              </a:rPr>
              <a:t> glikogen menjadi glukosa</a:t>
            </a:r>
            <a:endParaRPr lang="en-US" sz="2800" b="1">
              <a:solidFill>
                <a:srgbClr val="00B050"/>
              </a:solidFill>
              <a:latin typeface="Tw Cen MT Condensed" panose="020B0606020104020203" charset="0"/>
              <a:cs typeface="Tw Cen MT Condensed" panose="020B0606020104020203" charset="0"/>
            </a:endParaRPr>
          </a:p>
          <a:p>
            <a:pPr marL="571500" indent="-571500">
              <a:buFont typeface="Arial" panose="020B0604020202020204" pitchFamily="34" charset="0"/>
              <a:buChar char="•"/>
            </a:pPr>
            <a:endParaRPr lang="en-US" sz="2800">
              <a:latin typeface="Tw Cen MT Condensed" panose="020B0606020104020203" charset="0"/>
              <a:cs typeface="Tw Cen MT Condensed" panose="020B0606020104020203" charset="0"/>
            </a:endParaRPr>
          </a:p>
          <a:p>
            <a:pPr marL="457200" indent="-457200">
              <a:buFont typeface="Wingdings" panose="05000000000000000000" charset="0"/>
              <a:buChar char="o"/>
            </a:pPr>
            <a:r>
              <a:rPr lang="id-ID" sz="2800">
                <a:latin typeface="Tw Cen MT Condensed" panose="020B0606020104020203" charset="0"/>
                <a:cs typeface="Tw Cen MT Condensed" panose="020B0606020104020203" charset="0"/>
                <a:sym typeface="+mn-ea"/>
              </a:rPr>
              <a:t>Kekurangan hormon insulin dalam tubuh /ketika hormon insulin tidak bekerja</a:t>
            </a:r>
            <a:r>
              <a:rPr lang="en-US" altLang="id-ID" sz="2800">
                <a:latin typeface="Tw Cen MT Condensed" panose="020B0606020104020203" charset="0"/>
                <a:cs typeface="Tw Cen MT Condensed" panose="020B0606020104020203" charset="0"/>
                <a:sym typeface="+mn-ea"/>
              </a:rPr>
              <a:t> </a:t>
            </a:r>
            <a:r>
              <a:rPr lang="id-ID" sz="2800">
                <a:latin typeface="Tw Cen MT Condensed" panose="020B0606020104020203" charset="0"/>
                <a:cs typeface="Tw Cen MT Condensed" panose="020B0606020104020203" charset="0"/>
                <a:sym typeface="+mn-ea"/>
              </a:rPr>
              <a:t>mengakibatkan penyakit </a:t>
            </a:r>
            <a:r>
              <a:rPr lang="id-ID" sz="2800" b="1">
                <a:solidFill>
                  <a:srgbClr val="FF0000"/>
                </a:solidFill>
                <a:latin typeface="Tw Cen MT Condensed" panose="020B0606020104020203" charset="0"/>
                <a:cs typeface="Tw Cen MT Condensed" panose="020B0606020104020203" charset="0"/>
                <a:sym typeface="+mn-ea"/>
              </a:rPr>
              <a:t>Diabetes Melitus</a:t>
            </a:r>
            <a:r>
              <a:rPr lang="id-ID" sz="2800">
                <a:latin typeface="Tw Cen MT Condensed" panose="020B0606020104020203" charset="0"/>
                <a:cs typeface="Tw Cen MT Condensed" panose="020B0606020104020203" charset="0"/>
                <a:sym typeface="+mn-ea"/>
              </a:rPr>
              <a:t>.</a:t>
            </a:r>
            <a:endParaRPr lang="id-ID" sz="2800">
              <a:latin typeface="Tw Cen MT Condensed" panose="020B0606020104020203" charset="0"/>
              <a:cs typeface="Tw Cen MT Condensed" panose="020B0606020104020203" charset="0"/>
            </a:endParaRPr>
          </a:p>
          <a:p>
            <a:pPr marL="457200" indent="-457200">
              <a:buFont typeface="Wingdings" panose="05000000000000000000" charset="0"/>
              <a:buChar char="o"/>
            </a:pPr>
            <a:endParaRPr lang="id-ID" sz="2800"/>
          </a:p>
          <a:p>
            <a:pPr marL="457200" indent="-457200">
              <a:buFont typeface="Wingdings" panose="05000000000000000000" charset="0"/>
              <a:buChar char="o"/>
            </a:pPr>
            <a:endParaRPr lang="en-US" sz="2800">
              <a:latin typeface="Tw Cen MT Condensed" panose="020B0606020104020203" charset="0"/>
              <a:cs typeface="Tw Cen MT Condensed" panose="020B0606020104020203" charset="0"/>
            </a:endParaRPr>
          </a:p>
        </p:txBody>
      </p:sp>
      <p:pic>
        <p:nvPicPr>
          <p:cNvPr id="3" name="Picture 2"/>
          <p:cNvPicPr>
            <a:picLocks noChangeAspect="1"/>
          </p:cNvPicPr>
          <p:nvPr/>
        </p:nvPicPr>
        <p:blipFill>
          <a:blip r:embed="rId2"/>
          <a:stretch>
            <a:fillRect/>
          </a:stretch>
        </p:blipFill>
        <p:spPr>
          <a:xfrm>
            <a:off x="5621020" y="-90170"/>
            <a:ext cx="6570980" cy="6948170"/>
          </a:xfrm>
          <a:prstGeom prst="rect">
            <a:avLst/>
          </a:prstGeom>
        </p:spPr>
      </p:pic>
    </p:spTree>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ver.png"/>
          <p:cNvPicPr>
            <a:picLocks noChangeAspect="1"/>
          </p:cNvPicPr>
          <p:nvPr/>
        </p:nvPicPr>
        <p:blipFill>
          <a:blip r:embed="rId1" cstate="print"/>
          <a:srcRect t="63542" b="28216"/>
          <a:stretch>
            <a:fillRect/>
          </a:stretch>
        </p:blipFill>
        <p:spPr>
          <a:xfrm>
            <a:off x="15875" y="6193790"/>
            <a:ext cx="12192000" cy="753745"/>
          </a:xfrm>
          <a:prstGeom prst="rect">
            <a:avLst/>
          </a:prstGeom>
        </p:spPr>
      </p:pic>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2" name="Picture 1"/>
          <p:cNvPicPr>
            <a:picLocks noChangeAspect="1"/>
          </p:cNvPicPr>
          <p:nvPr/>
        </p:nvPicPr>
        <p:blipFill>
          <a:blip r:embed="rId2"/>
          <a:stretch>
            <a:fillRect/>
          </a:stretch>
        </p:blipFill>
        <p:spPr>
          <a:xfrm>
            <a:off x="3581400" y="107315"/>
            <a:ext cx="8626475" cy="6470650"/>
          </a:xfrm>
          <a:prstGeom prst="rect">
            <a:avLst/>
          </a:prstGeom>
        </p:spPr>
      </p:pic>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sp>
        <p:nvSpPr>
          <p:cNvPr id="2" name="Text Box 1"/>
          <p:cNvSpPr txBox="1"/>
          <p:nvPr/>
        </p:nvSpPr>
        <p:spPr>
          <a:xfrm>
            <a:off x="4542790" y="2275205"/>
            <a:ext cx="7279640" cy="3538220"/>
          </a:xfrm>
          <a:prstGeom prst="rect">
            <a:avLst/>
          </a:prstGeom>
          <a:noFill/>
        </p:spPr>
        <p:txBody>
          <a:bodyPr wrap="square" rtlCol="0" anchor="t">
            <a:spAutoFit/>
          </a:bodyPr>
          <a:p>
            <a:pPr marL="342900" indent="-342900">
              <a:buFont typeface="+mj-lt"/>
              <a:buAutoNum type="arabicPeriod"/>
            </a:pPr>
            <a:r>
              <a:rPr lang="en-US" sz="2800">
                <a:latin typeface="Tw Cen MT Condensed" panose="020B0606020104020203" charset="0"/>
                <a:cs typeface="Tw Cen MT Condensed" panose="020B0606020104020203" charset="0"/>
              </a:rPr>
              <a:t>Mahasiswa mampu menjelaskan definisi hormon dan organ-organ yang menyekresikan hormon tersebut</a:t>
            </a:r>
            <a:endParaRPr lang="en-US" sz="2800">
              <a:latin typeface="Tw Cen MT Condensed" panose="020B0606020104020203" charset="0"/>
              <a:cs typeface="Tw Cen MT Condensed" panose="020B0606020104020203" charset="0"/>
            </a:endParaRPr>
          </a:p>
          <a:p>
            <a:pPr marL="342900" indent="-342900">
              <a:buFont typeface="+mj-lt"/>
              <a:buAutoNum type="arabicPeriod"/>
            </a:pPr>
            <a:r>
              <a:rPr lang="en-US" sz="2800">
                <a:latin typeface="Tw Cen MT Condensed" panose="020B0606020104020203" charset="0"/>
                <a:cs typeface="Tw Cen MT Condensed" panose="020B0606020104020203" charset="0"/>
              </a:rPr>
              <a:t>Mahasiswa mampu menjelaskan klasifikasi hormon </a:t>
            </a:r>
            <a:endParaRPr lang="en-US" sz="2800">
              <a:latin typeface="Tw Cen MT Condensed" panose="020B0606020104020203" charset="0"/>
              <a:cs typeface="Tw Cen MT Condensed" panose="020B0606020104020203" charset="0"/>
            </a:endParaRPr>
          </a:p>
          <a:p>
            <a:pPr marL="342900" indent="-342900">
              <a:buFont typeface="+mj-lt"/>
              <a:buAutoNum type="arabicPeriod"/>
            </a:pPr>
            <a:r>
              <a:rPr lang="en-US" sz="2800">
                <a:latin typeface="Tw Cen MT Condensed" panose="020B0606020104020203" charset="0"/>
                <a:cs typeface="Tw Cen MT Condensed" panose="020B0606020104020203" charset="0"/>
              </a:rPr>
              <a:t>Mahasiswa mampu menjelaskan fungsi hormon yang berkaitan dalam metabolisme tubuh</a:t>
            </a:r>
            <a:endParaRPr lang="en-US" sz="2800">
              <a:latin typeface="Tw Cen MT Condensed" panose="020B0606020104020203" charset="0"/>
              <a:cs typeface="Tw Cen MT Condensed" panose="020B0606020104020203" charset="0"/>
            </a:endParaRPr>
          </a:p>
          <a:p>
            <a:pPr marL="342900" indent="-342900">
              <a:buFont typeface="+mj-lt"/>
              <a:buAutoNum type="arabicPeriod"/>
            </a:pPr>
            <a:r>
              <a:rPr lang="en-US" sz="2800">
                <a:latin typeface="Tw Cen MT Condensed" panose="020B0606020104020203" charset="0"/>
                <a:cs typeface="Tw Cen MT Condensed" panose="020B0606020104020203" charset="0"/>
              </a:rPr>
              <a:t>Mahasiswa mampu menjelaskan konsep sistem regulasi hormon</a:t>
            </a:r>
            <a:endParaRPr lang="en-US" sz="2800">
              <a:latin typeface="Tw Cen MT Condensed" panose="020B0606020104020203" charset="0"/>
              <a:cs typeface="Tw Cen MT Condensed" panose="020B0606020104020203" charset="0"/>
            </a:endParaRPr>
          </a:p>
          <a:p>
            <a:pPr marL="285750" indent="-285750">
              <a:buFont typeface="Arial" panose="020B0604020202020204" pitchFamily="34" charset="0"/>
              <a:buChar char="•"/>
            </a:pPr>
            <a:endParaRPr lang="en-US" sz="2800" b="1">
              <a:latin typeface="Tw Cen MT Condensed" panose="020B0606020104020203" charset="0"/>
              <a:cs typeface="Tw Cen MT Condensed" panose="020B0606020104020203" charset="0"/>
            </a:endParaRPr>
          </a:p>
        </p:txBody>
      </p:sp>
      <p:pic>
        <p:nvPicPr>
          <p:cNvPr id="4" name="Picture 3" descr="Screenshot (295)"/>
          <p:cNvPicPr>
            <a:picLocks noChangeAspect="1"/>
          </p:cNvPicPr>
          <p:nvPr/>
        </p:nvPicPr>
        <p:blipFill>
          <a:blip r:embed="rId2"/>
          <a:srcRect l="25060" t="26936" r="48049" b="34882"/>
          <a:stretch>
            <a:fillRect/>
          </a:stretch>
        </p:blipFill>
        <p:spPr>
          <a:xfrm>
            <a:off x="0" y="3051175"/>
            <a:ext cx="4284980" cy="3422650"/>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sp>
        <p:nvSpPr>
          <p:cNvPr id="10" name="Text Box 9"/>
          <p:cNvSpPr txBox="1"/>
          <p:nvPr/>
        </p:nvSpPr>
        <p:spPr>
          <a:xfrm>
            <a:off x="240030" y="1590675"/>
            <a:ext cx="4044950" cy="768350"/>
          </a:xfrm>
          <a:prstGeom prst="rect">
            <a:avLst/>
          </a:prstGeom>
          <a:noFill/>
        </p:spPr>
        <p:txBody>
          <a:bodyPr wrap="none" rtlCol="0" anchor="t">
            <a:spAutoFit/>
          </a:bodyPr>
          <a:p>
            <a:pPr indent="0">
              <a:buFont typeface="Arial" panose="020B0604020202020204" pitchFamily="34" charset="0"/>
              <a:buNone/>
            </a:pPr>
            <a:r>
              <a:rPr lang="en-US" sz="4400">
                <a:latin typeface="Tw Cen MT Condensed" panose="020B0606020104020203" charset="0"/>
                <a:cs typeface="Tw Cen MT Condensed" panose="020B0606020104020203" charset="0"/>
                <a:sym typeface="+mn-ea"/>
              </a:rPr>
              <a:t>TUJUAN PEMBELAJARAN</a:t>
            </a:r>
            <a:endParaRPr lang="en-US" sz="4400">
              <a:latin typeface="Tw Cen MT Condensed" panose="020B0606020104020203" charset="0"/>
              <a:cs typeface="Tw Cen MT Condensed" panose="020B0606020104020203" charset="0"/>
            </a:endParaRPr>
          </a:p>
        </p:txBody>
      </p:sp>
    </p:spTree>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sp>
        <p:nvSpPr>
          <p:cNvPr id="11" name="Text Box 10"/>
          <p:cNvSpPr txBox="1"/>
          <p:nvPr/>
        </p:nvSpPr>
        <p:spPr>
          <a:xfrm>
            <a:off x="9124950" y="445135"/>
            <a:ext cx="2344420" cy="645160"/>
          </a:xfrm>
          <a:prstGeom prst="rect">
            <a:avLst/>
          </a:prstGeom>
          <a:noFill/>
        </p:spPr>
        <p:txBody>
          <a:bodyPr wrap="none" rtlCol="0" anchor="t">
            <a:spAutoFit/>
          </a:bodyPr>
          <a:p>
            <a:pPr indent="0">
              <a:buFont typeface="Arial" panose="020B0604020202020204" pitchFamily="34" charset="0"/>
              <a:buNone/>
            </a:pPr>
            <a:r>
              <a:rPr lang="en-US" sz="3600">
                <a:latin typeface="Tw Cen MT Condensed" panose="020B0606020104020203" charset="0"/>
                <a:cs typeface="Tw Cen MT Condensed" panose="020B0606020104020203" charset="0"/>
                <a:sym typeface="+mn-ea"/>
              </a:rPr>
              <a:t>Definisi Hormon</a:t>
            </a:r>
            <a:endParaRPr lang="en-US" sz="3600">
              <a:latin typeface="Tw Cen MT Condensed" panose="020B0606020104020203" charset="0"/>
              <a:cs typeface="Tw Cen MT Condensed" panose="020B0606020104020203" charset="0"/>
            </a:endParaRPr>
          </a:p>
        </p:txBody>
      </p:sp>
      <p:pic>
        <p:nvPicPr>
          <p:cNvPr id="6" name="Apa itu persinyalan Homon_">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0" y="0"/>
            <a:ext cx="12192000" cy="6858000"/>
          </a:xfrm>
          <a:prstGeom prst="rect">
            <a:avLst/>
          </a:prstGeom>
        </p:spPr>
      </p:pic>
    </p:spTree>
  </p:cSld>
  <p:clrMapOvr>
    <a:masterClrMapping/>
  </p:clrMapOvr>
  <p:transition>
    <p:wipe/>
  </p:transition>
  <p:timing>
    <p:tnLst>
      <p:par>
        <p:cTn id="1" dur="indefinite" restart="never" nodeType="tmRoot">
          <p:childTnLst>
            <p:video fullScrn="0">
              <p:cMediaNode vol="93000">
                <p:cTn id="2" fill="hold" display="1">
                  <p:stCondLst>
                    <p:cond delay="indefinite"/>
                  </p:stCondLst>
                  <p:endCondLst>
                    <p:cond evt="onNext">
                      <p:tgtEl>
                        <p:sldTgt/>
                      </p:tgtEl>
                    </p:cond>
                    <p:cond evt="onPrev">
                      <p:tgtEl>
                        <p:sldTgt/>
                      </p:tgtEl>
                    </p:cond>
                  </p:end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5" name="Picture 4"/>
          <p:cNvPicPr>
            <a:picLocks noChangeAspect="1"/>
          </p:cNvPicPr>
          <p:nvPr/>
        </p:nvPicPr>
        <p:blipFill>
          <a:blip r:embed="rId2"/>
          <a:srcRect l="1318" t="1485" r="1753" b="11485"/>
          <a:stretch>
            <a:fillRect/>
          </a:stretch>
        </p:blipFill>
        <p:spPr>
          <a:xfrm>
            <a:off x="82550" y="1381760"/>
            <a:ext cx="4062730" cy="4309110"/>
          </a:xfrm>
          <a:prstGeom prst="rect">
            <a:avLst/>
          </a:prstGeom>
        </p:spPr>
      </p:pic>
      <p:sp>
        <p:nvSpPr>
          <p:cNvPr id="2" name="Text Box 1"/>
          <p:cNvSpPr txBox="1"/>
          <p:nvPr/>
        </p:nvSpPr>
        <p:spPr>
          <a:xfrm>
            <a:off x="4266565" y="1381760"/>
            <a:ext cx="7717155" cy="3415030"/>
          </a:xfrm>
          <a:prstGeom prst="rect">
            <a:avLst/>
          </a:prstGeom>
          <a:noFill/>
        </p:spPr>
        <p:txBody>
          <a:bodyPr wrap="square" rtlCol="0" anchor="t">
            <a:spAutoFit/>
          </a:bodyPr>
          <a:p>
            <a:pPr marL="285750" indent="-285750">
              <a:buFont typeface="Arial" panose="020B0604020202020204" pitchFamily="34" charset="0"/>
              <a:buChar char="•"/>
            </a:pPr>
            <a:r>
              <a:rPr lang="en-US" sz="2400">
                <a:latin typeface="Tw Cen MT Condensed" panose="020B0606020104020203" charset="0"/>
                <a:cs typeface="Tw Cen MT Condensed" panose="020B0606020104020203" charset="0"/>
              </a:rPr>
              <a:t>Hormon merupakan </a:t>
            </a:r>
            <a:r>
              <a:rPr lang="en-US" sz="2400" b="1">
                <a:solidFill>
                  <a:srgbClr val="00B050"/>
                </a:solidFill>
                <a:latin typeface="Tw Cen MT Condensed" panose="020B0606020104020203" charset="0"/>
                <a:cs typeface="Tw Cen MT Condensed" panose="020B0606020104020203" charset="0"/>
              </a:rPr>
              <a:t>sinyal kimia</a:t>
            </a:r>
            <a:r>
              <a:rPr lang="en-US" sz="2400">
                <a:latin typeface="Tw Cen MT Condensed" panose="020B0606020104020203" charset="0"/>
                <a:cs typeface="Tw Cen MT Condensed" panose="020B0606020104020203" charset="0"/>
              </a:rPr>
              <a:t> yang dihasilkan oleh kelenjar dan diedarkan oleh darah menuju ke sel target  </a:t>
            </a:r>
            <a:endParaRPr lang="en-US" sz="2400">
              <a:latin typeface="Tw Cen MT Condensed" panose="020B0606020104020203" charset="0"/>
              <a:cs typeface="Tw Cen MT Condensed" panose="020B0606020104020203" charset="0"/>
            </a:endParaRPr>
          </a:p>
          <a:p>
            <a:pPr marL="1200150" lvl="2" indent="-285750">
              <a:buFont typeface="Arial" panose="020B0604020202020204" pitchFamily="34" charset="0"/>
              <a:buChar char="•"/>
            </a:pPr>
            <a:r>
              <a:rPr lang="en-US" sz="2400">
                <a:latin typeface="Tw Cen MT Condensed" panose="020B0606020104020203" charset="0"/>
                <a:cs typeface="Tw Cen MT Condensed" panose="020B0606020104020203" charset="0"/>
              </a:rPr>
              <a:t>memerlukan </a:t>
            </a:r>
            <a:r>
              <a:rPr lang="en-US" sz="2400" b="1">
                <a:solidFill>
                  <a:srgbClr val="00B050"/>
                </a:solidFill>
                <a:latin typeface="Tw Cen MT Condensed" panose="020B0606020104020203" charset="0"/>
                <a:cs typeface="Tw Cen MT Condensed" panose="020B0606020104020203" charset="0"/>
              </a:rPr>
              <a:t>reseptor</a:t>
            </a:r>
            <a:r>
              <a:rPr lang="en-US" sz="2400" b="1">
                <a:latin typeface="Tw Cen MT Condensed" panose="020B0606020104020203" charset="0"/>
                <a:cs typeface="Tw Cen MT Condensed" panose="020B0606020104020203" charset="0"/>
              </a:rPr>
              <a:t> </a:t>
            </a:r>
            <a:r>
              <a:rPr lang="en-US" sz="2400">
                <a:latin typeface="Tw Cen MT Condensed" panose="020B0606020104020203" charset="0"/>
                <a:cs typeface="Tw Cen MT Condensed" panose="020B0606020104020203" charset="0"/>
              </a:rPr>
              <a:t>: Molekul pengenal spesifik dari sel tempat hormon berikatan sebelum memulai efek biologiknya</a:t>
            </a:r>
            <a:endParaRPr lang="en-US" sz="2400">
              <a:latin typeface="Tw Cen MT Condensed" panose="020B0606020104020203" charset="0"/>
              <a:cs typeface="Tw Cen MT Condensed" panose="020B0606020104020203" charset="0"/>
            </a:endParaRPr>
          </a:p>
          <a:p>
            <a:pPr marL="1200150" lvl="2" indent="-285750">
              <a:buFont typeface="Arial" panose="020B0604020202020204" pitchFamily="34" charset="0"/>
              <a:buChar char="•"/>
            </a:pPr>
            <a:r>
              <a:rPr lang="en-US" sz="2400">
                <a:latin typeface="Tw Cen MT Condensed" panose="020B0606020104020203" charset="0"/>
                <a:cs typeface="Tw Cen MT Condensed" panose="020B0606020104020203" charset="0"/>
                <a:sym typeface="+mn-ea"/>
              </a:rPr>
              <a:t>Hormon terdapat dalam konsentrasi sangat rendah dalam cairan ekstrasel (pg/mL atau ng/mL)</a:t>
            </a:r>
            <a:endParaRPr lang="en-US" sz="2400" b="1">
              <a:solidFill>
                <a:srgbClr val="00B050"/>
              </a:solidFill>
              <a:latin typeface="Tw Cen MT Condensed" panose="020B0606020104020203" charset="0"/>
              <a:cs typeface="Tw Cen MT Condensed" panose="020B0606020104020203" charset="0"/>
            </a:endParaRPr>
          </a:p>
          <a:p>
            <a:pPr marL="1200150" lvl="2" indent="-285750">
              <a:buFont typeface="Arial" panose="020B0604020202020204" pitchFamily="34" charset="0"/>
              <a:buChar char="•"/>
            </a:pPr>
            <a:endParaRPr lang="en-US" sz="2400">
              <a:latin typeface="Tw Cen MT Condensed" panose="020B0606020104020203" charset="0"/>
              <a:cs typeface="Tw Cen MT Condensed" panose="020B0606020104020203" charset="0"/>
            </a:endParaRPr>
          </a:p>
          <a:p>
            <a:pPr marL="285750" indent="-285750">
              <a:buFont typeface="Arial" panose="020B0604020202020204" pitchFamily="34" charset="0"/>
              <a:buChar char="•"/>
            </a:pPr>
            <a:r>
              <a:rPr lang="en-US" sz="2400">
                <a:latin typeface="Tw Cen MT Condensed" panose="020B0606020104020203" charset="0"/>
                <a:cs typeface="Tw Cen MT Condensed" panose="020B0606020104020203" charset="0"/>
              </a:rPr>
              <a:t>Sinyal kimia ini disekresikan oleh </a:t>
            </a:r>
            <a:r>
              <a:rPr lang="en-US" sz="2400" b="1">
                <a:solidFill>
                  <a:srgbClr val="00B050"/>
                </a:solidFill>
                <a:latin typeface="Tw Cen MT Condensed" panose="020B0606020104020203" charset="0"/>
                <a:cs typeface="Tw Cen MT Condensed" panose="020B0606020104020203" charset="0"/>
              </a:rPr>
              <a:t>kelenjar endokrin</a:t>
            </a:r>
            <a:endParaRPr lang="en-US" sz="2400" b="1">
              <a:solidFill>
                <a:srgbClr val="00B050"/>
              </a:solidFill>
              <a:latin typeface="Tw Cen MT Condensed" panose="020B0606020104020203" charset="0"/>
              <a:cs typeface="Tw Cen MT Condensed" panose="020B0606020104020203" charset="0"/>
            </a:endParaRPr>
          </a:p>
          <a:p>
            <a:pPr marL="285750" indent="-285750">
              <a:buFont typeface="Arial" panose="020B0604020202020204" pitchFamily="34" charset="0"/>
              <a:buChar char="•"/>
            </a:pPr>
            <a:endParaRPr lang="en-US" sz="2400" b="1">
              <a:solidFill>
                <a:srgbClr val="00B050"/>
              </a:solidFill>
              <a:latin typeface="Tw Cen MT Condensed" panose="020B0606020104020203" charset="0"/>
              <a:cs typeface="Tw Cen MT Condensed" panose="020B0606020104020203" charset="0"/>
            </a:endParaRPr>
          </a:p>
        </p:txBody>
      </p:sp>
      <p:pic>
        <p:nvPicPr>
          <p:cNvPr id="3" name="Picture 2"/>
          <p:cNvPicPr>
            <a:picLocks noChangeAspect="1"/>
          </p:cNvPicPr>
          <p:nvPr/>
        </p:nvPicPr>
        <p:blipFill>
          <a:blip r:embed="rId3"/>
          <a:srcRect l="2917"/>
          <a:stretch>
            <a:fillRect/>
          </a:stretch>
        </p:blipFill>
        <p:spPr>
          <a:xfrm>
            <a:off x="6854825" y="4388485"/>
            <a:ext cx="5128895" cy="2058670"/>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sp>
        <p:nvSpPr>
          <p:cNvPr id="4" name="Text Box 3"/>
          <p:cNvSpPr txBox="1"/>
          <p:nvPr/>
        </p:nvSpPr>
        <p:spPr>
          <a:xfrm>
            <a:off x="82550" y="5690870"/>
            <a:ext cx="6503670" cy="583565"/>
          </a:xfrm>
          <a:prstGeom prst="rect">
            <a:avLst/>
          </a:prstGeom>
          <a:noFill/>
        </p:spPr>
        <p:txBody>
          <a:bodyPr wrap="square" rtlCol="0" anchor="t">
            <a:spAutoFit/>
          </a:bodyPr>
          <a:p>
            <a:r>
              <a:rPr lang="en-US" sz="1600"/>
              <a:t>contoh : sekresi hormon Insulin oleh pulau β Langerhans Pankreas yang akan dibawa melalui sirkulasi darah ke organ targetnya sel-sel hepar</a:t>
            </a:r>
            <a:endParaRPr lang="en-US" sz="1600"/>
          </a:p>
        </p:txBody>
      </p:sp>
      <p:sp>
        <p:nvSpPr>
          <p:cNvPr id="11" name="Text Box 10"/>
          <p:cNvSpPr txBox="1"/>
          <p:nvPr/>
        </p:nvSpPr>
        <p:spPr>
          <a:xfrm>
            <a:off x="9124950" y="445135"/>
            <a:ext cx="2344420" cy="645160"/>
          </a:xfrm>
          <a:prstGeom prst="rect">
            <a:avLst/>
          </a:prstGeom>
          <a:noFill/>
        </p:spPr>
        <p:txBody>
          <a:bodyPr wrap="none" rtlCol="0" anchor="t">
            <a:spAutoFit/>
          </a:bodyPr>
          <a:p>
            <a:pPr indent="0">
              <a:buFont typeface="Arial" panose="020B0604020202020204" pitchFamily="34" charset="0"/>
              <a:buNone/>
            </a:pPr>
            <a:r>
              <a:rPr lang="en-US" sz="3600">
                <a:latin typeface="Tw Cen MT Condensed" panose="020B0606020104020203" charset="0"/>
                <a:cs typeface="Tw Cen MT Condensed" panose="020B0606020104020203" charset="0"/>
                <a:sym typeface="+mn-ea"/>
              </a:rPr>
              <a:t>Definisi Hormon</a:t>
            </a:r>
            <a:endParaRPr lang="en-US" sz="3600">
              <a:latin typeface="Tw Cen MT Condensed" panose="020B0606020104020203" charset="0"/>
              <a:cs typeface="Tw Cen MT Condensed" panose="020B0606020104020203" charset="0"/>
            </a:endParaRPr>
          </a:p>
        </p:txBody>
      </p:sp>
    </p:spTree>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sp>
        <p:nvSpPr>
          <p:cNvPr id="11" name="Text Box 10"/>
          <p:cNvSpPr txBox="1"/>
          <p:nvPr/>
        </p:nvSpPr>
        <p:spPr>
          <a:xfrm>
            <a:off x="9124950" y="445135"/>
            <a:ext cx="2192655" cy="645160"/>
          </a:xfrm>
          <a:prstGeom prst="rect">
            <a:avLst/>
          </a:prstGeom>
          <a:noFill/>
        </p:spPr>
        <p:txBody>
          <a:bodyPr wrap="none" rtlCol="0" anchor="t">
            <a:spAutoFit/>
          </a:bodyPr>
          <a:p>
            <a:pPr indent="0">
              <a:buFont typeface="Arial" panose="020B0604020202020204" pitchFamily="34" charset="0"/>
              <a:buNone/>
            </a:pPr>
            <a:r>
              <a:rPr lang="en-US" sz="3600">
                <a:latin typeface="Tw Cen MT Condensed" panose="020B0606020104020203" charset="0"/>
                <a:cs typeface="Tw Cen MT Condensed" panose="020B0606020104020203" charset="0"/>
                <a:sym typeface="+mn-ea"/>
              </a:rPr>
              <a:t>Fungsi Hormon</a:t>
            </a:r>
            <a:endParaRPr lang="en-US" sz="3600">
              <a:latin typeface="Tw Cen MT Condensed" panose="020B0606020104020203" charset="0"/>
              <a:cs typeface="Tw Cen MT Condensed" panose="020B0606020104020203" charset="0"/>
            </a:endParaRPr>
          </a:p>
        </p:txBody>
      </p:sp>
      <p:sp>
        <p:nvSpPr>
          <p:cNvPr id="3" name="Text Box 2"/>
          <p:cNvSpPr txBox="1"/>
          <p:nvPr/>
        </p:nvSpPr>
        <p:spPr>
          <a:xfrm>
            <a:off x="4007485" y="1247140"/>
            <a:ext cx="7976235" cy="4399915"/>
          </a:xfrm>
          <a:prstGeom prst="rect">
            <a:avLst/>
          </a:prstGeom>
          <a:noFill/>
        </p:spPr>
        <p:txBody>
          <a:bodyPr wrap="square" rtlCol="0" anchor="t">
            <a:spAutoFit/>
          </a:bodyPr>
          <a:p>
            <a:pPr marL="285750" indent="-285750">
              <a:buFont typeface="Arial" panose="020B0604020202020204" pitchFamily="34" charset="0"/>
              <a:buChar char="•"/>
            </a:pPr>
            <a:r>
              <a:rPr lang="en-US" sz="2800">
                <a:solidFill>
                  <a:schemeClr val="tx1"/>
                </a:solidFill>
                <a:latin typeface="Tw Cen MT Condensed" panose="020B0606020104020203" charset="0"/>
                <a:cs typeface="Tw Cen MT Condensed" panose="020B0606020104020203" charset="0"/>
              </a:rPr>
              <a:t>Hormon berperan mengatur fisiologi dan biokimia tubuh</a:t>
            </a:r>
            <a:endParaRPr lang="en-US" sz="2800">
              <a:solidFill>
                <a:schemeClr val="tx1"/>
              </a:solidFill>
              <a:latin typeface="Tw Cen MT Condensed" panose="020B0606020104020203" charset="0"/>
              <a:cs typeface="Tw Cen MT Condensed" panose="020B0606020104020203" charset="0"/>
            </a:endParaRPr>
          </a:p>
          <a:p>
            <a:pPr marL="742950" lvl="1" indent="-285750">
              <a:buFont typeface="Arial" panose="020B0604020202020204" pitchFamily="34" charset="0"/>
              <a:buChar char="•"/>
            </a:pPr>
            <a:r>
              <a:rPr lang="en-US" sz="2800">
                <a:solidFill>
                  <a:schemeClr val="tx1"/>
                </a:solidFill>
                <a:latin typeface="Tw Cen MT Condensed" panose="020B0606020104020203" charset="0"/>
                <a:cs typeface="Tw Cen MT Condensed" panose="020B0606020104020203" charset="0"/>
              </a:rPr>
              <a:t>Mengoordinasikan fungsi dan kerja jaringan serta organ</a:t>
            </a:r>
            <a:endParaRPr lang="en-US" sz="2800">
              <a:solidFill>
                <a:schemeClr val="tx1"/>
              </a:solidFill>
              <a:latin typeface="Tw Cen MT Condensed" panose="020B0606020104020203" charset="0"/>
              <a:cs typeface="Tw Cen MT Condensed" panose="020B0606020104020203" charset="0"/>
            </a:endParaRPr>
          </a:p>
          <a:p>
            <a:pPr marL="1200150" lvl="2" indent="-285750">
              <a:buFont typeface="Arial" panose="020B0604020202020204" pitchFamily="34" charset="0"/>
              <a:buChar char="•"/>
            </a:pPr>
            <a:r>
              <a:rPr lang="en-US" sz="2800">
                <a:solidFill>
                  <a:schemeClr val="tx1"/>
                </a:solidFill>
                <a:latin typeface="Tw Cen MT Condensed" panose="020B0606020104020203" charset="0"/>
                <a:cs typeface="Tw Cen MT Condensed" panose="020B0606020104020203" charset="0"/>
              </a:rPr>
              <a:t>contoh : detak jantung, tekanan darah, pernapasan dan suhu tubuh</a:t>
            </a:r>
            <a:endParaRPr lang="en-US" sz="2800">
              <a:solidFill>
                <a:schemeClr val="tx1"/>
              </a:solidFill>
              <a:latin typeface="Tw Cen MT Condensed" panose="020B0606020104020203" charset="0"/>
              <a:cs typeface="Tw Cen MT Condensed" panose="020B0606020104020203" charset="0"/>
            </a:endParaRPr>
          </a:p>
          <a:p>
            <a:pPr marL="742950" lvl="1" indent="-285750">
              <a:buFont typeface="Arial" panose="020B0604020202020204" pitchFamily="34" charset="0"/>
              <a:buChar char="•"/>
            </a:pPr>
            <a:r>
              <a:rPr lang="en-US" sz="2800">
                <a:solidFill>
                  <a:schemeClr val="tx1"/>
                </a:solidFill>
                <a:latin typeface="Tw Cen MT Condensed" panose="020B0606020104020203" charset="0"/>
                <a:cs typeface="Tw Cen MT Condensed" panose="020B0606020104020203" charset="0"/>
              </a:rPr>
              <a:t>Mengoordinasikan pertumbuhan dan diferensiasi sel, jaringan dan organ</a:t>
            </a:r>
            <a:endParaRPr lang="en-US" sz="2800">
              <a:solidFill>
                <a:schemeClr val="tx1"/>
              </a:solidFill>
              <a:latin typeface="Tw Cen MT Condensed" panose="020B0606020104020203" charset="0"/>
              <a:cs typeface="Tw Cen MT Condensed" panose="020B0606020104020203" charset="0"/>
            </a:endParaRPr>
          </a:p>
          <a:p>
            <a:pPr marL="742950" lvl="1" indent="-285750">
              <a:buFont typeface="Arial" panose="020B0604020202020204" pitchFamily="34" charset="0"/>
              <a:buChar char="•"/>
            </a:pPr>
            <a:r>
              <a:rPr lang="en-US" sz="2800">
                <a:solidFill>
                  <a:schemeClr val="tx1"/>
                </a:solidFill>
                <a:latin typeface="Tw Cen MT Condensed" panose="020B0606020104020203" charset="0"/>
                <a:cs typeface="Tw Cen MT Condensed" panose="020B0606020104020203" charset="0"/>
              </a:rPr>
              <a:t>jalur metabolisme</a:t>
            </a:r>
            <a:endParaRPr lang="en-US" sz="2800">
              <a:solidFill>
                <a:schemeClr val="tx1"/>
              </a:solidFill>
              <a:latin typeface="Tw Cen MT Condensed" panose="020B0606020104020203" charset="0"/>
              <a:cs typeface="Tw Cen MT Condensed" panose="020B0606020104020203" charset="0"/>
            </a:endParaRPr>
          </a:p>
          <a:p>
            <a:pPr marL="742950" lvl="1" indent="-285750">
              <a:buFont typeface="Arial" panose="020B0604020202020204" pitchFamily="34" charset="0"/>
              <a:buChar char="•"/>
            </a:pPr>
            <a:r>
              <a:rPr lang="en-US" sz="2800">
                <a:solidFill>
                  <a:schemeClr val="tx1"/>
                </a:solidFill>
                <a:latin typeface="Tw Cen MT Condensed" panose="020B0606020104020203" charset="0"/>
                <a:cs typeface="Tw Cen MT Condensed" panose="020B0606020104020203" charset="0"/>
              </a:rPr>
              <a:t>Mengoordinasikan kerja ginjal, proses pencernaan, proses reproduksi dll.</a:t>
            </a:r>
            <a:endParaRPr lang="en-US" sz="2800">
              <a:solidFill>
                <a:schemeClr val="tx1"/>
              </a:solidFill>
              <a:latin typeface="Tw Cen MT Condensed" panose="020B0606020104020203" charset="0"/>
              <a:cs typeface="Tw Cen MT Condensed" panose="020B0606020104020203" charset="0"/>
            </a:endParaRPr>
          </a:p>
          <a:p>
            <a:pPr marL="742950" lvl="1" indent="-285750">
              <a:buFont typeface="Arial" panose="020B0604020202020204" pitchFamily="34" charset="0"/>
              <a:buChar char="•"/>
            </a:pPr>
            <a:r>
              <a:rPr lang="en-US" sz="2800">
                <a:solidFill>
                  <a:schemeClr val="tx1"/>
                </a:solidFill>
                <a:latin typeface="Tw Cen MT Condensed" panose="020B0606020104020203" charset="0"/>
                <a:cs typeface="Tw Cen MT Condensed" panose="020B0606020104020203" charset="0"/>
              </a:rPr>
              <a:t>menjaga konsentrasi ion tubuh (homeostasis)</a:t>
            </a:r>
            <a:endParaRPr lang="en-US" sz="2800">
              <a:solidFill>
                <a:schemeClr val="tx1"/>
              </a:solidFill>
              <a:latin typeface="Tw Cen MT Condensed" panose="020B0606020104020203" charset="0"/>
              <a:cs typeface="Tw Cen MT Condensed" panose="020B0606020104020203" charset="0"/>
            </a:endParaRPr>
          </a:p>
        </p:txBody>
      </p:sp>
      <p:pic>
        <p:nvPicPr>
          <p:cNvPr id="12" name="Picture 11"/>
          <p:cNvPicPr>
            <a:picLocks noChangeAspect="1"/>
          </p:cNvPicPr>
          <p:nvPr/>
        </p:nvPicPr>
        <p:blipFill>
          <a:blip r:embed="rId2"/>
          <a:stretch>
            <a:fillRect/>
          </a:stretch>
        </p:blipFill>
        <p:spPr>
          <a:xfrm>
            <a:off x="410845" y="1381760"/>
            <a:ext cx="2987675" cy="5120005"/>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sp>
        <p:nvSpPr>
          <p:cNvPr id="13" name="Text Box 12"/>
          <p:cNvSpPr txBox="1"/>
          <p:nvPr/>
        </p:nvSpPr>
        <p:spPr>
          <a:xfrm>
            <a:off x="4007485" y="5766435"/>
            <a:ext cx="7976235" cy="521970"/>
          </a:xfrm>
          <a:prstGeom prst="rect">
            <a:avLst/>
          </a:prstGeom>
          <a:noFill/>
        </p:spPr>
        <p:txBody>
          <a:bodyPr wrap="square" rtlCol="0" anchor="t">
            <a:spAutoFit/>
          </a:bodyPr>
          <a:p>
            <a:pPr marL="342900" lvl="1" indent="-342900">
              <a:buFont typeface="Arial" panose="020B0604020202020204" pitchFamily="34" charset="0"/>
              <a:buChar char="•"/>
            </a:pPr>
            <a:r>
              <a:rPr lang="en-US" sz="2800">
                <a:solidFill>
                  <a:schemeClr val="tx1"/>
                </a:solidFill>
                <a:latin typeface="Tw Cen MT Condensed" panose="020B0606020104020203" charset="0"/>
                <a:cs typeface="Tw Cen MT Condensed" panose="020B0606020104020203" charset="0"/>
              </a:rPr>
              <a:t>Organ-organ yang menyekresikan hormon?</a:t>
            </a:r>
            <a:endParaRPr lang="en-US" sz="2800">
              <a:solidFill>
                <a:schemeClr val="tx1"/>
              </a:solidFill>
              <a:latin typeface="Tw Cen MT Condensed" panose="020B0606020104020203" charset="0"/>
              <a:cs typeface="Tw Cen MT Condensed" panose="020B0606020104020203" charset="0"/>
            </a:endParaRPr>
          </a:p>
        </p:txBody>
      </p:sp>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sp>
        <p:nvSpPr>
          <p:cNvPr id="11" name="Text Box 10"/>
          <p:cNvSpPr txBox="1"/>
          <p:nvPr/>
        </p:nvSpPr>
        <p:spPr>
          <a:xfrm>
            <a:off x="9124950" y="445135"/>
            <a:ext cx="2192655" cy="645160"/>
          </a:xfrm>
          <a:prstGeom prst="rect">
            <a:avLst/>
          </a:prstGeom>
          <a:noFill/>
        </p:spPr>
        <p:txBody>
          <a:bodyPr wrap="none" rtlCol="0" anchor="t">
            <a:spAutoFit/>
          </a:bodyPr>
          <a:p>
            <a:pPr indent="0">
              <a:buFont typeface="Arial" panose="020B0604020202020204" pitchFamily="34" charset="0"/>
              <a:buNone/>
            </a:pPr>
            <a:r>
              <a:rPr lang="en-US" sz="3600">
                <a:latin typeface="Tw Cen MT Condensed" panose="020B0606020104020203" charset="0"/>
                <a:cs typeface="Tw Cen MT Condensed" panose="020B0606020104020203" charset="0"/>
                <a:sym typeface="+mn-ea"/>
              </a:rPr>
              <a:t>Fungsi Hormon</a:t>
            </a:r>
            <a:endParaRPr lang="en-US" sz="3600">
              <a:latin typeface="Tw Cen MT Condensed" panose="020B0606020104020203" charset="0"/>
              <a:cs typeface="Tw Cen MT Condensed" panose="020B0606020104020203" charset="0"/>
            </a:endParaRPr>
          </a:p>
        </p:txBody>
      </p:sp>
      <p:pic>
        <p:nvPicPr>
          <p:cNvPr id="4" name="Picture 3"/>
          <p:cNvPicPr>
            <a:picLocks noChangeAspect="1"/>
          </p:cNvPicPr>
          <p:nvPr/>
        </p:nvPicPr>
        <p:blipFill>
          <a:blip r:embed="rId2"/>
          <a:srcRect l="8548" t="3003" r="7370" b="2491"/>
          <a:stretch>
            <a:fillRect/>
          </a:stretch>
        </p:blipFill>
        <p:spPr>
          <a:xfrm>
            <a:off x="2830195" y="1222375"/>
            <a:ext cx="6147435" cy="5182870"/>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4" name="Picture 3"/>
          <p:cNvPicPr>
            <a:picLocks noChangeAspect="1"/>
          </p:cNvPicPr>
          <p:nvPr/>
        </p:nvPicPr>
        <p:blipFill>
          <a:blip r:embed="rId2"/>
          <a:srcRect b="49798"/>
          <a:stretch>
            <a:fillRect/>
          </a:stretch>
        </p:blipFill>
        <p:spPr>
          <a:xfrm>
            <a:off x="1576705" y="1276350"/>
            <a:ext cx="8755380" cy="5213350"/>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sp>
        <p:nvSpPr>
          <p:cNvPr id="2" name="Text Box 1"/>
          <p:cNvSpPr txBox="1"/>
          <p:nvPr/>
        </p:nvSpPr>
        <p:spPr>
          <a:xfrm>
            <a:off x="6776085" y="6179185"/>
            <a:ext cx="3556000" cy="213995"/>
          </a:xfrm>
          <a:prstGeom prst="rect">
            <a:avLst/>
          </a:prstGeom>
          <a:noFill/>
        </p:spPr>
        <p:txBody>
          <a:bodyPr wrap="square" rtlCol="0" anchor="t">
            <a:spAutoFit/>
          </a:bodyPr>
          <a:p>
            <a:r>
              <a:rPr lang="en-US" sz="800">
                <a:latin typeface="Tw Cen MT Condensed" panose="020B0606020104020203" charset="0"/>
                <a:cs typeface="Tw Cen MT Condensed" panose="020B0606020104020203" charset="0"/>
              </a:rPr>
              <a:t>http://www.brainkart.com/article/Pituitary-and-hypothalamus---Endocrine-Glands-and-Their-Hormones_21856/</a:t>
            </a:r>
            <a:endParaRPr lang="en-US" sz="800">
              <a:latin typeface="Tw Cen MT Condensed" panose="020B0606020104020203" charset="0"/>
              <a:cs typeface="Tw Cen MT Condensed" panose="020B0606020104020203" charset="0"/>
            </a:endParaRPr>
          </a:p>
        </p:txBody>
      </p:sp>
      <p:sp>
        <p:nvSpPr>
          <p:cNvPr id="10" name="Text Box 9"/>
          <p:cNvSpPr txBox="1"/>
          <p:nvPr/>
        </p:nvSpPr>
        <p:spPr>
          <a:xfrm>
            <a:off x="7323455" y="382905"/>
            <a:ext cx="4884420" cy="768350"/>
          </a:xfrm>
          <a:prstGeom prst="rect">
            <a:avLst/>
          </a:prstGeom>
          <a:noFill/>
        </p:spPr>
        <p:txBody>
          <a:bodyPr wrap="none" rtlCol="0" anchor="t">
            <a:spAutoFit/>
          </a:bodyPr>
          <a:p>
            <a:pPr indent="0">
              <a:buFont typeface="Arial" panose="020B0604020202020204" pitchFamily="34" charset="0"/>
              <a:buNone/>
            </a:pPr>
            <a:r>
              <a:rPr lang="en-US" sz="4400">
                <a:latin typeface="Tw Cen MT Condensed" panose="020B0606020104020203" charset="0"/>
                <a:cs typeface="Tw Cen MT Condensed" panose="020B0606020104020203" charset="0"/>
              </a:rPr>
              <a:t>Jenis Hormon dan Fungsinya</a:t>
            </a:r>
            <a:endParaRPr lang="en-US" sz="4400">
              <a:latin typeface="Tw Cen MT Condensed" panose="020B0606020104020203" charset="0"/>
              <a:cs typeface="Tw Cen MT Condensed" panose="020B0606020104020203" charset="0"/>
            </a:endParaRPr>
          </a:p>
        </p:txBody>
      </p:sp>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ver.png"/>
          <p:cNvPicPr>
            <a:picLocks noChangeAspect="1"/>
          </p:cNvPicPr>
          <p:nvPr/>
        </p:nvPicPr>
        <p:blipFill>
          <a:blip r:embed="rId1" cstate="print"/>
          <a:srcRect t="2857" b="77734"/>
          <a:stretch>
            <a:fillRect/>
          </a:stretch>
        </p:blipFill>
        <p:spPr>
          <a:xfrm>
            <a:off x="0" y="0"/>
            <a:ext cx="12207875" cy="1777365"/>
          </a:xfrm>
          <a:prstGeom prst="rect">
            <a:avLst/>
          </a:prstGeom>
        </p:spPr>
      </p:pic>
      <p:pic>
        <p:nvPicPr>
          <p:cNvPr id="4" name="Picture 3"/>
          <p:cNvPicPr>
            <a:picLocks noChangeAspect="1"/>
          </p:cNvPicPr>
          <p:nvPr/>
        </p:nvPicPr>
        <p:blipFill>
          <a:blip r:embed="rId2"/>
          <a:srcRect t="50014"/>
          <a:stretch>
            <a:fillRect/>
          </a:stretch>
        </p:blipFill>
        <p:spPr>
          <a:xfrm>
            <a:off x="1605915" y="1189990"/>
            <a:ext cx="8822690" cy="5230495"/>
          </a:xfrm>
          <a:prstGeom prst="rect">
            <a:avLst/>
          </a:prstGeom>
        </p:spPr>
      </p:pic>
      <p:pic>
        <p:nvPicPr>
          <p:cNvPr id="9" name="Picture 8" descr="Cover.png"/>
          <p:cNvPicPr>
            <a:picLocks noChangeAspect="1"/>
          </p:cNvPicPr>
          <p:nvPr/>
        </p:nvPicPr>
        <p:blipFill>
          <a:blip r:embed="rId1" cstate="print"/>
          <a:srcRect t="63542" b="28216"/>
          <a:stretch>
            <a:fillRect/>
          </a:stretch>
        </p:blipFill>
        <p:spPr>
          <a:xfrm>
            <a:off x="0" y="6099175"/>
            <a:ext cx="12192000" cy="753745"/>
          </a:xfrm>
          <a:prstGeom prst="rect">
            <a:avLst/>
          </a:prstGeom>
        </p:spPr>
      </p:pic>
      <p:sp>
        <p:nvSpPr>
          <p:cNvPr id="5" name="Text Box 4"/>
          <p:cNvSpPr txBox="1"/>
          <p:nvPr/>
        </p:nvSpPr>
        <p:spPr>
          <a:xfrm>
            <a:off x="3488690" y="6206490"/>
            <a:ext cx="3556000" cy="213995"/>
          </a:xfrm>
          <a:prstGeom prst="rect">
            <a:avLst/>
          </a:prstGeom>
          <a:noFill/>
        </p:spPr>
        <p:txBody>
          <a:bodyPr wrap="square" rtlCol="0" anchor="t">
            <a:spAutoFit/>
          </a:bodyPr>
          <a:p>
            <a:r>
              <a:rPr lang="en-US" sz="800">
                <a:latin typeface="Tw Cen MT Condensed" panose="020B0606020104020203" charset="0"/>
                <a:cs typeface="Tw Cen MT Condensed" panose="020B0606020104020203" charset="0"/>
              </a:rPr>
              <a:t>http://www.brainkart.com/article/Pituitary-and-hypothalamus---Endocrine-Glands-and-Their-Hormones_21856/</a:t>
            </a:r>
            <a:endParaRPr lang="en-US" sz="800">
              <a:latin typeface="Tw Cen MT Condensed" panose="020B0606020104020203" charset="0"/>
              <a:cs typeface="Tw Cen MT Condensed" panose="020B0606020104020203" charset="0"/>
            </a:endParaRPr>
          </a:p>
        </p:txBody>
      </p:sp>
      <p:sp>
        <p:nvSpPr>
          <p:cNvPr id="10" name="Text Box 9"/>
          <p:cNvSpPr txBox="1"/>
          <p:nvPr/>
        </p:nvSpPr>
        <p:spPr>
          <a:xfrm>
            <a:off x="7323455" y="382905"/>
            <a:ext cx="4884420" cy="768350"/>
          </a:xfrm>
          <a:prstGeom prst="rect">
            <a:avLst/>
          </a:prstGeom>
          <a:noFill/>
        </p:spPr>
        <p:txBody>
          <a:bodyPr wrap="none" rtlCol="0" anchor="t">
            <a:spAutoFit/>
          </a:bodyPr>
          <a:p>
            <a:pPr indent="0">
              <a:buFont typeface="Arial" panose="020B0604020202020204" pitchFamily="34" charset="0"/>
              <a:buNone/>
            </a:pPr>
            <a:r>
              <a:rPr lang="en-US" sz="4400">
                <a:latin typeface="Tw Cen MT Condensed" panose="020B0606020104020203" charset="0"/>
                <a:cs typeface="Tw Cen MT Condensed" panose="020B0606020104020203" charset="0"/>
              </a:rPr>
              <a:t>Jenis Hormon dan Fungsinya</a:t>
            </a:r>
            <a:endParaRPr lang="en-US" sz="4400">
              <a:latin typeface="Tw Cen MT Condensed" panose="020B0606020104020203" charset="0"/>
              <a:cs typeface="Tw Cen MT Condensed" panose="020B0606020104020203" charset="0"/>
            </a:endParaRPr>
          </a:p>
        </p:txBody>
      </p:sp>
    </p:spTree>
  </p:cSld>
  <p:clrMapOvr>
    <a:masterClrMapping/>
  </p:clrMapOvr>
  <p:transition>
    <p:wipe/>
  </p:transition>
  <p:timing>
    <p:tnLst>
      <p:par>
        <p:cTn id="1" dur="indefinite" restart="never" nodeType="tmRoot"/>
      </p:par>
    </p:tn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6074</Words>
  <Application>WPS Presentation</Application>
  <PresentationFormat>Widescreen</PresentationFormat>
  <Paragraphs>136</Paragraphs>
  <Slides>26</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26</vt:i4>
      </vt:variant>
    </vt:vector>
  </HeadingPairs>
  <TitlesOfParts>
    <vt:vector size="41" baseType="lpstr">
      <vt:lpstr>Arial</vt:lpstr>
      <vt:lpstr>SimSun</vt:lpstr>
      <vt:lpstr>Wingdings</vt:lpstr>
      <vt:lpstr>Tw Cen MT Condensed</vt:lpstr>
      <vt:lpstr>Roboto Slab Light</vt:lpstr>
      <vt:lpstr>modernline - Personal Use</vt:lpstr>
      <vt:lpstr>Microsoft YaHei</vt:lpstr>
      <vt:lpstr>Arial Unicode MS</vt:lpstr>
      <vt:lpstr>Calibri Light</vt:lpstr>
      <vt:lpstr>Calibri</vt:lpstr>
      <vt:lpstr>Gill Sans MT</vt:lpstr>
      <vt:lpstr>HGｺﾞｼｯｸE</vt:lpstr>
      <vt:lpstr>MS Gothic</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YR</dc:creator>
  <cp:lastModifiedBy>yeni rahmawati</cp:lastModifiedBy>
  <cp:revision>23</cp:revision>
  <dcterms:created xsi:type="dcterms:W3CDTF">2021-02-19T04:56:00Z</dcterms:created>
  <dcterms:modified xsi:type="dcterms:W3CDTF">2021-03-13T02:32:17Z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1033-11.2.0.10017</vt:lpwstr>
  </property>
</Properties>
</file>