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313" r:id="rId3"/>
    <p:sldId id="257" r:id="rId4"/>
    <p:sldId id="281" r:id="rId5"/>
    <p:sldId id="260" r:id="rId6"/>
    <p:sldId id="261" r:id="rId7"/>
    <p:sldId id="272" r:id="rId8"/>
    <p:sldId id="273" r:id="rId9"/>
    <p:sldId id="274" r:id="rId10"/>
    <p:sldId id="275" r:id="rId11"/>
    <p:sldId id="284" r:id="rId12"/>
    <p:sldId id="283" r:id="rId13"/>
    <p:sldId id="286" r:id="rId14"/>
    <p:sldId id="285" r:id="rId15"/>
    <p:sldId id="287" r:id="rId16"/>
    <p:sldId id="289" r:id="rId17"/>
    <p:sldId id="290" r:id="rId18"/>
    <p:sldId id="293" r:id="rId19"/>
    <p:sldId id="294" r:id="rId20"/>
    <p:sldId id="295" r:id="rId21"/>
    <p:sldId id="302" r:id="rId22"/>
    <p:sldId id="296" r:id="rId23"/>
    <p:sldId id="304" r:id="rId24"/>
    <p:sldId id="305" r:id="rId25"/>
    <p:sldId id="292" r:id="rId26"/>
    <p:sldId id="297" r:id="rId27"/>
    <p:sldId id="298" r:id="rId28"/>
    <p:sldId id="303" r:id="rId29"/>
    <p:sldId id="299" r:id="rId30"/>
    <p:sldId id="300" r:id="rId31"/>
    <p:sldId id="301" r:id="rId32"/>
    <p:sldId id="306" r:id="rId33"/>
    <p:sldId id="308" r:id="rId34"/>
    <p:sldId id="307" r:id="rId35"/>
    <p:sldId id="314" r:id="rId36"/>
    <p:sldId id="316" r:id="rId37"/>
    <p:sldId id="318" r:id="rId38"/>
    <p:sldId id="320" r:id="rId39"/>
    <p:sldId id="321" r:id="rId40"/>
    <p:sldId id="325" r:id="rId41"/>
    <p:sldId id="328" r:id="rId42"/>
    <p:sldId id="329" r:id="rId43"/>
    <p:sldId id="326" r:id="rId44"/>
    <p:sldId id="327" r:id="rId45"/>
    <p:sldId id="330" r:id="rId46"/>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41" autoAdjust="0"/>
    <p:restoredTop sz="94660"/>
  </p:normalViewPr>
  <p:slideViewPr>
    <p:cSldViewPr>
      <p:cViewPr>
        <p:scale>
          <a:sx n="66" d="100"/>
          <a:sy n="66" d="100"/>
        </p:scale>
        <p:origin x="-1512" y="-15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F1952E7-BBCA-48A4-A5F5-E7E5783CFF05}" type="datetimeFigureOut">
              <a:rPr lang="id-ID" smtClean="0"/>
              <a:t>02/05/2020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A6F7F0A-1267-4858-9A2C-C323B6340D33}" type="slidenum">
              <a:rPr lang="id-ID" smtClean="0"/>
              <a:t>‹#›</a:t>
            </a:fld>
            <a:endParaRPr lang="id-ID"/>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1952E7-BBCA-48A4-A5F5-E7E5783CFF05}" type="datetimeFigureOut">
              <a:rPr lang="id-ID" smtClean="0"/>
              <a:t>02/05/2020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A6F7F0A-1267-4858-9A2C-C323B6340D33}"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F1952E7-BBCA-48A4-A5F5-E7E5783CFF05}" type="datetimeFigureOut">
              <a:rPr lang="id-ID" smtClean="0"/>
              <a:t>02/05/2020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A6F7F0A-1267-4858-9A2C-C323B6340D33}"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1952E7-BBCA-48A4-A5F5-E7E5783CFF05}" type="datetimeFigureOut">
              <a:rPr lang="id-ID" smtClean="0"/>
              <a:t>02/05/2020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A6F7F0A-1267-4858-9A2C-C323B6340D33}"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F1952E7-BBCA-48A4-A5F5-E7E5783CFF05}" type="datetimeFigureOut">
              <a:rPr lang="id-ID" smtClean="0"/>
              <a:t>02/05/2020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A6F7F0A-1267-4858-9A2C-C323B6340D33}" type="slidenum">
              <a:rPr lang="id-ID" smtClean="0"/>
              <a:t>‹#›</a:t>
            </a:fld>
            <a:endParaRPr lang="id-ID"/>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F1952E7-BBCA-48A4-A5F5-E7E5783CFF05}" type="datetimeFigureOut">
              <a:rPr lang="id-ID" smtClean="0"/>
              <a:t>02/05/2020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EA6F7F0A-1267-4858-9A2C-C323B6340D33}"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F1952E7-BBCA-48A4-A5F5-E7E5783CFF05}" type="datetimeFigureOut">
              <a:rPr lang="id-ID" smtClean="0"/>
              <a:t>02/05/2020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EA6F7F0A-1267-4858-9A2C-C323B6340D33}" type="slidenum">
              <a:rPr lang="id-ID" smtClean="0"/>
              <a:t>‹#›</a:t>
            </a:fld>
            <a:endParaRPr lang="id-ID"/>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F1952E7-BBCA-48A4-A5F5-E7E5783CFF05}" type="datetimeFigureOut">
              <a:rPr lang="id-ID" smtClean="0"/>
              <a:t>02/05/2020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EA6F7F0A-1267-4858-9A2C-C323B6340D33}"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1952E7-BBCA-48A4-A5F5-E7E5783CFF05}" type="datetimeFigureOut">
              <a:rPr lang="id-ID" smtClean="0"/>
              <a:t>02/05/2020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EA6F7F0A-1267-4858-9A2C-C323B6340D33}"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1952E7-BBCA-48A4-A5F5-E7E5783CFF05}" type="datetimeFigureOut">
              <a:rPr lang="id-ID" smtClean="0"/>
              <a:t>02/05/2020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EA6F7F0A-1267-4858-9A2C-C323B6340D33}" type="slidenum">
              <a:rPr lang="id-ID" smtClean="0"/>
              <a:t>‹#›</a:t>
            </a:fld>
            <a:endParaRPr lang="id-ID"/>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1952E7-BBCA-48A4-A5F5-E7E5783CFF05}" type="datetimeFigureOut">
              <a:rPr lang="id-ID" smtClean="0"/>
              <a:t>02/05/2020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EA6F7F0A-1267-4858-9A2C-C323B6340D33}" type="slidenum">
              <a:rPr lang="id-ID" smtClean="0"/>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4F1952E7-BBCA-48A4-A5F5-E7E5783CFF05}" type="datetimeFigureOut">
              <a:rPr lang="id-ID" smtClean="0"/>
              <a:t>02/05/2020</a:t>
            </a:fld>
            <a:endParaRPr lang="id-ID"/>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id-ID"/>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EA6F7F0A-1267-4858-9A2C-C323B6340D33}"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Studi Kasus</a:t>
            </a:r>
            <a:endParaRPr lang="id-ID" dirty="0"/>
          </a:p>
        </p:txBody>
      </p:sp>
      <p:sp>
        <p:nvSpPr>
          <p:cNvPr id="3" name="Subtitle 2"/>
          <p:cNvSpPr>
            <a:spLocks noGrp="1"/>
          </p:cNvSpPr>
          <p:nvPr>
            <p:ph type="subTitle" idx="1"/>
          </p:nvPr>
        </p:nvSpPr>
        <p:spPr/>
        <p:txBody>
          <a:bodyPr/>
          <a:lstStyle/>
          <a:p>
            <a:r>
              <a:rPr lang="id-ID" dirty="0" smtClean="0"/>
              <a:t>Desain Penelitian Studi Kasus</a:t>
            </a:r>
            <a:endParaRPr lang="id-ID" dirty="0"/>
          </a:p>
        </p:txBody>
      </p:sp>
    </p:spTree>
    <p:extLst>
      <p:ext uri="{BB962C8B-B14F-4D97-AF65-F5344CB8AC3E}">
        <p14:creationId xmlns:p14="http://schemas.microsoft.com/office/powerpoint/2010/main" val="40218324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r>
              <a:rPr lang="id-ID" dirty="0"/>
              <a:t>Sebuah kasus bisa sederhana ataupun kompleks. Kasus bisa berupa seorang atau sekelompok.  Dalam penelitian tertentu kita memusatkan penelitian satu kasus bisa panjang ataupun pendek. </a:t>
            </a:r>
            <a:endParaRPr lang="id-ID" dirty="0" smtClean="0"/>
          </a:p>
          <a:p>
            <a:r>
              <a:rPr lang="id-ID" dirty="0" smtClean="0"/>
              <a:t>Pada </a:t>
            </a:r>
            <a:r>
              <a:rPr lang="id-ID" dirty="0"/>
              <a:t>intinya adalah apakah peneliti berkehendak untuk memusatkan perhatiannya pada kasus, pada kemauan untuk menggali kedalaman, kerincian, dan berkonsentrasi untuk menggarap kasus itu sampai tuntas, sampai ditemukan makna terdalam. </a:t>
            </a:r>
          </a:p>
          <a:p>
            <a:endParaRPr lang="id-ID" dirty="0"/>
          </a:p>
        </p:txBody>
      </p:sp>
    </p:spTree>
    <p:extLst>
      <p:ext uri="{BB962C8B-B14F-4D97-AF65-F5344CB8AC3E}">
        <p14:creationId xmlns:p14="http://schemas.microsoft.com/office/powerpoint/2010/main" val="22806480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457200" y="274638"/>
            <a:ext cx="8229600" cy="1020762"/>
          </a:xfrm>
        </p:spPr>
        <p:txBody>
          <a:bodyPr>
            <a:normAutofit/>
          </a:bodyPr>
          <a:lstStyle/>
          <a:p>
            <a:r>
              <a:rPr lang="en-US" sz="4800" b="0" dirty="0" err="1">
                <a:latin typeface="Arial"/>
                <a:cs typeface="Arial"/>
              </a:rPr>
              <a:t>Anatomi</a:t>
            </a:r>
            <a:r>
              <a:rPr lang="en-US" sz="4800" b="0" dirty="0">
                <a:latin typeface="Arial"/>
                <a:cs typeface="Arial"/>
              </a:rPr>
              <a:t> </a:t>
            </a:r>
            <a:r>
              <a:rPr lang="en-US" sz="4800" b="0" dirty="0" err="1">
                <a:latin typeface="Arial"/>
                <a:cs typeface="Arial"/>
              </a:rPr>
              <a:t>Penelitian</a:t>
            </a:r>
            <a:endParaRPr lang="en-US" sz="4800" b="0" dirty="0">
              <a:latin typeface="Arial"/>
              <a:cs typeface="Arial"/>
            </a:endParaRPr>
          </a:p>
        </p:txBody>
      </p:sp>
      <p:sp>
        <p:nvSpPr>
          <p:cNvPr id="90115" name="Rectangle 3"/>
          <p:cNvSpPr>
            <a:spLocks noGrp="1" noChangeArrowheads="1"/>
          </p:cNvSpPr>
          <p:nvPr>
            <p:ph idx="1"/>
          </p:nvPr>
        </p:nvSpPr>
        <p:spPr>
          <a:xfrm>
            <a:off x="533400" y="1295400"/>
            <a:ext cx="8229600" cy="5334000"/>
          </a:xfrm>
        </p:spPr>
        <p:txBody>
          <a:bodyPr>
            <a:normAutofit/>
          </a:bodyPr>
          <a:lstStyle/>
          <a:p>
            <a:pPr marL="609600" indent="-609600">
              <a:buClr>
                <a:schemeClr val="tx1"/>
              </a:buClr>
              <a:buFontTx/>
              <a:buAutoNum type="arabicPeriod"/>
            </a:pPr>
            <a:r>
              <a:rPr lang="en-US" sz="2800" dirty="0" err="1">
                <a:latin typeface="Arial"/>
                <a:cs typeface="Arial"/>
              </a:rPr>
              <a:t>Masalah</a:t>
            </a:r>
            <a:r>
              <a:rPr lang="en-US" sz="2800" dirty="0">
                <a:latin typeface="Arial"/>
                <a:cs typeface="Arial"/>
              </a:rPr>
              <a:t> </a:t>
            </a:r>
            <a:r>
              <a:rPr lang="en-US" sz="2800" dirty="0" err="1">
                <a:latin typeface="Arial"/>
                <a:cs typeface="Arial"/>
              </a:rPr>
              <a:t>Penelitian</a:t>
            </a:r>
            <a:r>
              <a:rPr lang="en-US" sz="2800" dirty="0">
                <a:latin typeface="Arial"/>
                <a:cs typeface="Arial"/>
              </a:rPr>
              <a:t>: </a:t>
            </a:r>
            <a:r>
              <a:rPr lang="en-US" sz="2800" dirty="0" err="1">
                <a:latin typeface="Arial"/>
                <a:cs typeface="Arial"/>
              </a:rPr>
              <a:t>menjelaskan</a:t>
            </a:r>
            <a:r>
              <a:rPr lang="en-US" sz="2800" dirty="0">
                <a:latin typeface="Arial"/>
                <a:cs typeface="Arial"/>
              </a:rPr>
              <a:t> </a:t>
            </a:r>
            <a:r>
              <a:rPr lang="en-US" sz="2800" dirty="0" err="1">
                <a:latin typeface="Arial"/>
                <a:cs typeface="Arial"/>
              </a:rPr>
              <a:t>bidang</a:t>
            </a:r>
            <a:r>
              <a:rPr lang="en-US" sz="2800" dirty="0">
                <a:latin typeface="Arial"/>
                <a:cs typeface="Arial"/>
              </a:rPr>
              <a:t> </a:t>
            </a:r>
            <a:r>
              <a:rPr lang="en-US" sz="2800" dirty="0" err="1">
                <a:latin typeface="Arial"/>
                <a:cs typeface="Arial"/>
              </a:rPr>
              <a:t>atau</a:t>
            </a:r>
            <a:r>
              <a:rPr lang="en-US" sz="2800" dirty="0">
                <a:latin typeface="Arial"/>
                <a:cs typeface="Arial"/>
              </a:rPr>
              <a:t> </a:t>
            </a:r>
            <a:r>
              <a:rPr lang="en-US" sz="2800" dirty="0" err="1">
                <a:latin typeface="Arial"/>
                <a:cs typeface="Arial"/>
              </a:rPr>
              <a:t>fokus</a:t>
            </a:r>
            <a:r>
              <a:rPr lang="en-US" sz="2800" dirty="0">
                <a:latin typeface="Arial"/>
                <a:cs typeface="Arial"/>
              </a:rPr>
              <a:t> </a:t>
            </a:r>
            <a:r>
              <a:rPr lang="en-US" sz="2800" dirty="0" err="1">
                <a:latin typeface="Arial"/>
                <a:cs typeface="Arial"/>
              </a:rPr>
              <a:t>dari</a:t>
            </a:r>
            <a:r>
              <a:rPr lang="en-US" sz="2800" dirty="0">
                <a:latin typeface="Arial"/>
                <a:cs typeface="Arial"/>
              </a:rPr>
              <a:t> </a:t>
            </a:r>
            <a:r>
              <a:rPr lang="en-US" sz="2800" dirty="0" err="1">
                <a:latin typeface="Arial"/>
                <a:cs typeface="Arial"/>
              </a:rPr>
              <a:t>penelitian</a:t>
            </a:r>
            <a:r>
              <a:rPr lang="en-US" sz="2800" dirty="0">
                <a:latin typeface="Arial"/>
                <a:cs typeface="Arial"/>
              </a:rPr>
              <a:t> </a:t>
            </a:r>
            <a:r>
              <a:rPr lang="en-US" sz="2800" dirty="0" err="1">
                <a:latin typeface="Arial"/>
                <a:cs typeface="Arial"/>
              </a:rPr>
              <a:t>ini</a:t>
            </a:r>
            <a:endParaRPr lang="en-US" sz="2800" dirty="0">
              <a:latin typeface="Arial"/>
              <a:cs typeface="Arial"/>
            </a:endParaRPr>
          </a:p>
          <a:p>
            <a:pPr marL="609600" indent="-609600">
              <a:buClr>
                <a:schemeClr val="tx1"/>
              </a:buClr>
              <a:buFontTx/>
              <a:buAutoNum type="arabicPeriod"/>
            </a:pPr>
            <a:r>
              <a:rPr lang="en-US" sz="2800" dirty="0" err="1">
                <a:latin typeface="Arial"/>
                <a:cs typeface="Arial"/>
              </a:rPr>
              <a:t>Signifikansi</a:t>
            </a:r>
            <a:r>
              <a:rPr lang="en-US" sz="2800" dirty="0">
                <a:latin typeface="Arial"/>
                <a:cs typeface="Arial"/>
              </a:rPr>
              <a:t>: </a:t>
            </a:r>
            <a:r>
              <a:rPr lang="en-US" sz="2800" dirty="0" err="1">
                <a:latin typeface="Arial"/>
                <a:cs typeface="Arial"/>
              </a:rPr>
              <a:t>menjelaskan</a:t>
            </a:r>
            <a:r>
              <a:rPr lang="en-US" sz="2800" dirty="0">
                <a:latin typeface="Arial"/>
                <a:cs typeface="Arial"/>
              </a:rPr>
              <a:t> </a:t>
            </a:r>
            <a:r>
              <a:rPr lang="en-US" sz="2800" dirty="0" err="1">
                <a:latin typeface="Arial"/>
                <a:cs typeface="Arial"/>
              </a:rPr>
              <a:t>mengapa</a:t>
            </a:r>
            <a:r>
              <a:rPr lang="en-US" sz="2800" dirty="0">
                <a:latin typeface="Arial"/>
                <a:cs typeface="Arial"/>
              </a:rPr>
              <a:t> </a:t>
            </a:r>
            <a:r>
              <a:rPr lang="en-US" sz="2800" dirty="0" err="1">
                <a:latin typeface="Arial"/>
                <a:cs typeface="Arial"/>
              </a:rPr>
              <a:t>penelitian</a:t>
            </a:r>
            <a:r>
              <a:rPr lang="en-US" sz="2800" dirty="0">
                <a:latin typeface="Arial"/>
                <a:cs typeface="Arial"/>
              </a:rPr>
              <a:t> </a:t>
            </a:r>
            <a:r>
              <a:rPr lang="en-US" sz="2800" dirty="0" err="1">
                <a:latin typeface="Arial"/>
                <a:cs typeface="Arial"/>
              </a:rPr>
              <a:t>ini</a:t>
            </a:r>
            <a:r>
              <a:rPr lang="en-US" sz="2800" dirty="0">
                <a:latin typeface="Arial"/>
                <a:cs typeface="Arial"/>
              </a:rPr>
              <a:t> </a:t>
            </a:r>
            <a:r>
              <a:rPr lang="en-US" sz="2800" dirty="0" err="1">
                <a:latin typeface="Arial"/>
                <a:cs typeface="Arial"/>
              </a:rPr>
              <a:t>penting</a:t>
            </a:r>
            <a:r>
              <a:rPr lang="en-US" sz="2800" dirty="0">
                <a:latin typeface="Arial"/>
                <a:cs typeface="Arial"/>
              </a:rPr>
              <a:t> </a:t>
            </a:r>
            <a:r>
              <a:rPr lang="en-US" sz="2800" dirty="0" err="1">
                <a:latin typeface="Arial"/>
                <a:cs typeface="Arial"/>
              </a:rPr>
              <a:t>dilakukan</a:t>
            </a:r>
            <a:r>
              <a:rPr lang="en-US" sz="2800" dirty="0">
                <a:latin typeface="Arial"/>
                <a:cs typeface="Arial"/>
              </a:rPr>
              <a:t>, </a:t>
            </a:r>
            <a:r>
              <a:rPr lang="en-US" sz="2800" dirty="0" err="1">
                <a:latin typeface="Arial"/>
                <a:cs typeface="Arial"/>
              </a:rPr>
              <a:t>apa</a:t>
            </a:r>
            <a:r>
              <a:rPr lang="en-US" sz="2800" dirty="0">
                <a:latin typeface="Arial"/>
                <a:cs typeface="Arial"/>
              </a:rPr>
              <a:t> </a:t>
            </a:r>
            <a:r>
              <a:rPr lang="en-US" sz="2800" dirty="0" err="1">
                <a:latin typeface="Arial"/>
                <a:cs typeface="Arial"/>
              </a:rPr>
              <a:t>manfaatnya</a:t>
            </a:r>
            <a:r>
              <a:rPr lang="en-US" sz="2800" dirty="0">
                <a:latin typeface="Arial"/>
                <a:cs typeface="Arial"/>
              </a:rPr>
              <a:t> </a:t>
            </a:r>
            <a:r>
              <a:rPr lang="en-US" sz="2800" dirty="0" err="1">
                <a:latin typeface="Arial"/>
                <a:cs typeface="Arial"/>
              </a:rPr>
              <a:t>dan</a:t>
            </a:r>
            <a:r>
              <a:rPr lang="en-US" sz="2800" dirty="0">
                <a:latin typeface="Arial"/>
                <a:cs typeface="Arial"/>
              </a:rPr>
              <a:t> </a:t>
            </a:r>
            <a:r>
              <a:rPr lang="en-US" sz="2800" dirty="0" err="1" smtClean="0">
                <a:latin typeface="Arial"/>
                <a:cs typeface="Arial"/>
              </a:rPr>
              <a:t>implikasiny</a:t>
            </a:r>
            <a:r>
              <a:rPr lang="id-ID" sz="2800" dirty="0" smtClean="0">
                <a:latin typeface="Arial"/>
                <a:cs typeface="Arial"/>
              </a:rPr>
              <a:t> </a:t>
            </a:r>
            <a:r>
              <a:rPr lang="en-US" sz="2800" dirty="0" smtClean="0">
                <a:latin typeface="Arial"/>
                <a:cs typeface="Arial"/>
              </a:rPr>
              <a:t>a </a:t>
            </a:r>
            <a:r>
              <a:rPr lang="en-US" sz="2800" dirty="0" err="1">
                <a:latin typeface="Arial"/>
                <a:cs typeface="Arial"/>
              </a:rPr>
              <a:t>terhadap</a:t>
            </a:r>
            <a:r>
              <a:rPr lang="en-US" sz="2800" dirty="0">
                <a:latin typeface="Arial"/>
                <a:cs typeface="Arial"/>
              </a:rPr>
              <a:t> </a:t>
            </a:r>
            <a:r>
              <a:rPr lang="en-US" sz="2800" dirty="0" err="1">
                <a:latin typeface="Arial"/>
                <a:cs typeface="Arial"/>
              </a:rPr>
              <a:t>berbagai</a:t>
            </a:r>
            <a:r>
              <a:rPr lang="en-US" sz="2800" dirty="0">
                <a:latin typeface="Arial"/>
                <a:cs typeface="Arial"/>
              </a:rPr>
              <a:t> </a:t>
            </a:r>
            <a:r>
              <a:rPr lang="en-US" sz="2800" dirty="0" err="1">
                <a:latin typeface="Arial"/>
                <a:cs typeface="Arial"/>
              </a:rPr>
              <a:t>hal</a:t>
            </a:r>
            <a:endParaRPr lang="en-US" sz="2800" dirty="0">
              <a:latin typeface="Arial"/>
              <a:cs typeface="Arial"/>
            </a:endParaRPr>
          </a:p>
          <a:p>
            <a:pPr marL="609600" indent="-609600">
              <a:buClr>
                <a:schemeClr val="tx1"/>
              </a:buClr>
              <a:buFontTx/>
              <a:buAutoNum type="arabicPeriod"/>
            </a:pPr>
            <a:r>
              <a:rPr lang="en-US" sz="2800" dirty="0" err="1">
                <a:latin typeface="Arial"/>
                <a:cs typeface="Arial"/>
              </a:rPr>
              <a:t>Tinjauan</a:t>
            </a:r>
            <a:r>
              <a:rPr lang="en-US" sz="2800" dirty="0">
                <a:latin typeface="Arial"/>
                <a:cs typeface="Arial"/>
              </a:rPr>
              <a:t> </a:t>
            </a:r>
            <a:r>
              <a:rPr lang="en-US" sz="2800" dirty="0" err="1">
                <a:latin typeface="Arial"/>
                <a:cs typeface="Arial"/>
              </a:rPr>
              <a:t>pustaka</a:t>
            </a:r>
            <a:r>
              <a:rPr lang="en-US" sz="2800" dirty="0">
                <a:latin typeface="Arial"/>
                <a:cs typeface="Arial"/>
              </a:rPr>
              <a:t>: </a:t>
            </a:r>
            <a:r>
              <a:rPr lang="en-US" sz="2800" dirty="0" err="1">
                <a:latin typeface="Arial"/>
                <a:cs typeface="Arial"/>
              </a:rPr>
              <a:t>menjelaskan</a:t>
            </a:r>
            <a:r>
              <a:rPr lang="en-US" sz="2800" dirty="0">
                <a:latin typeface="Arial"/>
                <a:cs typeface="Arial"/>
              </a:rPr>
              <a:t> </a:t>
            </a:r>
            <a:r>
              <a:rPr lang="en-US" sz="2800" dirty="0" err="1">
                <a:latin typeface="Arial"/>
                <a:cs typeface="Arial"/>
              </a:rPr>
              <a:t>pengetahuan</a:t>
            </a:r>
            <a:r>
              <a:rPr lang="en-US" sz="2800" dirty="0">
                <a:latin typeface="Arial"/>
                <a:cs typeface="Arial"/>
              </a:rPr>
              <a:t>  yang </a:t>
            </a:r>
            <a:r>
              <a:rPr lang="en-US" sz="2800" dirty="0" err="1">
                <a:latin typeface="Arial"/>
                <a:cs typeface="Arial"/>
              </a:rPr>
              <a:t>telah</a:t>
            </a:r>
            <a:r>
              <a:rPr lang="en-US" sz="2800" dirty="0">
                <a:latin typeface="Arial"/>
                <a:cs typeface="Arial"/>
              </a:rPr>
              <a:t> </a:t>
            </a:r>
            <a:r>
              <a:rPr lang="en-US" sz="2800" dirty="0" err="1">
                <a:latin typeface="Arial"/>
                <a:cs typeface="Arial"/>
              </a:rPr>
              <a:t>dimiliki</a:t>
            </a:r>
            <a:r>
              <a:rPr lang="en-US" sz="2800" dirty="0">
                <a:latin typeface="Arial"/>
                <a:cs typeface="Arial"/>
              </a:rPr>
              <a:t> </a:t>
            </a:r>
            <a:r>
              <a:rPr lang="en-US" sz="2800" dirty="0" err="1">
                <a:latin typeface="Arial"/>
                <a:cs typeface="Arial"/>
              </a:rPr>
              <a:t>umum</a:t>
            </a:r>
            <a:r>
              <a:rPr lang="en-US" sz="2800" dirty="0">
                <a:latin typeface="Arial"/>
                <a:cs typeface="Arial"/>
              </a:rPr>
              <a:t> </a:t>
            </a:r>
            <a:r>
              <a:rPr lang="en-US" sz="2800" dirty="0" err="1">
                <a:latin typeface="Arial"/>
                <a:cs typeface="Arial"/>
              </a:rPr>
              <a:t>tentang</a:t>
            </a:r>
            <a:r>
              <a:rPr lang="en-US" sz="2800" dirty="0">
                <a:latin typeface="Arial"/>
                <a:cs typeface="Arial"/>
              </a:rPr>
              <a:t> </a:t>
            </a:r>
            <a:r>
              <a:rPr lang="en-US" sz="2800" dirty="0" err="1">
                <a:latin typeface="Arial"/>
                <a:cs typeface="Arial"/>
              </a:rPr>
              <a:t>masalah</a:t>
            </a:r>
            <a:r>
              <a:rPr lang="en-US" sz="2800" dirty="0">
                <a:latin typeface="Arial"/>
                <a:cs typeface="Arial"/>
              </a:rPr>
              <a:t> </a:t>
            </a:r>
            <a:r>
              <a:rPr lang="en-US" sz="2800" dirty="0" err="1">
                <a:latin typeface="Arial"/>
                <a:cs typeface="Arial"/>
              </a:rPr>
              <a:t>penelitian</a:t>
            </a:r>
            <a:r>
              <a:rPr lang="en-US" sz="2800" dirty="0">
                <a:latin typeface="Arial"/>
                <a:cs typeface="Arial"/>
              </a:rPr>
              <a:t> </a:t>
            </a:r>
            <a:r>
              <a:rPr lang="en-US" sz="2800" dirty="0" err="1">
                <a:latin typeface="Arial"/>
                <a:cs typeface="Arial"/>
              </a:rPr>
              <a:t>secara</a:t>
            </a:r>
            <a:r>
              <a:rPr lang="en-US" sz="2800" dirty="0">
                <a:latin typeface="Arial"/>
                <a:cs typeface="Arial"/>
              </a:rPr>
              <a:t> </a:t>
            </a:r>
            <a:r>
              <a:rPr lang="en-US" sz="2800" dirty="0" err="1">
                <a:latin typeface="Arial"/>
                <a:cs typeface="Arial"/>
              </a:rPr>
              <a:t>sistematis</a:t>
            </a:r>
            <a:endParaRPr lang="en-US" sz="2800" dirty="0">
              <a:latin typeface="Arial"/>
              <a:cs typeface="Arial"/>
            </a:endParaRPr>
          </a:p>
          <a:p>
            <a:pPr marL="609600" indent="-609600">
              <a:buClr>
                <a:schemeClr val="tx1"/>
              </a:buClr>
              <a:buFontTx/>
              <a:buAutoNum type="arabicPeriod"/>
            </a:pPr>
            <a:r>
              <a:rPr lang="en-US" sz="2800" dirty="0" err="1">
                <a:latin typeface="Arial"/>
                <a:cs typeface="Arial"/>
              </a:rPr>
              <a:t>Metode</a:t>
            </a:r>
            <a:r>
              <a:rPr lang="en-US" sz="2800" dirty="0">
                <a:latin typeface="Arial"/>
                <a:cs typeface="Arial"/>
              </a:rPr>
              <a:t> </a:t>
            </a:r>
            <a:r>
              <a:rPr lang="en-US" sz="2800" dirty="0" err="1">
                <a:latin typeface="Arial"/>
                <a:cs typeface="Arial"/>
              </a:rPr>
              <a:t>penelitian</a:t>
            </a:r>
            <a:r>
              <a:rPr lang="en-US" sz="2800" dirty="0">
                <a:latin typeface="Arial"/>
                <a:cs typeface="Arial"/>
              </a:rPr>
              <a:t>: </a:t>
            </a:r>
            <a:r>
              <a:rPr lang="en-US" sz="2800" dirty="0" err="1">
                <a:latin typeface="Arial"/>
                <a:cs typeface="Arial"/>
              </a:rPr>
              <a:t>menjelaskan</a:t>
            </a:r>
            <a:r>
              <a:rPr lang="en-US" sz="2800" dirty="0">
                <a:latin typeface="Arial"/>
                <a:cs typeface="Arial"/>
              </a:rPr>
              <a:t> </a:t>
            </a:r>
            <a:r>
              <a:rPr lang="en-US" sz="2800" dirty="0" err="1">
                <a:latin typeface="Arial"/>
                <a:cs typeface="Arial"/>
              </a:rPr>
              <a:t>strategi</a:t>
            </a:r>
            <a:r>
              <a:rPr lang="en-US" sz="2800" dirty="0">
                <a:latin typeface="Arial"/>
                <a:cs typeface="Arial"/>
              </a:rPr>
              <a:t> </a:t>
            </a:r>
            <a:r>
              <a:rPr lang="en-US" sz="2800" dirty="0" err="1">
                <a:latin typeface="Arial"/>
                <a:cs typeface="Arial"/>
              </a:rPr>
              <a:t>dalam</a:t>
            </a:r>
            <a:r>
              <a:rPr lang="en-US" sz="2800" dirty="0">
                <a:latin typeface="Arial"/>
                <a:cs typeface="Arial"/>
              </a:rPr>
              <a:t> </a:t>
            </a:r>
            <a:r>
              <a:rPr lang="en-US" sz="2800" dirty="0" err="1">
                <a:latin typeface="Arial"/>
                <a:cs typeface="Arial"/>
              </a:rPr>
              <a:t>rangka</a:t>
            </a:r>
            <a:r>
              <a:rPr lang="en-US" sz="2800" dirty="0">
                <a:latin typeface="Arial"/>
                <a:cs typeface="Arial"/>
              </a:rPr>
              <a:t> </a:t>
            </a:r>
            <a:r>
              <a:rPr lang="en-US" sz="2800" dirty="0" err="1">
                <a:latin typeface="Arial"/>
                <a:cs typeface="Arial"/>
              </a:rPr>
              <a:t>menyelesaikan</a:t>
            </a:r>
            <a:r>
              <a:rPr lang="en-US" sz="2800" dirty="0">
                <a:latin typeface="Arial"/>
                <a:cs typeface="Arial"/>
              </a:rPr>
              <a:t> </a:t>
            </a:r>
            <a:r>
              <a:rPr lang="en-US" sz="2800" dirty="0" err="1">
                <a:latin typeface="Arial"/>
                <a:cs typeface="Arial"/>
              </a:rPr>
              <a:t>masalah</a:t>
            </a:r>
            <a:r>
              <a:rPr lang="en-US" sz="2800" dirty="0">
                <a:latin typeface="Arial"/>
                <a:cs typeface="Arial"/>
              </a:rPr>
              <a:t> </a:t>
            </a:r>
            <a:r>
              <a:rPr lang="en-US" sz="2800" dirty="0" err="1">
                <a:latin typeface="Arial"/>
                <a:cs typeface="Arial"/>
              </a:rPr>
              <a:t>penelitian</a:t>
            </a:r>
            <a:r>
              <a:rPr lang="en-US" sz="2800" dirty="0">
                <a:latin typeface="Arial"/>
                <a:cs typeface="Arial"/>
              </a:rPr>
              <a:t> </a:t>
            </a:r>
            <a:r>
              <a:rPr lang="en-US" sz="2800" dirty="0" err="1">
                <a:latin typeface="Arial"/>
                <a:cs typeface="Arial"/>
              </a:rPr>
              <a:t>atau</a:t>
            </a:r>
            <a:r>
              <a:rPr lang="en-US" sz="2800" dirty="0">
                <a:latin typeface="Arial"/>
                <a:cs typeface="Arial"/>
              </a:rPr>
              <a:t> </a:t>
            </a:r>
            <a:r>
              <a:rPr lang="en-US" sz="2800" dirty="0" err="1">
                <a:latin typeface="Arial"/>
                <a:cs typeface="Arial"/>
              </a:rPr>
              <a:t>menjawab</a:t>
            </a:r>
            <a:r>
              <a:rPr lang="en-US" sz="2800" dirty="0">
                <a:latin typeface="Arial"/>
                <a:cs typeface="Arial"/>
              </a:rPr>
              <a:t> </a:t>
            </a:r>
            <a:r>
              <a:rPr lang="en-US" sz="2800" dirty="0" err="1">
                <a:latin typeface="Arial"/>
                <a:cs typeface="Arial"/>
              </a:rPr>
              <a:t>penelitian</a:t>
            </a:r>
            <a:endParaRPr lang="en-US" sz="2800" dirty="0">
              <a:latin typeface="Arial"/>
              <a:cs typeface="Arial"/>
            </a:endParaRPr>
          </a:p>
        </p:txBody>
      </p:sp>
    </p:spTree>
    <p:extLst>
      <p:ext uri="{BB962C8B-B14F-4D97-AF65-F5344CB8AC3E}">
        <p14:creationId xmlns:p14="http://schemas.microsoft.com/office/powerpoint/2010/main" val="298167248"/>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normAutofit/>
          </a:bodyPr>
          <a:lstStyle/>
          <a:p>
            <a:r>
              <a:rPr lang="en-US" sz="4800" b="0" dirty="0" err="1">
                <a:latin typeface="Arial"/>
                <a:cs typeface="Arial"/>
              </a:rPr>
              <a:t>Definisi</a:t>
            </a:r>
            <a:r>
              <a:rPr lang="en-US" sz="4800" b="0" dirty="0">
                <a:latin typeface="Arial"/>
                <a:cs typeface="Arial"/>
              </a:rPr>
              <a:t> </a:t>
            </a:r>
            <a:r>
              <a:rPr lang="en-US" sz="4800" b="0" dirty="0" err="1">
                <a:latin typeface="Arial"/>
                <a:cs typeface="Arial"/>
              </a:rPr>
              <a:t>M</a:t>
            </a:r>
            <a:r>
              <a:rPr lang="en-US" sz="4800" b="0" dirty="0" err="1" smtClean="0">
                <a:latin typeface="Arial"/>
                <a:cs typeface="Arial"/>
              </a:rPr>
              <a:t>asalah</a:t>
            </a:r>
            <a:endParaRPr lang="en-US" sz="4800" b="0" dirty="0">
              <a:latin typeface="Arial"/>
              <a:cs typeface="Arial"/>
            </a:endParaRPr>
          </a:p>
        </p:txBody>
      </p:sp>
      <p:sp>
        <p:nvSpPr>
          <p:cNvPr id="73731" name="Rectangle 3"/>
          <p:cNvSpPr>
            <a:spLocks noGrp="1" noChangeArrowheads="1"/>
          </p:cNvSpPr>
          <p:nvPr>
            <p:ph idx="1"/>
          </p:nvPr>
        </p:nvSpPr>
        <p:spPr/>
        <p:txBody>
          <a:bodyPr>
            <a:normAutofit/>
          </a:bodyPr>
          <a:lstStyle/>
          <a:p>
            <a:r>
              <a:rPr lang="en-US" sz="3200" dirty="0" err="1">
                <a:solidFill>
                  <a:schemeClr val="tx1"/>
                </a:solidFill>
                <a:latin typeface="Arial"/>
                <a:cs typeface="Arial"/>
              </a:rPr>
              <a:t>Perbedaan</a:t>
            </a:r>
            <a:r>
              <a:rPr lang="en-US" sz="3200" dirty="0">
                <a:solidFill>
                  <a:schemeClr val="tx1"/>
                </a:solidFill>
                <a:latin typeface="Arial"/>
                <a:cs typeface="Arial"/>
              </a:rPr>
              <a:t> </a:t>
            </a:r>
            <a:r>
              <a:rPr lang="en-US" sz="3200" dirty="0" err="1">
                <a:solidFill>
                  <a:schemeClr val="tx1"/>
                </a:solidFill>
                <a:latin typeface="Arial"/>
                <a:cs typeface="Arial"/>
              </a:rPr>
              <a:t>antara</a:t>
            </a:r>
            <a:r>
              <a:rPr lang="en-US" sz="3200" dirty="0">
                <a:solidFill>
                  <a:schemeClr val="tx1"/>
                </a:solidFill>
                <a:latin typeface="Arial"/>
                <a:cs typeface="Arial"/>
              </a:rPr>
              <a:t> </a:t>
            </a:r>
            <a:r>
              <a:rPr lang="en-US" sz="3200" dirty="0" err="1">
                <a:solidFill>
                  <a:schemeClr val="tx1"/>
                </a:solidFill>
                <a:latin typeface="Arial"/>
                <a:cs typeface="Arial"/>
              </a:rPr>
              <a:t>harapan</a:t>
            </a:r>
            <a:r>
              <a:rPr lang="en-US" sz="3200" dirty="0">
                <a:solidFill>
                  <a:schemeClr val="tx1"/>
                </a:solidFill>
                <a:latin typeface="Arial"/>
                <a:cs typeface="Arial"/>
              </a:rPr>
              <a:t> </a:t>
            </a:r>
            <a:r>
              <a:rPr lang="en-US" sz="3200" dirty="0" err="1">
                <a:solidFill>
                  <a:schemeClr val="tx1"/>
                </a:solidFill>
                <a:latin typeface="Arial"/>
                <a:cs typeface="Arial"/>
              </a:rPr>
              <a:t>dengan</a:t>
            </a:r>
            <a:r>
              <a:rPr lang="en-US" sz="3200" dirty="0">
                <a:solidFill>
                  <a:schemeClr val="tx1"/>
                </a:solidFill>
                <a:latin typeface="Arial"/>
                <a:cs typeface="Arial"/>
              </a:rPr>
              <a:t> </a:t>
            </a:r>
            <a:r>
              <a:rPr lang="en-US" sz="3200" dirty="0" err="1">
                <a:solidFill>
                  <a:schemeClr val="tx1"/>
                </a:solidFill>
                <a:latin typeface="Arial"/>
                <a:cs typeface="Arial"/>
              </a:rPr>
              <a:t>kenyataan</a:t>
            </a:r>
            <a:r>
              <a:rPr lang="en-US" sz="3200" dirty="0">
                <a:solidFill>
                  <a:schemeClr val="tx1"/>
                </a:solidFill>
                <a:latin typeface="Arial"/>
                <a:cs typeface="Arial"/>
              </a:rPr>
              <a:t>, </a:t>
            </a:r>
            <a:r>
              <a:rPr lang="en-US" sz="3200" dirty="0" err="1">
                <a:solidFill>
                  <a:schemeClr val="tx1"/>
                </a:solidFill>
                <a:latin typeface="Arial"/>
                <a:cs typeface="Arial"/>
              </a:rPr>
              <a:t>antara</a:t>
            </a:r>
            <a:r>
              <a:rPr lang="en-US" sz="3200" dirty="0">
                <a:solidFill>
                  <a:schemeClr val="tx1"/>
                </a:solidFill>
                <a:latin typeface="Arial"/>
                <a:cs typeface="Arial"/>
              </a:rPr>
              <a:t> </a:t>
            </a:r>
            <a:r>
              <a:rPr lang="en-US" sz="3200" dirty="0" err="1">
                <a:solidFill>
                  <a:schemeClr val="tx1"/>
                </a:solidFill>
                <a:latin typeface="Arial"/>
                <a:cs typeface="Arial"/>
              </a:rPr>
              <a:t>visi</a:t>
            </a:r>
            <a:r>
              <a:rPr lang="en-US" sz="3200" dirty="0">
                <a:solidFill>
                  <a:schemeClr val="tx1"/>
                </a:solidFill>
                <a:latin typeface="Arial"/>
                <a:cs typeface="Arial"/>
              </a:rPr>
              <a:t>/</a:t>
            </a:r>
            <a:r>
              <a:rPr lang="en-US" sz="3200" dirty="0" err="1">
                <a:solidFill>
                  <a:schemeClr val="tx1"/>
                </a:solidFill>
                <a:latin typeface="Arial"/>
                <a:cs typeface="Arial"/>
              </a:rPr>
              <a:t>tujuan</a:t>
            </a:r>
            <a:r>
              <a:rPr lang="en-US" sz="3200" dirty="0">
                <a:solidFill>
                  <a:schemeClr val="tx1"/>
                </a:solidFill>
                <a:latin typeface="Arial"/>
                <a:cs typeface="Arial"/>
              </a:rPr>
              <a:t> </a:t>
            </a:r>
            <a:r>
              <a:rPr lang="en-US" sz="3200" dirty="0" err="1">
                <a:solidFill>
                  <a:schemeClr val="tx1"/>
                </a:solidFill>
                <a:latin typeface="Arial"/>
                <a:cs typeface="Arial"/>
              </a:rPr>
              <a:t>dengan</a:t>
            </a:r>
            <a:r>
              <a:rPr lang="en-US" sz="3200" dirty="0">
                <a:solidFill>
                  <a:schemeClr val="tx1"/>
                </a:solidFill>
                <a:latin typeface="Arial"/>
                <a:cs typeface="Arial"/>
              </a:rPr>
              <a:t> yang </a:t>
            </a:r>
            <a:r>
              <a:rPr lang="en-US" sz="3200" dirty="0" err="1">
                <a:solidFill>
                  <a:schemeClr val="tx1"/>
                </a:solidFill>
                <a:latin typeface="Arial"/>
                <a:cs typeface="Arial"/>
              </a:rPr>
              <a:t>dicapai</a:t>
            </a:r>
            <a:endParaRPr lang="en-US" sz="3200" dirty="0">
              <a:solidFill>
                <a:schemeClr val="tx1"/>
              </a:solidFill>
              <a:latin typeface="Arial"/>
              <a:cs typeface="Arial"/>
            </a:endParaRPr>
          </a:p>
          <a:p>
            <a:r>
              <a:rPr lang="en-US" sz="3200" dirty="0" err="1">
                <a:solidFill>
                  <a:schemeClr val="tx1"/>
                </a:solidFill>
                <a:latin typeface="Arial"/>
                <a:cs typeface="Arial"/>
              </a:rPr>
              <a:t>Isyu</a:t>
            </a:r>
            <a:r>
              <a:rPr lang="en-US" sz="3200" dirty="0">
                <a:solidFill>
                  <a:schemeClr val="tx1"/>
                </a:solidFill>
                <a:latin typeface="Arial"/>
                <a:cs typeface="Arial"/>
              </a:rPr>
              <a:t> yang </a:t>
            </a:r>
            <a:r>
              <a:rPr lang="en-US" sz="3200" dirty="0" err="1">
                <a:solidFill>
                  <a:schemeClr val="tx1"/>
                </a:solidFill>
                <a:latin typeface="Arial"/>
                <a:cs typeface="Arial"/>
              </a:rPr>
              <a:t>hangat</a:t>
            </a:r>
            <a:r>
              <a:rPr lang="en-US" sz="3200" dirty="0">
                <a:solidFill>
                  <a:schemeClr val="tx1"/>
                </a:solidFill>
                <a:latin typeface="Arial"/>
                <a:cs typeface="Arial"/>
              </a:rPr>
              <a:t>, yang </a:t>
            </a:r>
            <a:r>
              <a:rPr lang="en-US" sz="3200" dirty="0" err="1">
                <a:solidFill>
                  <a:schemeClr val="tx1"/>
                </a:solidFill>
                <a:latin typeface="Arial"/>
                <a:cs typeface="Arial"/>
              </a:rPr>
              <a:t>menarik</a:t>
            </a:r>
            <a:r>
              <a:rPr lang="en-US" sz="3200" dirty="0">
                <a:solidFill>
                  <a:schemeClr val="tx1"/>
                </a:solidFill>
                <a:latin typeface="Arial"/>
                <a:cs typeface="Arial"/>
              </a:rPr>
              <a:t> </a:t>
            </a:r>
            <a:r>
              <a:rPr lang="en-US" sz="3200" dirty="0" err="1">
                <a:solidFill>
                  <a:schemeClr val="tx1"/>
                </a:solidFill>
                <a:latin typeface="Arial"/>
                <a:cs typeface="Arial"/>
              </a:rPr>
              <a:t>perhatian</a:t>
            </a:r>
            <a:r>
              <a:rPr lang="en-US" sz="3200" dirty="0">
                <a:solidFill>
                  <a:schemeClr val="tx1"/>
                </a:solidFill>
                <a:latin typeface="Arial"/>
                <a:cs typeface="Arial"/>
              </a:rPr>
              <a:t> </a:t>
            </a:r>
            <a:r>
              <a:rPr lang="en-US" sz="3200" dirty="0" err="1">
                <a:solidFill>
                  <a:schemeClr val="tx1"/>
                </a:solidFill>
                <a:latin typeface="Arial"/>
                <a:cs typeface="Arial"/>
              </a:rPr>
              <a:t>banyak</a:t>
            </a:r>
            <a:r>
              <a:rPr lang="en-US" sz="3200" dirty="0">
                <a:solidFill>
                  <a:schemeClr val="tx1"/>
                </a:solidFill>
                <a:latin typeface="Arial"/>
                <a:cs typeface="Arial"/>
              </a:rPr>
              <a:t> orang</a:t>
            </a:r>
          </a:p>
          <a:p>
            <a:r>
              <a:rPr lang="en-US" sz="3200" dirty="0">
                <a:solidFill>
                  <a:schemeClr val="tx1"/>
                </a:solidFill>
                <a:latin typeface="Arial"/>
                <a:cs typeface="Arial"/>
              </a:rPr>
              <a:t>Hal2 yang </a:t>
            </a:r>
            <a:r>
              <a:rPr lang="en-US" sz="3200" dirty="0" err="1">
                <a:solidFill>
                  <a:schemeClr val="tx1"/>
                </a:solidFill>
                <a:latin typeface="Arial"/>
                <a:cs typeface="Arial"/>
              </a:rPr>
              <a:t>belum</a:t>
            </a:r>
            <a:r>
              <a:rPr lang="en-US" sz="3200" dirty="0">
                <a:solidFill>
                  <a:schemeClr val="tx1"/>
                </a:solidFill>
                <a:latin typeface="Arial"/>
                <a:cs typeface="Arial"/>
              </a:rPr>
              <a:t> </a:t>
            </a:r>
            <a:r>
              <a:rPr lang="en-US" sz="3200" dirty="0" err="1">
                <a:solidFill>
                  <a:schemeClr val="tx1"/>
                </a:solidFill>
                <a:latin typeface="Arial"/>
                <a:cs typeface="Arial"/>
              </a:rPr>
              <a:t>diketahui</a:t>
            </a:r>
            <a:r>
              <a:rPr lang="en-US" sz="3200" dirty="0">
                <a:solidFill>
                  <a:schemeClr val="tx1"/>
                </a:solidFill>
                <a:latin typeface="Arial"/>
                <a:cs typeface="Arial"/>
              </a:rPr>
              <a:t>, </a:t>
            </a:r>
            <a:r>
              <a:rPr lang="en-US" sz="3200" dirty="0" err="1">
                <a:solidFill>
                  <a:schemeClr val="tx1"/>
                </a:solidFill>
                <a:latin typeface="Arial"/>
                <a:cs typeface="Arial"/>
              </a:rPr>
              <a:t>namun</a:t>
            </a:r>
            <a:r>
              <a:rPr lang="en-US" sz="3200" dirty="0">
                <a:solidFill>
                  <a:schemeClr val="tx1"/>
                </a:solidFill>
                <a:latin typeface="Arial"/>
                <a:cs typeface="Arial"/>
              </a:rPr>
              <a:t> </a:t>
            </a:r>
            <a:r>
              <a:rPr lang="en-US" sz="3200" dirty="0" err="1">
                <a:solidFill>
                  <a:schemeClr val="tx1"/>
                </a:solidFill>
                <a:latin typeface="Arial"/>
                <a:cs typeface="Arial"/>
              </a:rPr>
              <a:t>menarik</a:t>
            </a:r>
            <a:r>
              <a:rPr lang="en-US" sz="3200" dirty="0">
                <a:solidFill>
                  <a:schemeClr val="tx1"/>
                </a:solidFill>
                <a:latin typeface="Arial"/>
                <a:cs typeface="Arial"/>
              </a:rPr>
              <a:t> </a:t>
            </a:r>
            <a:r>
              <a:rPr lang="en-US" sz="3200" dirty="0" err="1">
                <a:solidFill>
                  <a:schemeClr val="tx1"/>
                </a:solidFill>
                <a:latin typeface="Arial"/>
                <a:cs typeface="Arial"/>
              </a:rPr>
              <a:t>perhatian</a:t>
            </a:r>
            <a:r>
              <a:rPr lang="en-US" sz="3200" dirty="0">
                <a:solidFill>
                  <a:schemeClr val="tx1"/>
                </a:solidFill>
                <a:latin typeface="Arial"/>
                <a:cs typeface="Arial"/>
              </a:rPr>
              <a:t> </a:t>
            </a:r>
            <a:r>
              <a:rPr lang="en-US" sz="3200" dirty="0" err="1">
                <a:solidFill>
                  <a:schemeClr val="tx1"/>
                </a:solidFill>
                <a:latin typeface="Arial"/>
                <a:cs typeface="Arial"/>
              </a:rPr>
              <a:t>peneliti</a:t>
            </a:r>
            <a:endParaRPr lang="en-US" sz="3200" dirty="0">
              <a:solidFill>
                <a:schemeClr val="tx1"/>
              </a:solidFill>
              <a:latin typeface="Arial"/>
              <a:cs typeface="Arial"/>
            </a:endParaRPr>
          </a:p>
        </p:txBody>
      </p:sp>
    </p:spTree>
    <p:extLst>
      <p:ext uri="{BB962C8B-B14F-4D97-AF65-F5344CB8AC3E}">
        <p14:creationId xmlns:p14="http://schemas.microsoft.com/office/powerpoint/2010/main" val="30049041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274638"/>
            <a:ext cx="8305800" cy="944562"/>
          </a:xfrm>
        </p:spPr>
        <p:txBody>
          <a:bodyPr>
            <a:normAutofit/>
          </a:bodyPr>
          <a:lstStyle/>
          <a:p>
            <a:r>
              <a:rPr lang="en-US" sz="4800" b="0" dirty="0" err="1">
                <a:latin typeface="Arial"/>
                <a:cs typeface="Arial"/>
              </a:rPr>
              <a:t>Masalah</a:t>
            </a:r>
            <a:r>
              <a:rPr lang="en-US" sz="4800" b="0" dirty="0">
                <a:latin typeface="Arial"/>
                <a:cs typeface="Arial"/>
              </a:rPr>
              <a:t> </a:t>
            </a:r>
            <a:r>
              <a:rPr lang="en-US" sz="4800" b="0" dirty="0" err="1">
                <a:latin typeface="Arial"/>
                <a:cs typeface="Arial"/>
              </a:rPr>
              <a:t>penelitian</a:t>
            </a:r>
            <a:r>
              <a:rPr lang="en-US" sz="4800" b="0" dirty="0">
                <a:latin typeface="Arial"/>
                <a:cs typeface="Arial"/>
              </a:rPr>
              <a:t> </a:t>
            </a:r>
            <a:r>
              <a:rPr lang="en-US" sz="4800" b="0" dirty="0" err="1">
                <a:latin typeface="Arial"/>
                <a:cs typeface="Arial"/>
              </a:rPr>
              <a:t>yg</a:t>
            </a:r>
            <a:r>
              <a:rPr lang="en-US" sz="4800" b="0" dirty="0">
                <a:latin typeface="Arial"/>
                <a:cs typeface="Arial"/>
              </a:rPr>
              <a:t> </a:t>
            </a:r>
            <a:r>
              <a:rPr lang="en-US" sz="4800" b="0" dirty="0" err="1">
                <a:latin typeface="Arial"/>
                <a:cs typeface="Arial"/>
              </a:rPr>
              <a:t>baik</a:t>
            </a:r>
            <a:endParaRPr lang="en-US" sz="4800" b="0" dirty="0">
              <a:latin typeface="Arial"/>
              <a:cs typeface="Arial"/>
            </a:endParaRPr>
          </a:p>
        </p:txBody>
      </p:sp>
      <p:sp>
        <p:nvSpPr>
          <p:cNvPr id="5124" name="Rectangle 4"/>
          <p:cNvSpPr>
            <a:spLocks noGrp="1" noChangeArrowheads="1"/>
          </p:cNvSpPr>
          <p:nvPr>
            <p:ph idx="1"/>
          </p:nvPr>
        </p:nvSpPr>
        <p:spPr>
          <a:xfrm>
            <a:off x="457200" y="990600"/>
            <a:ext cx="8305800" cy="5410200"/>
          </a:xfrm>
        </p:spPr>
        <p:txBody>
          <a:bodyPr>
            <a:normAutofit fontScale="92500" lnSpcReduction="20000"/>
          </a:bodyPr>
          <a:lstStyle/>
          <a:p>
            <a:pPr algn="ctr">
              <a:buFont typeface="Wingdings" pitchFamily="2" charset="2"/>
              <a:buNone/>
            </a:pPr>
            <a:r>
              <a:rPr lang="en-US" sz="2400" b="1" dirty="0"/>
              <a:t>FINER</a:t>
            </a:r>
          </a:p>
          <a:p>
            <a:r>
              <a:rPr lang="en-US" dirty="0">
                <a:latin typeface="Arial"/>
                <a:cs typeface="Arial"/>
              </a:rPr>
              <a:t>Feasible</a:t>
            </a:r>
            <a:r>
              <a:rPr lang="en-US" dirty="0" smtClean="0">
                <a:latin typeface="Arial"/>
                <a:cs typeface="Arial"/>
              </a:rPr>
              <a:t>:</a:t>
            </a:r>
          </a:p>
          <a:p>
            <a:pPr lvl="1"/>
            <a:r>
              <a:rPr lang="en-US" dirty="0" smtClean="0">
                <a:latin typeface="Arial"/>
                <a:cs typeface="Arial"/>
              </a:rPr>
              <a:t> </a:t>
            </a:r>
            <a:r>
              <a:rPr lang="en-US" sz="2400" dirty="0" err="1" smtClean="0">
                <a:latin typeface="Arial"/>
                <a:cs typeface="Arial"/>
              </a:rPr>
              <a:t>jumlah</a:t>
            </a:r>
            <a:r>
              <a:rPr lang="en-US" sz="2400" dirty="0" smtClean="0">
                <a:latin typeface="Arial"/>
                <a:cs typeface="Arial"/>
              </a:rPr>
              <a:t> </a:t>
            </a:r>
            <a:r>
              <a:rPr lang="en-US" sz="2400" dirty="0" err="1">
                <a:latin typeface="Arial"/>
                <a:cs typeface="Arial"/>
              </a:rPr>
              <a:t>subyek</a:t>
            </a:r>
            <a:r>
              <a:rPr lang="en-US" sz="2400" dirty="0">
                <a:latin typeface="Arial"/>
                <a:cs typeface="Arial"/>
              </a:rPr>
              <a:t>, </a:t>
            </a:r>
            <a:r>
              <a:rPr lang="en-US" sz="2400" dirty="0" err="1">
                <a:latin typeface="Arial"/>
                <a:cs typeface="Arial"/>
              </a:rPr>
              <a:t>keahlian</a:t>
            </a:r>
            <a:r>
              <a:rPr lang="en-US" sz="2400" dirty="0">
                <a:latin typeface="Arial"/>
                <a:cs typeface="Arial"/>
              </a:rPr>
              <a:t>, affordable, </a:t>
            </a:r>
            <a:r>
              <a:rPr lang="en-US" sz="2400" dirty="0" err="1">
                <a:latin typeface="Arial"/>
                <a:cs typeface="Arial"/>
              </a:rPr>
              <a:t>dan</a:t>
            </a:r>
            <a:r>
              <a:rPr lang="en-US" sz="2400" dirty="0">
                <a:latin typeface="Arial"/>
                <a:cs typeface="Arial"/>
              </a:rPr>
              <a:t> </a:t>
            </a:r>
            <a:r>
              <a:rPr lang="en-US" sz="2400" dirty="0" smtClean="0">
                <a:latin typeface="Arial"/>
                <a:cs typeface="Arial"/>
              </a:rPr>
              <a:t>manageable</a:t>
            </a:r>
            <a:endParaRPr lang="en-US" dirty="0">
              <a:latin typeface="Arial"/>
              <a:cs typeface="Arial"/>
            </a:endParaRPr>
          </a:p>
          <a:p>
            <a:pPr lvl="1"/>
            <a:r>
              <a:rPr lang="en-US" sz="2400" dirty="0" err="1" smtClean="0">
                <a:latin typeface="Arial"/>
                <a:cs typeface="Arial"/>
              </a:rPr>
              <a:t>Dapat</a:t>
            </a:r>
            <a:r>
              <a:rPr lang="en-US" sz="2400" dirty="0" smtClean="0">
                <a:latin typeface="Arial"/>
                <a:cs typeface="Arial"/>
              </a:rPr>
              <a:t> </a:t>
            </a:r>
            <a:r>
              <a:rPr lang="en-US" sz="2400" dirty="0" err="1">
                <a:latin typeface="Arial"/>
                <a:cs typeface="Arial"/>
              </a:rPr>
              <a:t>diuji</a:t>
            </a:r>
            <a:r>
              <a:rPr lang="en-US" sz="2400" dirty="0">
                <a:latin typeface="Arial"/>
                <a:cs typeface="Arial"/>
              </a:rPr>
              <a:t> </a:t>
            </a:r>
            <a:r>
              <a:rPr lang="en-US" sz="2400" dirty="0" err="1">
                <a:latin typeface="Arial"/>
                <a:cs typeface="Arial"/>
              </a:rPr>
              <a:t>melalui</a:t>
            </a:r>
            <a:r>
              <a:rPr lang="en-US" sz="2400" dirty="0">
                <a:latin typeface="Arial"/>
                <a:cs typeface="Arial"/>
              </a:rPr>
              <a:t> </a:t>
            </a:r>
            <a:r>
              <a:rPr lang="en-US" sz="2400" dirty="0" err="1">
                <a:latin typeface="Arial"/>
                <a:cs typeface="Arial"/>
              </a:rPr>
              <a:t>pengumpulan</a:t>
            </a:r>
            <a:r>
              <a:rPr lang="en-US" sz="2400" dirty="0">
                <a:latin typeface="Arial"/>
                <a:cs typeface="Arial"/>
              </a:rPr>
              <a:t> </a:t>
            </a:r>
            <a:r>
              <a:rPr lang="en-US" sz="2400" dirty="0" err="1">
                <a:latin typeface="Arial"/>
                <a:cs typeface="Arial"/>
              </a:rPr>
              <a:t>dan</a:t>
            </a:r>
            <a:r>
              <a:rPr lang="en-US" sz="2400" dirty="0">
                <a:latin typeface="Arial"/>
                <a:cs typeface="Arial"/>
              </a:rPr>
              <a:t> </a:t>
            </a:r>
            <a:r>
              <a:rPr lang="en-US" sz="2400" dirty="0" err="1">
                <a:latin typeface="Arial"/>
                <a:cs typeface="Arial"/>
              </a:rPr>
              <a:t>analisis</a:t>
            </a:r>
            <a:r>
              <a:rPr lang="en-US" sz="2400" dirty="0">
                <a:latin typeface="Arial"/>
                <a:cs typeface="Arial"/>
              </a:rPr>
              <a:t> data</a:t>
            </a:r>
          </a:p>
          <a:p>
            <a:r>
              <a:rPr lang="en-US" dirty="0">
                <a:latin typeface="Arial"/>
                <a:cs typeface="Arial"/>
              </a:rPr>
              <a:t>Interesting: </a:t>
            </a:r>
          </a:p>
          <a:p>
            <a:pPr lvl="1"/>
            <a:r>
              <a:rPr lang="en-US" sz="2800" dirty="0" err="1">
                <a:latin typeface="Arial"/>
                <a:cs typeface="Arial"/>
              </a:rPr>
              <a:t>untuk</a:t>
            </a:r>
            <a:r>
              <a:rPr lang="en-US" sz="2800" dirty="0">
                <a:latin typeface="Arial"/>
                <a:cs typeface="Arial"/>
              </a:rPr>
              <a:t> </a:t>
            </a:r>
            <a:r>
              <a:rPr lang="en-US" sz="2800" dirty="0" err="1">
                <a:latin typeface="Arial"/>
                <a:cs typeface="Arial"/>
              </a:rPr>
              <a:t>peneliti</a:t>
            </a:r>
            <a:endParaRPr lang="en-US" sz="2800" dirty="0">
              <a:latin typeface="Arial"/>
              <a:cs typeface="Arial"/>
            </a:endParaRPr>
          </a:p>
          <a:p>
            <a:pPr lvl="1"/>
            <a:r>
              <a:rPr lang="en-US" sz="2800" dirty="0" err="1">
                <a:latin typeface="Arial"/>
                <a:cs typeface="Arial"/>
              </a:rPr>
              <a:t>Untuk</a:t>
            </a:r>
            <a:r>
              <a:rPr lang="en-US" sz="2800" dirty="0">
                <a:latin typeface="Arial"/>
                <a:cs typeface="Arial"/>
              </a:rPr>
              <a:t> </a:t>
            </a:r>
            <a:r>
              <a:rPr lang="en-US" sz="2800" dirty="0" err="1">
                <a:latin typeface="Arial"/>
                <a:cs typeface="Arial"/>
              </a:rPr>
              <a:t>masyarakat</a:t>
            </a:r>
            <a:r>
              <a:rPr lang="en-US" sz="2800" dirty="0">
                <a:latin typeface="Arial"/>
                <a:cs typeface="Arial"/>
              </a:rPr>
              <a:t> </a:t>
            </a:r>
            <a:r>
              <a:rPr lang="en-US" sz="2800" dirty="0" err="1">
                <a:latin typeface="Arial"/>
                <a:cs typeface="Arial"/>
              </a:rPr>
              <a:t>ilmiah</a:t>
            </a:r>
            <a:r>
              <a:rPr lang="en-US" sz="2800" dirty="0">
                <a:latin typeface="Arial"/>
                <a:cs typeface="Arial"/>
              </a:rPr>
              <a:t> </a:t>
            </a:r>
          </a:p>
          <a:p>
            <a:r>
              <a:rPr lang="en-US" dirty="0">
                <a:latin typeface="Arial"/>
                <a:cs typeface="Arial"/>
              </a:rPr>
              <a:t>Novel: </a:t>
            </a:r>
          </a:p>
          <a:p>
            <a:pPr lvl="1"/>
            <a:r>
              <a:rPr lang="en-US" sz="2800" dirty="0" err="1">
                <a:latin typeface="Arial"/>
                <a:cs typeface="Arial"/>
              </a:rPr>
              <a:t>konfirmasi</a:t>
            </a:r>
            <a:r>
              <a:rPr lang="en-US" sz="2800" dirty="0">
                <a:latin typeface="Arial"/>
                <a:cs typeface="Arial"/>
              </a:rPr>
              <a:t>, </a:t>
            </a:r>
            <a:r>
              <a:rPr lang="en-US" sz="2800" dirty="0" err="1">
                <a:latin typeface="Arial"/>
                <a:cs typeface="Arial"/>
              </a:rPr>
              <a:t>ekstensi</a:t>
            </a:r>
            <a:r>
              <a:rPr lang="en-US" sz="2800" dirty="0">
                <a:latin typeface="Arial"/>
                <a:cs typeface="Arial"/>
              </a:rPr>
              <a:t>, </a:t>
            </a:r>
            <a:r>
              <a:rPr lang="en-US" sz="2800" dirty="0" err="1">
                <a:latin typeface="Arial"/>
                <a:cs typeface="Arial"/>
              </a:rPr>
              <a:t>baru</a:t>
            </a:r>
            <a:endParaRPr lang="en-US" sz="2800" dirty="0">
              <a:latin typeface="Arial"/>
              <a:cs typeface="Arial"/>
            </a:endParaRPr>
          </a:p>
          <a:p>
            <a:r>
              <a:rPr lang="en-US" dirty="0">
                <a:latin typeface="Arial"/>
                <a:cs typeface="Arial"/>
              </a:rPr>
              <a:t>Ethical</a:t>
            </a:r>
          </a:p>
          <a:p>
            <a:pPr lvl="1"/>
            <a:r>
              <a:rPr lang="en-US" sz="2800" dirty="0" err="1">
                <a:latin typeface="Arial"/>
                <a:cs typeface="Arial"/>
              </a:rPr>
              <a:t>Tidak</a:t>
            </a:r>
            <a:r>
              <a:rPr lang="en-US" sz="2800" dirty="0">
                <a:latin typeface="Arial"/>
                <a:cs typeface="Arial"/>
              </a:rPr>
              <a:t> </a:t>
            </a:r>
            <a:r>
              <a:rPr lang="en-US" sz="2800" dirty="0" err="1">
                <a:latin typeface="Arial"/>
                <a:cs typeface="Arial"/>
              </a:rPr>
              <a:t>membahayakan</a:t>
            </a:r>
            <a:r>
              <a:rPr lang="en-US" sz="2800" dirty="0">
                <a:latin typeface="Arial"/>
                <a:cs typeface="Arial"/>
              </a:rPr>
              <a:t>, </a:t>
            </a:r>
            <a:r>
              <a:rPr lang="en-US" sz="2800" dirty="0" err="1">
                <a:latin typeface="Arial"/>
                <a:cs typeface="Arial"/>
              </a:rPr>
              <a:t>tidak</a:t>
            </a:r>
            <a:r>
              <a:rPr lang="en-US" sz="2800" dirty="0">
                <a:latin typeface="Arial"/>
                <a:cs typeface="Arial"/>
              </a:rPr>
              <a:t> </a:t>
            </a:r>
            <a:r>
              <a:rPr lang="en-US" sz="2800" dirty="0" err="1">
                <a:latin typeface="Arial"/>
                <a:cs typeface="Arial"/>
              </a:rPr>
              <a:t>merugikan</a:t>
            </a:r>
            <a:r>
              <a:rPr lang="en-US" sz="2800" dirty="0">
                <a:latin typeface="Arial"/>
                <a:cs typeface="Arial"/>
              </a:rPr>
              <a:t>, </a:t>
            </a:r>
            <a:r>
              <a:rPr lang="en-US" sz="2800" dirty="0" err="1">
                <a:latin typeface="Arial"/>
                <a:cs typeface="Arial"/>
              </a:rPr>
              <a:t>seijin</a:t>
            </a:r>
            <a:r>
              <a:rPr lang="en-US" sz="2800" dirty="0">
                <a:latin typeface="Arial"/>
                <a:cs typeface="Arial"/>
              </a:rPr>
              <a:t> </a:t>
            </a:r>
            <a:r>
              <a:rPr lang="en-US" sz="2800" dirty="0" err="1">
                <a:latin typeface="Arial"/>
                <a:cs typeface="Arial"/>
              </a:rPr>
              <a:t>subyek</a:t>
            </a:r>
            <a:endParaRPr lang="en-US" sz="2800" dirty="0">
              <a:latin typeface="Arial"/>
              <a:cs typeface="Arial"/>
            </a:endParaRPr>
          </a:p>
          <a:p>
            <a:r>
              <a:rPr lang="en-US" dirty="0">
                <a:latin typeface="Arial"/>
                <a:cs typeface="Arial"/>
              </a:rPr>
              <a:t>Relevance: </a:t>
            </a:r>
          </a:p>
          <a:p>
            <a:pPr lvl="1"/>
            <a:r>
              <a:rPr lang="en-US" sz="2800" dirty="0" err="1">
                <a:latin typeface="Arial"/>
                <a:cs typeface="Arial"/>
              </a:rPr>
              <a:t>untuk</a:t>
            </a:r>
            <a:r>
              <a:rPr lang="en-US" sz="2800" dirty="0">
                <a:latin typeface="Arial"/>
                <a:cs typeface="Arial"/>
              </a:rPr>
              <a:t> </a:t>
            </a:r>
            <a:r>
              <a:rPr lang="en-US" sz="2800" dirty="0" err="1">
                <a:latin typeface="Arial"/>
                <a:cs typeface="Arial"/>
              </a:rPr>
              <a:t>ilmu</a:t>
            </a:r>
            <a:r>
              <a:rPr lang="en-US" sz="2800" dirty="0">
                <a:latin typeface="Arial"/>
                <a:cs typeface="Arial"/>
              </a:rPr>
              <a:t> </a:t>
            </a:r>
            <a:r>
              <a:rPr lang="en-US" sz="2800" dirty="0" err="1">
                <a:latin typeface="Arial"/>
                <a:cs typeface="Arial"/>
              </a:rPr>
              <a:t>pengetahuan</a:t>
            </a:r>
            <a:r>
              <a:rPr lang="en-US" sz="2800" dirty="0">
                <a:latin typeface="Arial"/>
                <a:cs typeface="Arial"/>
              </a:rPr>
              <a:t>, </a:t>
            </a:r>
            <a:r>
              <a:rPr lang="en-US" sz="2800" dirty="0" err="1">
                <a:latin typeface="Arial"/>
                <a:cs typeface="Arial"/>
              </a:rPr>
              <a:t>kebijakan</a:t>
            </a:r>
            <a:r>
              <a:rPr lang="en-US" sz="2800" dirty="0">
                <a:latin typeface="Arial"/>
                <a:cs typeface="Arial"/>
              </a:rPr>
              <a:t> </a:t>
            </a:r>
            <a:r>
              <a:rPr lang="en-US" sz="2800" dirty="0" err="1">
                <a:latin typeface="Arial"/>
                <a:cs typeface="Arial"/>
              </a:rPr>
              <a:t>atau</a:t>
            </a:r>
            <a:r>
              <a:rPr lang="en-US" sz="2800" dirty="0">
                <a:latin typeface="Arial"/>
                <a:cs typeface="Arial"/>
              </a:rPr>
              <a:t> </a:t>
            </a:r>
            <a:r>
              <a:rPr lang="en-US" sz="2800" dirty="0" err="1">
                <a:latin typeface="Arial"/>
                <a:cs typeface="Arial"/>
              </a:rPr>
              <a:t>riset</a:t>
            </a:r>
            <a:r>
              <a:rPr lang="en-US" sz="2800" dirty="0">
                <a:latin typeface="Arial"/>
                <a:cs typeface="Arial"/>
              </a:rPr>
              <a:t> di </a:t>
            </a:r>
            <a:r>
              <a:rPr lang="en-US" sz="2800" dirty="0" err="1">
                <a:latin typeface="Arial"/>
                <a:cs typeface="Arial"/>
              </a:rPr>
              <a:t>masa</a:t>
            </a:r>
            <a:r>
              <a:rPr lang="en-US" sz="2800" dirty="0">
                <a:latin typeface="Arial"/>
                <a:cs typeface="Arial"/>
              </a:rPr>
              <a:t> </a:t>
            </a:r>
            <a:r>
              <a:rPr lang="en-US" sz="2800" dirty="0" err="1">
                <a:latin typeface="Arial"/>
                <a:cs typeface="Arial"/>
              </a:rPr>
              <a:t>depan</a:t>
            </a:r>
            <a:endParaRPr lang="en-US" sz="2800" dirty="0">
              <a:latin typeface="Arial"/>
              <a:cs typeface="Arial"/>
            </a:endParaRPr>
          </a:p>
        </p:txBody>
      </p:sp>
    </p:spTree>
    <p:extLst>
      <p:ext uri="{BB962C8B-B14F-4D97-AF65-F5344CB8AC3E}">
        <p14:creationId xmlns:p14="http://schemas.microsoft.com/office/powerpoint/2010/main" val="1597878327"/>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smtClean="0"/>
              <a:t>Judul CSR</a:t>
            </a:r>
            <a:endParaRPr lang="id-ID" dirty="0"/>
          </a:p>
        </p:txBody>
      </p:sp>
      <p:sp>
        <p:nvSpPr>
          <p:cNvPr id="2" name="Content Placeholder 1"/>
          <p:cNvSpPr>
            <a:spLocks noGrp="1"/>
          </p:cNvSpPr>
          <p:nvPr>
            <p:ph idx="1"/>
          </p:nvPr>
        </p:nvSpPr>
        <p:spPr/>
        <p:txBody>
          <a:bodyPr/>
          <a:lstStyle/>
          <a:p>
            <a:r>
              <a:rPr lang="id-ID" dirty="0" smtClean="0"/>
              <a:t>Berdasarkan masalah yang ditemukan : FINER</a:t>
            </a:r>
          </a:p>
          <a:p>
            <a:r>
              <a:rPr lang="id-ID" dirty="0" smtClean="0"/>
              <a:t>Lingkup pada asuhan kebidanan</a:t>
            </a:r>
          </a:p>
          <a:p>
            <a:r>
              <a:rPr lang="id-ID" dirty="0" smtClean="0"/>
              <a:t>Sasaran adalah kesehatan ibu dan anak</a:t>
            </a:r>
          </a:p>
          <a:p>
            <a:r>
              <a:rPr lang="id-ID" dirty="0" smtClean="0"/>
              <a:t>Ada justifikasi dari masalah, sasaran dan tempat penelitian</a:t>
            </a:r>
          </a:p>
          <a:p>
            <a:r>
              <a:rPr lang="id-ID" dirty="0" smtClean="0"/>
              <a:t>Pemilihan judul 14-20 kata</a:t>
            </a:r>
          </a:p>
          <a:p>
            <a:endParaRPr lang="id-ID" dirty="0" smtClean="0"/>
          </a:p>
          <a:p>
            <a:endParaRPr lang="id-ID" dirty="0" smtClean="0"/>
          </a:p>
          <a:p>
            <a:endParaRPr lang="id-ID" dirty="0"/>
          </a:p>
        </p:txBody>
      </p:sp>
    </p:spTree>
    <p:extLst>
      <p:ext uri="{BB962C8B-B14F-4D97-AF65-F5344CB8AC3E}">
        <p14:creationId xmlns:p14="http://schemas.microsoft.com/office/powerpoint/2010/main" val="11460268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Latar Belakang</a:t>
            </a:r>
            <a:endParaRPr lang="id-ID"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08878903"/>
              </p:ext>
            </p:extLst>
          </p:nvPr>
        </p:nvGraphicFramePr>
        <p:xfrm>
          <a:off x="467543" y="1628803"/>
          <a:ext cx="7992889" cy="4464492"/>
        </p:xfrm>
        <a:graphic>
          <a:graphicData uri="http://schemas.openxmlformats.org/drawingml/2006/table">
            <a:tbl>
              <a:tblPr firstRow="1" firstCol="1" bandRow="1">
                <a:tableStyleId>{5C22544A-7EE6-4342-B048-85BDC9FD1C3A}</a:tableStyleId>
              </a:tblPr>
              <a:tblGrid>
                <a:gridCol w="489305"/>
                <a:gridCol w="3751339"/>
                <a:gridCol w="3752245"/>
              </a:tblGrid>
              <a:tr h="415196">
                <a:tc>
                  <a:txBody>
                    <a:bodyPr/>
                    <a:lstStyle/>
                    <a:p>
                      <a:pPr algn="ctr">
                        <a:lnSpc>
                          <a:spcPct val="115000"/>
                        </a:lnSpc>
                        <a:spcAft>
                          <a:spcPts val="0"/>
                        </a:spcAft>
                      </a:pPr>
                      <a:r>
                        <a:rPr lang="es-ES" sz="1200" dirty="0">
                          <a:effectLst/>
                        </a:rPr>
                        <a:t>No</a:t>
                      </a:r>
                      <a:endParaRPr lang="id-ID"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s-ES" sz="1200" dirty="0" err="1">
                          <a:effectLst/>
                        </a:rPr>
                        <a:t>Komponen</a:t>
                      </a:r>
                      <a:r>
                        <a:rPr lang="es-ES" sz="1200" dirty="0">
                          <a:effectLst/>
                        </a:rPr>
                        <a:t> </a:t>
                      </a:r>
                      <a:r>
                        <a:rPr lang="id-ID" sz="1200" baseline="0" dirty="0" smtClean="0">
                          <a:effectLst/>
                        </a:rPr>
                        <a:t> Latar Belakang</a:t>
                      </a:r>
                      <a:endParaRPr lang="id-ID"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id-ID" sz="1200" dirty="0" smtClean="0">
                          <a:effectLst/>
                        </a:rPr>
                        <a:t>Keterangan</a:t>
                      </a:r>
                      <a:endParaRPr lang="id-ID" sz="1100" dirty="0">
                        <a:effectLst/>
                        <a:latin typeface="Calibri"/>
                        <a:ea typeface="Calibri"/>
                        <a:cs typeface="Times New Roman"/>
                      </a:endParaRPr>
                    </a:p>
                  </a:txBody>
                  <a:tcPr marL="68580" marR="68580" marT="0" marB="0"/>
                </a:tc>
              </a:tr>
              <a:tr h="1214735">
                <a:tc>
                  <a:txBody>
                    <a:bodyPr/>
                    <a:lstStyle/>
                    <a:p>
                      <a:pPr algn="ctr">
                        <a:lnSpc>
                          <a:spcPct val="115000"/>
                        </a:lnSpc>
                        <a:spcAft>
                          <a:spcPts val="0"/>
                        </a:spcAft>
                      </a:pPr>
                      <a:r>
                        <a:rPr lang="id-ID" sz="1200" dirty="0" smtClean="0">
                          <a:effectLst/>
                        </a:rPr>
                        <a:t>1</a:t>
                      </a:r>
                      <a:endParaRPr lang="id-ID" sz="1100" dirty="0">
                        <a:effectLst/>
                        <a:latin typeface="Calibri"/>
                        <a:ea typeface="Calibri"/>
                        <a:cs typeface="Times New Roman"/>
                      </a:endParaRPr>
                    </a:p>
                  </a:txBody>
                  <a:tcPr marL="68580" marR="68580" marT="0" marB="0"/>
                </a:tc>
                <a:tc>
                  <a:txBody>
                    <a:bodyPr/>
                    <a:lstStyle/>
                    <a:p>
                      <a:pPr>
                        <a:lnSpc>
                          <a:spcPct val="115000"/>
                        </a:lnSpc>
                        <a:spcAft>
                          <a:spcPts val="0"/>
                        </a:spcAft>
                      </a:pPr>
                      <a:r>
                        <a:rPr lang="en-US" sz="1200">
                          <a:effectLst/>
                        </a:rPr>
                        <a:t>Seriusness and magnitude of the problem (keseriusan dan berat ringannya masalah)</a:t>
                      </a:r>
                      <a:endParaRPr lang="id-ID"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id-ID" sz="1200" dirty="0" smtClean="0">
                          <a:effectLst/>
                        </a:rPr>
                        <a:t>Seriousness</a:t>
                      </a:r>
                      <a:r>
                        <a:rPr lang="id-ID" sz="1200" baseline="0" dirty="0" smtClean="0">
                          <a:effectLst/>
                        </a:rPr>
                        <a:t> :</a:t>
                      </a:r>
                      <a:r>
                        <a:rPr lang="es-ES" sz="1200" dirty="0">
                          <a:effectLst/>
                        </a:rPr>
                        <a:t> </a:t>
                      </a:r>
                      <a:r>
                        <a:rPr lang="id-ID" sz="1200" dirty="0" smtClean="0">
                          <a:effectLst/>
                        </a:rPr>
                        <a:t>ditunjukkan dengan dampaknya dari masalah apanila tidak tertangani</a:t>
                      </a:r>
                    </a:p>
                    <a:p>
                      <a:pPr algn="just">
                        <a:lnSpc>
                          <a:spcPct val="115000"/>
                        </a:lnSpc>
                        <a:spcAft>
                          <a:spcPts val="0"/>
                        </a:spcAft>
                      </a:pPr>
                      <a:r>
                        <a:rPr lang="id-ID" sz="1200" dirty="0" smtClean="0">
                          <a:effectLst/>
                          <a:latin typeface="Calibri"/>
                          <a:ea typeface="Calibri"/>
                          <a:cs typeface="Times New Roman"/>
                        </a:rPr>
                        <a:t>Magnitude : persentase kejadian kasus</a:t>
                      </a:r>
                      <a:endParaRPr lang="id-ID" sz="1100" dirty="0">
                        <a:effectLst/>
                        <a:latin typeface="Calibri"/>
                        <a:ea typeface="Calibri"/>
                        <a:cs typeface="Times New Roman"/>
                      </a:endParaRPr>
                    </a:p>
                  </a:txBody>
                  <a:tcPr marL="68580" marR="68580" marT="0" marB="0"/>
                </a:tc>
              </a:tr>
              <a:tr h="1628515">
                <a:tc>
                  <a:txBody>
                    <a:bodyPr/>
                    <a:lstStyle/>
                    <a:p>
                      <a:pPr algn="ctr">
                        <a:lnSpc>
                          <a:spcPct val="115000"/>
                        </a:lnSpc>
                        <a:spcAft>
                          <a:spcPts val="0"/>
                        </a:spcAft>
                      </a:pPr>
                      <a:r>
                        <a:rPr lang="id-ID" sz="1200" dirty="0" smtClean="0">
                          <a:effectLst/>
                          <a:latin typeface="+mn-lt"/>
                          <a:ea typeface="+mn-ea"/>
                          <a:cs typeface="+mn-cs"/>
                        </a:rPr>
                        <a:t>2</a:t>
                      </a:r>
                      <a:endParaRPr lang="id-ID" sz="1100" dirty="0">
                        <a:effectLst/>
                        <a:latin typeface="Calibri"/>
                        <a:ea typeface="Calibri"/>
                        <a:cs typeface="Times New Roman"/>
                      </a:endParaRPr>
                    </a:p>
                  </a:txBody>
                  <a:tcPr marL="68580" marR="68580" marT="0" marB="0"/>
                </a:tc>
                <a:tc>
                  <a:txBody>
                    <a:bodyPr/>
                    <a:lstStyle/>
                    <a:p>
                      <a:pPr>
                        <a:lnSpc>
                          <a:spcPct val="115000"/>
                        </a:lnSpc>
                        <a:spcAft>
                          <a:spcPts val="0"/>
                        </a:spcAft>
                      </a:pPr>
                      <a:r>
                        <a:rPr lang="en-US" sz="1200" dirty="0">
                          <a:effectLst/>
                        </a:rPr>
                        <a:t>Political and community concern (</a:t>
                      </a:r>
                      <a:r>
                        <a:rPr lang="en-US" sz="1200" dirty="0" err="1">
                          <a:effectLst/>
                        </a:rPr>
                        <a:t>kebijakan</a:t>
                      </a:r>
                      <a:r>
                        <a:rPr lang="en-US" sz="1200" dirty="0">
                          <a:effectLst/>
                        </a:rPr>
                        <a:t> </a:t>
                      </a:r>
                      <a:r>
                        <a:rPr lang="en-US" sz="1200" dirty="0" err="1">
                          <a:effectLst/>
                        </a:rPr>
                        <a:t>pemerintah</a:t>
                      </a:r>
                      <a:r>
                        <a:rPr lang="en-US" sz="1200" dirty="0">
                          <a:effectLst/>
                        </a:rPr>
                        <a:t> </a:t>
                      </a:r>
                      <a:r>
                        <a:rPr lang="en-US" sz="1200" dirty="0" err="1">
                          <a:effectLst/>
                        </a:rPr>
                        <a:t>dan</a:t>
                      </a:r>
                      <a:r>
                        <a:rPr lang="en-US" sz="1200" dirty="0">
                          <a:effectLst/>
                        </a:rPr>
                        <a:t> </a:t>
                      </a:r>
                      <a:r>
                        <a:rPr lang="en-US" sz="1200" dirty="0" err="1">
                          <a:effectLst/>
                        </a:rPr>
                        <a:t>perhatian</a:t>
                      </a:r>
                      <a:r>
                        <a:rPr lang="en-US" sz="1200" dirty="0">
                          <a:effectLst/>
                        </a:rPr>
                        <a:t> </a:t>
                      </a:r>
                      <a:r>
                        <a:rPr lang="en-US" sz="1200" dirty="0" err="1">
                          <a:effectLst/>
                        </a:rPr>
                        <a:t>dari</a:t>
                      </a:r>
                      <a:r>
                        <a:rPr lang="en-US" sz="1200" dirty="0">
                          <a:effectLst/>
                        </a:rPr>
                        <a:t> </a:t>
                      </a:r>
                      <a:r>
                        <a:rPr lang="en-US" sz="1200" dirty="0" err="1">
                          <a:effectLst/>
                        </a:rPr>
                        <a:t>masyarakat</a:t>
                      </a:r>
                      <a:r>
                        <a:rPr lang="en-US" sz="1200" dirty="0">
                          <a:effectLst/>
                        </a:rPr>
                        <a:t> </a:t>
                      </a:r>
                      <a:r>
                        <a:rPr lang="en-US" sz="1200" dirty="0" err="1">
                          <a:effectLst/>
                        </a:rPr>
                        <a:t>dalam</a:t>
                      </a:r>
                      <a:r>
                        <a:rPr lang="en-US" sz="1200" dirty="0">
                          <a:effectLst/>
                        </a:rPr>
                        <a:t> </a:t>
                      </a:r>
                      <a:r>
                        <a:rPr lang="en-US" sz="1200" dirty="0" err="1">
                          <a:effectLst/>
                        </a:rPr>
                        <a:t>mengatasi</a:t>
                      </a:r>
                      <a:r>
                        <a:rPr lang="en-US" sz="1200" dirty="0">
                          <a:effectLst/>
                        </a:rPr>
                        <a:t> </a:t>
                      </a:r>
                      <a:r>
                        <a:rPr lang="en-US" sz="1200" dirty="0" err="1">
                          <a:effectLst/>
                        </a:rPr>
                        <a:t>masalah</a:t>
                      </a:r>
                      <a:r>
                        <a:rPr lang="en-US" sz="1200" dirty="0">
                          <a:effectLst/>
                        </a:rPr>
                        <a:t>)</a:t>
                      </a:r>
                      <a:endParaRPr lang="id-ID" sz="11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es-ES" sz="1200" dirty="0">
                          <a:effectLst/>
                        </a:rPr>
                        <a:t> </a:t>
                      </a:r>
                      <a:r>
                        <a:rPr lang="id-ID" sz="1200" dirty="0" smtClean="0">
                          <a:effectLst/>
                        </a:rPr>
                        <a:t>Political concern : kebijakan pemerintah terkait masalah</a:t>
                      </a:r>
                    </a:p>
                    <a:p>
                      <a:pPr algn="just">
                        <a:lnSpc>
                          <a:spcPct val="115000"/>
                        </a:lnSpc>
                        <a:spcAft>
                          <a:spcPts val="0"/>
                        </a:spcAft>
                      </a:pPr>
                      <a:r>
                        <a:rPr lang="id-ID" sz="1200" dirty="0" smtClean="0">
                          <a:effectLst/>
                          <a:latin typeface="Calibri"/>
                          <a:ea typeface="Calibri"/>
                          <a:cs typeface="Times New Roman"/>
                        </a:rPr>
                        <a:t>Community</a:t>
                      </a:r>
                      <a:r>
                        <a:rPr lang="id-ID" sz="1200" baseline="0" dirty="0" smtClean="0">
                          <a:effectLst/>
                          <a:latin typeface="Calibri"/>
                          <a:ea typeface="Calibri"/>
                          <a:cs typeface="Times New Roman"/>
                        </a:rPr>
                        <a:t> concern : perhatian masayarakat atau peran bidan</a:t>
                      </a:r>
                      <a:endParaRPr lang="id-ID" sz="1100" dirty="0">
                        <a:effectLst/>
                        <a:latin typeface="Calibri"/>
                        <a:ea typeface="Calibri"/>
                        <a:cs typeface="Times New Roman"/>
                      </a:endParaRPr>
                    </a:p>
                  </a:txBody>
                  <a:tcPr marL="68580" marR="68580" marT="0" marB="0"/>
                </a:tc>
              </a:tr>
              <a:tr h="415196">
                <a:tc>
                  <a:txBody>
                    <a:bodyPr/>
                    <a:lstStyle/>
                    <a:p>
                      <a:pPr algn="ctr">
                        <a:lnSpc>
                          <a:spcPct val="115000"/>
                        </a:lnSpc>
                        <a:spcAft>
                          <a:spcPts val="0"/>
                        </a:spcAft>
                      </a:pPr>
                      <a:r>
                        <a:rPr lang="id-ID" sz="1200" dirty="0" smtClean="0">
                          <a:effectLst/>
                          <a:latin typeface="+mn-lt"/>
                          <a:ea typeface="+mn-ea"/>
                          <a:cs typeface="+mn-cs"/>
                        </a:rPr>
                        <a:t>3</a:t>
                      </a:r>
                      <a:endParaRPr lang="id-ID" sz="11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en-US" sz="1200">
                          <a:effectLst/>
                        </a:rPr>
                        <a:t>Public concern</a:t>
                      </a:r>
                      <a:endParaRPr lang="id-ID"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es-ES" sz="1200" dirty="0">
                          <a:effectLst/>
                        </a:rPr>
                        <a:t> </a:t>
                      </a:r>
                      <a:r>
                        <a:rPr lang="id-ID" sz="1200" dirty="0" smtClean="0">
                          <a:effectLst/>
                        </a:rPr>
                        <a:t>sama dengan community cencern</a:t>
                      </a:r>
                      <a:endParaRPr lang="id-ID" sz="1100" dirty="0">
                        <a:effectLst/>
                        <a:latin typeface="Calibri"/>
                        <a:ea typeface="Calibri"/>
                        <a:cs typeface="Times New Roman"/>
                      </a:endParaRPr>
                    </a:p>
                  </a:txBody>
                  <a:tcPr marL="68580" marR="68580" marT="0" marB="0"/>
                </a:tc>
              </a:tr>
              <a:tr h="790850">
                <a:tc>
                  <a:txBody>
                    <a:bodyPr/>
                    <a:lstStyle/>
                    <a:p>
                      <a:pPr algn="ctr">
                        <a:lnSpc>
                          <a:spcPct val="115000"/>
                        </a:lnSpc>
                        <a:spcAft>
                          <a:spcPts val="0"/>
                        </a:spcAft>
                      </a:pPr>
                      <a:r>
                        <a:rPr lang="en-US" sz="1200">
                          <a:effectLst/>
                        </a:rPr>
                        <a:t>6</a:t>
                      </a:r>
                      <a:endParaRPr lang="id-ID"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en-US" sz="1200">
                          <a:effectLst/>
                        </a:rPr>
                        <a:t>Managability</a:t>
                      </a:r>
                      <a:endParaRPr lang="id-ID"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es-ES" sz="1200" dirty="0">
                          <a:effectLst/>
                        </a:rPr>
                        <a:t> </a:t>
                      </a:r>
                      <a:r>
                        <a:rPr lang="id-ID" sz="1200" dirty="0" smtClean="0">
                          <a:effectLst/>
                        </a:rPr>
                        <a:t>visibilitas, kemungkinan penelitain dapat dilakukan</a:t>
                      </a:r>
                      <a:r>
                        <a:rPr lang="id-ID" sz="1200" baseline="0" dirty="0" smtClean="0">
                          <a:effectLst/>
                        </a:rPr>
                        <a:t> atau tidak : waktu, biaya, perolehan responden</a:t>
                      </a:r>
                      <a:endParaRPr lang="id-ID" sz="11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224223010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RUMUSAN MASALAH</a:t>
            </a:r>
            <a:endParaRPr lang="id-ID" dirty="0"/>
          </a:p>
        </p:txBody>
      </p:sp>
      <p:sp>
        <p:nvSpPr>
          <p:cNvPr id="3" name="Content Placeholder 2"/>
          <p:cNvSpPr>
            <a:spLocks noGrp="1"/>
          </p:cNvSpPr>
          <p:nvPr>
            <p:ph idx="1"/>
          </p:nvPr>
        </p:nvSpPr>
        <p:spPr/>
        <p:txBody>
          <a:bodyPr>
            <a:normAutofit/>
          </a:bodyPr>
          <a:lstStyle/>
          <a:p>
            <a:r>
              <a:rPr lang="id-ID" dirty="0" smtClean="0"/>
              <a:t>Adalah suatu </a:t>
            </a:r>
            <a:r>
              <a:rPr lang="id-ID" dirty="0"/>
              <a:t>pertanyaan yang akan dicarikan jawabannya melalui pengumpulan data bentuk-bentuk rumusan masalah penelitian ini berdasarkan penelitian menurut tingkat eksplanasi (Sugiyono</a:t>
            </a:r>
            <a:r>
              <a:rPr lang="id-ID" dirty="0" smtClean="0"/>
              <a:t>).</a:t>
            </a:r>
          </a:p>
          <a:p>
            <a:endParaRPr lang="id-ID" dirty="0"/>
          </a:p>
        </p:txBody>
      </p:sp>
    </p:spTree>
    <p:extLst>
      <p:ext uri="{BB962C8B-B14F-4D97-AF65-F5344CB8AC3E}">
        <p14:creationId xmlns:p14="http://schemas.microsoft.com/office/powerpoint/2010/main" val="19947958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Rumusan masalah </a:t>
            </a:r>
            <a:r>
              <a:rPr lang="id-ID" dirty="0" smtClean="0"/>
              <a:t>Deskriptif tipe studi kasus</a:t>
            </a:r>
            <a:endParaRPr lang="id-ID" dirty="0"/>
          </a:p>
        </p:txBody>
      </p:sp>
      <p:sp>
        <p:nvSpPr>
          <p:cNvPr id="3" name="Content Placeholder 2"/>
          <p:cNvSpPr>
            <a:spLocks noGrp="1"/>
          </p:cNvSpPr>
          <p:nvPr>
            <p:ph idx="1"/>
          </p:nvPr>
        </p:nvSpPr>
        <p:spPr/>
        <p:txBody>
          <a:bodyPr>
            <a:normAutofit lnSpcReduction="10000"/>
          </a:bodyPr>
          <a:lstStyle/>
          <a:p>
            <a:r>
              <a:rPr lang="id-ID" dirty="0" smtClean="0"/>
              <a:t>Rumusan </a:t>
            </a:r>
            <a:r>
              <a:rPr lang="id-ID" dirty="0"/>
              <a:t>masalah deskriptif adalah suatu rumusan masalah yang berkenaan dengan pertanyaan terhadap keberadaan variable atau lebih ( variable yang berdiri sendiri ). </a:t>
            </a:r>
            <a:endParaRPr lang="id-ID" dirty="0" smtClean="0"/>
          </a:p>
          <a:p>
            <a:r>
              <a:rPr lang="id-ID" dirty="0" smtClean="0"/>
              <a:t>Jadi </a:t>
            </a:r>
            <a:r>
              <a:rPr lang="id-ID" dirty="0"/>
              <a:t>dalam penelitian ini penelitian tidak membuat </a:t>
            </a:r>
            <a:r>
              <a:rPr lang="id-ID" dirty="0" smtClean="0"/>
              <a:t>perbandingan </a:t>
            </a:r>
            <a:r>
              <a:rPr lang="id-ID" dirty="0"/>
              <a:t>variable itu pada sampel yang lain, dan mencari hubungan variable itu dengan variable yang lain. Penelitian semacam ini untuk selanjutnya dinamakan penelitian deskriptif</a:t>
            </a:r>
            <a:r>
              <a:rPr lang="id-ID" dirty="0" smtClean="0"/>
              <a:t>.</a:t>
            </a:r>
          </a:p>
          <a:p>
            <a:r>
              <a:rPr lang="id-ID" dirty="0" smtClean="0"/>
              <a:t>Studi kasus jumlah kasus minimal satu, tidak membandingkan antar kasus</a:t>
            </a:r>
          </a:p>
          <a:p>
            <a:r>
              <a:rPr lang="id-ID" dirty="0" smtClean="0"/>
              <a:t>Jumlah variabel satu, dan tidak mencari hubungan faktor yang mempengaruhi kasus</a:t>
            </a:r>
            <a:endParaRPr lang="id-ID" dirty="0"/>
          </a:p>
          <a:p>
            <a:endParaRPr lang="id-ID" dirty="0"/>
          </a:p>
        </p:txBody>
      </p:sp>
    </p:spTree>
    <p:extLst>
      <p:ext uri="{BB962C8B-B14F-4D97-AF65-F5344CB8AC3E}">
        <p14:creationId xmlns:p14="http://schemas.microsoft.com/office/powerpoint/2010/main" val="11297710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a:t>Rumusan Masalah dapat Berupa Pernyataan ataupun </a:t>
            </a:r>
            <a:r>
              <a:rPr lang="id-ID" b="1" dirty="0" smtClean="0"/>
              <a:t>Pertanyaan</a:t>
            </a:r>
            <a:endParaRPr lang="id-ID" dirty="0"/>
          </a:p>
        </p:txBody>
      </p:sp>
      <p:sp>
        <p:nvSpPr>
          <p:cNvPr id="3" name="Content Placeholder 2"/>
          <p:cNvSpPr>
            <a:spLocks noGrp="1"/>
          </p:cNvSpPr>
          <p:nvPr>
            <p:ph idx="1"/>
          </p:nvPr>
        </p:nvSpPr>
        <p:spPr/>
        <p:txBody>
          <a:bodyPr>
            <a:normAutofit fontScale="92500" lnSpcReduction="20000"/>
          </a:bodyPr>
          <a:lstStyle/>
          <a:p>
            <a:r>
              <a:rPr lang="id-ID" dirty="0" smtClean="0"/>
              <a:t>Merumuskan </a:t>
            </a:r>
            <a:r>
              <a:rPr lang="id-ID" dirty="0"/>
              <a:t>masalah penelitaian ini dapat dilakukan dalam bentuk pernyataan (problema statement) dan juga dalam bentuk pertanyaan (research question).</a:t>
            </a:r>
          </a:p>
          <a:p>
            <a:r>
              <a:rPr lang="id-ID" dirty="0"/>
              <a:t>Beberapa hal yang harus diperhatikan dalam perumusan masalah yaitu:</a:t>
            </a:r>
          </a:p>
          <a:p>
            <a:r>
              <a:rPr lang="id-ID" dirty="0"/>
              <a:t>1. Dirumuskan secara jelas</a:t>
            </a:r>
          </a:p>
          <a:p>
            <a:r>
              <a:rPr lang="id-ID" dirty="0"/>
              <a:t>2. Menggunakan kalimat tanya dengan mengajukan alternaatif tindakan yang akan dilakukan</a:t>
            </a:r>
          </a:p>
          <a:p>
            <a:r>
              <a:rPr lang="id-ID" dirty="0"/>
              <a:t>3. Dapat diuji secara </a:t>
            </a:r>
            <a:r>
              <a:rPr lang="id-ID" dirty="0" smtClean="0"/>
              <a:t>empiris </a:t>
            </a:r>
            <a:endParaRPr lang="id-ID" dirty="0"/>
          </a:p>
          <a:p>
            <a:r>
              <a:rPr lang="id-ID" dirty="0"/>
              <a:t>4. Menggandung deskripsi tentang kenyataan yang ada dan keadaan yang diinginkan</a:t>
            </a:r>
          </a:p>
          <a:p>
            <a:r>
              <a:rPr lang="id-ID" dirty="0"/>
              <a:t>5. Disusun dalam bahasa yang jelas dan singkat</a:t>
            </a:r>
          </a:p>
          <a:p>
            <a:r>
              <a:rPr lang="id-ID" dirty="0"/>
              <a:t>6. Jelas cangkupannya</a:t>
            </a:r>
          </a:p>
          <a:p>
            <a:r>
              <a:rPr lang="id-ID" dirty="0"/>
              <a:t>7. Memungkinkan untuk dijawab dengan mempergunakan metode atau teknik tertentu.</a:t>
            </a:r>
          </a:p>
          <a:p>
            <a:endParaRPr lang="id-ID" dirty="0"/>
          </a:p>
        </p:txBody>
      </p:sp>
    </p:spTree>
    <p:extLst>
      <p:ext uri="{BB962C8B-B14F-4D97-AF65-F5344CB8AC3E}">
        <p14:creationId xmlns:p14="http://schemas.microsoft.com/office/powerpoint/2010/main" val="33919784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b="1" dirty="0"/>
              <a:t>Batasan dan Lahan </a:t>
            </a:r>
            <a:r>
              <a:rPr lang="id-ID" b="1" dirty="0" smtClean="0"/>
              <a:t>Permasalahan</a:t>
            </a:r>
            <a:endParaRPr lang="id-ID" dirty="0"/>
          </a:p>
        </p:txBody>
      </p:sp>
      <p:sp>
        <p:nvSpPr>
          <p:cNvPr id="3" name="Content Placeholder 2"/>
          <p:cNvSpPr>
            <a:spLocks noGrp="1"/>
          </p:cNvSpPr>
          <p:nvPr>
            <p:ph idx="1"/>
          </p:nvPr>
        </p:nvSpPr>
        <p:spPr/>
        <p:txBody>
          <a:bodyPr>
            <a:normAutofit/>
          </a:bodyPr>
          <a:lstStyle/>
          <a:p>
            <a:r>
              <a:rPr lang="id-ID" dirty="0" smtClean="0"/>
              <a:t>Spesifik </a:t>
            </a:r>
            <a:r>
              <a:rPr lang="id-ID" dirty="0"/>
              <a:t>hanya pada variabel yang diselidiki dalam bentuk diskripsi </a:t>
            </a:r>
            <a:r>
              <a:rPr lang="id-ID" dirty="0" smtClean="0"/>
              <a:t>operasional (batasan ruang lingkup penelitian)</a:t>
            </a:r>
            <a:endParaRPr lang="id-ID" dirty="0"/>
          </a:p>
          <a:p>
            <a:r>
              <a:rPr lang="id-ID" dirty="0"/>
              <a:t>Argumen yang logika mengapa pembatasan harus rasional</a:t>
            </a:r>
          </a:p>
          <a:p>
            <a:r>
              <a:rPr lang="id-ID" dirty="0"/>
              <a:t>Rumusan alasan yang ditetapkan pada variabel yang tepat dan sesuai dengan </a:t>
            </a:r>
            <a:r>
              <a:rPr lang="id-ID" dirty="0" smtClean="0"/>
              <a:t>latar belakang </a:t>
            </a:r>
            <a:r>
              <a:rPr lang="id-ID" dirty="0"/>
              <a:t>permasalahan</a:t>
            </a:r>
          </a:p>
          <a:p>
            <a:pPr marL="0" indent="0">
              <a:buNone/>
            </a:pPr>
            <a:endParaRPr lang="id-ID" dirty="0"/>
          </a:p>
        </p:txBody>
      </p:sp>
    </p:spTree>
    <p:extLst>
      <p:ext uri="{BB962C8B-B14F-4D97-AF65-F5344CB8AC3E}">
        <p14:creationId xmlns:p14="http://schemas.microsoft.com/office/powerpoint/2010/main" val="42331513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Pengantar</a:t>
            </a:r>
            <a:endParaRPr lang="id-ID" dirty="0"/>
          </a:p>
        </p:txBody>
      </p:sp>
      <p:sp>
        <p:nvSpPr>
          <p:cNvPr id="3" name="Content Placeholder 2"/>
          <p:cNvSpPr>
            <a:spLocks noGrp="1"/>
          </p:cNvSpPr>
          <p:nvPr>
            <p:ph idx="1"/>
          </p:nvPr>
        </p:nvSpPr>
        <p:spPr/>
        <p:txBody>
          <a:bodyPr/>
          <a:lstStyle/>
          <a:p>
            <a:r>
              <a:rPr lang="id-ID" dirty="0" smtClean="0"/>
              <a:t>Sebelum ke desain penelitian CSR baca kembali slide-slide ini</a:t>
            </a:r>
          </a:p>
          <a:p>
            <a:r>
              <a:rPr lang="id-ID" dirty="0" smtClean="0"/>
              <a:t>Memahami definisi CSR sangat penting karena akan berhubungan dengan pemahaman terhadap desain</a:t>
            </a:r>
            <a:endParaRPr lang="id-ID" dirty="0"/>
          </a:p>
        </p:txBody>
      </p:sp>
    </p:spTree>
    <p:extLst>
      <p:ext uri="{BB962C8B-B14F-4D97-AF65-F5344CB8AC3E}">
        <p14:creationId xmlns:p14="http://schemas.microsoft.com/office/powerpoint/2010/main" val="37580846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a:t>Bentuk Pertanyaan Peneletian yang Baik (GOOD RESEARCH </a:t>
            </a:r>
            <a:r>
              <a:rPr lang="id-ID" b="1" dirty="0" smtClean="0"/>
              <a:t>QUESTION)</a:t>
            </a:r>
            <a:endParaRPr lang="id-ID" dirty="0"/>
          </a:p>
        </p:txBody>
      </p:sp>
      <p:sp>
        <p:nvSpPr>
          <p:cNvPr id="3" name="Content Placeholder 2"/>
          <p:cNvSpPr>
            <a:spLocks noGrp="1"/>
          </p:cNvSpPr>
          <p:nvPr>
            <p:ph idx="1"/>
          </p:nvPr>
        </p:nvSpPr>
        <p:spPr/>
        <p:txBody>
          <a:bodyPr/>
          <a:lstStyle/>
          <a:p>
            <a:r>
              <a:rPr lang="id-ID" i="1" dirty="0" smtClean="0"/>
              <a:t>Feasible</a:t>
            </a:r>
            <a:r>
              <a:rPr lang="id-ID" dirty="0" smtClean="0"/>
              <a:t> </a:t>
            </a:r>
            <a:r>
              <a:rPr lang="id-ID" dirty="0"/>
              <a:t>: jawaban pertanyaan harus merujuk pada sumber yang pasti/nyata, jelas dan efisien</a:t>
            </a:r>
          </a:p>
          <a:p>
            <a:r>
              <a:rPr lang="id-ID" i="1" dirty="0"/>
              <a:t>Clarity</a:t>
            </a:r>
            <a:r>
              <a:rPr lang="id-ID" dirty="0"/>
              <a:t> : mengembangkan persepsi dan konsepsi yang sama untuk semua pembaca</a:t>
            </a:r>
          </a:p>
          <a:p>
            <a:r>
              <a:rPr lang="id-ID" i="1" dirty="0"/>
              <a:t>Significance</a:t>
            </a:r>
            <a:r>
              <a:rPr lang="id-ID" dirty="0"/>
              <a:t> : kontribusi pengembangan ilmu pengetahuan dan pemecahan masalah</a:t>
            </a:r>
          </a:p>
          <a:p>
            <a:r>
              <a:rPr lang="id-ID" i="1" dirty="0"/>
              <a:t>Ethnic</a:t>
            </a:r>
            <a:r>
              <a:rPr lang="id-ID" dirty="0"/>
              <a:t> : tidak berhubungan dengan suku, moral, kepercayaan , nilai nilai dan agama</a:t>
            </a:r>
          </a:p>
          <a:p>
            <a:endParaRPr lang="id-ID" dirty="0"/>
          </a:p>
        </p:txBody>
      </p:sp>
    </p:spTree>
    <p:extLst>
      <p:ext uri="{BB962C8B-B14F-4D97-AF65-F5344CB8AC3E}">
        <p14:creationId xmlns:p14="http://schemas.microsoft.com/office/powerpoint/2010/main" val="245651494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lnSpcReduction="20000"/>
          </a:bodyPr>
          <a:lstStyle/>
          <a:p>
            <a:pPr algn="just"/>
            <a:r>
              <a:rPr lang="id-ID" dirty="0"/>
              <a:t>Masalahnya ialah kasus (case) sendiri itu apa? Yang dimaksud kasus ialah kejadian atau peristiwa, bisa sangat sederhana bisa pula kompleks. Karenanya, peneliti memilih salah satu saja yang benar-benar spesifik.   Peristiwanya itu sendiri tergolong “unik</a:t>
            </a:r>
            <a:r>
              <a:rPr lang="id-ID" dirty="0" smtClean="0"/>
              <a:t>”.</a:t>
            </a:r>
          </a:p>
          <a:p>
            <a:pPr algn="just"/>
            <a:r>
              <a:rPr lang="id-ID" dirty="0" smtClean="0"/>
              <a:t>“</a:t>
            </a:r>
            <a:r>
              <a:rPr lang="id-ID" dirty="0"/>
              <a:t>Unik” artinya hanya terjadi di situs atau lokus tertentu. Untuk menentukan “keunikan” sebuah kasus atau peristiwa, Stake membuat rambu-rambu untuk menjadi pertimbangan peneliti yang </a:t>
            </a:r>
            <a:r>
              <a:rPr lang="id-ID" dirty="0" smtClean="0"/>
              <a:t>meliputi:</a:t>
            </a:r>
          </a:p>
          <a:p>
            <a:pPr algn="just"/>
            <a:r>
              <a:rPr lang="id-ID" dirty="0" smtClean="0"/>
              <a:t>1</a:t>
            </a:r>
            <a:r>
              <a:rPr lang="id-ID" dirty="0"/>
              <a:t>. hakikat atau sifat kasus itu sendiri, </a:t>
            </a:r>
            <a:endParaRPr lang="id-ID" dirty="0" smtClean="0"/>
          </a:p>
          <a:p>
            <a:pPr algn="just"/>
            <a:r>
              <a:rPr lang="id-ID" dirty="0" smtClean="0"/>
              <a:t>2</a:t>
            </a:r>
            <a:r>
              <a:rPr lang="id-ID" dirty="0"/>
              <a:t>. latar belakang terjadinya kasus,   </a:t>
            </a:r>
            <a:endParaRPr lang="id-ID" dirty="0" smtClean="0"/>
          </a:p>
          <a:p>
            <a:pPr algn="just"/>
            <a:r>
              <a:rPr lang="id-ID" dirty="0" smtClean="0"/>
              <a:t>3</a:t>
            </a:r>
            <a:r>
              <a:rPr lang="id-ID" dirty="0"/>
              <a:t>. seting fisik kasus tersebut,  </a:t>
            </a:r>
            <a:endParaRPr lang="id-ID" dirty="0" smtClean="0"/>
          </a:p>
          <a:p>
            <a:pPr algn="just"/>
            <a:r>
              <a:rPr lang="id-ID" dirty="0" smtClean="0"/>
              <a:t>4</a:t>
            </a:r>
            <a:r>
              <a:rPr lang="id-ID" dirty="0"/>
              <a:t>. konteks yang mengitarinya, meliputi faktor  ekonomi, politik, hukum dan   seni,  </a:t>
            </a:r>
            <a:endParaRPr lang="id-ID" dirty="0" smtClean="0"/>
          </a:p>
          <a:p>
            <a:pPr algn="just"/>
            <a:r>
              <a:rPr lang="id-ID" dirty="0" smtClean="0"/>
              <a:t>5</a:t>
            </a:r>
            <a:r>
              <a:rPr lang="id-ID" dirty="0"/>
              <a:t>. kasus-kasus lain yang dapat menjelaskan kasus tersebut,     6. informan yang menguasai  kasus yang diteliti.</a:t>
            </a:r>
          </a:p>
        </p:txBody>
      </p:sp>
    </p:spTree>
    <p:extLst>
      <p:ext uri="{BB962C8B-B14F-4D97-AF65-F5344CB8AC3E}">
        <p14:creationId xmlns:p14="http://schemas.microsoft.com/office/powerpoint/2010/main" val="164985448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pic>
        <p:nvPicPr>
          <p:cNvPr id="1026" name="Picture 2"/>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24250" t="33923" r="20370" b="5848"/>
          <a:stretch/>
        </p:blipFill>
        <p:spPr bwMode="auto">
          <a:xfrm>
            <a:off x="81692" y="1844825"/>
            <a:ext cx="8234724" cy="4236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6302837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85000" lnSpcReduction="20000"/>
          </a:bodyPr>
          <a:lstStyle/>
          <a:p>
            <a:r>
              <a:rPr lang="id-ID" dirty="0"/>
              <a:t>Menggunakan istilah “Studi Kasus”  artinya ialah peneliti ingin menggali informasi apa yang akhirnya bisa dipelajari atau ditarik dari sebuah kasus, baik  kasus tunggal maupun jamak.  Stake (dalam Denzin dan Lincoln, eds. 1994; 236) menyebutnya “what can be learned from a single case?. </a:t>
            </a:r>
            <a:endParaRPr lang="id-ID" dirty="0" smtClean="0"/>
          </a:p>
          <a:p>
            <a:r>
              <a:rPr lang="id-ID" dirty="0" smtClean="0"/>
              <a:t>Agar </a:t>
            </a:r>
            <a:r>
              <a:rPr lang="id-ID" dirty="0"/>
              <a:t>sebuah kasus bisa digali maknanya peneliti harus pandai-pandai memilah dan memilih kasus macam apa yang layak diangkat menjadi tema penelitian. </a:t>
            </a:r>
            <a:endParaRPr lang="id-ID" dirty="0" smtClean="0"/>
          </a:p>
          <a:p>
            <a:r>
              <a:rPr lang="id-ID" dirty="0" smtClean="0"/>
              <a:t>Bobot </a:t>
            </a:r>
            <a:r>
              <a:rPr lang="id-ID" dirty="0"/>
              <a:t>kualitas kasus harus menjadi pertimbangan utama. Dengan demikian, tidak semua persoalan atau kasus baik pada tingkat perorangan, kelompok  atau lembaga bisa dijadikan bahan kajian Studi Kasus. Begitu juga tidak setiap pertanyaan bisa diangkat menjadi pertanyaan penelitian (research questions).  </a:t>
            </a:r>
            <a:endParaRPr lang="id-ID" dirty="0" smtClean="0"/>
          </a:p>
          <a:p>
            <a:r>
              <a:rPr lang="id-ID" dirty="0" smtClean="0"/>
              <a:t>Ada syarat-syarat </a:t>
            </a:r>
            <a:r>
              <a:rPr lang="id-ID" dirty="0"/>
              <a:t>tertentu, sebagaimana dijelaskan di muka, agar sebuah peristiwa layak diangkat menjadi “kasus” penelitian Studi Kasus. Begitu juga ada syarat-syarat tertentu  agar sebuah pertanyaan bisa diangkat menjadi pertanyaan penelitian. </a:t>
            </a:r>
          </a:p>
          <a:p>
            <a:r>
              <a:rPr lang="id-ID" dirty="0"/>
              <a:t> </a:t>
            </a:r>
          </a:p>
        </p:txBody>
      </p:sp>
    </p:spTree>
    <p:extLst>
      <p:ext uri="{BB962C8B-B14F-4D97-AF65-F5344CB8AC3E}">
        <p14:creationId xmlns:p14="http://schemas.microsoft.com/office/powerpoint/2010/main" val="356432833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85000" lnSpcReduction="10000"/>
          </a:bodyPr>
          <a:lstStyle/>
          <a:p>
            <a:r>
              <a:rPr lang="id-ID" dirty="0"/>
              <a:t>Salah satu hal penting untuk dipertimbangkan dalam memilih kasus ialah peneliti yakin  bahwa dari kasus tersebut akan dapat diperoleh pengetahuan lebih lanjut dan  mendalam secara ilmiah. Dalam hal ini Studi Kasus disebut sebagai Instrumental Case Study. </a:t>
            </a:r>
            <a:endParaRPr lang="id-ID" dirty="0" smtClean="0"/>
          </a:p>
          <a:p>
            <a:r>
              <a:rPr lang="id-ID" dirty="0" smtClean="0"/>
              <a:t>Selain </a:t>
            </a:r>
            <a:r>
              <a:rPr lang="id-ID" dirty="0"/>
              <a:t>itu, Studi Kasus bisa dipakai untuk memenuhi minat pribadi karena ketertarikannya pada suatu persoalan tertentu, dan tidak untuk membangun teori tertentu. Misalnya, tentang kenakalan remaja, penyalahgunaan obat, fenomena single parents, dan sebagainya. Studi semacam ini disebut sebagai Studi Kasus Intrinsik (Intrinsic Case Study). Di negara maju, Studi Kasus Intrinsik lazim digunakan oleh para profesional atau anggota masyarakat biasa karena rasa ingin tahunya terhadap suatu persoalan yang mereka hadapi secara lebih mendalam, lebih-lebih jika persoalan tersebut menjadi isu hangat di </a:t>
            </a:r>
            <a:r>
              <a:rPr lang="id-ID" dirty="0" smtClean="0"/>
              <a:t>masyarakat</a:t>
            </a:r>
          </a:p>
          <a:p>
            <a:r>
              <a:rPr lang="id-ID" dirty="0" smtClean="0"/>
              <a:t>Tujuan studi kasus mahasiwa D3 Bidan adalah </a:t>
            </a:r>
            <a:r>
              <a:rPr lang="id-ID" dirty="0"/>
              <a:t>Studi Kasus disebut sebagai Instrumental Case Study</a:t>
            </a:r>
          </a:p>
        </p:txBody>
      </p:sp>
    </p:spTree>
    <p:extLst>
      <p:ext uri="{BB962C8B-B14F-4D97-AF65-F5344CB8AC3E}">
        <p14:creationId xmlns:p14="http://schemas.microsoft.com/office/powerpoint/2010/main" val="74643865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Tujuan Penelitian</a:t>
            </a:r>
            <a:endParaRPr lang="id-ID" dirty="0"/>
          </a:p>
        </p:txBody>
      </p:sp>
      <p:sp>
        <p:nvSpPr>
          <p:cNvPr id="3" name="Content Placeholder 2"/>
          <p:cNvSpPr>
            <a:spLocks noGrp="1"/>
          </p:cNvSpPr>
          <p:nvPr>
            <p:ph idx="1"/>
          </p:nvPr>
        </p:nvSpPr>
        <p:spPr/>
        <p:txBody>
          <a:bodyPr/>
          <a:lstStyle/>
          <a:p>
            <a:pPr algn="just"/>
            <a:r>
              <a:rPr lang="id-ID" dirty="0"/>
              <a:t>Dilihat dari kasus yang diteliti, menurut Endraswara (2012: 78), Studi Kasus dapat dibagi menjadi dua golongan, yaitu Studi Kasus berupa penyimpangan dari kewajaran dan Studi Kasus ke arah perkembangan  yang positif. </a:t>
            </a:r>
            <a:endParaRPr lang="id-ID" dirty="0" smtClean="0"/>
          </a:p>
          <a:p>
            <a:pPr algn="just"/>
            <a:r>
              <a:rPr lang="id-ID" dirty="0" smtClean="0"/>
              <a:t>Studi </a:t>
            </a:r>
            <a:r>
              <a:rPr lang="id-ID" dirty="0"/>
              <a:t>Kasus pertama bersifat kuratif, dan disebut Studi Kasus Retrospektif  (Retrospective Case Study), yang memungkinkan ada tindak lanjut penyembuhan atau perbaikan dari suatu kasus (treatment). </a:t>
            </a:r>
            <a:endParaRPr lang="id-ID" dirty="0" smtClean="0"/>
          </a:p>
          <a:p>
            <a:pPr algn="just"/>
            <a:r>
              <a:rPr lang="id-ID" dirty="0" smtClean="0"/>
              <a:t>Tindak </a:t>
            </a:r>
            <a:r>
              <a:rPr lang="id-ID" dirty="0"/>
              <a:t>penyembuhan tidak harus dilakukan oleh peneliti, tetapi oleh orang lain yang kompeten. Peneliti hanya memberikan masukan dari hasil penelitian. </a:t>
            </a:r>
          </a:p>
        </p:txBody>
      </p:sp>
    </p:spTree>
    <p:extLst>
      <p:ext uri="{BB962C8B-B14F-4D97-AF65-F5344CB8AC3E}">
        <p14:creationId xmlns:p14="http://schemas.microsoft.com/office/powerpoint/2010/main" val="403859309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algn="just"/>
            <a:r>
              <a:rPr lang="id-ID" dirty="0"/>
              <a:t>Sedangkan yang kedua disebut Studi Kasus Prospektif (Prospective Case Study). Jenis Studi Kasus ini diperlukan untuk menemukan kecenderungan dan arah perkembangan suatu kasus. Tindak lanjutnya berupa Penelitian Tindakan (Action Research) yang dilakukan juga oleh pihak lain yang </a:t>
            </a:r>
            <a:r>
              <a:rPr lang="id-ID" dirty="0" smtClean="0"/>
              <a:t>berkompeten</a:t>
            </a:r>
          </a:p>
          <a:p>
            <a:pPr algn="just"/>
            <a:endParaRPr lang="id-ID" dirty="0"/>
          </a:p>
          <a:p>
            <a:pPr algn="just"/>
            <a:r>
              <a:rPr lang="id-ID" dirty="0" smtClean="0"/>
              <a:t>Studi kasus mahasiswa D3 Kebidanan adalah </a:t>
            </a:r>
            <a:r>
              <a:rPr lang="id-ID" dirty="0"/>
              <a:t>Studi Kasus pertama bersifat kuratif, dan disebut Studi Kasus Retrospektif  (Retrospective Case Study)</a:t>
            </a:r>
          </a:p>
        </p:txBody>
      </p:sp>
    </p:spTree>
    <p:extLst>
      <p:ext uri="{BB962C8B-B14F-4D97-AF65-F5344CB8AC3E}">
        <p14:creationId xmlns:p14="http://schemas.microsoft.com/office/powerpoint/2010/main" val="207341201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Ruang Lingkup</a:t>
            </a:r>
            <a:endParaRPr lang="id-ID" dirty="0"/>
          </a:p>
        </p:txBody>
      </p:sp>
      <p:sp>
        <p:nvSpPr>
          <p:cNvPr id="3" name="Content Placeholder 2"/>
          <p:cNvSpPr>
            <a:spLocks noGrp="1"/>
          </p:cNvSpPr>
          <p:nvPr>
            <p:ph idx="1"/>
          </p:nvPr>
        </p:nvSpPr>
        <p:spPr/>
        <p:txBody>
          <a:bodyPr>
            <a:normAutofit/>
          </a:bodyPr>
          <a:lstStyle/>
          <a:p>
            <a:pPr algn="just"/>
            <a:r>
              <a:rPr lang="id-ID" dirty="0"/>
              <a:t>Hingga saat ini  Studi Kasus sudah berusia lebih dari 70 tahun. Sejak kemunculannya, jenis penelitian ini memperoleh banyak kritik karena dianggap analisisnya lemah, tidak objektif dan penuh bias, tidak seperti  penelitian kuantitatif  yang menggunakan statistik sebagai alat analisis.  </a:t>
            </a:r>
            <a:endParaRPr lang="id-ID" dirty="0" smtClean="0"/>
          </a:p>
          <a:p>
            <a:pPr algn="just"/>
            <a:r>
              <a:rPr lang="id-ID" dirty="0" smtClean="0"/>
              <a:t>Kritik </a:t>
            </a:r>
            <a:r>
              <a:rPr lang="id-ID" dirty="0"/>
              <a:t>semacam </a:t>
            </a:r>
            <a:r>
              <a:rPr lang="id-ID" dirty="0" smtClean="0"/>
              <a:t>itu </a:t>
            </a:r>
            <a:r>
              <a:rPr lang="id-ID" dirty="0"/>
              <a:t>berlaku untuk semua jenis penelitian kualitatif. Anehnya, walaupun memperoleh banyak kritik, Studi Kasus tetap digunakan bahkan semakin </a:t>
            </a:r>
            <a:r>
              <a:rPr lang="id-ID" dirty="0" smtClean="0"/>
              <a:t>meluas</a:t>
            </a:r>
          </a:p>
        </p:txBody>
      </p:sp>
    </p:spTree>
    <p:extLst>
      <p:ext uri="{BB962C8B-B14F-4D97-AF65-F5344CB8AC3E}">
        <p14:creationId xmlns:p14="http://schemas.microsoft.com/office/powerpoint/2010/main" val="250623527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Ruang Lingkup Materi</a:t>
            </a:r>
            <a:endParaRPr lang="id-ID" dirty="0"/>
          </a:p>
        </p:txBody>
      </p:sp>
      <p:sp>
        <p:nvSpPr>
          <p:cNvPr id="3" name="Content Placeholder 2"/>
          <p:cNvSpPr>
            <a:spLocks noGrp="1"/>
          </p:cNvSpPr>
          <p:nvPr>
            <p:ph idx="1"/>
          </p:nvPr>
        </p:nvSpPr>
        <p:spPr/>
        <p:txBody>
          <a:bodyPr>
            <a:normAutofit fontScale="70000" lnSpcReduction="20000"/>
          </a:bodyPr>
          <a:lstStyle/>
          <a:p>
            <a:pPr algn="just"/>
            <a:r>
              <a:rPr lang="id-ID" dirty="0"/>
              <a:t>Studi Kasus berasal dari terjemahan dalam bahasa Inggris “A Case Study” atau “Case Studies”. Kata “Kasus” diambil dari kata “Case” yang  menurut Kamus  Oxford Advanced Learner’s Dictionary of Current English (1989; 173), diartikan sebagai 1). “instance or example of the occurance of sth., 2). “actual state of affairs; situation”,  dan 3). “circumstances or special conditions relating to a person or thing”. Secara berurutan artinya ialah 1). contoh kejadian sesuatu, 2). kondisi aktual dari keadaan atau situasi, dan 3). lingkungan atau kondisi tertentu tentang orang atau sesuatu. </a:t>
            </a:r>
          </a:p>
          <a:p>
            <a:pPr marL="0" indent="0" algn="just">
              <a:buNone/>
            </a:pPr>
            <a:endParaRPr lang="id-ID" dirty="0"/>
          </a:p>
          <a:p>
            <a:pPr algn="just"/>
            <a:r>
              <a:rPr lang="id-ID" dirty="0"/>
              <a:t>Dari penjabaran definisi tersebut  dapat ditarik kesimpulan bahwa Studi Kasus ialah suatu serangkaian kegiatan ilmiah yang dilakukan secara intensif, terinci dan mendalam tentang suatu program, peristiwa, dan aktivitas, baik pada tingkat perorangan, sekelompok orang, lembaga, atau organisasi untuk memperoleh pengetahuan mendalam tentang peristiwa tersebut. Biasanya, peristiwa yang dipilih yang selanjutnya disebut kasus adalah hal yang aktual (real-life events), yang sedang berlangsung, bukan sesuatu yang sudah lewat.  </a:t>
            </a:r>
          </a:p>
          <a:p>
            <a:pPr algn="just"/>
            <a:endParaRPr lang="id-ID" dirty="0"/>
          </a:p>
          <a:p>
            <a:pPr algn="just"/>
            <a:r>
              <a:rPr lang="id-ID" dirty="0"/>
              <a:t>Masalahnya ialah kasus (case) sendiri itu apa? Yang dimaksud kasus ialah kejadian atau peristiwa, bisa sangat sederhana bisa pula kompleks. Karenanya, peneliti memilih salah satu saja yang benar-benar spesifik.   Peristiwanya itu sendiri tergolong “unik”</a:t>
            </a:r>
          </a:p>
        </p:txBody>
      </p:sp>
    </p:spTree>
    <p:extLst>
      <p:ext uri="{BB962C8B-B14F-4D97-AF65-F5344CB8AC3E}">
        <p14:creationId xmlns:p14="http://schemas.microsoft.com/office/powerpoint/2010/main" val="355608290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Ruang Lingkup Tempat, Responden</a:t>
            </a:r>
            <a:endParaRPr lang="id-ID" dirty="0"/>
          </a:p>
        </p:txBody>
      </p:sp>
      <p:sp>
        <p:nvSpPr>
          <p:cNvPr id="3" name="Content Placeholder 2"/>
          <p:cNvSpPr>
            <a:spLocks noGrp="1"/>
          </p:cNvSpPr>
          <p:nvPr>
            <p:ph idx="1"/>
          </p:nvPr>
        </p:nvSpPr>
        <p:spPr/>
        <p:txBody>
          <a:bodyPr/>
          <a:lstStyle/>
          <a:p>
            <a:pPr algn="just"/>
            <a:r>
              <a:rPr lang="id-ID" dirty="0"/>
              <a:t>Dari sisi cakupan wilayah kajiannya, Studi Kasus terbatas pada wilayah yang sempit (mikro), karena mengkaji perilaku pada tingkat individu, kelompok, lembaga dan organisasi. </a:t>
            </a:r>
            <a:endParaRPr lang="id-ID" dirty="0" smtClean="0"/>
          </a:p>
          <a:p>
            <a:pPr algn="just"/>
            <a:r>
              <a:rPr lang="id-ID" dirty="0" smtClean="0"/>
              <a:t>Kasusnya </a:t>
            </a:r>
            <a:r>
              <a:rPr lang="id-ID" dirty="0"/>
              <a:t>pun dibatasi pada pada jenis kasus tertentu, di tempat atau lokus tertentu, dan dalam waktu tertentu. Karena wilayah cakupannya sempit, penelitian Studi Kasus tidak dimaksudkan untuk mengambil kesimpulan secara umum atau memperoleh generalisasi, karena itu tidak memerlukan populasi dan sampel. </a:t>
            </a:r>
          </a:p>
          <a:p>
            <a:pPr algn="just"/>
            <a:endParaRPr lang="id-ID" dirty="0"/>
          </a:p>
        </p:txBody>
      </p:sp>
    </p:spTree>
    <p:extLst>
      <p:ext uri="{BB962C8B-B14F-4D97-AF65-F5344CB8AC3E}">
        <p14:creationId xmlns:p14="http://schemas.microsoft.com/office/powerpoint/2010/main" val="3819080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Pengertian Studi Kasus</a:t>
            </a:r>
            <a:endParaRPr lang="id-ID" dirty="0"/>
          </a:p>
        </p:txBody>
      </p:sp>
      <p:sp>
        <p:nvSpPr>
          <p:cNvPr id="3" name="Content Placeholder 2"/>
          <p:cNvSpPr>
            <a:spLocks noGrp="1"/>
          </p:cNvSpPr>
          <p:nvPr>
            <p:ph idx="1"/>
          </p:nvPr>
        </p:nvSpPr>
        <p:spPr/>
        <p:txBody>
          <a:bodyPr/>
          <a:lstStyle/>
          <a:p>
            <a:r>
              <a:rPr lang="id-ID" dirty="0"/>
              <a:t>Penelitian studi kasus pada hakikatnya seperti penelitian kualitatif berproses. Pembeda studi kasus dengan penelitian kualitatif lainnya adalah kawasan atau ruang lingkup fokus penelitiannya. Studi kasus cenderung sempit dan </a:t>
            </a:r>
            <a:r>
              <a:rPr lang="id-ID" dirty="0" smtClean="0"/>
              <a:t>dalam</a:t>
            </a:r>
          </a:p>
          <a:p>
            <a:r>
              <a:rPr lang="id-ID" dirty="0"/>
              <a:t>Studi kasus adalah suatu inkuiri empiris yang menyelidiki fenomena dalam konteks kehidupan nyata, bilamana batas-batas antara fenomena dan konteks tidak tampak dengan tegas dan dimana multisumber bukti dimanfaatkannya. Studi kasus berkehendak untuk menggali atau mengeksplorasi, dengan bentuk pertanyaan yaitu </a:t>
            </a:r>
            <a:r>
              <a:rPr lang="id-ID" i="1" dirty="0"/>
              <a:t>how</a:t>
            </a:r>
            <a:r>
              <a:rPr lang="id-ID" dirty="0"/>
              <a:t> dan </a:t>
            </a:r>
            <a:r>
              <a:rPr lang="id-ID" i="1" dirty="0"/>
              <a:t>why</a:t>
            </a:r>
            <a:r>
              <a:rPr lang="id-ID" dirty="0"/>
              <a:t>.</a:t>
            </a:r>
          </a:p>
          <a:p>
            <a:endParaRPr lang="id-ID" dirty="0"/>
          </a:p>
        </p:txBody>
      </p:sp>
    </p:spTree>
    <p:extLst>
      <p:ext uri="{BB962C8B-B14F-4D97-AF65-F5344CB8AC3E}">
        <p14:creationId xmlns:p14="http://schemas.microsoft.com/office/powerpoint/2010/main" val="124912919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algn="just"/>
            <a:r>
              <a:rPr lang="id-ID" dirty="0"/>
              <a:t>Walaupun cakupan atau wilayah kajiannya sempit, secara substantif  penelitian Studi Kasus sangat mendalam, dan diharapkan dari pemahaman yang mendalam itu dapat diperoleh sebuah konsep atau teori tertentu untuk pengembangan ilmu pengetahuan. Karena itu, unit analisis Studi Kasus ialah perorangan, kelompok, lembaga atau organisasi, bukan masyarakat secara luas. Adalah obsesi setiap peneliti untuk dapat menemukan hal-hal baru dan dapat berkontribusi pada pengembangan ilmu pengetahuan, tidak terkecuali peneliti Studi Kasus.</a:t>
            </a:r>
          </a:p>
        </p:txBody>
      </p:sp>
    </p:spTree>
    <p:extLst>
      <p:ext uri="{BB962C8B-B14F-4D97-AF65-F5344CB8AC3E}">
        <p14:creationId xmlns:p14="http://schemas.microsoft.com/office/powerpoint/2010/main" val="8149843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Manfaat</a:t>
            </a:r>
            <a:endParaRPr lang="id-ID" dirty="0"/>
          </a:p>
        </p:txBody>
      </p:sp>
      <p:sp>
        <p:nvSpPr>
          <p:cNvPr id="3" name="Content Placeholder 2"/>
          <p:cNvSpPr>
            <a:spLocks noGrp="1"/>
          </p:cNvSpPr>
          <p:nvPr>
            <p:ph idx="1"/>
          </p:nvPr>
        </p:nvSpPr>
        <p:spPr/>
        <p:txBody>
          <a:bodyPr>
            <a:normAutofit fontScale="85000" lnSpcReduction="10000"/>
          </a:bodyPr>
          <a:lstStyle/>
          <a:p>
            <a:pPr algn="just"/>
            <a:r>
              <a:rPr lang="id-ID" dirty="0"/>
              <a:t>Menurut Lincoln dan Guba, sebagaimana dikutip Mulyana (2013: 201202), keistimewaan Studi Kasus meliputi hal-hal sebagai berikut: </a:t>
            </a:r>
            <a:endParaRPr lang="id-ID" dirty="0" smtClean="0"/>
          </a:p>
          <a:p>
            <a:pPr algn="just"/>
            <a:r>
              <a:rPr lang="id-ID" dirty="0" smtClean="0"/>
              <a:t>1</a:t>
            </a:r>
            <a:r>
              <a:rPr lang="id-ID" dirty="0"/>
              <a:t>. Studi Kasus merupakan sarana utama bagi penelitian emik, yakni menyajikan pandangan subjek yang diteliti, </a:t>
            </a:r>
            <a:endParaRPr lang="id-ID" dirty="0" smtClean="0"/>
          </a:p>
          <a:p>
            <a:pPr algn="just"/>
            <a:r>
              <a:rPr lang="id-ID" dirty="0" smtClean="0"/>
              <a:t> </a:t>
            </a:r>
            <a:r>
              <a:rPr lang="id-ID" dirty="0"/>
              <a:t>2. Studi Kasus menyajikan uraian menyeluruh yang mirip dengan apa yang dialami pembaca dalam kehidupan sehari-hari (everyday reallife), </a:t>
            </a:r>
            <a:endParaRPr lang="id-ID" dirty="0" smtClean="0"/>
          </a:p>
          <a:p>
            <a:pPr algn="just"/>
            <a:r>
              <a:rPr lang="id-ID" dirty="0" smtClean="0"/>
              <a:t>3</a:t>
            </a:r>
            <a:r>
              <a:rPr lang="id-ID" dirty="0"/>
              <a:t>. Studi Kasus merupakan sarana efektif untuk menunjukkan hubungan antara peneliti dengan subjek atau informan, </a:t>
            </a:r>
            <a:endParaRPr lang="id-ID" dirty="0" smtClean="0"/>
          </a:p>
          <a:p>
            <a:pPr algn="just"/>
            <a:r>
              <a:rPr lang="id-ID" dirty="0" smtClean="0"/>
              <a:t>4</a:t>
            </a:r>
            <a:r>
              <a:rPr lang="id-ID" dirty="0"/>
              <a:t>. Studi Kasus memungkinkan pembaca untuk menemukan konsistensi internal yang tidak hanya merupakan konsistensi gaya dan konsistensi faktual tetapi juga keterpercayaan (trustworthiness), 5. Studi Kasus memberikan “uraian tebal” yang diperlukan bagi penilaian atas transferabilitas, </a:t>
            </a:r>
            <a:endParaRPr lang="id-ID" dirty="0" smtClean="0"/>
          </a:p>
          <a:p>
            <a:pPr algn="just"/>
            <a:r>
              <a:rPr lang="id-ID" dirty="0" smtClean="0"/>
              <a:t>6</a:t>
            </a:r>
            <a:r>
              <a:rPr lang="id-ID" dirty="0"/>
              <a:t>. Studi Kasus terbuka  bagi penilaian atas konteks yang turut berperan bagi pemaknaan atas fenomena dalam konteks tersebut.</a:t>
            </a:r>
          </a:p>
        </p:txBody>
      </p:sp>
    </p:spTree>
    <p:extLst>
      <p:ext uri="{BB962C8B-B14F-4D97-AF65-F5344CB8AC3E}">
        <p14:creationId xmlns:p14="http://schemas.microsoft.com/office/powerpoint/2010/main" val="301576057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lnSpcReduction="10000"/>
          </a:bodyPr>
          <a:lstStyle/>
          <a:p>
            <a:pPr algn="just"/>
            <a:r>
              <a:rPr lang="id-ID" dirty="0"/>
              <a:t>Sekadar mengingatkan istilah “emik” dan “etik” pertama kali dikenalkan oleh Kenneth Pike, seorang linguis yang kemudian mengembangkannya dalam bidang ilmu budaya (Endraswara, 2012: 34). </a:t>
            </a:r>
            <a:endParaRPr lang="id-ID" dirty="0" smtClean="0"/>
          </a:p>
          <a:p>
            <a:pPr algn="just"/>
            <a:r>
              <a:rPr lang="id-ID" dirty="0" smtClean="0"/>
              <a:t>Emik </a:t>
            </a:r>
            <a:r>
              <a:rPr lang="id-ID" dirty="0"/>
              <a:t>ialah jenis atau kategori data menurut subjek penelitian. </a:t>
            </a:r>
            <a:endParaRPr lang="id-ID" dirty="0" smtClean="0"/>
          </a:p>
          <a:p>
            <a:pPr algn="just"/>
            <a:r>
              <a:rPr lang="id-ID" dirty="0" smtClean="0"/>
              <a:t>Sedangkan </a:t>
            </a:r>
            <a:r>
              <a:rPr lang="id-ID" dirty="0"/>
              <a:t>etik  ialah kategori data menurut peneliti dengan mengacu pada konsep-konsep sebelumnya. Seiring dengan perkembangan metode penelitian kualitatif, kedua istilah “emik” dan “etik” lazim dipakai untuk menggambarkan kategori data</a:t>
            </a:r>
            <a:r>
              <a:rPr lang="id-ID" dirty="0" smtClean="0"/>
              <a:t>.</a:t>
            </a:r>
          </a:p>
          <a:p>
            <a:pPr algn="just"/>
            <a:r>
              <a:rPr lang="id-ID" dirty="0" smtClean="0"/>
              <a:t>Peneliti perlu membaca metode penelitian kualitatif pada tahap transkrip data, kode, tema, kategori</a:t>
            </a:r>
            <a:endParaRPr lang="id-ID" dirty="0"/>
          </a:p>
        </p:txBody>
      </p:sp>
    </p:spTree>
    <p:extLst>
      <p:ext uri="{BB962C8B-B14F-4D97-AF65-F5344CB8AC3E}">
        <p14:creationId xmlns:p14="http://schemas.microsoft.com/office/powerpoint/2010/main" val="143541270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Manfaat Penelitian Studi Kasus</a:t>
            </a:r>
            <a:endParaRPr lang="id-ID" dirty="0"/>
          </a:p>
        </p:txBody>
      </p:sp>
      <p:sp>
        <p:nvSpPr>
          <p:cNvPr id="3" name="Content Placeholder 2"/>
          <p:cNvSpPr>
            <a:spLocks noGrp="1"/>
          </p:cNvSpPr>
          <p:nvPr>
            <p:ph idx="1"/>
          </p:nvPr>
        </p:nvSpPr>
        <p:spPr/>
        <p:txBody>
          <a:bodyPr/>
          <a:lstStyle/>
          <a:p>
            <a:r>
              <a:rPr lang="id-ID" dirty="0" smtClean="0"/>
              <a:t>Manfaat Teoritis : institusi pendidikan, ilmu pengetahuan</a:t>
            </a:r>
          </a:p>
          <a:p>
            <a:r>
              <a:rPr lang="id-ID" dirty="0" smtClean="0"/>
              <a:t>Manfaat Konsumen : Responden, tempat penelitian, bidan, peneliti selanjutnya</a:t>
            </a:r>
            <a:endParaRPr lang="id-ID" dirty="0"/>
          </a:p>
        </p:txBody>
      </p:sp>
    </p:spTree>
    <p:extLst>
      <p:ext uri="{BB962C8B-B14F-4D97-AF65-F5344CB8AC3E}">
        <p14:creationId xmlns:p14="http://schemas.microsoft.com/office/powerpoint/2010/main" val="155951367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Keaslian penelitian</a:t>
            </a:r>
            <a:endParaRPr lang="id-ID" dirty="0"/>
          </a:p>
        </p:txBody>
      </p:sp>
      <p:sp>
        <p:nvSpPr>
          <p:cNvPr id="3" name="Content Placeholder 2"/>
          <p:cNvSpPr>
            <a:spLocks noGrp="1"/>
          </p:cNvSpPr>
          <p:nvPr>
            <p:ph idx="1"/>
          </p:nvPr>
        </p:nvSpPr>
        <p:spPr/>
        <p:txBody>
          <a:bodyPr/>
          <a:lstStyle/>
          <a:p>
            <a:pPr algn="just"/>
            <a:r>
              <a:rPr lang="id-ID" dirty="0"/>
              <a:t>Keaslian penelitian diperlukan sebagai bukti agar tidak adanya plagiarisme antara penelitian sebelumnya dengan penelitian yang dilakukan</a:t>
            </a:r>
            <a:r>
              <a:rPr lang="id-ID" dirty="0" smtClean="0"/>
              <a:t>.</a:t>
            </a:r>
          </a:p>
          <a:p>
            <a:pPr algn="just"/>
            <a:r>
              <a:rPr lang="id-ID" dirty="0" smtClean="0"/>
              <a:t>Minimal 3 penelitian sebelumnya</a:t>
            </a:r>
          </a:p>
          <a:p>
            <a:pPr algn="just"/>
            <a:r>
              <a:rPr lang="id-ID" dirty="0" smtClean="0"/>
              <a:t>Penelitian kualitatif </a:t>
            </a:r>
            <a:endParaRPr lang="id-ID" dirty="0"/>
          </a:p>
        </p:txBody>
      </p:sp>
    </p:spTree>
    <p:extLst>
      <p:ext uri="{BB962C8B-B14F-4D97-AF65-F5344CB8AC3E}">
        <p14:creationId xmlns:p14="http://schemas.microsoft.com/office/powerpoint/2010/main" val="372378070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Desain Studi Kasus</a:t>
            </a:r>
            <a:endParaRPr lang="id-ID" dirty="0"/>
          </a:p>
        </p:txBody>
      </p:sp>
      <p:sp>
        <p:nvSpPr>
          <p:cNvPr id="3" name="Content Placeholder 2"/>
          <p:cNvSpPr>
            <a:spLocks noGrp="1"/>
          </p:cNvSpPr>
          <p:nvPr>
            <p:ph idx="1"/>
          </p:nvPr>
        </p:nvSpPr>
        <p:spPr/>
        <p:txBody>
          <a:bodyPr>
            <a:normAutofit/>
          </a:bodyPr>
          <a:lstStyle/>
          <a:p>
            <a:r>
              <a:rPr lang="id-ID" dirty="0" smtClean="0"/>
              <a:t>Desain </a:t>
            </a:r>
            <a:r>
              <a:rPr lang="id-ID" dirty="0"/>
              <a:t>studi kasus mewakili atau menunjukkan basis atau besar dari penelitian </a:t>
            </a:r>
            <a:r>
              <a:rPr lang="id-ID" dirty="0" smtClean="0"/>
              <a:t>kualitatif</a:t>
            </a:r>
            <a:r>
              <a:rPr lang="id-ID" dirty="0"/>
              <a:t> </a:t>
            </a:r>
            <a:r>
              <a:rPr lang="id-ID" dirty="0" smtClean="0">
                <a:sym typeface="Wingdings" pitchFamily="2" charset="2"/>
              </a:rPr>
              <a:t> kualitatif berproses</a:t>
            </a:r>
            <a:r>
              <a:rPr lang="id-ID" dirty="0" smtClean="0"/>
              <a:t> </a:t>
            </a:r>
          </a:p>
          <a:p>
            <a:r>
              <a:rPr lang="id-ID" dirty="0" smtClean="0"/>
              <a:t>Studi </a:t>
            </a:r>
            <a:r>
              <a:rPr lang="id-ID" dirty="0"/>
              <a:t>kasus bisa digunakan untuk mengkaji hampir semua topik atau tipe </a:t>
            </a:r>
            <a:r>
              <a:rPr lang="id-ID" dirty="0" smtClean="0"/>
              <a:t>fenomena </a:t>
            </a:r>
            <a:r>
              <a:rPr lang="id-ID" dirty="0" smtClean="0">
                <a:sym typeface="Wingdings" pitchFamily="2" charset="2"/>
              </a:rPr>
              <a:t> CSR fenomena nyata dalam topik kebidanan </a:t>
            </a:r>
            <a:r>
              <a:rPr lang="id-ID" dirty="0" smtClean="0"/>
              <a:t> </a:t>
            </a:r>
          </a:p>
          <a:p>
            <a:r>
              <a:rPr lang="id-ID" dirty="0"/>
              <a:t>Studi kasus didefinisikan sebagai kajian mendalam tentang satu atau lebih bagian dari fenomena yang berada dalam konteks kehidupan nyata yang merefleksikan perspektif para partisipan yang terlibat atau berada dalam fenomena itu</a:t>
            </a:r>
            <a:endParaRPr lang="id-ID" dirty="0"/>
          </a:p>
        </p:txBody>
      </p:sp>
    </p:spTree>
    <p:extLst>
      <p:ext uri="{BB962C8B-B14F-4D97-AF65-F5344CB8AC3E}">
        <p14:creationId xmlns:p14="http://schemas.microsoft.com/office/powerpoint/2010/main" val="418212684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lnSpcReduction="10000"/>
          </a:bodyPr>
          <a:lstStyle/>
          <a:p>
            <a:r>
              <a:rPr lang="id-ID" dirty="0"/>
              <a:t>Studi kasus, desain dan cara kerjanya adalah model yang sangat mendasar bagi penelitian kualitatif. Karena tahapan, langkah-langkah, dan prosedur penelitian kualitatif dilaksanakan secara lengkap dalam studi kasus, meskipun fokusnya sangat terbatas. </a:t>
            </a:r>
            <a:endParaRPr lang="id-ID" dirty="0" smtClean="0"/>
          </a:p>
          <a:p>
            <a:r>
              <a:rPr lang="id-ID" dirty="0"/>
              <a:t>Mulai dari pengumpulan data sampai analisis datanya, dikarenakan studi kasus mempresentasikan cara kerja penelitian kualitatif, studi kasus masuk dalam kategori tradisi-tradisi penelitian kualitatif.Corak kualitatif semakin nyata tampak dalam karakteristik studi kasus yang bersifat mendalam dan menggali perspektif partisipan. Dalam cara pandang inilah studi kasus menjadi penting dalam penelitian kualitatif</a:t>
            </a:r>
            <a:endParaRPr lang="id-ID" dirty="0" smtClean="0"/>
          </a:p>
        </p:txBody>
      </p:sp>
    </p:spTree>
    <p:extLst>
      <p:ext uri="{BB962C8B-B14F-4D97-AF65-F5344CB8AC3E}">
        <p14:creationId xmlns:p14="http://schemas.microsoft.com/office/powerpoint/2010/main" val="276871115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a:t>Studi kasus adalah eksplorasi yang mendalam tentang sistem yang terbatas atau dibatasi (seperti aktivitas, peristiwa, proses atau individu-individu) berbasis pengumpulan data yang ekstensif. Pembatasan atau dibatasi bermakna kasus tersebut ditentukan/ dipisahkan berdasar syarat-syarat penelitian, tempat atau beberapa batasan fisik</a:t>
            </a:r>
            <a:r>
              <a:rPr lang="id-ID" dirty="0" smtClean="0"/>
              <a:t>.</a:t>
            </a:r>
          </a:p>
          <a:p>
            <a:r>
              <a:rPr lang="id-ID" dirty="0"/>
              <a:t>Studi kasus dengan sengaja dibedakan dengan jenis penelitian kualitatif yang lain yaitu etnografi dan fenomenologi untuk menunjukkan hakikat studi kasus. Ada kesamaan antara ketiganya yaitu menggali kedalaman</a:t>
            </a:r>
            <a:endParaRPr lang="id-ID" dirty="0"/>
          </a:p>
        </p:txBody>
      </p:sp>
    </p:spTree>
    <p:extLst>
      <p:ext uri="{BB962C8B-B14F-4D97-AF65-F5344CB8AC3E}">
        <p14:creationId xmlns:p14="http://schemas.microsoft.com/office/powerpoint/2010/main" val="212131403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r>
              <a:rPr lang="id-ID" dirty="0"/>
              <a:t>Namun perbedaan mendasar antara studi kasus dan etnografi, studi kasus adalah penelitian tentang proses pembelajaran, penelitian difokuskan pada sistem yang dibatasi, dari sistem pembelajaran yang luas dan kompleks, dibatasi pada salah satu dari unsur sistem pembelajaran yaitu pelaksanaan skenario pembelajaran. Berkebalikan dengan etnografi berkutat dengan budaya yang luas dan dalam, penelitian etnogafi membutuhkan waktu yang lebih lama, khususnya menggali budaya suku tertentu.</a:t>
            </a:r>
          </a:p>
        </p:txBody>
      </p:sp>
    </p:spTree>
    <p:extLst>
      <p:ext uri="{BB962C8B-B14F-4D97-AF65-F5344CB8AC3E}">
        <p14:creationId xmlns:p14="http://schemas.microsoft.com/office/powerpoint/2010/main" val="57663171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Generalisasi Studi Kasus</a:t>
            </a:r>
            <a:endParaRPr lang="id-ID" dirty="0"/>
          </a:p>
        </p:txBody>
      </p:sp>
      <p:sp>
        <p:nvSpPr>
          <p:cNvPr id="3" name="Content Placeholder 2"/>
          <p:cNvSpPr>
            <a:spLocks noGrp="1"/>
          </p:cNvSpPr>
          <p:nvPr>
            <p:ph idx="1"/>
          </p:nvPr>
        </p:nvSpPr>
        <p:spPr/>
        <p:txBody>
          <a:bodyPr>
            <a:normAutofit lnSpcReduction="10000"/>
          </a:bodyPr>
          <a:lstStyle/>
          <a:p>
            <a:r>
              <a:rPr lang="id-ID" dirty="0"/>
              <a:t>Studi kasus memiliki akurasi tinggi tetapi generalisasi rendah dalam konteks yang lain. Ini terjadi karena studi kasus berkutat pada kasus yang sangat terbatas.Namun, ini bukan hanya karakteristik studi kasus, semua jenis penelitian kualitatif memiliki karakteristik ini. Sebab penelitian kualitatif tidak mengikuti penalaran generalisasi, tetapi transferability. </a:t>
            </a:r>
            <a:endParaRPr lang="id-ID" dirty="0" smtClean="0"/>
          </a:p>
          <a:p>
            <a:r>
              <a:rPr lang="id-ID" dirty="0"/>
              <a:t>Para penganut positivisme-kuantitatif menganggap ini adalah sebuah kelemahan. Para pendukung penelitian kualitatif tidak berpikir begitu, karena pada hakikatnya penelitian kualitatif itu berkutat pada kerincian dan kedalaman, pemahaman yang mendalam, bukan generalisasi</a:t>
            </a:r>
          </a:p>
          <a:p>
            <a:endParaRPr lang="id-ID" dirty="0"/>
          </a:p>
        </p:txBody>
      </p:sp>
    </p:spTree>
    <p:extLst>
      <p:ext uri="{BB962C8B-B14F-4D97-AF65-F5344CB8AC3E}">
        <p14:creationId xmlns:p14="http://schemas.microsoft.com/office/powerpoint/2010/main" val="162816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Tujuan Studi Kasus</a:t>
            </a:r>
            <a:endParaRPr lang="id-ID" dirty="0"/>
          </a:p>
        </p:txBody>
      </p:sp>
      <p:sp>
        <p:nvSpPr>
          <p:cNvPr id="3" name="Content Placeholder 2"/>
          <p:cNvSpPr>
            <a:spLocks noGrp="1"/>
          </p:cNvSpPr>
          <p:nvPr>
            <p:ph idx="1"/>
          </p:nvPr>
        </p:nvSpPr>
        <p:spPr/>
        <p:txBody>
          <a:bodyPr>
            <a:normAutofit fontScale="92500"/>
          </a:bodyPr>
          <a:lstStyle/>
          <a:p>
            <a:r>
              <a:rPr lang="id-ID" dirty="0" smtClean="0"/>
              <a:t>Studi kasus berkehendak untuk menggali atau mengeksplorasi, dengan bentuk pertanyaan yaitu </a:t>
            </a:r>
            <a:r>
              <a:rPr lang="id-ID" i="1" dirty="0" smtClean="0"/>
              <a:t>how</a:t>
            </a:r>
            <a:r>
              <a:rPr lang="id-ID" dirty="0" smtClean="0"/>
              <a:t> dan </a:t>
            </a:r>
            <a:r>
              <a:rPr lang="id-ID" i="1" dirty="0" smtClean="0"/>
              <a:t>why</a:t>
            </a:r>
          </a:p>
          <a:p>
            <a:r>
              <a:rPr lang="id-ID" dirty="0"/>
              <a:t>Mempertanyakan kebagaimanaan dan kemengapaan jelas bukan menggali hakikat yang ditandai dengan pertanyaan keapaan. </a:t>
            </a:r>
            <a:endParaRPr lang="id-ID" dirty="0" smtClean="0"/>
          </a:p>
          <a:p>
            <a:r>
              <a:rPr lang="id-ID" dirty="0" smtClean="0"/>
              <a:t>contoh </a:t>
            </a:r>
            <a:r>
              <a:rPr lang="id-ID" dirty="0"/>
              <a:t>: bagaimana proses persalinan terjadi pada Ny.X di BPM sehingga terjadi perdarahan? Maka jawabannya harus merupakan keterangan yang sangat rinci tentang cara, dan pelaksanaan pertolongan persalinan, termasuk deskripsi dan penjelasan tentang proses persalinan dalam setiap kala, bagaimana bidan dan klien berinteraksi. Jadi basisnya adalah apa yang sungguh dialami bidan dan klien dalam keseluruhan proses persalinan itu.</a:t>
            </a:r>
          </a:p>
          <a:p>
            <a:endParaRPr lang="id-ID" dirty="0"/>
          </a:p>
        </p:txBody>
      </p:sp>
    </p:spTree>
    <p:extLst>
      <p:ext uri="{BB962C8B-B14F-4D97-AF65-F5344CB8AC3E}">
        <p14:creationId xmlns:p14="http://schemas.microsoft.com/office/powerpoint/2010/main" val="79582525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id-ID" dirty="0"/>
              <a:t>Studi kasus menggunakan banyak metode atau cara pengumpulan data yaitu pengamatan, wawancara, analisis dokumen, FGD, dan kuesioner.</a:t>
            </a:r>
          </a:p>
          <a:p>
            <a:r>
              <a:rPr lang="id-ID" dirty="0" smtClean="0"/>
              <a:t>Filosofi </a:t>
            </a:r>
            <a:r>
              <a:rPr lang="id-ID" dirty="0"/>
              <a:t>atau paradifma yang melandasi studi kasus  adalah konstruktivisme, interaksi simbolik dan fenomenlogi, oleh sebab itu makna yang digali adalah makna dalam penghayatan individu, sehingga peneliti harus menggali dan mendeskripsikan keseluruhan konteks dan keberadaan individu. Ini menunjukkan pentingnya cara kerja induktif yang bertitik tolak dari data lapangan atau dari konteks sosial yang nyata, baru kemudian dianalisis dan diteorisasi.</a:t>
            </a:r>
          </a:p>
          <a:p>
            <a:endParaRPr lang="id-ID" dirty="0"/>
          </a:p>
        </p:txBody>
      </p:sp>
      <p:sp>
        <p:nvSpPr>
          <p:cNvPr id="2" name="Title 1"/>
          <p:cNvSpPr>
            <a:spLocks noGrp="1"/>
          </p:cNvSpPr>
          <p:nvPr>
            <p:ph type="title"/>
          </p:nvPr>
        </p:nvSpPr>
        <p:spPr/>
        <p:txBody>
          <a:bodyPr/>
          <a:lstStyle/>
          <a:p>
            <a:r>
              <a:rPr lang="id-ID" dirty="0" smtClean="0"/>
              <a:t>Metode Studi Kasus</a:t>
            </a:r>
            <a:endParaRPr lang="id-ID" dirty="0"/>
          </a:p>
        </p:txBody>
      </p:sp>
    </p:spTree>
    <p:extLst>
      <p:ext uri="{BB962C8B-B14F-4D97-AF65-F5344CB8AC3E}">
        <p14:creationId xmlns:p14="http://schemas.microsoft.com/office/powerpoint/2010/main" val="36103258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lnSpcReduction="20000"/>
          </a:bodyPr>
          <a:lstStyle/>
          <a:p>
            <a:r>
              <a:rPr lang="id-ID" dirty="0" smtClean="0"/>
              <a:t>Csr : merupakan penelitian kualitatif dengan desain studi kasus</a:t>
            </a:r>
          </a:p>
          <a:p>
            <a:r>
              <a:rPr lang="id-ID" dirty="0" smtClean="0"/>
              <a:t>Subjek penelitian : perempuan dalam siklus hidupnya (pra konsepsi sd menopause) </a:t>
            </a:r>
            <a:r>
              <a:rPr lang="id-ID" dirty="0" smtClean="0">
                <a:sym typeface="Wingdings" pitchFamily="2" charset="2"/>
              </a:rPr>
              <a:t> individu atau lebih dari satu dengan kriteria inklusi yang ditentukan oleh peneliti </a:t>
            </a:r>
            <a:r>
              <a:rPr lang="id-ID" b="1" dirty="0" smtClean="0">
                <a:sym typeface="Wingdings" pitchFamily="2" charset="2"/>
              </a:rPr>
              <a:t>sinkronkan dengan ruang lingkup responden</a:t>
            </a:r>
          </a:p>
          <a:p>
            <a:r>
              <a:rPr lang="id-ID" dirty="0" smtClean="0">
                <a:sym typeface="Wingdings" pitchFamily="2" charset="2"/>
              </a:rPr>
              <a:t>Misal:</a:t>
            </a:r>
          </a:p>
          <a:p>
            <a:r>
              <a:rPr lang="id-ID" dirty="0" smtClean="0">
                <a:sym typeface="Wingdings" pitchFamily="2" charset="2"/>
              </a:rPr>
              <a:t>Asuhan Kebidanan pada Ibu Hamil dengan Emesis</a:t>
            </a:r>
          </a:p>
          <a:p>
            <a:r>
              <a:rPr lang="id-ID" dirty="0" smtClean="0">
                <a:sym typeface="Wingdings" pitchFamily="2" charset="2"/>
              </a:rPr>
              <a:t>Yang akan dijadikan subjek penelitian kriteria :</a:t>
            </a:r>
          </a:p>
          <a:p>
            <a:pPr marL="457200" indent="-457200">
              <a:buFont typeface="+mj-lt"/>
              <a:buAutoNum type="arabicPeriod"/>
            </a:pPr>
            <a:r>
              <a:rPr lang="id-ID" dirty="0" smtClean="0">
                <a:sym typeface="Wingdings" pitchFamily="2" charset="2"/>
              </a:rPr>
              <a:t>Ibu hamil akan ditentukan trimester atau tidak terserah peneliti</a:t>
            </a:r>
          </a:p>
          <a:p>
            <a:pPr marL="457200" indent="-457200">
              <a:buFont typeface="+mj-lt"/>
              <a:buAutoNum type="arabicPeriod"/>
            </a:pPr>
            <a:r>
              <a:rPr lang="id-ID" dirty="0" smtClean="0">
                <a:sym typeface="Wingdings" pitchFamily="2" charset="2"/>
              </a:rPr>
              <a:t>Usia </a:t>
            </a:r>
          </a:p>
          <a:p>
            <a:pPr marL="457200" indent="-457200">
              <a:buFont typeface="+mj-lt"/>
              <a:buAutoNum type="arabicPeriod"/>
            </a:pPr>
            <a:r>
              <a:rPr lang="id-ID" dirty="0" smtClean="0">
                <a:sym typeface="Wingdings" pitchFamily="2" charset="2"/>
              </a:rPr>
              <a:t>Paritas</a:t>
            </a:r>
          </a:p>
          <a:p>
            <a:pPr marL="457200" indent="-457200">
              <a:buFont typeface="+mj-lt"/>
              <a:buAutoNum type="arabicPeriod"/>
            </a:pPr>
            <a:r>
              <a:rPr lang="id-ID" dirty="0" smtClean="0">
                <a:sym typeface="Wingdings" pitchFamily="2" charset="2"/>
              </a:rPr>
              <a:t>Emesis grade berapa</a:t>
            </a:r>
          </a:p>
          <a:p>
            <a:pPr marL="0" indent="0">
              <a:buNone/>
            </a:pPr>
            <a:r>
              <a:rPr lang="id-ID" dirty="0" smtClean="0">
                <a:sym typeface="Wingdings" pitchFamily="2" charset="2"/>
              </a:rPr>
              <a:t>Pertimbangkan kemudahan mendapatkan responden dalam menentukan kriteria</a:t>
            </a:r>
            <a:endParaRPr lang="id-ID" dirty="0"/>
          </a:p>
        </p:txBody>
      </p:sp>
    </p:spTree>
    <p:extLst>
      <p:ext uri="{BB962C8B-B14F-4D97-AF65-F5344CB8AC3E}">
        <p14:creationId xmlns:p14="http://schemas.microsoft.com/office/powerpoint/2010/main" val="426127172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smtClean="0"/>
              <a:t>Waktu penelitian : dimulai dari penyusunan proposal </a:t>
            </a:r>
            <a:r>
              <a:rPr lang="id-ID" dirty="0" smtClean="0">
                <a:sym typeface="Wingdings" pitchFamily="2" charset="2"/>
              </a:rPr>
              <a:t> </a:t>
            </a:r>
            <a:r>
              <a:rPr lang="id-ID" b="1" dirty="0" smtClean="0">
                <a:sym typeface="Wingdings" pitchFamily="2" charset="2"/>
              </a:rPr>
              <a:t>crosscheck dengan ruang lingkup waktu harus sama</a:t>
            </a:r>
            <a:r>
              <a:rPr lang="id-ID" dirty="0" smtClean="0">
                <a:sym typeface="Wingdings" pitchFamily="2" charset="2"/>
              </a:rPr>
              <a:t>, hanya dalam waktu ini jelaskan juga berapa kali akan mengunjungi pasien  </a:t>
            </a:r>
            <a:r>
              <a:rPr lang="id-ID" b="1" dirty="0" smtClean="0">
                <a:sym typeface="Wingdings" pitchFamily="2" charset="2"/>
              </a:rPr>
              <a:t>sinkronkan dengan rencana jalannya penelitian</a:t>
            </a:r>
          </a:p>
          <a:p>
            <a:r>
              <a:rPr lang="id-ID" b="1" dirty="0" smtClean="0">
                <a:sym typeface="Wingdings" pitchFamily="2" charset="2"/>
              </a:rPr>
              <a:t>Tempat penelitian : sinkronkan dengan justifikasi pemilihan tempat di latar belakang dan ruang lingkup tempat</a:t>
            </a:r>
            <a:endParaRPr lang="id-ID" b="1" dirty="0"/>
          </a:p>
        </p:txBody>
      </p:sp>
    </p:spTree>
    <p:extLst>
      <p:ext uri="{BB962C8B-B14F-4D97-AF65-F5344CB8AC3E}">
        <p14:creationId xmlns:p14="http://schemas.microsoft.com/office/powerpoint/2010/main" val="122946436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id-ID" dirty="0"/>
              <a:t>Studi kasus merupakan deskripsi yang sangat kaya, sebab digali dari berbagai sumber informasi secara mendalam, kekayaan deskripsi disebabkan keharusan penggalian informasi yang </a:t>
            </a:r>
            <a:r>
              <a:rPr lang="id-ID" dirty="0" smtClean="0"/>
              <a:t>beragam.</a:t>
            </a:r>
          </a:p>
          <a:p>
            <a:r>
              <a:rPr lang="id-ID" dirty="0" smtClean="0"/>
              <a:t>Studi </a:t>
            </a:r>
            <a:r>
              <a:rPr lang="id-ID" dirty="0"/>
              <a:t>kasus memanfaatkan tuturan partisipan kunci, atau partisipan utama, anekdot, prosa yang disusun dari wawancara dan berbagai teknik literasi yang dapat menggambarkan atau mengungkapkan citra mental yang menunjukkan kompleksitas hidup dan beragam variabel yang melekat pada fenomena yang diteliti</a:t>
            </a:r>
          </a:p>
        </p:txBody>
      </p:sp>
      <p:sp>
        <p:nvSpPr>
          <p:cNvPr id="2" name="Title 1"/>
          <p:cNvSpPr>
            <a:spLocks noGrp="1"/>
          </p:cNvSpPr>
          <p:nvPr>
            <p:ph type="title"/>
          </p:nvPr>
        </p:nvSpPr>
        <p:spPr/>
        <p:txBody>
          <a:bodyPr/>
          <a:lstStyle/>
          <a:p>
            <a:r>
              <a:rPr lang="id-ID" dirty="0" smtClean="0"/>
              <a:t>KESIMPULAN</a:t>
            </a:r>
            <a:endParaRPr lang="id-ID" dirty="0"/>
          </a:p>
        </p:txBody>
      </p:sp>
    </p:spTree>
    <p:extLst>
      <p:ext uri="{BB962C8B-B14F-4D97-AF65-F5344CB8AC3E}">
        <p14:creationId xmlns:p14="http://schemas.microsoft.com/office/powerpoint/2010/main" val="337692906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r>
              <a:rPr lang="id-ID" dirty="0"/>
              <a:t>Studi kasus kualitatif bekerja dalam konteks kehidupan nyata, natural apa adanya. Tidak melakukan kontrol atau pengendalian dan perlakuan. Membiarkan dan mengharuskan fenomena dan konteks menyatu, karena secara alamiah keduanya memang menyatu, seperti ikan dan air. Bila ikan dipisahkan dari air, maka menjadi ikan asin yang kehilangan kenaturalannya. Ikan asin adalah artifisial alias buatan, sehingga dalam penelitian studi kasus, penelitian tentang individu seringkali berkaitan dengan penelitian tentang aktivitasnya dalam beragam peristiwa. Model inilah disebut studi kasus jamak atau multipel.</a:t>
            </a:r>
          </a:p>
        </p:txBody>
      </p:sp>
    </p:spTree>
    <p:extLst>
      <p:ext uri="{BB962C8B-B14F-4D97-AF65-F5344CB8AC3E}">
        <p14:creationId xmlns:p14="http://schemas.microsoft.com/office/powerpoint/2010/main" val="403735964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TERIMA KASIH</a:t>
            </a:r>
            <a:endParaRPr lang="id-ID" dirty="0"/>
          </a:p>
        </p:txBody>
      </p:sp>
      <p:sp>
        <p:nvSpPr>
          <p:cNvPr id="3" name="Content Placeholder 2"/>
          <p:cNvSpPr>
            <a:spLocks noGrp="1"/>
          </p:cNvSpPr>
          <p:nvPr>
            <p:ph idx="1"/>
          </p:nvPr>
        </p:nvSpPr>
        <p:spPr/>
        <p:txBody>
          <a:bodyPr/>
          <a:lstStyle/>
          <a:p>
            <a:endParaRPr lang="id-ID"/>
          </a:p>
        </p:txBody>
      </p:sp>
    </p:spTree>
    <p:extLst>
      <p:ext uri="{BB962C8B-B14F-4D97-AF65-F5344CB8AC3E}">
        <p14:creationId xmlns:p14="http://schemas.microsoft.com/office/powerpoint/2010/main" val="26932407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r>
              <a:rPr lang="id-ID" dirty="0"/>
              <a:t>Akan menjadi berbeda bila pertanyaannya mengapa proses persalinan Ny.X perdarahan? Pertanyaan ini membutuhkan jawaban yang sekaligus luas dan dalam. Karena peneliti harus dapat mendeskripsikan dan menjelaskan berbagai faktor yang nyata-nyata menyebabkan proses persalinan itu perdarahan. Semua faktor yang terlibat dalam proses persalinan itu dapat menjadi penyebabnya, peneliti harus dapat menjelaskan bagaimana jalinan faktor-faktor berfungsi atau tidak berfungsi menjadi sebab perdarahan. Pertanyaan mengapa selalu membutuhkan lebih banyak upaya dan cara untuk menggali jawabannya.</a:t>
            </a:r>
          </a:p>
        </p:txBody>
      </p:sp>
    </p:spTree>
    <p:extLst>
      <p:ext uri="{BB962C8B-B14F-4D97-AF65-F5344CB8AC3E}">
        <p14:creationId xmlns:p14="http://schemas.microsoft.com/office/powerpoint/2010/main" val="26574806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a:t>Namun pada studi kasus intrinsik, peneliti tertarik pada kasus “ Persalinan dengan perdarahan” dan ingin memahami kemengapaannya sehingga dapat menjelaskan akar permasalahannya. Studi kasus intrinsik termasuk dalam jenis studi kasus multipel (</a:t>
            </a:r>
            <a:r>
              <a:rPr lang="id-ID" i="1" dirty="0"/>
              <a:t>multicase studies</a:t>
            </a:r>
            <a:r>
              <a:rPr lang="id-ID" dirty="0"/>
              <a:t>) (Putra, Nusa, 2013).</a:t>
            </a:r>
          </a:p>
        </p:txBody>
      </p:sp>
    </p:spTree>
    <p:extLst>
      <p:ext uri="{BB962C8B-B14F-4D97-AF65-F5344CB8AC3E}">
        <p14:creationId xmlns:p14="http://schemas.microsoft.com/office/powerpoint/2010/main" val="41441190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Tipe Studi Kasus</a:t>
            </a:r>
            <a:endParaRPr lang="id-ID" dirty="0"/>
          </a:p>
        </p:txBody>
      </p:sp>
      <p:sp>
        <p:nvSpPr>
          <p:cNvPr id="3" name="Content Placeholder 2"/>
          <p:cNvSpPr>
            <a:spLocks noGrp="1"/>
          </p:cNvSpPr>
          <p:nvPr>
            <p:ph idx="1"/>
          </p:nvPr>
        </p:nvSpPr>
        <p:spPr/>
        <p:txBody>
          <a:bodyPr>
            <a:normAutofit lnSpcReduction="10000"/>
          </a:bodyPr>
          <a:lstStyle/>
          <a:p>
            <a:r>
              <a:rPr lang="id-ID" dirty="0"/>
              <a:t>Terdapat banyak kategori tipe penelitian studi kasus Stake (denzin&amp;Lincoln ed., 2011a:481-483) menyebut ada tiga tipe studi kasus yaitu : intrinsik, instrumental, dan multipel atau kasus kolektif. </a:t>
            </a:r>
            <a:endParaRPr lang="id-ID" dirty="0" smtClean="0"/>
          </a:p>
          <a:p>
            <a:r>
              <a:rPr lang="id-ID" dirty="0" smtClean="0"/>
              <a:t>Studi </a:t>
            </a:r>
            <a:r>
              <a:rPr lang="id-ID" dirty="0"/>
              <a:t>kasus intrinsik apabila penelitiannya dilakukan karena, yang pertama dan terutama, kita ingin memahami kasus partikuler tersebut dengan lebih baik. Penelitian pada </a:t>
            </a:r>
            <a:r>
              <a:rPr lang="id-ID" dirty="0" smtClean="0"/>
              <a:t>prinsipnya </a:t>
            </a:r>
            <a:r>
              <a:rPr lang="id-ID" dirty="0"/>
              <a:t>tidak dilakukan karena kasusnya mewakili kasus-kasus lain atau karena kasus tersebut menjelaskan ciri atau permasalahan tertentu, namun justru karena dengan segenap kekhususan dan kelazimannya, </a:t>
            </a:r>
            <a:r>
              <a:rPr lang="id-ID" dirty="0" smtClean="0"/>
              <a:t>kasus </a:t>
            </a:r>
            <a:r>
              <a:rPr lang="id-ID" dirty="0"/>
              <a:t>itu sendiri memang menarik</a:t>
            </a:r>
            <a:r>
              <a:rPr lang="id-ID" dirty="0" smtClean="0"/>
              <a:t>.</a:t>
            </a:r>
          </a:p>
          <a:p>
            <a:r>
              <a:rPr lang="id-ID" dirty="0" smtClean="0"/>
              <a:t>Contoh : kasus yang langka pada kebidanan</a:t>
            </a:r>
            <a:endParaRPr lang="id-ID" dirty="0"/>
          </a:p>
          <a:p>
            <a:endParaRPr lang="id-ID" dirty="0"/>
          </a:p>
        </p:txBody>
      </p:sp>
    </p:spTree>
    <p:extLst>
      <p:ext uri="{BB962C8B-B14F-4D97-AF65-F5344CB8AC3E}">
        <p14:creationId xmlns:p14="http://schemas.microsoft.com/office/powerpoint/2010/main" val="23311011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lnSpcReduction="10000"/>
          </a:bodyPr>
          <a:lstStyle/>
          <a:p>
            <a:r>
              <a:rPr lang="id-ID" dirty="0"/>
              <a:t>Studi kasus </a:t>
            </a:r>
            <a:r>
              <a:rPr lang="id-ID" dirty="0" smtClean="0"/>
              <a:t>instrumental </a:t>
            </a:r>
            <a:r>
              <a:rPr lang="id-ID" dirty="0"/>
              <a:t>jikalau sebuah kasus murni dipelajari untuk memberi wawasan tentang suatu persoalan atau untuk menarik ulang sebuah generalisasi, </a:t>
            </a:r>
            <a:r>
              <a:rPr lang="id-ID" dirty="0" smtClean="0"/>
              <a:t>kasusnya </a:t>
            </a:r>
            <a:r>
              <a:rPr lang="id-ID" dirty="0"/>
              <a:t>nomor dua, ia memainkan peran pendukung dan memudahkan pemahaman kita tentang sesuatu yang lain. </a:t>
            </a:r>
            <a:endParaRPr lang="id-ID" dirty="0" smtClean="0"/>
          </a:p>
          <a:p>
            <a:r>
              <a:rPr lang="id-ID" dirty="0" smtClean="0"/>
              <a:t>Kasusnya </a:t>
            </a:r>
            <a:r>
              <a:rPr lang="id-ID" dirty="0"/>
              <a:t>masih dicermati dalam-dalam, konteksnya dikaji dan aktivitas lazimnya diperinci, namun </a:t>
            </a:r>
            <a:r>
              <a:rPr lang="id-ID" dirty="0" smtClean="0"/>
              <a:t>kesemuanya </a:t>
            </a:r>
            <a:r>
              <a:rPr lang="id-ID" dirty="0"/>
              <a:t>dilakukan karena membantu kita untuk mewujudkan minat eksternal. Kasusnya bisa dipandang mewakili kasus lain atau juga bisa tidak</a:t>
            </a:r>
            <a:r>
              <a:rPr lang="id-ID" dirty="0" smtClean="0"/>
              <a:t>.</a:t>
            </a:r>
          </a:p>
          <a:p>
            <a:r>
              <a:rPr lang="id-ID" dirty="0" smtClean="0"/>
              <a:t>Contoh : masalah umum pada kebidanan tetapi lebih bertujuan untuk menarik ulang generalisasi dan lebih memahamkan kepada kita ttg sebuah kasus</a:t>
            </a:r>
            <a:endParaRPr lang="id-ID" dirty="0"/>
          </a:p>
        </p:txBody>
      </p:sp>
    </p:spTree>
    <p:extLst>
      <p:ext uri="{BB962C8B-B14F-4D97-AF65-F5344CB8AC3E}">
        <p14:creationId xmlns:p14="http://schemas.microsoft.com/office/powerpoint/2010/main" val="13818846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r>
              <a:rPr lang="id-ID" dirty="0"/>
              <a:t>Ketika muncul sedikit minat pada satu kasus khusus , sejumlah kasus bisa dipelajari secara gabungan agar bisa menyelidiki sebuah fenomena, populasi, atau kondisi umum, disebut studi kasus multipel atau kolektif. Inilah studi kasus instrumental </a:t>
            </a:r>
            <a:r>
              <a:rPr lang="id-ID" dirty="0" smtClean="0"/>
              <a:t>diperluas </a:t>
            </a:r>
            <a:r>
              <a:rPr lang="id-ID" dirty="0"/>
              <a:t>ke beberapa </a:t>
            </a:r>
            <a:r>
              <a:rPr lang="id-ID" dirty="0" smtClean="0"/>
              <a:t>kasus</a:t>
            </a:r>
          </a:p>
          <a:p>
            <a:r>
              <a:rPr lang="id-ID" dirty="0" smtClean="0"/>
              <a:t>Contoh : peminatan kasus sedikit shg digabung dengan kasus yang lain</a:t>
            </a:r>
            <a:endParaRPr lang="id-ID" dirty="0"/>
          </a:p>
        </p:txBody>
      </p:sp>
    </p:spTree>
    <p:extLst>
      <p:ext uri="{BB962C8B-B14F-4D97-AF65-F5344CB8AC3E}">
        <p14:creationId xmlns:p14="http://schemas.microsoft.com/office/powerpoint/2010/main" val="70554812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225</TotalTime>
  <Words>3272</Words>
  <Application>Microsoft Office PowerPoint</Application>
  <PresentationFormat>On-screen Show (4:3)</PresentationFormat>
  <Paragraphs>184</Paragraphs>
  <Slides>45</Slides>
  <Notes>0</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Clarity</vt:lpstr>
      <vt:lpstr>Studi Kasus</vt:lpstr>
      <vt:lpstr>Pengantar</vt:lpstr>
      <vt:lpstr>Pengertian Studi Kasus</vt:lpstr>
      <vt:lpstr>Tujuan Studi Kasus</vt:lpstr>
      <vt:lpstr>PowerPoint Presentation</vt:lpstr>
      <vt:lpstr>PowerPoint Presentation</vt:lpstr>
      <vt:lpstr>Tipe Studi Kasus</vt:lpstr>
      <vt:lpstr>PowerPoint Presentation</vt:lpstr>
      <vt:lpstr>PowerPoint Presentation</vt:lpstr>
      <vt:lpstr>PowerPoint Presentation</vt:lpstr>
      <vt:lpstr>Anatomi Penelitian</vt:lpstr>
      <vt:lpstr>Definisi Masalah</vt:lpstr>
      <vt:lpstr>Masalah penelitian yg baik</vt:lpstr>
      <vt:lpstr>Judul CSR</vt:lpstr>
      <vt:lpstr>Latar Belakang</vt:lpstr>
      <vt:lpstr>RUMUSAN MASALAH</vt:lpstr>
      <vt:lpstr>Rumusan masalah Deskriptif tipe studi kasus</vt:lpstr>
      <vt:lpstr>Rumusan Masalah dapat Berupa Pernyataan ataupun Pertanyaan</vt:lpstr>
      <vt:lpstr>Batasan dan Lahan Permasalahan</vt:lpstr>
      <vt:lpstr>Bentuk Pertanyaan Peneletian yang Baik (GOOD RESEARCH QUESTION)</vt:lpstr>
      <vt:lpstr>PowerPoint Presentation</vt:lpstr>
      <vt:lpstr>PowerPoint Presentation</vt:lpstr>
      <vt:lpstr>PowerPoint Presentation</vt:lpstr>
      <vt:lpstr>PowerPoint Presentation</vt:lpstr>
      <vt:lpstr>Tujuan Penelitian</vt:lpstr>
      <vt:lpstr>PowerPoint Presentation</vt:lpstr>
      <vt:lpstr>Ruang Lingkup</vt:lpstr>
      <vt:lpstr>Ruang Lingkup Materi</vt:lpstr>
      <vt:lpstr>Ruang Lingkup Tempat, Responden</vt:lpstr>
      <vt:lpstr>PowerPoint Presentation</vt:lpstr>
      <vt:lpstr>Manfaat</vt:lpstr>
      <vt:lpstr>PowerPoint Presentation</vt:lpstr>
      <vt:lpstr>Manfaat Penelitian Studi Kasus</vt:lpstr>
      <vt:lpstr>Keaslian penelitian</vt:lpstr>
      <vt:lpstr>Desain Studi Kasus</vt:lpstr>
      <vt:lpstr>PowerPoint Presentation</vt:lpstr>
      <vt:lpstr>PowerPoint Presentation</vt:lpstr>
      <vt:lpstr>PowerPoint Presentation</vt:lpstr>
      <vt:lpstr>Generalisasi Studi Kasus</vt:lpstr>
      <vt:lpstr>Metode Studi Kasus</vt:lpstr>
      <vt:lpstr>PowerPoint Presentation</vt:lpstr>
      <vt:lpstr>PowerPoint Presentation</vt:lpstr>
      <vt:lpstr>KESIMPULAN</vt:lpstr>
      <vt:lpstr>PowerPoint Presentation</vt:lpstr>
      <vt:lpstr>TERIMA KASIH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Samsung</dc:creator>
  <cp:lastModifiedBy>Dhesi</cp:lastModifiedBy>
  <cp:revision>20</cp:revision>
  <dcterms:created xsi:type="dcterms:W3CDTF">2015-03-13T13:34:19Z</dcterms:created>
  <dcterms:modified xsi:type="dcterms:W3CDTF">2020-05-01T23:07:37Z</dcterms:modified>
</cp:coreProperties>
</file>