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2" r:id="rId1"/>
  </p:sldMasterIdLst>
  <p:notesMasterIdLst>
    <p:notesMasterId r:id="rId29"/>
  </p:notesMasterIdLst>
  <p:sldIdLst>
    <p:sldId id="257" r:id="rId2"/>
    <p:sldId id="279" r:id="rId3"/>
    <p:sldId id="260" r:id="rId4"/>
    <p:sldId id="270" r:id="rId5"/>
    <p:sldId id="271" r:id="rId6"/>
    <p:sldId id="272" r:id="rId7"/>
    <p:sldId id="273" r:id="rId8"/>
    <p:sldId id="274" r:id="rId9"/>
    <p:sldId id="275" r:id="rId10"/>
    <p:sldId id="276" r:id="rId11"/>
    <p:sldId id="280" r:id="rId12"/>
    <p:sldId id="277" r:id="rId13"/>
    <p:sldId id="278" r:id="rId14"/>
    <p:sldId id="281" r:id="rId15"/>
    <p:sldId id="261" r:id="rId16"/>
    <p:sldId id="262" r:id="rId17"/>
    <p:sldId id="266" r:id="rId18"/>
    <p:sldId id="263" r:id="rId19"/>
    <p:sldId id="267" r:id="rId20"/>
    <p:sldId id="265" r:id="rId21"/>
    <p:sldId id="268" r:id="rId22"/>
    <p:sldId id="264" r:id="rId23"/>
    <p:sldId id="269" r:id="rId24"/>
    <p:sldId id="259" r:id="rId25"/>
    <p:sldId id="282" r:id="rId26"/>
    <p:sldId id="283" r:id="rId27"/>
    <p:sldId id="258" r:id="rId28"/>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a"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A16F"/>
    <a:srgbClr val="DB8545"/>
    <a:srgbClr val="7ABC32"/>
    <a:srgbClr val="E9F828"/>
    <a:srgbClr val="92F57B"/>
    <a:srgbClr val="52CEC2"/>
    <a:srgbClr val="3AA83D"/>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9"/>
    <p:restoredTop sz="94580"/>
  </p:normalViewPr>
  <p:slideViewPr>
    <p:cSldViewPr>
      <p:cViewPr varScale="1">
        <p:scale>
          <a:sx n="117" d="100"/>
          <a:sy n="117" d="100"/>
        </p:scale>
        <p:origin x="1376"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58371" name="Rectangle 2"/>
          <p:cNvSpPr>
            <a:spLocks noChangeArrowheads="1"/>
          </p:cNvSpPr>
          <p:nvPr/>
        </p:nvSpPr>
        <p:spPr bwMode="auto">
          <a:xfrm>
            <a:off x="0" y="0"/>
            <a:ext cx="6858000" cy="9144000"/>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58372"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58373" name="Text Box 4"/>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58374" name="Rectangle 5"/>
          <p:cNvSpPr>
            <a:spLocks noGrp="1" noRot="1" noChangeAspect="1" noChangeArrowheads="1"/>
          </p:cNvSpPr>
          <p:nvPr>
            <p:ph type="sldImg"/>
          </p:nvPr>
        </p:nvSpPr>
        <p:spPr bwMode="auto">
          <a:xfrm>
            <a:off x="1143000" y="685800"/>
            <a:ext cx="4570413" cy="342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6"/>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d-ID" altLang="id-ID" noProof="0"/>
          </a:p>
        </p:txBody>
      </p:sp>
      <p:sp>
        <p:nvSpPr>
          <p:cNvPr id="58376" name="Text Box 7"/>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8"/>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SzPct val="100000"/>
              <a:buFontTx/>
              <a:buNone/>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cs typeface="Arial Unicode MS" panose="020B0604020202020204" pitchFamily="34" charset="-128"/>
              </a:defRPr>
            </a:lvl1pPr>
          </a:lstStyle>
          <a:p>
            <a:pPr>
              <a:defRPr/>
            </a:pPr>
            <a:fld id="{303DC34A-757C-4D8F-BC8F-CCA8FFC133D5}" type="slidenum">
              <a:rPr lang="de-DE" altLang="id-ID"/>
              <a:pPr>
                <a:defRPr/>
              </a:pPr>
              <a:t>‹#›</a:t>
            </a:fld>
            <a:endParaRPr lang="de-DE" altLang="id-ID"/>
          </a:p>
        </p:txBody>
      </p:sp>
    </p:spTree>
    <p:extLst>
      <p:ext uri="{BB962C8B-B14F-4D97-AF65-F5344CB8AC3E}">
        <p14:creationId xmlns:p14="http://schemas.microsoft.com/office/powerpoint/2010/main" val="235761232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EC700CBE-2139-4AF3-8802-C3B278B3885D}" type="slidenum">
              <a:rPr lang="de-DE" altLang="id-ID" smtClean="0"/>
              <a:pPr>
                <a:spcBef>
                  <a:spcPct val="0"/>
                </a:spcBef>
                <a:buClrTx/>
                <a:buFontTx/>
                <a:buNone/>
              </a:pPr>
              <a:t>1</a:t>
            </a:fld>
            <a:endParaRPr lang="de-DE" altLang="id-ID"/>
          </a:p>
        </p:txBody>
      </p:sp>
      <p:sp>
        <p:nvSpPr>
          <p:cNvPr id="62467"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ltLang="id-ID"/>
          </a:p>
        </p:txBody>
      </p:sp>
    </p:spTree>
    <p:extLst>
      <p:ext uri="{BB962C8B-B14F-4D97-AF65-F5344CB8AC3E}">
        <p14:creationId xmlns:p14="http://schemas.microsoft.com/office/powerpoint/2010/main" val="393215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1199CA76-3944-47E1-A87E-BE6A233AF3CD}" type="slidenum">
              <a:rPr lang="id-ID" altLang="id-ID"/>
              <a:pPr>
                <a:defRPr/>
              </a:pPr>
              <a:t>‹#›</a:t>
            </a:fld>
            <a:endParaRPr lang="id-ID" altLang="id-ID"/>
          </a:p>
        </p:txBody>
      </p:sp>
    </p:spTree>
    <p:extLst>
      <p:ext uri="{BB962C8B-B14F-4D97-AF65-F5344CB8AC3E}">
        <p14:creationId xmlns:p14="http://schemas.microsoft.com/office/powerpoint/2010/main" val="68294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B9E6B2FA-4B3D-40F0-A359-42FB57E0B0A3}" type="slidenum">
              <a:rPr lang="id-ID" altLang="id-ID"/>
              <a:pPr>
                <a:defRPr/>
              </a:pPr>
              <a:t>‹#›</a:t>
            </a:fld>
            <a:endParaRPr lang="id-ID" altLang="id-ID"/>
          </a:p>
        </p:txBody>
      </p:sp>
    </p:spTree>
    <p:extLst>
      <p:ext uri="{BB962C8B-B14F-4D97-AF65-F5344CB8AC3E}">
        <p14:creationId xmlns:p14="http://schemas.microsoft.com/office/powerpoint/2010/main" val="268413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067CCC02-E8A3-43BE-95CF-A7C1FC6DC114}" type="slidenum">
              <a:rPr lang="id-ID" altLang="id-ID"/>
              <a:pPr>
                <a:defRPr/>
              </a:pPr>
              <a:t>‹#›</a:t>
            </a:fld>
            <a:endParaRPr lang="id-ID" altLang="id-ID"/>
          </a:p>
        </p:txBody>
      </p:sp>
    </p:spTree>
    <p:extLst>
      <p:ext uri="{BB962C8B-B14F-4D97-AF65-F5344CB8AC3E}">
        <p14:creationId xmlns:p14="http://schemas.microsoft.com/office/powerpoint/2010/main" val="295012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15E23D76-F2A0-4AAF-BF16-4F8436A61607}" type="slidenum">
              <a:rPr lang="id-ID" altLang="id-ID"/>
              <a:pPr>
                <a:defRPr/>
              </a:pPr>
              <a:t>‹#›</a:t>
            </a:fld>
            <a:endParaRPr lang="id-ID" altLang="id-ID"/>
          </a:p>
        </p:txBody>
      </p:sp>
    </p:spTree>
    <p:extLst>
      <p:ext uri="{BB962C8B-B14F-4D97-AF65-F5344CB8AC3E}">
        <p14:creationId xmlns:p14="http://schemas.microsoft.com/office/powerpoint/2010/main" val="1572433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99070D3B-E62B-455D-A17B-62F7F4AEB506}" type="slidenum">
              <a:rPr lang="id-ID" altLang="id-ID"/>
              <a:pPr>
                <a:defRPr/>
              </a:pPr>
              <a:t>‹#›</a:t>
            </a:fld>
            <a:endParaRPr lang="id-ID" altLang="id-ID"/>
          </a:p>
        </p:txBody>
      </p:sp>
    </p:spTree>
    <p:extLst>
      <p:ext uri="{BB962C8B-B14F-4D97-AF65-F5344CB8AC3E}">
        <p14:creationId xmlns:p14="http://schemas.microsoft.com/office/powerpoint/2010/main" val="229261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406F10F7-B7B1-4866-9A04-ADE86C9BC0FE}" type="slidenum">
              <a:rPr lang="id-ID" altLang="id-ID"/>
              <a:pPr>
                <a:defRPr/>
              </a:pPr>
              <a:t>‹#›</a:t>
            </a:fld>
            <a:endParaRPr lang="id-ID" altLang="id-ID"/>
          </a:p>
        </p:txBody>
      </p:sp>
    </p:spTree>
    <p:extLst>
      <p:ext uri="{BB962C8B-B14F-4D97-AF65-F5344CB8AC3E}">
        <p14:creationId xmlns:p14="http://schemas.microsoft.com/office/powerpoint/2010/main" val="197247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550B0F56-0DD0-42CC-92F6-24C82AD24441}" type="slidenum">
              <a:rPr lang="id-ID" altLang="id-ID"/>
              <a:pPr>
                <a:defRPr/>
              </a:pPr>
              <a:t>‹#›</a:t>
            </a:fld>
            <a:endParaRPr lang="id-ID" altLang="id-ID"/>
          </a:p>
        </p:txBody>
      </p:sp>
    </p:spTree>
    <p:extLst>
      <p:ext uri="{BB962C8B-B14F-4D97-AF65-F5344CB8AC3E}">
        <p14:creationId xmlns:p14="http://schemas.microsoft.com/office/powerpoint/2010/main" val="24074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0C3D396F-CB4D-483F-8258-28E7B0F33533}" type="slidenum">
              <a:rPr lang="id-ID" altLang="id-ID"/>
              <a:pPr>
                <a:defRPr/>
              </a:pPr>
              <a:t>‹#›</a:t>
            </a:fld>
            <a:endParaRPr lang="id-ID" altLang="id-ID"/>
          </a:p>
        </p:txBody>
      </p:sp>
    </p:spTree>
    <p:extLst>
      <p:ext uri="{BB962C8B-B14F-4D97-AF65-F5344CB8AC3E}">
        <p14:creationId xmlns:p14="http://schemas.microsoft.com/office/powerpoint/2010/main" val="163566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E2DA18AC-7283-4DD7-94A9-42902A64F8E3}" type="slidenum">
              <a:rPr lang="id-ID" altLang="id-ID"/>
              <a:pPr>
                <a:defRPr/>
              </a:pPr>
              <a:t>‹#›</a:t>
            </a:fld>
            <a:endParaRPr lang="id-ID" altLang="id-ID"/>
          </a:p>
        </p:txBody>
      </p:sp>
    </p:spTree>
    <p:extLst>
      <p:ext uri="{BB962C8B-B14F-4D97-AF65-F5344CB8AC3E}">
        <p14:creationId xmlns:p14="http://schemas.microsoft.com/office/powerpoint/2010/main" val="320697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7D06AA73-40C3-4BB4-8E4A-4015514251B8}" type="slidenum">
              <a:rPr lang="id-ID" altLang="id-ID"/>
              <a:pPr>
                <a:defRPr/>
              </a:pPr>
              <a:t>‹#›</a:t>
            </a:fld>
            <a:endParaRPr lang="id-ID" altLang="id-ID"/>
          </a:p>
        </p:txBody>
      </p:sp>
    </p:spTree>
    <p:extLst>
      <p:ext uri="{BB962C8B-B14F-4D97-AF65-F5344CB8AC3E}">
        <p14:creationId xmlns:p14="http://schemas.microsoft.com/office/powerpoint/2010/main" val="372089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75692D3E-B7D3-4306-BD3F-9ABB0EB6A190}" type="slidenum">
              <a:rPr lang="id-ID" altLang="id-ID"/>
              <a:pPr>
                <a:defRPr/>
              </a:pPr>
              <a:t>‹#›</a:t>
            </a:fld>
            <a:endParaRPr lang="id-ID" altLang="id-ID"/>
          </a:p>
        </p:txBody>
      </p:sp>
    </p:spTree>
    <p:extLst>
      <p:ext uri="{BB962C8B-B14F-4D97-AF65-F5344CB8AC3E}">
        <p14:creationId xmlns:p14="http://schemas.microsoft.com/office/powerpoint/2010/main" val="95556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a:t>Click to edit the title text format</a:t>
            </a:r>
          </a:p>
        </p:txBody>
      </p:sp>
      <p:sp>
        <p:nvSpPr>
          <p:cNvPr id="3584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a:t>Click to edit the outline text format</a:t>
            </a:r>
          </a:p>
          <a:p>
            <a:pPr lvl="1"/>
            <a:r>
              <a:rPr lang="en-GB" altLang="id-ID"/>
              <a:t>Second Outline Level</a:t>
            </a:r>
          </a:p>
          <a:p>
            <a:pPr lvl="2"/>
            <a:r>
              <a:rPr lang="en-GB" altLang="id-ID"/>
              <a:t>Third Outline Level</a:t>
            </a:r>
          </a:p>
          <a:p>
            <a:pPr lvl="3"/>
            <a:r>
              <a:rPr lang="en-GB" altLang="id-ID"/>
              <a:t>Fourth Outline Level</a:t>
            </a:r>
          </a:p>
          <a:p>
            <a:pPr lvl="4"/>
            <a:r>
              <a:rPr lang="en-GB" altLang="id-ID"/>
              <a:t>Fifth Outline Level</a:t>
            </a:r>
          </a:p>
          <a:p>
            <a:pPr lvl="4"/>
            <a:r>
              <a:rPr lang="en-GB" altLang="id-ID"/>
              <a:t>Sixth Outline Level</a:t>
            </a:r>
          </a:p>
          <a:p>
            <a:pPr lvl="4"/>
            <a:r>
              <a:rPr lang="en-GB" altLang="id-ID"/>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35845"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D1B89191-8C5F-47CC-B72D-ADD4F8F7B6CF}"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s://hsc.unm.edu/ipe/resources/ipec-2016-core-competencie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827584" y="1484784"/>
            <a:ext cx="7488832" cy="1800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eaLnBrk="1" hangingPunct="1">
              <a:buClr>
                <a:srgbClr val="000000"/>
              </a:buClr>
              <a:buSzPct val="100000"/>
              <a:buFont typeface="Times New Roman" panose="02020603050405020304" pitchFamily="18" charset="0"/>
              <a:buNone/>
              <a:defRPr/>
            </a:pPr>
            <a:r>
              <a:rPr lang="id-ID" sz="3600" b="1" i="1" dirty="0" err="1">
                <a:solidFill>
                  <a:schemeClr val="tx1"/>
                </a:solidFill>
                <a:latin typeface="Arial" panose="020B0604020202020204" pitchFamily="34" charset="0"/>
                <a:cs typeface="Arial" panose="020B0604020202020204" pitchFamily="34" charset="0"/>
              </a:rPr>
              <a:t>Interprofessional</a:t>
            </a:r>
            <a:r>
              <a:rPr lang="id-ID" sz="3600" b="1" i="1" dirty="0">
                <a:solidFill>
                  <a:schemeClr val="tx1"/>
                </a:solidFill>
                <a:latin typeface="Arial" panose="020B0604020202020204" pitchFamily="34" charset="0"/>
                <a:cs typeface="Arial" panose="020B0604020202020204" pitchFamily="34" charset="0"/>
              </a:rPr>
              <a:t> </a:t>
            </a:r>
            <a:r>
              <a:rPr lang="id-ID" sz="3600" b="1" i="1" dirty="0" err="1">
                <a:solidFill>
                  <a:schemeClr val="tx1"/>
                </a:solidFill>
                <a:latin typeface="Arial" panose="020B0604020202020204" pitchFamily="34" charset="0"/>
                <a:cs typeface="Arial" panose="020B0604020202020204" pitchFamily="34" charset="0"/>
              </a:rPr>
              <a:t>Education</a:t>
            </a:r>
            <a:r>
              <a:rPr lang="id-ID" sz="3600" b="1" i="1" dirty="0">
                <a:solidFill>
                  <a:schemeClr val="tx1"/>
                </a:solidFill>
                <a:latin typeface="Arial" panose="020B0604020202020204" pitchFamily="34" charset="0"/>
                <a:cs typeface="Arial" panose="020B0604020202020204" pitchFamily="34" charset="0"/>
              </a:rPr>
              <a:t> </a:t>
            </a:r>
          </a:p>
          <a:p>
            <a:pPr algn="ctr" eaLnBrk="1" hangingPunct="1">
              <a:buClr>
                <a:srgbClr val="000000"/>
              </a:buClr>
              <a:buSzPct val="100000"/>
              <a:buFont typeface="Times New Roman" panose="02020603050405020304" pitchFamily="18" charset="0"/>
              <a:buNone/>
              <a:defRPr/>
            </a:pPr>
            <a:r>
              <a:rPr lang="id-ID" sz="3600" b="1" i="1" dirty="0" err="1">
                <a:solidFill>
                  <a:schemeClr val="tx1"/>
                </a:solidFill>
                <a:latin typeface="Arial" panose="020B0604020202020204" pitchFamily="34" charset="0"/>
                <a:cs typeface="Arial" panose="020B0604020202020204" pitchFamily="34" charset="0"/>
              </a:rPr>
              <a:t>and</a:t>
            </a:r>
            <a:r>
              <a:rPr lang="id-ID" sz="3600" b="1" i="1" dirty="0">
                <a:solidFill>
                  <a:schemeClr val="tx1"/>
                </a:solidFill>
                <a:latin typeface="Arial" panose="020B0604020202020204" pitchFamily="34" charset="0"/>
                <a:cs typeface="Arial" panose="020B0604020202020204" pitchFamily="34" charset="0"/>
              </a:rPr>
              <a:t> </a:t>
            </a:r>
            <a:r>
              <a:rPr lang="id-ID" sz="3600" b="1" i="1" dirty="0" err="1">
                <a:solidFill>
                  <a:schemeClr val="tx1"/>
                </a:solidFill>
                <a:latin typeface="Arial" panose="020B0604020202020204" pitchFamily="34" charset="0"/>
                <a:cs typeface="Arial" panose="020B0604020202020204" pitchFamily="34" charset="0"/>
              </a:rPr>
              <a:t>Collaboration</a:t>
            </a:r>
            <a:endParaRPr lang="id-ID" sz="3600" b="1" i="1" dirty="0">
              <a:solidFill>
                <a:schemeClr val="tx1"/>
              </a:solidFill>
              <a:latin typeface="Arial" panose="020B0604020202020204" pitchFamily="34" charset="0"/>
              <a:cs typeface="Arial" panose="020B0604020202020204" pitchFamily="34" charset="0"/>
            </a:endParaRPr>
          </a:p>
          <a:p>
            <a:pPr algn="ctr" eaLnBrk="1" hangingPunct="1">
              <a:buClr>
                <a:srgbClr val="000000"/>
              </a:buClr>
              <a:buSzPct val="100000"/>
              <a:buFont typeface="Times New Roman" panose="02020603050405020304" pitchFamily="18" charset="0"/>
              <a:buNone/>
              <a:defRPr/>
            </a:pPr>
            <a:r>
              <a:rPr lang="id-ID" sz="3600" b="1" i="1" dirty="0">
                <a:solidFill>
                  <a:schemeClr val="tx1"/>
                </a:solidFill>
                <a:latin typeface="Arial" panose="020B0604020202020204" pitchFamily="34" charset="0"/>
                <a:cs typeface="Arial" panose="020B0604020202020204" pitchFamily="34" charset="0"/>
              </a:rPr>
              <a:t>(IPEC)</a:t>
            </a:r>
          </a:p>
        </p:txBody>
      </p:sp>
      <p:sp>
        <p:nvSpPr>
          <p:cNvPr id="6" name="TextBox 5"/>
          <p:cNvSpPr txBox="1"/>
          <p:nvPr/>
        </p:nvSpPr>
        <p:spPr>
          <a:xfrm>
            <a:off x="1619672" y="4581128"/>
            <a:ext cx="5688632" cy="400110"/>
          </a:xfrm>
          <a:prstGeom prst="rect">
            <a:avLst/>
          </a:prstGeom>
          <a:noFill/>
        </p:spPr>
        <p:txBody>
          <a:bodyPr wrap="square" rtlCol="0">
            <a:spAutoFit/>
          </a:bodyPr>
          <a:lstStyle/>
          <a:p>
            <a:pPr algn="ctr"/>
            <a:r>
              <a:rPr lang="id-ID" sz="2000" b="1" dirty="0">
                <a:solidFill>
                  <a:schemeClr val="tx1"/>
                </a:solidFill>
              </a:rPr>
              <a:t>Dzakiyatul Fahmi M, S. Kep., Ns., M. Kep</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15E6-CAEB-2542-853B-FBF25ACEADEE}"/>
              </a:ext>
            </a:extLst>
          </p:cNvPr>
          <p:cNvSpPr>
            <a:spLocks noGrp="1"/>
          </p:cNvSpPr>
          <p:nvPr>
            <p:ph type="title"/>
          </p:nvPr>
        </p:nvSpPr>
        <p:spPr>
          <a:xfrm>
            <a:off x="457200" y="1052736"/>
            <a:ext cx="8228013" cy="1141412"/>
          </a:xfrm>
        </p:spPr>
        <p:txBody>
          <a:bodyPr/>
          <a:lstStyle/>
          <a:p>
            <a:r>
              <a:rPr lang="en-US" dirty="0" err="1"/>
              <a:t>Manfaat</a:t>
            </a:r>
            <a:r>
              <a:rPr lang="en-US" dirty="0"/>
              <a:t> </a:t>
            </a:r>
            <a:r>
              <a:rPr lang="en-US" dirty="0" err="1"/>
              <a:t>Kolaborasi</a:t>
            </a:r>
            <a:r>
              <a:rPr lang="en-US" dirty="0"/>
              <a:t> </a:t>
            </a:r>
            <a:r>
              <a:rPr lang="en-US" dirty="0" err="1"/>
              <a:t>bagi</a:t>
            </a:r>
            <a:r>
              <a:rPr lang="en-US" dirty="0"/>
              <a:t> </a:t>
            </a:r>
            <a:r>
              <a:rPr lang="en-US" dirty="0" err="1"/>
              <a:t>Edukator</a:t>
            </a:r>
            <a:r>
              <a:rPr lang="en-US" dirty="0"/>
              <a:t>/</a:t>
            </a:r>
            <a:r>
              <a:rPr lang="en-US" dirty="0" err="1"/>
              <a:t>mahasiswa</a:t>
            </a:r>
            <a:endParaRPr lang="en-US" dirty="0"/>
          </a:p>
        </p:txBody>
      </p:sp>
      <p:sp>
        <p:nvSpPr>
          <p:cNvPr id="3" name="Content Placeholder 2">
            <a:extLst>
              <a:ext uri="{FF2B5EF4-FFF2-40B4-BE49-F238E27FC236}">
                <a16:creationId xmlns:a16="http://schemas.microsoft.com/office/drawing/2014/main" id="{BBC7E279-416A-BF4D-ABD9-9281B915FCFC}"/>
              </a:ext>
            </a:extLst>
          </p:cNvPr>
          <p:cNvSpPr>
            <a:spLocks noGrp="1"/>
          </p:cNvSpPr>
          <p:nvPr>
            <p:ph idx="1"/>
          </p:nvPr>
        </p:nvSpPr>
        <p:spPr>
          <a:xfrm>
            <a:off x="457200" y="2564904"/>
            <a:ext cx="8228013" cy="3559671"/>
          </a:xfrm>
        </p:spPr>
        <p:txBody>
          <a:bodyPr/>
          <a:lstStyle/>
          <a:p>
            <a:pPr marL="514350" lvl="0" indent="-514350" algn="just">
              <a:buFont typeface="+mj-lt"/>
              <a:buAutoNum type="arabicPeriod"/>
            </a:pPr>
            <a:r>
              <a:rPr lang="id-ID" sz="2800" dirty="0"/>
              <a:t>Memberikan pengetahuan mengenai peran berbagai profesi kesehatan.</a:t>
            </a:r>
            <a:endParaRPr lang="en-ID" sz="2800" dirty="0"/>
          </a:p>
          <a:p>
            <a:pPr marL="514350" lvl="0" indent="-514350" algn="just">
              <a:buFont typeface="+mj-lt"/>
              <a:buAutoNum type="arabicPeriod"/>
            </a:pPr>
            <a:r>
              <a:rPr lang="id-ID" sz="2800" dirty="0"/>
              <a:t>Membantu mengembangkan apresiasi dan pemahaman terhadap profesi sejawat lainya.</a:t>
            </a:r>
            <a:endParaRPr lang="en-ID" sz="2800" dirty="0"/>
          </a:p>
          <a:p>
            <a:pPr marL="514350" lvl="0" indent="-514350" algn="just">
              <a:buFont typeface="+mj-lt"/>
              <a:buAutoNum type="arabicPeriod"/>
            </a:pPr>
            <a:r>
              <a:rPr lang="id-ID" sz="2800" dirty="0"/>
              <a:t>Memberikan contoh strategi untuk </a:t>
            </a:r>
            <a:r>
              <a:rPr lang="id-ID" sz="2800" dirty="0" err="1"/>
              <a:t>praktek</a:t>
            </a:r>
            <a:r>
              <a:rPr lang="id-ID" sz="2800" dirty="0"/>
              <a:t> pelayanan kesehatan dimasa yang akan datang dengan adanya pembelajaran mengenai bagaimana kolaborasi tim kesehatan</a:t>
            </a:r>
            <a:r>
              <a:rPr lang="id-ID" dirty="0"/>
              <a:t>.</a:t>
            </a:r>
            <a:endParaRPr lang="en-ID" dirty="0"/>
          </a:p>
          <a:p>
            <a:endParaRPr lang="en-US" dirty="0"/>
          </a:p>
        </p:txBody>
      </p:sp>
    </p:spTree>
    <p:extLst>
      <p:ext uri="{BB962C8B-B14F-4D97-AF65-F5344CB8AC3E}">
        <p14:creationId xmlns:p14="http://schemas.microsoft.com/office/powerpoint/2010/main" val="51906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230DA5-BF52-FF41-BAB4-0BC577983D89}"/>
              </a:ext>
            </a:extLst>
          </p:cNvPr>
          <p:cNvSpPr>
            <a:spLocks noGrp="1"/>
          </p:cNvSpPr>
          <p:nvPr>
            <p:ph type="title"/>
          </p:nvPr>
        </p:nvSpPr>
        <p:spPr>
          <a:xfrm>
            <a:off x="457993" y="731062"/>
            <a:ext cx="8228013" cy="1545810"/>
          </a:xfrm>
        </p:spPr>
        <p:txBody>
          <a:bodyPr/>
          <a:lstStyle/>
          <a:p>
            <a:r>
              <a:rPr lang="en-US" sz="5400" dirty="0">
                <a:highlight>
                  <a:srgbClr val="FF0000"/>
                </a:highlight>
              </a:rPr>
              <a:t>What does IPEC Look alike !</a:t>
            </a:r>
          </a:p>
        </p:txBody>
      </p:sp>
      <p:pic>
        <p:nvPicPr>
          <p:cNvPr id="5" name="Picture 4">
            <a:extLst>
              <a:ext uri="{FF2B5EF4-FFF2-40B4-BE49-F238E27FC236}">
                <a16:creationId xmlns:a16="http://schemas.microsoft.com/office/drawing/2014/main" id="{171A4A27-178D-ED4B-A12C-E332782D9D9F}"/>
              </a:ext>
            </a:extLst>
          </p:cNvPr>
          <p:cNvPicPr>
            <a:picLocks noChangeAspect="1"/>
          </p:cNvPicPr>
          <p:nvPr/>
        </p:nvPicPr>
        <p:blipFill>
          <a:blip r:embed="rId2"/>
          <a:stretch>
            <a:fillRect/>
          </a:stretch>
        </p:blipFill>
        <p:spPr>
          <a:xfrm>
            <a:off x="457993" y="2359172"/>
            <a:ext cx="3814909" cy="2857500"/>
          </a:xfrm>
          <a:prstGeom prst="rect">
            <a:avLst/>
          </a:prstGeom>
        </p:spPr>
      </p:pic>
      <p:pic>
        <p:nvPicPr>
          <p:cNvPr id="6" name="Picture 5">
            <a:extLst>
              <a:ext uri="{FF2B5EF4-FFF2-40B4-BE49-F238E27FC236}">
                <a16:creationId xmlns:a16="http://schemas.microsoft.com/office/drawing/2014/main" id="{9CB03424-0EE7-6B4C-B662-12665357420D}"/>
              </a:ext>
            </a:extLst>
          </p:cNvPr>
          <p:cNvPicPr>
            <a:picLocks noChangeAspect="1"/>
          </p:cNvPicPr>
          <p:nvPr/>
        </p:nvPicPr>
        <p:blipFill>
          <a:blip r:embed="rId3"/>
          <a:stretch>
            <a:fillRect/>
          </a:stretch>
        </p:blipFill>
        <p:spPr>
          <a:xfrm>
            <a:off x="4901406" y="2359172"/>
            <a:ext cx="3784600" cy="2857500"/>
          </a:xfrm>
          <a:prstGeom prst="rect">
            <a:avLst/>
          </a:prstGeom>
        </p:spPr>
      </p:pic>
    </p:spTree>
    <p:extLst>
      <p:ext uri="{BB962C8B-B14F-4D97-AF65-F5344CB8AC3E}">
        <p14:creationId xmlns:p14="http://schemas.microsoft.com/office/powerpoint/2010/main" val="313443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1BDE-0384-8640-B991-22ACEFD7625A}"/>
              </a:ext>
            </a:extLst>
          </p:cNvPr>
          <p:cNvSpPr>
            <a:spLocks noGrp="1"/>
          </p:cNvSpPr>
          <p:nvPr>
            <p:ph type="title"/>
          </p:nvPr>
        </p:nvSpPr>
        <p:spPr>
          <a:xfrm>
            <a:off x="457200" y="404664"/>
            <a:ext cx="8228013" cy="1011386"/>
          </a:xfrm>
        </p:spPr>
        <p:txBody>
          <a:bodyPr/>
          <a:lstStyle/>
          <a:p>
            <a:r>
              <a:rPr lang="en-US" dirty="0" err="1"/>
              <a:t>Tipe</a:t>
            </a:r>
            <a:r>
              <a:rPr lang="en-US" dirty="0"/>
              <a:t> </a:t>
            </a:r>
            <a:r>
              <a:rPr lang="en-US" dirty="0" err="1"/>
              <a:t>kolaborasi</a:t>
            </a:r>
            <a:endParaRPr lang="en-US" dirty="0"/>
          </a:p>
        </p:txBody>
      </p:sp>
      <p:pic>
        <p:nvPicPr>
          <p:cNvPr id="3" name="Picture 3" descr="Models of health assessment">
            <a:extLst>
              <a:ext uri="{FF2B5EF4-FFF2-40B4-BE49-F238E27FC236}">
                <a16:creationId xmlns:a16="http://schemas.microsoft.com/office/drawing/2014/main" id="{A97CF07E-B1B7-2D43-883E-EA6F8514C997}"/>
              </a:ext>
            </a:extLst>
          </p:cNvPr>
          <p:cNvPicPr>
            <a:picLocks noChangeAspect="1" noChangeArrowheads="1"/>
          </p:cNvPicPr>
          <p:nvPr/>
        </p:nvPicPr>
        <p:blipFill>
          <a:blip r:embed="rId2"/>
          <a:srcRect/>
          <a:stretch>
            <a:fillRect/>
          </a:stretch>
        </p:blipFill>
        <p:spPr>
          <a:xfrm>
            <a:off x="798268" y="1247014"/>
            <a:ext cx="7884368" cy="5246663"/>
          </a:xfrm>
          <a:prstGeom prst="rect">
            <a:avLst/>
          </a:prstGeom>
          <a:noFill/>
          <a:ln/>
        </p:spPr>
      </p:pic>
    </p:spTree>
    <p:extLst>
      <p:ext uri="{BB962C8B-B14F-4D97-AF65-F5344CB8AC3E}">
        <p14:creationId xmlns:p14="http://schemas.microsoft.com/office/powerpoint/2010/main" val="215422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E4BAED-FB44-B146-916F-27985E1EECC2}"/>
              </a:ext>
            </a:extLst>
          </p:cNvPr>
          <p:cNvSpPr>
            <a:spLocks noGrp="1"/>
          </p:cNvSpPr>
          <p:nvPr>
            <p:ph idx="1"/>
          </p:nvPr>
        </p:nvSpPr>
        <p:spPr>
          <a:xfrm>
            <a:off x="467544" y="1628800"/>
            <a:ext cx="8217669" cy="4495775"/>
          </a:xfrm>
        </p:spPr>
        <p:txBody>
          <a:bodyPr/>
          <a:lstStyle/>
          <a:p>
            <a:pPr algn="ctr"/>
            <a:r>
              <a:rPr lang="en-US" dirty="0" err="1">
                <a:latin typeface="Andale Mono" panose="020B0509000000000004" pitchFamily="49" charset="0"/>
              </a:rPr>
              <a:t>Tipe</a:t>
            </a:r>
            <a:r>
              <a:rPr lang="en-US" dirty="0">
                <a:latin typeface="Andale Mono" panose="020B0509000000000004" pitchFamily="49" charset="0"/>
              </a:rPr>
              <a:t> </a:t>
            </a:r>
            <a:r>
              <a:rPr lang="en-US" dirty="0" err="1">
                <a:latin typeface="Andale Mono" panose="020B0509000000000004" pitchFamily="49" charset="0"/>
              </a:rPr>
              <a:t>kolaborasi</a:t>
            </a:r>
            <a:r>
              <a:rPr lang="en-US" dirty="0">
                <a:latin typeface="Andale Mono" panose="020B0509000000000004" pitchFamily="49" charset="0"/>
              </a:rPr>
              <a:t> </a:t>
            </a:r>
            <a:r>
              <a:rPr lang="en-US" dirty="0" err="1">
                <a:latin typeface="Andale Mono" panose="020B0509000000000004" pitchFamily="49" charset="0"/>
              </a:rPr>
              <a:t>ada</a:t>
            </a:r>
            <a:r>
              <a:rPr lang="en-US" dirty="0">
                <a:latin typeface="Andale Mono" panose="020B0509000000000004" pitchFamily="49" charset="0"/>
              </a:rPr>
              <a:t> 3 </a:t>
            </a:r>
            <a:r>
              <a:rPr lang="en-US" dirty="0" err="1">
                <a:latin typeface="Andale Mono" panose="020B0509000000000004" pitchFamily="49" charset="0"/>
              </a:rPr>
              <a:t>dengan</a:t>
            </a:r>
            <a:r>
              <a:rPr lang="en-US" dirty="0">
                <a:latin typeface="Andale Mono" panose="020B0509000000000004" pitchFamily="49" charset="0"/>
              </a:rPr>
              <a:t> </a:t>
            </a:r>
            <a:r>
              <a:rPr lang="en-US" dirty="0" err="1">
                <a:latin typeface="Andale Mono" panose="020B0509000000000004" pitchFamily="49" charset="0"/>
              </a:rPr>
              <a:t>karakteristik</a:t>
            </a:r>
            <a:r>
              <a:rPr lang="en-US" dirty="0">
                <a:latin typeface="Andale Mono" panose="020B0509000000000004" pitchFamily="49" charset="0"/>
              </a:rPr>
              <a:t> </a:t>
            </a:r>
            <a:r>
              <a:rPr lang="en-US" dirty="0" err="1">
                <a:latin typeface="Andale Mono" panose="020B0509000000000004" pitchFamily="49" charset="0"/>
              </a:rPr>
              <a:t>masing-masing</a:t>
            </a:r>
            <a:r>
              <a:rPr lang="en-US" dirty="0">
                <a:latin typeface="Andale Mono" panose="020B0509000000000004" pitchFamily="49" charset="0"/>
              </a:rPr>
              <a:t>, yang </a:t>
            </a:r>
            <a:r>
              <a:rPr lang="en-US" dirty="0" err="1">
                <a:latin typeface="Andale Mono" panose="020B0509000000000004" pitchFamily="49" charset="0"/>
              </a:rPr>
              <a:t>ingin</a:t>
            </a:r>
            <a:r>
              <a:rPr lang="en-US" dirty="0">
                <a:latin typeface="Andale Mono" panose="020B0509000000000004" pitchFamily="49" charset="0"/>
              </a:rPr>
              <a:t> </a:t>
            </a:r>
            <a:r>
              <a:rPr lang="en-US" dirty="0" err="1">
                <a:latin typeface="Andale Mono" panose="020B0509000000000004" pitchFamily="49" charset="0"/>
              </a:rPr>
              <a:t>dicapai</a:t>
            </a:r>
            <a:r>
              <a:rPr lang="en-US" dirty="0">
                <a:latin typeface="Andale Mono" panose="020B0509000000000004" pitchFamily="49" charset="0"/>
              </a:rPr>
              <a:t> </a:t>
            </a:r>
            <a:r>
              <a:rPr lang="en-US" dirty="0" err="1">
                <a:latin typeface="Andale Mono" panose="020B0509000000000004" pitchFamily="49" charset="0"/>
              </a:rPr>
              <a:t>dengan</a:t>
            </a:r>
            <a:r>
              <a:rPr lang="en-US" dirty="0">
                <a:latin typeface="Andale Mono" panose="020B0509000000000004" pitchFamily="49" charset="0"/>
              </a:rPr>
              <a:t> </a:t>
            </a:r>
            <a:r>
              <a:rPr lang="en-US" dirty="0" err="1">
                <a:latin typeface="Andale Mono" panose="020B0509000000000004" pitchFamily="49" charset="0"/>
              </a:rPr>
              <a:t>penerapan</a:t>
            </a:r>
            <a:r>
              <a:rPr lang="en-US" dirty="0">
                <a:latin typeface="Andale Mono" panose="020B0509000000000004" pitchFamily="49" charset="0"/>
              </a:rPr>
              <a:t> IPEC </a:t>
            </a:r>
            <a:r>
              <a:rPr lang="en-US" dirty="0" err="1">
                <a:latin typeface="Andale Mono" panose="020B0509000000000004" pitchFamily="49" charset="0"/>
              </a:rPr>
              <a:t>adalah</a:t>
            </a:r>
            <a:r>
              <a:rPr lang="en-US" dirty="0">
                <a:latin typeface="Andale Mono" panose="020B0509000000000004" pitchFamily="49" charset="0"/>
              </a:rPr>
              <a:t> </a:t>
            </a:r>
            <a:r>
              <a:rPr lang="en-US" dirty="0" err="1">
                <a:latin typeface="Andale Mono" panose="020B0509000000000004" pitchFamily="49" charset="0"/>
              </a:rPr>
              <a:t>untuk</a:t>
            </a:r>
            <a:r>
              <a:rPr lang="en-US" dirty="0">
                <a:latin typeface="Andale Mono" panose="020B0509000000000004" pitchFamily="49" charset="0"/>
              </a:rPr>
              <a:t> </a:t>
            </a:r>
            <a:r>
              <a:rPr lang="en-US" dirty="0" err="1">
                <a:latin typeface="Andale Mono" panose="020B0509000000000004" pitchFamily="49" charset="0"/>
              </a:rPr>
              <a:t>mendapatkan</a:t>
            </a:r>
            <a:r>
              <a:rPr lang="en-US" dirty="0">
                <a:latin typeface="Andale Mono" panose="020B0509000000000004" pitchFamily="49" charset="0"/>
              </a:rPr>
              <a:t> </a:t>
            </a:r>
            <a:r>
              <a:rPr lang="en-US" dirty="0" err="1">
                <a:latin typeface="Andale Mono" panose="020B0509000000000004" pitchFamily="49" charset="0"/>
              </a:rPr>
              <a:t>kolaborasi</a:t>
            </a:r>
            <a:r>
              <a:rPr lang="en-US" dirty="0">
                <a:latin typeface="Andale Mono" panose="020B0509000000000004" pitchFamily="49" charset="0"/>
              </a:rPr>
              <a:t> </a:t>
            </a:r>
            <a:r>
              <a:rPr lang="en-US" dirty="0" err="1">
                <a:latin typeface="Andale Mono" panose="020B0509000000000004" pitchFamily="49" charset="0"/>
              </a:rPr>
              <a:t>interdisiplin</a:t>
            </a:r>
            <a:r>
              <a:rPr lang="en-US" dirty="0">
                <a:latin typeface="Andale Mono" panose="020B0509000000000004" pitchFamily="49" charset="0"/>
              </a:rPr>
              <a:t>/</a:t>
            </a:r>
            <a:r>
              <a:rPr lang="en-US" dirty="0" err="1">
                <a:latin typeface="Andale Mono" panose="020B0509000000000004" pitchFamily="49" charset="0"/>
              </a:rPr>
              <a:t>interprofesional</a:t>
            </a:r>
            <a:r>
              <a:rPr lang="en-US" dirty="0">
                <a:latin typeface="Andale Mono" panose="020B0509000000000004" pitchFamily="49" charset="0"/>
              </a:rPr>
              <a:t> </a:t>
            </a:r>
          </a:p>
          <a:p>
            <a:pPr algn="ctr"/>
            <a:r>
              <a:rPr lang="en-US" b="1" dirty="0">
                <a:highlight>
                  <a:srgbClr val="FFFF00"/>
                </a:highlight>
                <a:latin typeface="Andale Mono" panose="020B0509000000000004" pitchFamily="49" charset="0"/>
              </a:rPr>
              <a:t>(</a:t>
            </a:r>
            <a:r>
              <a:rPr lang="en-US" b="1" dirty="0" err="1">
                <a:highlight>
                  <a:srgbClr val="FFFF00"/>
                </a:highlight>
                <a:latin typeface="Andale Mono" panose="020B0509000000000004" pitchFamily="49" charset="0"/>
              </a:rPr>
              <a:t>tipe</a:t>
            </a:r>
            <a:r>
              <a:rPr lang="en-US" b="1" dirty="0">
                <a:highlight>
                  <a:srgbClr val="FFFF00"/>
                </a:highlight>
                <a:latin typeface="Andale Mono" panose="020B0509000000000004" pitchFamily="49" charset="0"/>
              </a:rPr>
              <a:t> </a:t>
            </a:r>
            <a:r>
              <a:rPr lang="en-US" b="1" dirty="0" err="1">
                <a:highlight>
                  <a:srgbClr val="FFFF00"/>
                </a:highlight>
                <a:latin typeface="Andale Mono" panose="020B0509000000000004" pitchFamily="49" charset="0"/>
              </a:rPr>
              <a:t>kolaborasi</a:t>
            </a:r>
            <a:r>
              <a:rPr lang="en-US" b="1" dirty="0">
                <a:highlight>
                  <a:srgbClr val="FFFF00"/>
                </a:highlight>
                <a:latin typeface="Andale Mono" panose="020B0509000000000004" pitchFamily="49" charset="0"/>
              </a:rPr>
              <a:t> ke-3)</a:t>
            </a:r>
          </a:p>
        </p:txBody>
      </p:sp>
    </p:spTree>
    <p:extLst>
      <p:ext uri="{BB962C8B-B14F-4D97-AF65-F5344CB8AC3E}">
        <p14:creationId xmlns:p14="http://schemas.microsoft.com/office/powerpoint/2010/main" val="2048176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75B6-8C08-3A40-9731-03AF2286DF8C}"/>
              </a:ext>
            </a:extLst>
          </p:cNvPr>
          <p:cNvSpPr>
            <a:spLocks noGrp="1"/>
          </p:cNvSpPr>
          <p:nvPr>
            <p:ph type="title"/>
          </p:nvPr>
        </p:nvSpPr>
        <p:spPr>
          <a:xfrm>
            <a:off x="457200" y="733424"/>
            <a:ext cx="8228013" cy="682625"/>
          </a:xfrm>
        </p:spPr>
        <p:txBody>
          <a:bodyPr/>
          <a:lstStyle/>
          <a:p>
            <a:r>
              <a:rPr lang="en-US" dirty="0"/>
              <a:t>Professional VS interprofessional</a:t>
            </a:r>
          </a:p>
        </p:txBody>
      </p:sp>
      <p:sp>
        <p:nvSpPr>
          <p:cNvPr id="3" name="Content Placeholder 2">
            <a:extLst>
              <a:ext uri="{FF2B5EF4-FFF2-40B4-BE49-F238E27FC236}">
                <a16:creationId xmlns:a16="http://schemas.microsoft.com/office/drawing/2014/main" id="{0FD99D9A-DE8A-884A-9B37-D77BE0E49175}"/>
              </a:ext>
            </a:extLst>
          </p:cNvPr>
          <p:cNvSpPr>
            <a:spLocks noGrp="1"/>
          </p:cNvSpPr>
          <p:nvPr>
            <p:ph idx="1"/>
          </p:nvPr>
        </p:nvSpPr>
        <p:spPr>
          <a:xfrm>
            <a:off x="457200" y="1916832"/>
            <a:ext cx="8228013" cy="4207743"/>
          </a:xfrm>
        </p:spPr>
        <p:txBody>
          <a:bodyPr/>
          <a:lstStyle/>
          <a:p>
            <a:pPr marL="25400" indent="-25400" algn="just"/>
            <a:r>
              <a:rPr lang="en-US" sz="2400" b="1" dirty="0" err="1"/>
              <a:t>Profesional</a:t>
            </a:r>
            <a:r>
              <a:rPr lang="en-US" sz="2400" dirty="0"/>
              <a:t> = </a:t>
            </a:r>
            <a:r>
              <a:rPr lang="id-ID" sz="2400" dirty="0"/>
              <a:t>Peragaan perilaku dari </a:t>
            </a:r>
            <a:r>
              <a:rPr lang="id-ID" sz="2400" dirty="0" err="1"/>
              <a:t>serangkaian</a:t>
            </a:r>
            <a:r>
              <a:rPr lang="id-ID" sz="2400" dirty="0"/>
              <a:t> pengetahuan, keterampilan, dan sikap yang terintegrasi yang menentukan bidang pekerjaan dari profesi kesehatan tertentu yang diterapkan dalam konteks perawatan khusus</a:t>
            </a:r>
          </a:p>
          <a:p>
            <a:pPr marL="25400" indent="-25400" algn="just"/>
            <a:br>
              <a:rPr lang="id-ID" sz="2400" dirty="0"/>
            </a:br>
            <a:r>
              <a:rPr lang="id-ID" sz="2400" b="1" dirty="0" err="1"/>
              <a:t>Interprofesional</a:t>
            </a:r>
            <a:r>
              <a:rPr lang="id-ID" sz="2400" dirty="0"/>
              <a:t> = Peragaan perilaku dari </a:t>
            </a:r>
            <a:r>
              <a:rPr lang="id-ID" sz="2400" dirty="0" err="1"/>
              <a:t>serangkaian</a:t>
            </a:r>
            <a:r>
              <a:rPr lang="id-ID" sz="2400" dirty="0"/>
              <a:t> pengetahuan, keterampilan, dan sikap yang terintegrasi untuk bekerja bersama lintas profesi, dengan petugas layanan kesehatan lainnya, dan dengan pasien / keluarga / komunitas / populasi untuk meningkatkan hasil kesehatan dalam konteks perawatan khusus</a:t>
            </a:r>
            <a:endParaRPr lang="en-US" sz="2400" dirty="0"/>
          </a:p>
        </p:txBody>
      </p:sp>
    </p:spTree>
    <p:extLst>
      <p:ext uri="{BB962C8B-B14F-4D97-AF65-F5344CB8AC3E}">
        <p14:creationId xmlns:p14="http://schemas.microsoft.com/office/powerpoint/2010/main" val="3639155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018F3AD-1938-4143-B09F-F68DA97CDAE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220" t="13361" r="49998" b="30944"/>
          <a:stretch/>
        </p:blipFill>
        <p:spPr>
          <a:xfrm>
            <a:off x="1691680" y="908720"/>
            <a:ext cx="6208116" cy="5432104"/>
          </a:xfrm>
        </p:spPr>
      </p:pic>
    </p:spTree>
    <p:extLst>
      <p:ext uri="{BB962C8B-B14F-4D97-AF65-F5344CB8AC3E}">
        <p14:creationId xmlns:p14="http://schemas.microsoft.com/office/powerpoint/2010/main" val="2583056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6F240-1CAB-694B-952E-A3B2BCBE3D25}"/>
              </a:ext>
            </a:extLst>
          </p:cNvPr>
          <p:cNvSpPr>
            <a:spLocks noGrp="1"/>
          </p:cNvSpPr>
          <p:nvPr>
            <p:ph type="title"/>
          </p:nvPr>
        </p:nvSpPr>
        <p:spPr>
          <a:xfrm>
            <a:off x="457200" y="733424"/>
            <a:ext cx="8228013" cy="682625"/>
          </a:xfrm>
        </p:spPr>
        <p:txBody>
          <a:bodyPr/>
          <a:lstStyle/>
          <a:p>
            <a:r>
              <a:rPr lang="en-US" dirty="0" err="1"/>
              <a:t>Kompetensi</a:t>
            </a:r>
            <a:r>
              <a:rPr lang="en-US" dirty="0"/>
              <a:t> 1</a:t>
            </a:r>
          </a:p>
        </p:txBody>
      </p:sp>
      <p:sp>
        <p:nvSpPr>
          <p:cNvPr id="3" name="Content Placeholder 2">
            <a:extLst>
              <a:ext uri="{FF2B5EF4-FFF2-40B4-BE49-F238E27FC236}">
                <a16:creationId xmlns:a16="http://schemas.microsoft.com/office/drawing/2014/main" id="{562141C5-D27C-1640-AF03-68265F48B077}"/>
              </a:ext>
            </a:extLst>
          </p:cNvPr>
          <p:cNvSpPr>
            <a:spLocks noGrp="1"/>
          </p:cNvSpPr>
          <p:nvPr>
            <p:ph idx="1"/>
          </p:nvPr>
        </p:nvSpPr>
        <p:spPr>
          <a:xfrm>
            <a:off x="457200" y="2420888"/>
            <a:ext cx="8228013" cy="3703687"/>
          </a:xfrm>
        </p:spPr>
        <p:txBody>
          <a:bodyPr/>
          <a:lstStyle/>
          <a:p>
            <a:pPr algn="ctr"/>
            <a:r>
              <a:rPr lang="id-ID" i="1" u="sng" dirty="0"/>
              <a:t>”</a:t>
            </a:r>
            <a:r>
              <a:rPr lang="id-ID" i="1" u="sng" dirty="0" err="1"/>
              <a:t>Value</a:t>
            </a:r>
            <a:r>
              <a:rPr lang="id-ID" i="1" u="sng" dirty="0"/>
              <a:t>/</a:t>
            </a:r>
            <a:r>
              <a:rPr lang="id-ID" i="1" u="sng" dirty="0" err="1"/>
              <a:t>ethic</a:t>
            </a:r>
            <a:r>
              <a:rPr lang="id-ID" i="1" u="sng" dirty="0"/>
              <a:t> </a:t>
            </a:r>
            <a:r>
              <a:rPr lang="id-ID" i="1" u="sng" dirty="0" err="1"/>
              <a:t>for</a:t>
            </a:r>
            <a:r>
              <a:rPr lang="id-ID" i="1" u="sng" dirty="0"/>
              <a:t> </a:t>
            </a:r>
            <a:r>
              <a:rPr lang="id-ID" i="1" u="sng" dirty="0" err="1"/>
              <a:t>interprofessional</a:t>
            </a:r>
            <a:r>
              <a:rPr lang="id-ID" i="1" u="sng" dirty="0"/>
              <a:t> </a:t>
            </a:r>
            <a:r>
              <a:rPr lang="id-ID" i="1" u="sng" dirty="0" err="1"/>
              <a:t>practice</a:t>
            </a:r>
            <a:r>
              <a:rPr lang="id-ID" i="1" u="sng" dirty="0"/>
              <a:t>”</a:t>
            </a:r>
          </a:p>
          <a:p>
            <a:endParaRPr lang="id-ID" dirty="0"/>
          </a:p>
          <a:p>
            <a:r>
              <a:rPr lang="id-ID" dirty="0"/>
              <a:t>Bermakna bahwa :</a:t>
            </a:r>
          </a:p>
          <a:p>
            <a:pPr algn="just"/>
            <a:r>
              <a:rPr lang="id-ID" dirty="0"/>
              <a:t>	Bekerja dengan individu dari profesi lain harus menjaga budaya saling menghormati nilai-nilai profesi masing-masing dalam tim. </a:t>
            </a:r>
            <a:endParaRPr lang="en-US" dirty="0"/>
          </a:p>
        </p:txBody>
      </p:sp>
    </p:spTree>
    <p:extLst>
      <p:ext uri="{BB962C8B-B14F-4D97-AF65-F5344CB8AC3E}">
        <p14:creationId xmlns:p14="http://schemas.microsoft.com/office/powerpoint/2010/main" val="204053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99AD-E18D-D847-8E20-5A075B666B21}"/>
              </a:ext>
            </a:extLst>
          </p:cNvPr>
          <p:cNvSpPr>
            <a:spLocks noGrp="1"/>
          </p:cNvSpPr>
          <p:nvPr>
            <p:ph type="title"/>
          </p:nvPr>
        </p:nvSpPr>
        <p:spPr>
          <a:xfrm>
            <a:off x="457200" y="620688"/>
            <a:ext cx="8228013" cy="795362"/>
          </a:xfrm>
        </p:spPr>
        <p:txBody>
          <a:bodyPr/>
          <a:lstStyle/>
          <a:p>
            <a:r>
              <a:rPr lang="en-US" dirty="0"/>
              <a:t>Sub-competencies 1</a:t>
            </a:r>
          </a:p>
        </p:txBody>
      </p:sp>
      <p:pic>
        <p:nvPicPr>
          <p:cNvPr id="4" name="Picture 3">
            <a:extLst>
              <a:ext uri="{FF2B5EF4-FFF2-40B4-BE49-F238E27FC236}">
                <a16:creationId xmlns:a16="http://schemas.microsoft.com/office/drawing/2014/main" id="{4DDA5B99-961B-244A-895D-79A396CACA5A}"/>
              </a:ext>
            </a:extLst>
          </p:cNvPr>
          <p:cNvPicPr>
            <a:picLocks noChangeAspect="1"/>
          </p:cNvPicPr>
          <p:nvPr/>
        </p:nvPicPr>
        <p:blipFill rotWithShape="1">
          <a:blip r:embed="rId2">
            <a:extLst>
              <a:ext uri="{28A0092B-C50C-407E-A947-70E740481C1C}">
                <a14:useLocalDpi xmlns:a14="http://schemas.microsoft.com/office/drawing/2010/main" val="0"/>
              </a:ext>
            </a:extLst>
          </a:blip>
          <a:srcRect l="4998" t="10937" r="46079" b="13488"/>
          <a:stretch/>
        </p:blipFill>
        <p:spPr>
          <a:xfrm>
            <a:off x="2059746" y="1434723"/>
            <a:ext cx="5024508" cy="4851187"/>
          </a:xfrm>
          <a:prstGeom prst="rect">
            <a:avLst/>
          </a:prstGeom>
        </p:spPr>
      </p:pic>
    </p:spTree>
    <p:extLst>
      <p:ext uri="{BB962C8B-B14F-4D97-AF65-F5344CB8AC3E}">
        <p14:creationId xmlns:p14="http://schemas.microsoft.com/office/powerpoint/2010/main" val="3597985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56FD-7A3F-B745-BE00-37F47C7ED417}"/>
              </a:ext>
            </a:extLst>
          </p:cNvPr>
          <p:cNvSpPr>
            <a:spLocks noGrp="1"/>
          </p:cNvSpPr>
          <p:nvPr>
            <p:ph type="title"/>
          </p:nvPr>
        </p:nvSpPr>
        <p:spPr>
          <a:xfrm>
            <a:off x="457200" y="733424"/>
            <a:ext cx="8228013" cy="682625"/>
          </a:xfrm>
        </p:spPr>
        <p:txBody>
          <a:bodyPr/>
          <a:lstStyle/>
          <a:p>
            <a:r>
              <a:rPr lang="en-US" dirty="0" err="1"/>
              <a:t>Kompetensi</a:t>
            </a:r>
            <a:r>
              <a:rPr lang="en-US" dirty="0"/>
              <a:t> 2</a:t>
            </a:r>
          </a:p>
        </p:txBody>
      </p:sp>
      <p:sp>
        <p:nvSpPr>
          <p:cNvPr id="3" name="Content Placeholder 2">
            <a:extLst>
              <a:ext uri="{FF2B5EF4-FFF2-40B4-BE49-F238E27FC236}">
                <a16:creationId xmlns:a16="http://schemas.microsoft.com/office/drawing/2014/main" id="{13F87651-8C83-2A40-B891-8579F481F637}"/>
              </a:ext>
            </a:extLst>
          </p:cNvPr>
          <p:cNvSpPr>
            <a:spLocks noGrp="1"/>
          </p:cNvSpPr>
          <p:nvPr>
            <p:ph idx="1"/>
          </p:nvPr>
        </p:nvSpPr>
        <p:spPr>
          <a:xfrm>
            <a:off x="457200" y="1916832"/>
            <a:ext cx="8228013" cy="4207743"/>
          </a:xfrm>
        </p:spPr>
        <p:txBody>
          <a:bodyPr/>
          <a:lstStyle/>
          <a:p>
            <a:pPr algn="ctr"/>
            <a:r>
              <a:rPr lang="id-ID" i="1" u="sng" dirty="0"/>
              <a:t>“</a:t>
            </a:r>
            <a:r>
              <a:rPr lang="id-ID" i="1" u="sng" dirty="0" err="1"/>
              <a:t>Roles</a:t>
            </a:r>
            <a:r>
              <a:rPr lang="id-ID" i="1" u="sng" dirty="0"/>
              <a:t>/</a:t>
            </a:r>
            <a:r>
              <a:rPr lang="id-ID" i="1" u="sng" dirty="0" err="1"/>
              <a:t>responsibilities</a:t>
            </a:r>
            <a:r>
              <a:rPr lang="id-ID" i="1" u="sng" dirty="0"/>
              <a:t> </a:t>
            </a:r>
            <a:r>
              <a:rPr lang="id-ID" i="1" u="sng" dirty="0" err="1"/>
              <a:t>for</a:t>
            </a:r>
            <a:r>
              <a:rPr lang="id-ID" i="1" u="sng" dirty="0"/>
              <a:t> </a:t>
            </a:r>
            <a:r>
              <a:rPr lang="id-ID" i="1" u="sng" dirty="0" err="1"/>
              <a:t>collaborative</a:t>
            </a:r>
            <a:r>
              <a:rPr lang="id-ID" i="1" u="sng" dirty="0"/>
              <a:t> </a:t>
            </a:r>
            <a:r>
              <a:rPr lang="id-ID" i="1" u="sng" dirty="0" err="1"/>
              <a:t>practice</a:t>
            </a:r>
            <a:r>
              <a:rPr lang="id-ID" i="1" u="sng" dirty="0"/>
              <a:t>“</a:t>
            </a:r>
          </a:p>
          <a:p>
            <a:r>
              <a:rPr lang="id-ID" dirty="0"/>
              <a:t>Bermakna :</a:t>
            </a:r>
          </a:p>
          <a:p>
            <a:pPr indent="-28575" algn="just"/>
            <a:r>
              <a:rPr lang="id-ID" dirty="0"/>
              <a:t>Gunakan pengetahuan tentang peran seseorang dari profesi lain untuk menilai secara tepat dan menangani kebutuhan perawatan kesehatan pasien dan untuk mempromosikan dan memajukan kesehatan masyarakat </a:t>
            </a:r>
            <a:endParaRPr lang="en-US" dirty="0"/>
          </a:p>
        </p:txBody>
      </p:sp>
    </p:spTree>
    <p:extLst>
      <p:ext uri="{BB962C8B-B14F-4D97-AF65-F5344CB8AC3E}">
        <p14:creationId xmlns:p14="http://schemas.microsoft.com/office/powerpoint/2010/main" val="1754254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89FEC-867A-E241-855A-43E74F41AE70}"/>
              </a:ext>
            </a:extLst>
          </p:cNvPr>
          <p:cNvSpPr>
            <a:spLocks noGrp="1"/>
          </p:cNvSpPr>
          <p:nvPr>
            <p:ph type="title"/>
          </p:nvPr>
        </p:nvSpPr>
        <p:spPr>
          <a:xfrm>
            <a:off x="457200" y="620688"/>
            <a:ext cx="8228013" cy="795362"/>
          </a:xfrm>
        </p:spPr>
        <p:txBody>
          <a:bodyPr/>
          <a:lstStyle/>
          <a:p>
            <a:r>
              <a:rPr lang="en-US" dirty="0"/>
              <a:t>Sub-competencies 2</a:t>
            </a:r>
          </a:p>
        </p:txBody>
      </p:sp>
      <p:pic>
        <p:nvPicPr>
          <p:cNvPr id="4" name="Picture 3">
            <a:extLst>
              <a:ext uri="{FF2B5EF4-FFF2-40B4-BE49-F238E27FC236}">
                <a16:creationId xmlns:a16="http://schemas.microsoft.com/office/drawing/2014/main" id="{FF5F9B08-2AFB-F048-8447-EA608D5FABDC}"/>
              </a:ext>
            </a:extLst>
          </p:cNvPr>
          <p:cNvPicPr>
            <a:picLocks noChangeAspect="1"/>
          </p:cNvPicPr>
          <p:nvPr/>
        </p:nvPicPr>
        <p:blipFill rotWithShape="1">
          <a:blip r:embed="rId2">
            <a:extLst>
              <a:ext uri="{28A0092B-C50C-407E-A947-70E740481C1C}">
                <a14:useLocalDpi xmlns:a14="http://schemas.microsoft.com/office/drawing/2010/main" val="0"/>
              </a:ext>
            </a:extLst>
          </a:blip>
          <a:srcRect l="4998" t="10937" r="45293" b="18526"/>
          <a:stretch/>
        </p:blipFill>
        <p:spPr>
          <a:xfrm>
            <a:off x="2051720" y="1409571"/>
            <a:ext cx="5436287" cy="4821262"/>
          </a:xfrm>
          <a:prstGeom prst="rect">
            <a:avLst/>
          </a:prstGeom>
        </p:spPr>
      </p:pic>
    </p:spTree>
    <p:extLst>
      <p:ext uri="{BB962C8B-B14F-4D97-AF65-F5344CB8AC3E}">
        <p14:creationId xmlns:p14="http://schemas.microsoft.com/office/powerpoint/2010/main" val="308207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C93CB-F83F-7047-8C60-695147CFDB68}"/>
              </a:ext>
            </a:extLst>
          </p:cNvPr>
          <p:cNvSpPr>
            <a:spLocks noGrp="1"/>
          </p:cNvSpPr>
          <p:nvPr>
            <p:ph type="ctrTitle"/>
          </p:nvPr>
        </p:nvSpPr>
        <p:spPr>
          <a:xfrm>
            <a:off x="197768" y="2384884"/>
            <a:ext cx="8748464" cy="2088232"/>
          </a:xfrm>
        </p:spPr>
        <p:txBody>
          <a:bodyPr/>
          <a:lstStyle/>
          <a:p>
            <a:r>
              <a:rPr lang="en-US" sz="8000" dirty="0">
                <a:highlight>
                  <a:srgbClr val="00FF00"/>
                </a:highlight>
                <a:latin typeface="American Typewriter" panose="02090604020004020304" pitchFamily="18" charset="77"/>
              </a:rPr>
              <a:t>WHAT IPEC ?</a:t>
            </a:r>
          </a:p>
        </p:txBody>
      </p:sp>
    </p:spTree>
    <p:extLst>
      <p:ext uri="{BB962C8B-B14F-4D97-AF65-F5344CB8AC3E}">
        <p14:creationId xmlns:p14="http://schemas.microsoft.com/office/powerpoint/2010/main" val="170638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56FD-7A3F-B745-BE00-37F47C7ED417}"/>
              </a:ext>
            </a:extLst>
          </p:cNvPr>
          <p:cNvSpPr>
            <a:spLocks noGrp="1"/>
          </p:cNvSpPr>
          <p:nvPr>
            <p:ph type="title"/>
          </p:nvPr>
        </p:nvSpPr>
        <p:spPr>
          <a:xfrm>
            <a:off x="457200" y="733424"/>
            <a:ext cx="8228013" cy="682625"/>
          </a:xfrm>
        </p:spPr>
        <p:txBody>
          <a:bodyPr/>
          <a:lstStyle/>
          <a:p>
            <a:r>
              <a:rPr lang="en-US" dirty="0" err="1"/>
              <a:t>Kompetensi</a:t>
            </a:r>
            <a:r>
              <a:rPr lang="en-US" dirty="0"/>
              <a:t> 3</a:t>
            </a:r>
          </a:p>
        </p:txBody>
      </p:sp>
      <p:sp>
        <p:nvSpPr>
          <p:cNvPr id="3" name="Content Placeholder 2">
            <a:extLst>
              <a:ext uri="{FF2B5EF4-FFF2-40B4-BE49-F238E27FC236}">
                <a16:creationId xmlns:a16="http://schemas.microsoft.com/office/drawing/2014/main" id="{13F87651-8C83-2A40-B891-8579F481F637}"/>
              </a:ext>
            </a:extLst>
          </p:cNvPr>
          <p:cNvSpPr>
            <a:spLocks noGrp="1"/>
          </p:cNvSpPr>
          <p:nvPr>
            <p:ph idx="1"/>
          </p:nvPr>
        </p:nvSpPr>
        <p:spPr>
          <a:xfrm>
            <a:off x="457200" y="2204864"/>
            <a:ext cx="8228013" cy="3919711"/>
          </a:xfrm>
        </p:spPr>
        <p:txBody>
          <a:bodyPr/>
          <a:lstStyle/>
          <a:p>
            <a:pPr algn="ctr"/>
            <a:r>
              <a:rPr lang="id-ID" i="1" u="sng" dirty="0"/>
              <a:t>“</a:t>
            </a:r>
            <a:r>
              <a:rPr lang="id-ID" i="1" u="sng" dirty="0" err="1"/>
              <a:t>interprofessional</a:t>
            </a:r>
            <a:r>
              <a:rPr lang="id-ID" i="1" u="sng" dirty="0"/>
              <a:t> </a:t>
            </a:r>
            <a:r>
              <a:rPr lang="id-ID" i="1" u="sng" dirty="0" err="1"/>
              <a:t>communication</a:t>
            </a:r>
            <a:r>
              <a:rPr lang="id-ID" i="1" u="sng" dirty="0"/>
              <a:t> </a:t>
            </a:r>
            <a:r>
              <a:rPr lang="id-ID" i="1" u="sng" dirty="0" err="1"/>
              <a:t>practices</a:t>
            </a:r>
            <a:r>
              <a:rPr lang="id-ID" i="1" u="sng" dirty="0"/>
              <a:t>”</a:t>
            </a:r>
          </a:p>
          <a:p>
            <a:r>
              <a:rPr lang="id-ID" dirty="0"/>
              <a:t>Bermakna :</a:t>
            </a:r>
          </a:p>
          <a:p>
            <a:pPr indent="-28575" algn="just"/>
            <a:r>
              <a:rPr lang="id-ID" sz="2800" dirty="0"/>
              <a:t>Berkomunikasi dengan pasien, keluarga, komunitas, dan profesional di bidang kesehatan dan bidang lainnya dengan cara responsif dan bertanggung jawab yang mendukung pendekatan tim untuk promosi dan pemeliharaan kesehatan serta pencegahan dan pengobatan penyakit</a:t>
            </a:r>
            <a:endParaRPr lang="en-US" sz="2800" dirty="0"/>
          </a:p>
        </p:txBody>
      </p:sp>
    </p:spTree>
    <p:extLst>
      <p:ext uri="{BB962C8B-B14F-4D97-AF65-F5344CB8AC3E}">
        <p14:creationId xmlns:p14="http://schemas.microsoft.com/office/powerpoint/2010/main" val="2000906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6E709-B167-474C-B2EB-1C1194E8C1C2}"/>
              </a:ext>
            </a:extLst>
          </p:cNvPr>
          <p:cNvSpPr>
            <a:spLocks noGrp="1"/>
          </p:cNvSpPr>
          <p:nvPr>
            <p:ph type="title"/>
          </p:nvPr>
        </p:nvSpPr>
        <p:spPr>
          <a:xfrm>
            <a:off x="457200" y="620688"/>
            <a:ext cx="8228013" cy="795362"/>
          </a:xfrm>
        </p:spPr>
        <p:txBody>
          <a:bodyPr/>
          <a:lstStyle/>
          <a:p>
            <a:r>
              <a:rPr lang="en-US" dirty="0"/>
              <a:t>Sub-competencies 3</a:t>
            </a:r>
          </a:p>
        </p:txBody>
      </p:sp>
      <p:pic>
        <p:nvPicPr>
          <p:cNvPr id="4" name="Picture 3">
            <a:extLst>
              <a:ext uri="{FF2B5EF4-FFF2-40B4-BE49-F238E27FC236}">
                <a16:creationId xmlns:a16="http://schemas.microsoft.com/office/drawing/2014/main" id="{D39DD262-0189-D248-9F17-B165B9120B3C}"/>
              </a:ext>
            </a:extLst>
          </p:cNvPr>
          <p:cNvPicPr>
            <a:picLocks noChangeAspect="1"/>
          </p:cNvPicPr>
          <p:nvPr/>
        </p:nvPicPr>
        <p:blipFill rotWithShape="1">
          <a:blip r:embed="rId2">
            <a:extLst>
              <a:ext uri="{28A0092B-C50C-407E-A947-70E740481C1C}">
                <a14:useLocalDpi xmlns:a14="http://schemas.microsoft.com/office/drawing/2010/main" val="0"/>
              </a:ext>
            </a:extLst>
          </a:blip>
          <a:srcRect l="4998" t="10937" r="45293" b="16007"/>
          <a:stretch/>
        </p:blipFill>
        <p:spPr>
          <a:xfrm>
            <a:off x="2123728" y="1381806"/>
            <a:ext cx="5410944" cy="4970171"/>
          </a:xfrm>
          <a:prstGeom prst="rect">
            <a:avLst/>
          </a:prstGeom>
        </p:spPr>
      </p:pic>
    </p:spTree>
    <p:extLst>
      <p:ext uri="{BB962C8B-B14F-4D97-AF65-F5344CB8AC3E}">
        <p14:creationId xmlns:p14="http://schemas.microsoft.com/office/powerpoint/2010/main" val="3532721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56FD-7A3F-B745-BE00-37F47C7ED417}"/>
              </a:ext>
            </a:extLst>
          </p:cNvPr>
          <p:cNvSpPr>
            <a:spLocks noGrp="1"/>
          </p:cNvSpPr>
          <p:nvPr>
            <p:ph type="title"/>
          </p:nvPr>
        </p:nvSpPr>
        <p:spPr>
          <a:xfrm>
            <a:off x="457200" y="733424"/>
            <a:ext cx="8228013" cy="682625"/>
          </a:xfrm>
        </p:spPr>
        <p:txBody>
          <a:bodyPr/>
          <a:lstStyle/>
          <a:p>
            <a:r>
              <a:rPr lang="en-US" dirty="0" err="1"/>
              <a:t>Kompetensi</a:t>
            </a:r>
            <a:r>
              <a:rPr lang="en-US" dirty="0"/>
              <a:t> 4</a:t>
            </a:r>
          </a:p>
        </p:txBody>
      </p:sp>
      <p:sp>
        <p:nvSpPr>
          <p:cNvPr id="3" name="Content Placeholder 2">
            <a:extLst>
              <a:ext uri="{FF2B5EF4-FFF2-40B4-BE49-F238E27FC236}">
                <a16:creationId xmlns:a16="http://schemas.microsoft.com/office/drawing/2014/main" id="{13F87651-8C83-2A40-B891-8579F481F637}"/>
              </a:ext>
            </a:extLst>
          </p:cNvPr>
          <p:cNvSpPr>
            <a:spLocks noGrp="1"/>
          </p:cNvSpPr>
          <p:nvPr>
            <p:ph idx="1"/>
          </p:nvPr>
        </p:nvSpPr>
        <p:spPr>
          <a:xfrm>
            <a:off x="457200" y="2132856"/>
            <a:ext cx="8228013" cy="3991719"/>
          </a:xfrm>
        </p:spPr>
        <p:txBody>
          <a:bodyPr/>
          <a:lstStyle/>
          <a:p>
            <a:pPr algn="ctr"/>
            <a:r>
              <a:rPr lang="id-ID" i="1" u="sng" dirty="0"/>
              <a:t>“</a:t>
            </a:r>
            <a:r>
              <a:rPr lang="id-ID" i="1" u="sng" dirty="0" err="1"/>
              <a:t>Interprofessional</a:t>
            </a:r>
            <a:r>
              <a:rPr lang="id-ID" i="1" u="sng" dirty="0"/>
              <a:t> </a:t>
            </a:r>
            <a:r>
              <a:rPr lang="id-ID" i="1" u="sng" dirty="0" err="1"/>
              <a:t>teamwork</a:t>
            </a:r>
            <a:r>
              <a:rPr lang="id-ID" i="1" u="sng" dirty="0"/>
              <a:t> </a:t>
            </a:r>
            <a:r>
              <a:rPr lang="id-ID" i="1" u="sng" dirty="0" err="1"/>
              <a:t>and</a:t>
            </a:r>
            <a:r>
              <a:rPr lang="id-ID" i="1" u="sng" dirty="0"/>
              <a:t> </a:t>
            </a:r>
            <a:r>
              <a:rPr lang="id-ID" i="1" u="sng" dirty="0" err="1"/>
              <a:t>team-based</a:t>
            </a:r>
            <a:r>
              <a:rPr lang="id-ID" i="1" u="sng" dirty="0"/>
              <a:t> </a:t>
            </a:r>
            <a:r>
              <a:rPr lang="id-ID" i="1" u="sng" dirty="0" err="1"/>
              <a:t>practice</a:t>
            </a:r>
            <a:r>
              <a:rPr lang="id-ID" i="1" u="sng" dirty="0"/>
              <a:t>”</a:t>
            </a:r>
          </a:p>
          <a:p>
            <a:r>
              <a:rPr lang="id-ID" dirty="0"/>
              <a:t>Bermakna :</a:t>
            </a:r>
          </a:p>
          <a:p>
            <a:pPr indent="-28575" algn="just"/>
            <a:r>
              <a:rPr lang="id-ID" sz="2800" dirty="0"/>
              <a:t>secara efektif dalam peran tim yang berbeda untuk merencanakan, memberikan, dan mengevaluasi perawatan dan program yang berpusat pada pasien / populasi dan kesehatan masyarakat dan kebijakan yang aman, tepat waktu, efisien, efektif, dan adil</a:t>
            </a:r>
            <a:endParaRPr lang="en-US" sz="2800" dirty="0"/>
          </a:p>
        </p:txBody>
      </p:sp>
    </p:spTree>
    <p:extLst>
      <p:ext uri="{BB962C8B-B14F-4D97-AF65-F5344CB8AC3E}">
        <p14:creationId xmlns:p14="http://schemas.microsoft.com/office/powerpoint/2010/main" val="3226295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A49E-1AAD-BE47-8487-132242049E59}"/>
              </a:ext>
            </a:extLst>
          </p:cNvPr>
          <p:cNvSpPr>
            <a:spLocks noGrp="1"/>
          </p:cNvSpPr>
          <p:nvPr>
            <p:ph type="title"/>
          </p:nvPr>
        </p:nvSpPr>
        <p:spPr>
          <a:xfrm>
            <a:off x="457200" y="764704"/>
            <a:ext cx="8228013" cy="651346"/>
          </a:xfrm>
        </p:spPr>
        <p:txBody>
          <a:bodyPr/>
          <a:lstStyle/>
          <a:p>
            <a:r>
              <a:rPr lang="en-US" dirty="0"/>
              <a:t>Sub-competencies 4</a:t>
            </a:r>
          </a:p>
        </p:txBody>
      </p:sp>
      <p:pic>
        <p:nvPicPr>
          <p:cNvPr id="4" name="Picture 3">
            <a:extLst>
              <a:ext uri="{FF2B5EF4-FFF2-40B4-BE49-F238E27FC236}">
                <a16:creationId xmlns:a16="http://schemas.microsoft.com/office/drawing/2014/main" id="{B2AA2393-BE7C-C04F-A2BA-936AE496B8D8}"/>
              </a:ext>
            </a:extLst>
          </p:cNvPr>
          <p:cNvPicPr>
            <a:picLocks noChangeAspect="1"/>
          </p:cNvPicPr>
          <p:nvPr/>
        </p:nvPicPr>
        <p:blipFill rotWithShape="1">
          <a:blip r:embed="rId2">
            <a:extLst>
              <a:ext uri="{28A0092B-C50C-407E-A947-70E740481C1C}">
                <a14:useLocalDpi xmlns:a14="http://schemas.microsoft.com/office/drawing/2010/main" val="0"/>
              </a:ext>
            </a:extLst>
          </a:blip>
          <a:srcRect l="4998" t="10937" r="45293" b="16007"/>
          <a:stretch/>
        </p:blipFill>
        <p:spPr>
          <a:xfrm>
            <a:off x="1985000" y="1419081"/>
            <a:ext cx="5173999" cy="4752528"/>
          </a:xfrm>
          <a:prstGeom prst="rect">
            <a:avLst/>
          </a:prstGeom>
        </p:spPr>
      </p:pic>
    </p:spTree>
    <p:extLst>
      <p:ext uri="{BB962C8B-B14F-4D97-AF65-F5344CB8AC3E}">
        <p14:creationId xmlns:p14="http://schemas.microsoft.com/office/powerpoint/2010/main" val="1577612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E22D-9D32-4047-BEE1-999A4D15B2E7}"/>
              </a:ext>
            </a:extLst>
          </p:cNvPr>
          <p:cNvSpPr>
            <a:spLocks noGrp="1"/>
          </p:cNvSpPr>
          <p:nvPr>
            <p:ph type="title"/>
          </p:nvPr>
        </p:nvSpPr>
        <p:spPr>
          <a:xfrm>
            <a:off x="457200" y="620688"/>
            <a:ext cx="8228013" cy="1296144"/>
          </a:xfrm>
        </p:spPr>
        <p:txBody>
          <a:bodyPr/>
          <a:lstStyle/>
          <a:p>
            <a:r>
              <a:rPr lang="en-US" dirty="0"/>
              <a:t>60 </a:t>
            </a:r>
            <a:r>
              <a:rPr lang="en-US" dirty="0" err="1"/>
              <a:t>profesi</a:t>
            </a:r>
            <a:r>
              <a:rPr lang="en-US" dirty="0"/>
              <a:t> yang </a:t>
            </a:r>
            <a:r>
              <a:rPr lang="en-US" dirty="0" err="1"/>
              <a:t>berpartisipasi</a:t>
            </a:r>
            <a:r>
              <a:rPr lang="en-US" dirty="0"/>
              <a:t> </a:t>
            </a:r>
            <a:r>
              <a:rPr lang="en-US" dirty="0" err="1"/>
              <a:t>dalam</a:t>
            </a:r>
            <a:r>
              <a:rPr lang="en-US" dirty="0"/>
              <a:t> IPEC</a:t>
            </a:r>
          </a:p>
        </p:txBody>
      </p:sp>
      <p:pic>
        <p:nvPicPr>
          <p:cNvPr id="4" name="Picture 3">
            <a:extLst>
              <a:ext uri="{FF2B5EF4-FFF2-40B4-BE49-F238E27FC236}">
                <a16:creationId xmlns:a16="http://schemas.microsoft.com/office/drawing/2014/main" id="{3C24F7A2-E7CA-EB4A-B878-DA174D83B14B}"/>
              </a:ext>
            </a:extLst>
          </p:cNvPr>
          <p:cNvPicPr>
            <a:picLocks noChangeAspect="1"/>
          </p:cNvPicPr>
          <p:nvPr/>
        </p:nvPicPr>
        <p:blipFill rotWithShape="1">
          <a:blip r:embed="rId2">
            <a:extLst>
              <a:ext uri="{28A0092B-C50C-407E-A947-70E740481C1C}">
                <a14:useLocalDpi xmlns:a14="http://schemas.microsoft.com/office/drawing/2010/main" val="0"/>
              </a:ext>
            </a:extLst>
          </a:blip>
          <a:srcRect l="6688" t="42440" r="48425" b="22281"/>
          <a:stretch/>
        </p:blipFill>
        <p:spPr>
          <a:xfrm>
            <a:off x="614131" y="2060848"/>
            <a:ext cx="7915737" cy="3888432"/>
          </a:xfrm>
          <a:prstGeom prst="rect">
            <a:avLst/>
          </a:prstGeom>
        </p:spPr>
      </p:pic>
    </p:spTree>
    <p:extLst>
      <p:ext uri="{BB962C8B-B14F-4D97-AF65-F5344CB8AC3E}">
        <p14:creationId xmlns:p14="http://schemas.microsoft.com/office/powerpoint/2010/main" val="3317679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6CB7C-C38E-0F4B-A8B2-C38816DB0BCB}"/>
              </a:ext>
            </a:extLst>
          </p:cNvPr>
          <p:cNvSpPr>
            <a:spLocks noGrp="1"/>
          </p:cNvSpPr>
          <p:nvPr>
            <p:ph type="title"/>
          </p:nvPr>
        </p:nvSpPr>
        <p:spPr>
          <a:xfrm>
            <a:off x="457200" y="733424"/>
            <a:ext cx="8228013" cy="682625"/>
          </a:xfrm>
        </p:spPr>
        <p:txBody>
          <a:bodyPr/>
          <a:lstStyle/>
          <a:p>
            <a:r>
              <a:rPr lang="en-US" i="1" dirty="0"/>
              <a:t>IPEC Process and Outcomes</a:t>
            </a:r>
          </a:p>
        </p:txBody>
      </p:sp>
      <p:sp>
        <p:nvSpPr>
          <p:cNvPr id="7" name="Content Placeholder 6">
            <a:extLst>
              <a:ext uri="{FF2B5EF4-FFF2-40B4-BE49-F238E27FC236}">
                <a16:creationId xmlns:a16="http://schemas.microsoft.com/office/drawing/2014/main" id="{82CDCA1D-3662-FA47-BE19-BF4E9486E027}"/>
              </a:ext>
            </a:extLst>
          </p:cNvPr>
          <p:cNvSpPr>
            <a:spLocks noGrp="1"/>
          </p:cNvSpPr>
          <p:nvPr>
            <p:ph sz="half" idx="2"/>
          </p:nvPr>
        </p:nvSpPr>
        <p:spPr/>
        <p:txBody>
          <a:bodyPr/>
          <a:lstStyle/>
          <a:p>
            <a:pPr marL="514350" indent="-514350" algn="just">
              <a:buAutoNum type="arabicPeriod"/>
            </a:pPr>
            <a:r>
              <a:rPr lang="en-US" sz="2900" dirty="0" err="1"/>
              <a:t>Pengetahuan</a:t>
            </a:r>
            <a:r>
              <a:rPr lang="en-US" sz="2900" dirty="0"/>
              <a:t> (</a:t>
            </a:r>
            <a:r>
              <a:rPr lang="en-US" sz="2900" dirty="0" err="1"/>
              <a:t>peran</a:t>
            </a:r>
            <a:r>
              <a:rPr lang="en-US" sz="2900" dirty="0"/>
              <a:t>)</a:t>
            </a:r>
          </a:p>
          <a:p>
            <a:pPr marL="514350" indent="-514350" algn="just">
              <a:buAutoNum type="arabicPeriod"/>
            </a:pPr>
            <a:r>
              <a:rPr lang="en-US" sz="2900" dirty="0" err="1"/>
              <a:t>Sikap</a:t>
            </a:r>
            <a:r>
              <a:rPr lang="en-US" sz="2900" dirty="0"/>
              <a:t>/skill (</a:t>
            </a:r>
            <a:r>
              <a:rPr lang="en-US" sz="2900" dirty="0" err="1"/>
              <a:t>komunikasi</a:t>
            </a:r>
            <a:r>
              <a:rPr lang="en-US" sz="2900" dirty="0"/>
              <a:t>, </a:t>
            </a:r>
            <a:r>
              <a:rPr lang="en-US" sz="2900" dirty="0" err="1"/>
              <a:t>refleksi</a:t>
            </a:r>
            <a:r>
              <a:rPr lang="en-US" sz="2900" dirty="0"/>
              <a:t> </a:t>
            </a:r>
            <a:r>
              <a:rPr lang="en-US" sz="2900" dirty="0" err="1"/>
              <a:t>diri</a:t>
            </a:r>
            <a:r>
              <a:rPr lang="en-US" sz="2900" dirty="0"/>
              <a:t>, </a:t>
            </a:r>
            <a:r>
              <a:rPr lang="en-US" sz="2900" dirty="0" err="1"/>
              <a:t>kerjasama</a:t>
            </a:r>
            <a:r>
              <a:rPr lang="en-US" sz="2900" dirty="0"/>
              <a:t> </a:t>
            </a:r>
            <a:r>
              <a:rPr lang="en-US" sz="2900" dirty="0" err="1"/>
              <a:t>tim</a:t>
            </a:r>
            <a:r>
              <a:rPr lang="en-US" sz="2900" dirty="0"/>
              <a:t>)</a:t>
            </a:r>
          </a:p>
          <a:p>
            <a:pPr marL="514350" indent="-514350" algn="just">
              <a:buAutoNum type="arabicPeriod"/>
            </a:pPr>
            <a:r>
              <a:rPr lang="en-US" sz="2900" dirty="0" err="1"/>
              <a:t>Perilaku</a:t>
            </a:r>
            <a:r>
              <a:rPr lang="en-US" sz="2900" dirty="0"/>
              <a:t> (</a:t>
            </a:r>
            <a:r>
              <a:rPr lang="en-US" sz="2900" dirty="0" err="1"/>
              <a:t>sikap</a:t>
            </a:r>
            <a:r>
              <a:rPr lang="en-US" sz="2900" dirty="0"/>
              <a:t> </a:t>
            </a:r>
            <a:r>
              <a:rPr lang="en-US" sz="2900" dirty="0" err="1"/>
              <a:t>menghargai</a:t>
            </a:r>
            <a:r>
              <a:rPr lang="en-US" sz="2900" dirty="0"/>
              <a:t>, </a:t>
            </a:r>
            <a:r>
              <a:rPr lang="en-US" sz="2900" dirty="0" err="1"/>
              <a:t>terbuka</a:t>
            </a:r>
            <a:r>
              <a:rPr lang="en-US" sz="2900" dirty="0"/>
              <a:t>, </a:t>
            </a:r>
            <a:r>
              <a:rPr lang="en-US" sz="2900" dirty="0" err="1"/>
              <a:t>percaya</a:t>
            </a:r>
            <a:r>
              <a:rPr lang="en-US" sz="2900" dirty="0"/>
              <a:t> </a:t>
            </a:r>
            <a:r>
              <a:rPr lang="en-US" sz="2900" dirty="0" err="1"/>
              <a:t>dengan</a:t>
            </a:r>
            <a:r>
              <a:rPr lang="en-US" sz="2900" dirty="0"/>
              <a:t> </a:t>
            </a:r>
            <a:r>
              <a:rPr lang="en-US" sz="2900" dirty="0" err="1"/>
              <a:t>tim</a:t>
            </a:r>
            <a:r>
              <a:rPr lang="en-US" sz="2900" dirty="0"/>
              <a:t>, </a:t>
            </a:r>
            <a:r>
              <a:rPr lang="en-US" sz="2900" dirty="0" err="1"/>
              <a:t>mengedepankan</a:t>
            </a:r>
            <a:r>
              <a:rPr lang="en-US" sz="2900" dirty="0"/>
              <a:t> </a:t>
            </a:r>
            <a:r>
              <a:rPr lang="en-US" sz="2900" dirty="0" err="1"/>
              <a:t>kolaborasi</a:t>
            </a:r>
            <a:r>
              <a:rPr lang="en-US" sz="2900" dirty="0"/>
              <a:t>)</a:t>
            </a:r>
          </a:p>
        </p:txBody>
      </p:sp>
      <p:pic>
        <p:nvPicPr>
          <p:cNvPr id="8" name="Picture 8">
            <a:extLst>
              <a:ext uri="{FF2B5EF4-FFF2-40B4-BE49-F238E27FC236}">
                <a16:creationId xmlns:a16="http://schemas.microsoft.com/office/drawing/2014/main" id="{6355395A-662F-DB49-BC91-853CF2FEFFB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44897" y="1600200"/>
            <a:ext cx="4228015" cy="398904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757781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35A3-1C05-EE40-B3F6-2D3B4C1E2407}"/>
              </a:ext>
            </a:extLst>
          </p:cNvPr>
          <p:cNvSpPr>
            <a:spLocks noGrp="1"/>
          </p:cNvSpPr>
          <p:nvPr>
            <p:ph type="title"/>
          </p:nvPr>
        </p:nvSpPr>
        <p:spPr>
          <a:xfrm>
            <a:off x="630238" y="668337"/>
            <a:ext cx="7886700" cy="1022351"/>
          </a:xfrm>
        </p:spPr>
        <p:txBody>
          <a:bodyPr/>
          <a:lstStyle/>
          <a:p>
            <a:r>
              <a:rPr lang="en-US" dirty="0" err="1"/>
              <a:t>Bentuk</a:t>
            </a:r>
            <a:r>
              <a:rPr lang="en-US" dirty="0"/>
              <a:t> </a:t>
            </a:r>
            <a:r>
              <a:rPr lang="en-US" dirty="0" err="1"/>
              <a:t>Evaluasi</a:t>
            </a:r>
            <a:r>
              <a:rPr lang="en-US" dirty="0"/>
              <a:t> </a:t>
            </a:r>
            <a:r>
              <a:rPr lang="en-US" i="1" dirty="0"/>
              <a:t>Outcome </a:t>
            </a:r>
          </a:p>
        </p:txBody>
      </p:sp>
      <p:sp>
        <p:nvSpPr>
          <p:cNvPr id="5" name="Text Placeholder 4">
            <a:extLst>
              <a:ext uri="{FF2B5EF4-FFF2-40B4-BE49-F238E27FC236}">
                <a16:creationId xmlns:a16="http://schemas.microsoft.com/office/drawing/2014/main" id="{877CD1B5-A0D4-284F-91B4-AAB23ADEC5F9}"/>
              </a:ext>
            </a:extLst>
          </p:cNvPr>
          <p:cNvSpPr>
            <a:spLocks noGrp="1"/>
          </p:cNvSpPr>
          <p:nvPr>
            <p:ph type="body" idx="1"/>
          </p:nvPr>
        </p:nvSpPr>
        <p:spPr/>
        <p:txBody>
          <a:bodyPr/>
          <a:lstStyle/>
          <a:p>
            <a:r>
              <a:rPr lang="en-US" dirty="0" err="1"/>
              <a:t>Formatif</a:t>
            </a:r>
            <a:endParaRPr lang="en-US" dirty="0"/>
          </a:p>
        </p:txBody>
      </p:sp>
      <p:sp>
        <p:nvSpPr>
          <p:cNvPr id="6" name="Content Placeholder 5">
            <a:extLst>
              <a:ext uri="{FF2B5EF4-FFF2-40B4-BE49-F238E27FC236}">
                <a16:creationId xmlns:a16="http://schemas.microsoft.com/office/drawing/2014/main" id="{F5558C3A-A470-BA42-8C14-B852C2EA9E47}"/>
              </a:ext>
            </a:extLst>
          </p:cNvPr>
          <p:cNvSpPr>
            <a:spLocks noGrp="1"/>
          </p:cNvSpPr>
          <p:nvPr>
            <p:ph sz="half" idx="2"/>
          </p:nvPr>
        </p:nvSpPr>
        <p:spPr/>
        <p:txBody>
          <a:bodyPr/>
          <a:lstStyle/>
          <a:p>
            <a:pPr marL="514350" indent="-514350">
              <a:buAutoNum type="arabicPeriod"/>
            </a:pPr>
            <a:r>
              <a:rPr lang="en-US" sz="2800" dirty="0" err="1"/>
              <a:t>Selama</a:t>
            </a:r>
            <a:r>
              <a:rPr lang="en-US" sz="2800" dirty="0"/>
              <a:t> </a:t>
            </a:r>
            <a:r>
              <a:rPr lang="en-US" sz="2800" dirty="0" err="1"/>
              <a:t>instruksi</a:t>
            </a:r>
            <a:r>
              <a:rPr lang="en-US" sz="2800" dirty="0"/>
              <a:t>/proses </a:t>
            </a:r>
            <a:r>
              <a:rPr lang="en-US" sz="2800" dirty="0" err="1"/>
              <a:t>berlangsung</a:t>
            </a:r>
            <a:endParaRPr lang="en-US" sz="2800" dirty="0"/>
          </a:p>
          <a:p>
            <a:pPr marL="514350" indent="-514350">
              <a:buAutoNum type="arabicPeriod"/>
            </a:pPr>
            <a:r>
              <a:rPr lang="en-US" sz="2800" dirty="0" err="1"/>
              <a:t>Tidak</a:t>
            </a:r>
            <a:r>
              <a:rPr lang="en-US" sz="2800" dirty="0"/>
              <a:t> </a:t>
            </a:r>
            <a:r>
              <a:rPr lang="en-US" sz="2800" dirty="0" err="1"/>
              <a:t>ada</a:t>
            </a:r>
            <a:r>
              <a:rPr lang="en-US" sz="2800" dirty="0"/>
              <a:t> </a:t>
            </a:r>
            <a:r>
              <a:rPr lang="en-US" sz="2800" dirty="0" err="1"/>
              <a:t>tingkatan</a:t>
            </a:r>
            <a:r>
              <a:rPr lang="en-US" sz="2800" dirty="0"/>
              <a:t>/</a:t>
            </a:r>
            <a:r>
              <a:rPr lang="en-US" sz="2800" dirty="0" err="1"/>
              <a:t>peringkat</a:t>
            </a:r>
            <a:endParaRPr lang="en-US" sz="2800" dirty="0"/>
          </a:p>
          <a:p>
            <a:pPr marL="514350" indent="-514350">
              <a:buAutoNum type="arabicPeriod"/>
            </a:pPr>
            <a:r>
              <a:rPr lang="en-US" sz="2800" dirty="0"/>
              <a:t>Ditengah2 proses</a:t>
            </a:r>
          </a:p>
          <a:p>
            <a:pPr marL="514350" indent="-514350">
              <a:buAutoNum type="arabicPeriod"/>
            </a:pPr>
            <a:r>
              <a:rPr lang="en-US" sz="2800" dirty="0"/>
              <a:t>Feedback </a:t>
            </a:r>
            <a:r>
              <a:rPr lang="en-US" sz="2800" dirty="0" err="1"/>
              <a:t>deskriptif</a:t>
            </a:r>
            <a:endParaRPr lang="en-US" sz="2800" dirty="0"/>
          </a:p>
          <a:p>
            <a:pPr marL="514350" indent="-514350">
              <a:buAutoNum type="arabicPeriod"/>
            </a:pPr>
            <a:r>
              <a:rPr lang="en-US" sz="2800" dirty="0" err="1"/>
              <a:t>berkelanjutan</a:t>
            </a:r>
            <a:endParaRPr lang="en-US" sz="2800" dirty="0"/>
          </a:p>
        </p:txBody>
      </p:sp>
      <p:sp>
        <p:nvSpPr>
          <p:cNvPr id="7" name="Text Placeholder 6">
            <a:extLst>
              <a:ext uri="{FF2B5EF4-FFF2-40B4-BE49-F238E27FC236}">
                <a16:creationId xmlns:a16="http://schemas.microsoft.com/office/drawing/2014/main" id="{6EF70620-071E-F940-9A6B-E7281F10CCFD}"/>
              </a:ext>
            </a:extLst>
          </p:cNvPr>
          <p:cNvSpPr>
            <a:spLocks noGrp="1"/>
          </p:cNvSpPr>
          <p:nvPr>
            <p:ph type="body" sz="quarter" idx="3"/>
          </p:nvPr>
        </p:nvSpPr>
        <p:spPr/>
        <p:txBody>
          <a:bodyPr/>
          <a:lstStyle/>
          <a:p>
            <a:r>
              <a:rPr lang="en-US" dirty="0" err="1"/>
              <a:t>Sumatif</a:t>
            </a:r>
            <a:endParaRPr lang="en-US" dirty="0"/>
          </a:p>
        </p:txBody>
      </p:sp>
      <p:sp>
        <p:nvSpPr>
          <p:cNvPr id="8" name="Content Placeholder 7">
            <a:extLst>
              <a:ext uri="{FF2B5EF4-FFF2-40B4-BE49-F238E27FC236}">
                <a16:creationId xmlns:a16="http://schemas.microsoft.com/office/drawing/2014/main" id="{05A586E8-EDD9-EB4E-A0AE-BB3B93D2D5DB}"/>
              </a:ext>
            </a:extLst>
          </p:cNvPr>
          <p:cNvSpPr>
            <a:spLocks noGrp="1"/>
          </p:cNvSpPr>
          <p:nvPr>
            <p:ph sz="quarter" idx="4"/>
          </p:nvPr>
        </p:nvSpPr>
        <p:spPr/>
        <p:txBody>
          <a:bodyPr/>
          <a:lstStyle/>
          <a:p>
            <a:pPr marL="514350" indent="-514350">
              <a:buFont typeface="+mj-lt"/>
              <a:buAutoNum type="arabicPeriod"/>
            </a:pPr>
            <a:r>
              <a:rPr lang="en-US" sz="2800" dirty="0"/>
              <a:t>Di </a:t>
            </a:r>
            <a:r>
              <a:rPr lang="en-US" sz="2800" dirty="0" err="1"/>
              <a:t>akhir</a:t>
            </a:r>
            <a:r>
              <a:rPr lang="en-US" sz="2800" dirty="0"/>
              <a:t> proses</a:t>
            </a:r>
          </a:p>
          <a:p>
            <a:pPr marL="514350" indent="-514350">
              <a:buFont typeface="+mj-lt"/>
              <a:buAutoNum type="arabicPeriod"/>
            </a:pPr>
            <a:r>
              <a:rPr lang="en-US" sz="2800" dirty="0"/>
              <a:t>Ada</a:t>
            </a:r>
          </a:p>
          <a:p>
            <a:pPr marL="514350" indent="-514350">
              <a:buFont typeface="+mj-lt"/>
              <a:buAutoNum type="arabicPeriod"/>
            </a:pPr>
            <a:r>
              <a:rPr lang="en-US" sz="2800" dirty="0" err="1"/>
              <a:t>tingkatan</a:t>
            </a:r>
            <a:r>
              <a:rPr lang="en-US" sz="2800" dirty="0"/>
              <a:t>/</a:t>
            </a:r>
            <a:r>
              <a:rPr lang="en-US" sz="2800" dirty="0" err="1"/>
              <a:t>peringkat</a:t>
            </a:r>
            <a:endParaRPr lang="en-US" sz="2800" dirty="0"/>
          </a:p>
          <a:p>
            <a:pPr marL="514350" indent="-514350">
              <a:buFont typeface="+mj-lt"/>
              <a:buAutoNum type="arabicPeriod"/>
            </a:pPr>
            <a:r>
              <a:rPr lang="en-US" sz="2800" dirty="0" err="1"/>
              <a:t>Bersifat</a:t>
            </a:r>
            <a:r>
              <a:rPr lang="en-US" sz="2800" dirty="0"/>
              <a:t> </a:t>
            </a:r>
            <a:r>
              <a:rPr lang="en-US" sz="2800" dirty="0" err="1"/>
              <a:t>produk</a:t>
            </a:r>
            <a:r>
              <a:rPr lang="en-US" sz="2800" dirty="0"/>
              <a:t> </a:t>
            </a:r>
            <a:r>
              <a:rPr lang="en-US" sz="2800" dirty="0" err="1"/>
              <a:t>akhir</a:t>
            </a:r>
            <a:endParaRPr lang="en-US" sz="2800" dirty="0"/>
          </a:p>
          <a:p>
            <a:pPr marL="514350" indent="-514350">
              <a:buFont typeface="+mj-lt"/>
              <a:buAutoNum type="arabicPeriod"/>
            </a:pPr>
            <a:r>
              <a:rPr lang="en-US" sz="2800" dirty="0"/>
              <a:t>Feedback evaluative</a:t>
            </a:r>
          </a:p>
          <a:p>
            <a:pPr marL="514350" indent="-514350">
              <a:buFont typeface="+mj-lt"/>
              <a:buAutoNum type="arabicPeriod"/>
            </a:pPr>
            <a:r>
              <a:rPr lang="en-US" sz="2800" dirty="0" err="1"/>
              <a:t>periodik</a:t>
            </a:r>
            <a:endParaRPr lang="en-US" sz="2800" dirty="0"/>
          </a:p>
          <a:p>
            <a:endParaRPr lang="en-US" dirty="0"/>
          </a:p>
        </p:txBody>
      </p:sp>
    </p:spTree>
    <p:extLst>
      <p:ext uri="{BB962C8B-B14F-4D97-AF65-F5344CB8AC3E}">
        <p14:creationId xmlns:p14="http://schemas.microsoft.com/office/powerpoint/2010/main" val="2711755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3784-472C-874F-AEFE-4BF1F12F7FDC}"/>
              </a:ext>
            </a:extLst>
          </p:cNvPr>
          <p:cNvSpPr>
            <a:spLocks noGrp="1"/>
          </p:cNvSpPr>
          <p:nvPr>
            <p:ph type="title"/>
          </p:nvPr>
        </p:nvSpPr>
        <p:spPr>
          <a:xfrm>
            <a:off x="457200" y="548680"/>
            <a:ext cx="8228013" cy="867370"/>
          </a:xfrm>
        </p:spPr>
        <p:txBody>
          <a:bodyPr/>
          <a:lstStyle/>
          <a:p>
            <a:r>
              <a:rPr lang="en-US" dirty="0"/>
              <a:t>Daftar </a:t>
            </a:r>
            <a:r>
              <a:rPr lang="en-US" dirty="0" err="1"/>
              <a:t>referensi</a:t>
            </a:r>
            <a:endParaRPr lang="en-US" dirty="0"/>
          </a:p>
        </p:txBody>
      </p:sp>
      <p:sp>
        <p:nvSpPr>
          <p:cNvPr id="3" name="Content Placeholder 2">
            <a:extLst>
              <a:ext uri="{FF2B5EF4-FFF2-40B4-BE49-F238E27FC236}">
                <a16:creationId xmlns:a16="http://schemas.microsoft.com/office/drawing/2014/main" id="{519F3420-B5AD-BC42-BB7E-D16BCC327F74}"/>
              </a:ext>
            </a:extLst>
          </p:cNvPr>
          <p:cNvSpPr>
            <a:spLocks noGrp="1"/>
          </p:cNvSpPr>
          <p:nvPr>
            <p:ph idx="1"/>
          </p:nvPr>
        </p:nvSpPr>
        <p:spPr/>
        <p:txBody>
          <a:bodyPr/>
          <a:lstStyle/>
          <a:p>
            <a:pPr algn="just"/>
            <a:r>
              <a:rPr lang="en-US" sz="2000" dirty="0">
                <a:solidFill>
                  <a:schemeClr val="tx1"/>
                </a:solidFill>
                <a:hlinkClick r:id="rId2">
                  <a:extLst>
                    <a:ext uri="{A12FA001-AC4F-418D-AE19-62706E023703}">
                      <ahyp:hlinkClr xmlns:ahyp="http://schemas.microsoft.com/office/drawing/2018/hyperlinkcolor" val="tx"/>
                    </a:ext>
                  </a:extLst>
                </a:hlinkClick>
              </a:rPr>
              <a:t>https://hsc.unm.edu/ipe/resources/ipec-2016-core-competencies.pdf</a:t>
            </a:r>
            <a:endParaRPr lang="en-US" sz="2000" dirty="0">
              <a:solidFill>
                <a:schemeClr val="tx1"/>
              </a:solidFill>
            </a:endParaRPr>
          </a:p>
          <a:p>
            <a:pPr algn="just"/>
            <a:r>
              <a:rPr lang="en-ID" sz="2000" dirty="0" err="1">
                <a:solidFill>
                  <a:schemeClr val="tx1"/>
                </a:solidFill>
              </a:rPr>
              <a:t>Palatta</a:t>
            </a:r>
            <a:r>
              <a:rPr lang="en-ID" sz="2000" dirty="0">
                <a:solidFill>
                  <a:schemeClr val="tx1"/>
                </a:solidFill>
              </a:rPr>
              <a:t> A, Cook B, Anderson E, </a:t>
            </a:r>
            <a:r>
              <a:rPr lang="en-ID" sz="2000" dirty="0" err="1">
                <a:solidFill>
                  <a:schemeClr val="tx1"/>
                </a:solidFill>
              </a:rPr>
              <a:t>Valachovic</a:t>
            </a:r>
            <a:r>
              <a:rPr lang="en-ID" sz="2000" dirty="0">
                <a:solidFill>
                  <a:schemeClr val="tx1"/>
                </a:solidFill>
              </a:rPr>
              <a:t> R. 20 years beyond the crossroads: the path to interprofessional education at U.S. Dental schools. Journal of Dental Education. 2015; 79(8):982- 996. </a:t>
            </a:r>
          </a:p>
          <a:p>
            <a:pPr algn="just"/>
            <a:r>
              <a:rPr lang="en-ID" sz="2000" dirty="0">
                <a:solidFill>
                  <a:schemeClr val="tx1"/>
                </a:solidFill>
              </a:rPr>
              <a:t>Institute of Medicine (IOM). 2013. </a:t>
            </a:r>
            <a:r>
              <a:rPr lang="en-ID" sz="2000" i="1" dirty="0">
                <a:solidFill>
                  <a:schemeClr val="tx1"/>
                </a:solidFill>
              </a:rPr>
              <a:t>Interprofessional Education for Collaboration: Learning How to Improve Health from Interprofessional Models Across the Continuum of Education to Practice: Workshop Summary. </a:t>
            </a:r>
            <a:r>
              <a:rPr lang="en-ID" sz="2000" dirty="0">
                <a:solidFill>
                  <a:schemeClr val="tx1"/>
                </a:solidFill>
              </a:rPr>
              <a:t>Washington, DC: The National Academies Press. </a:t>
            </a:r>
          </a:p>
          <a:p>
            <a:pPr algn="just"/>
            <a:r>
              <a:rPr lang="en-ID" sz="2000" dirty="0">
                <a:solidFill>
                  <a:schemeClr val="tx1"/>
                </a:solidFill>
              </a:rPr>
              <a:t>Institute of Medicine (IOM). 2014. </a:t>
            </a:r>
            <a:r>
              <a:rPr lang="en-ID" sz="2000" i="1" dirty="0">
                <a:solidFill>
                  <a:schemeClr val="tx1"/>
                </a:solidFill>
              </a:rPr>
              <a:t>Establishing Transdisciplinary Professionalism for Improving Health Outcomes: Workshop Summary. </a:t>
            </a:r>
            <a:r>
              <a:rPr lang="en-ID" sz="2000" dirty="0">
                <a:solidFill>
                  <a:schemeClr val="tx1"/>
                </a:solidFill>
              </a:rPr>
              <a:t>Washington, DC: The National Academies Press. </a:t>
            </a:r>
          </a:p>
          <a:p>
            <a:pPr algn="just"/>
            <a:r>
              <a:rPr lang="en-ID" sz="2000" dirty="0">
                <a:solidFill>
                  <a:schemeClr val="tx1"/>
                </a:solidFill>
              </a:rPr>
              <a:t>Institute of Medicine (IOM). 2015. </a:t>
            </a:r>
            <a:r>
              <a:rPr lang="en-ID" sz="2000" i="1" dirty="0">
                <a:solidFill>
                  <a:schemeClr val="tx1"/>
                </a:solidFill>
              </a:rPr>
              <a:t>Measuring the Impact of Interprofessional Education on Collaborative Practice and Patient Outcomes. </a:t>
            </a:r>
            <a:r>
              <a:rPr lang="en-ID" sz="2000" dirty="0">
                <a:solidFill>
                  <a:schemeClr val="tx1"/>
                </a:solidFill>
              </a:rPr>
              <a:t>Washington, DC: The National Academies Press. </a:t>
            </a:r>
          </a:p>
          <a:p>
            <a:endParaRPr lang="en-ID" dirty="0"/>
          </a:p>
          <a:p>
            <a:endParaRPr lang="en-ID" dirty="0"/>
          </a:p>
          <a:p>
            <a:endParaRPr lang="en-US" dirty="0"/>
          </a:p>
        </p:txBody>
      </p:sp>
    </p:spTree>
    <p:extLst>
      <p:ext uri="{BB962C8B-B14F-4D97-AF65-F5344CB8AC3E}">
        <p14:creationId xmlns:p14="http://schemas.microsoft.com/office/powerpoint/2010/main" val="3034195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5B86-BE78-C24D-B741-5F0B30A7ADC2}"/>
              </a:ext>
            </a:extLst>
          </p:cNvPr>
          <p:cNvSpPr>
            <a:spLocks noGrp="1"/>
          </p:cNvSpPr>
          <p:nvPr>
            <p:ph type="title"/>
          </p:nvPr>
        </p:nvSpPr>
        <p:spPr>
          <a:xfrm>
            <a:off x="457200" y="980728"/>
            <a:ext cx="8228013" cy="682625"/>
          </a:xfrm>
        </p:spPr>
        <p:txBody>
          <a:bodyPr/>
          <a:lstStyle/>
          <a:p>
            <a:r>
              <a:rPr lang="en-US" dirty="0" err="1"/>
              <a:t>Definisi</a:t>
            </a:r>
            <a:endParaRPr lang="en-US" dirty="0"/>
          </a:p>
        </p:txBody>
      </p:sp>
      <p:sp>
        <p:nvSpPr>
          <p:cNvPr id="3" name="Content Placeholder 2">
            <a:extLst>
              <a:ext uri="{FF2B5EF4-FFF2-40B4-BE49-F238E27FC236}">
                <a16:creationId xmlns:a16="http://schemas.microsoft.com/office/drawing/2014/main" id="{B43D94DD-DB36-CD4D-8026-48E2A13AA4C6}"/>
              </a:ext>
            </a:extLst>
          </p:cNvPr>
          <p:cNvSpPr>
            <a:spLocks noGrp="1"/>
          </p:cNvSpPr>
          <p:nvPr>
            <p:ph idx="1"/>
          </p:nvPr>
        </p:nvSpPr>
        <p:spPr>
          <a:xfrm>
            <a:off x="457200" y="2348880"/>
            <a:ext cx="8228013" cy="3775695"/>
          </a:xfrm>
        </p:spPr>
        <p:txBody>
          <a:bodyPr/>
          <a:lstStyle/>
          <a:p>
            <a:pPr marL="25400" indent="-25400" algn="just"/>
            <a:r>
              <a:rPr lang="id-ID" sz="3600" dirty="0"/>
              <a:t> Definisi </a:t>
            </a:r>
            <a:r>
              <a:rPr lang="id-ID" sz="3600" i="1" dirty="0" err="1"/>
              <a:t>Interprofessional</a:t>
            </a:r>
            <a:r>
              <a:rPr lang="id-ID" sz="3600" i="1" dirty="0"/>
              <a:t> </a:t>
            </a:r>
            <a:r>
              <a:rPr lang="id-ID" sz="3600" i="1" dirty="0" err="1"/>
              <a:t>Education</a:t>
            </a:r>
            <a:r>
              <a:rPr lang="id-ID" sz="3600" i="1" dirty="0"/>
              <a:t> </a:t>
            </a:r>
            <a:r>
              <a:rPr lang="id-ID" sz="3600" i="1" dirty="0" err="1"/>
              <a:t>and</a:t>
            </a:r>
            <a:r>
              <a:rPr lang="id-ID" sz="3600" i="1" dirty="0"/>
              <a:t> </a:t>
            </a:r>
            <a:r>
              <a:rPr lang="id-ID" sz="3600" i="1" dirty="0" err="1"/>
              <a:t>Collaboration</a:t>
            </a:r>
            <a:r>
              <a:rPr lang="id-ID" sz="3600" i="1" dirty="0"/>
              <a:t> </a:t>
            </a:r>
            <a:r>
              <a:rPr lang="id-ID" sz="3600" dirty="0"/>
              <a:t>diambil dari </a:t>
            </a:r>
            <a:r>
              <a:rPr lang="id-ID" sz="3600" i="1" dirty="0"/>
              <a:t>WHO </a:t>
            </a:r>
            <a:r>
              <a:rPr lang="id-ID" sz="3600" i="1" dirty="0" err="1"/>
              <a:t>Framework</a:t>
            </a:r>
            <a:r>
              <a:rPr lang="id-ID" sz="3600" dirty="0"/>
              <a:t> (2014) memiliki arti “ saat pelajar sekitar satu atau 2 profesi belajar bersama untuk melakukan kolaborasi yang efektif dan meningkatkan ilmu kesehatan</a:t>
            </a:r>
            <a:r>
              <a:rPr lang="en-ID" sz="3600" dirty="0"/>
              <a:t> </a:t>
            </a:r>
            <a:endParaRPr lang="en-US" sz="3600" dirty="0"/>
          </a:p>
        </p:txBody>
      </p:sp>
    </p:spTree>
    <p:extLst>
      <p:ext uri="{BB962C8B-B14F-4D97-AF65-F5344CB8AC3E}">
        <p14:creationId xmlns:p14="http://schemas.microsoft.com/office/powerpoint/2010/main" val="189309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52EE-3FF6-EE4A-9344-D6DC47633B72}"/>
              </a:ext>
            </a:extLst>
          </p:cNvPr>
          <p:cNvSpPr>
            <a:spLocks noGrp="1"/>
          </p:cNvSpPr>
          <p:nvPr>
            <p:ph type="title"/>
          </p:nvPr>
        </p:nvSpPr>
        <p:spPr>
          <a:xfrm>
            <a:off x="457199" y="1124744"/>
            <a:ext cx="8228013" cy="1141412"/>
          </a:xfrm>
        </p:spPr>
        <p:txBody>
          <a:bodyPr/>
          <a:lstStyle/>
          <a:p>
            <a:r>
              <a:rPr lang="en-US" dirty="0">
                <a:highlight>
                  <a:srgbClr val="FFFF00"/>
                </a:highlight>
                <a:latin typeface="American Typewriter" panose="02090604020004020304" pitchFamily="18" charset="77"/>
              </a:rPr>
              <a:t>SO WHY COLLABORATION IS VERY VERY IMPORTANT ?</a:t>
            </a:r>
          </a:p>
        </p:txBody>
      </p:sp>
      <p:sp>
        <p:nvSpPr>
          <p:cNvPr id="3" name="Content Placeholder 2">
            <a:extLst>
              <a:ext uri="{FF2B5EF4-FFF2-40B4-BE49-F238E27FC236}">
                <a16:creationId xmlns:a16="http://schemas.microsoft.com/office/drawing/2014/main" id="{81DCFF7B-F12E-BF49-89C1-C9D23931BBE2}"/>
              </a:ext>
            </a:extLst>
          </p:cNvPr>
          <p:cNvSpPr>
            <a:spLocks noGrp="1"/>
          </p:cNvSpPr>
          <p:nvPr>
            <p:ph idx="1"/>
          </p:nvPr>
        </p:nvSpPr>
        <p:spPr>
          <a:xfrm>
            <a:off x="457200" y="2636912"/>
            <a:ext cx="8228013" cy="3487663"/>
          </a:xfrm>
        </p:spPr>
        <p:txBody>
          <a:bodyPr/>
          <a:lstStyle/>
          <a:p>
            <a:pPr indent="-25400" algn="ctr"/>
            <a:r>
              <a:rPr lang="id-ID" b="1" dirty="0"/>
              <a:t>KARENA</a:t>
            </a:r>
            <a:r>
              <a:rPr lang="id-ID" dirty="0"/>
              <a:t> kerja sama tim merupakan produk  kolaborasi  dan  kolaborasi  adalah  proses interaksi  dan  hubungan  antara  profesional kesehatan yang bekerja di lingkungan tim. </a:t>
            </a:r>
            <a:endParaRPr lang="en-US" dirty="0"/>
          </a:p>
        </p:txBody>
      </p:sp>
    </p:spTree>
    <p:extLst>
      <p:ext uri="{BB962C8B-B14F-4D97-AF65-F5344CB8AC3E}">
        <p14:creationId xmlns:p14="http://schemas.microsoft.com/office/powerpoint/2010/main" val="213447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B18C7-A7B2-6C48-B99A-DB43684E6FF3}"/>
              </a:ext>
            </a:extLst>
          </p:cNvPr>
          <p:cNvSpPr>
            <a:spLocks noGrp="1"/>
          </p:cNvSpPr>
          <p:nvPr>
            <p:ph type="title"/>
          </p:nvPr>
        </p:nvSpPr>
        <p:spPr>
          <a:xfrm>
            <a:off x="457200" y="733424"/>
            <a:ext cx="8228013" cy="682625"/>
          </a:xfrm>
        </p:spPr>
        <p:txBody>
          <a:bodyPr/>
          <a:lstStyle/>
          <a:p>
            <a:r>
              <a:rPr lang="en-US" dirty="0" err="1"/>
              <a:t>Dampak</a:t>
            </a:r>
            <a:r>
              <a:rPr lang="en-US" dirty="0"/>
              <a:t> </a:t>
            </a:r>
            <a:r>
              <a:rPr lang="en-US" dirty="0" err="1"/>
              <a:t>Kolaborasi</a:t>
            </a:r>
            <a:r>
              <a:rPr lang="en-US" dirty="0"/>
              <a:t> </a:t>
            </a:r>
            <a:r>
              <a:rPr lang="en-US" dirty="0" err="1"/>
              <a:t>Secara</a:t>
            </a:r>
            <a:r>
              <a:rPr lang="en-US" dirty="0"/>
              <a:t> </a:t>
            </a:r>
            <a:r>
              <a:rPr lang="en-US" dirty="0" err="1"/>
              <a:t>Umum</a:t>
            </a:r>
            <a:endParaRPr lang="en-US" dirty="0"/>
          </a:p>
        </p:txBody>
      </p:sp>
      <p:sp>
        <p:nvSpPr>
          <p:cNvPr id="3" name="Content Placeholder 2">
            <a:extLst>
              <a:ext uri="{FF2B5EF4-FFF2-40B4-BE49-F238E27FC236}">
                <a16:creationId xmlns:a16="http://schemas.microsoft.com/office/drawing/2014/main" id="{41BD6D6F-C8F1-8E40-99C4-2D23E04B8CC8}"/>
              </a:ext>
            </a:extLst>
          </p:cNvPr>
          <p:cNvSpPr>
            <a:spLocks noGrp="1"/>
          </p:cNvSpPr>
          <p:nvPr>
            <p:ph idx="1"/>
          </p:nvPr>
        </p:nvSpPr>
        <p:spPr/>
        <p:txBody>
          <a:bodyPr/>
          <a:lstStyle/>
          <a:p>
            <a:pPr marL="514350" lvl="0" indent="-514350" algn="just">
              <a:buFont typeface="+mj-lt"/>
              <a:buAutoNum type="arabicPeriod"/>
            </a:pPr>
            <a:r>
              <a:rPr lang="id-ID" dirty="0"/>
              <a:t>Adanya pengurangan pekerjaan yang sama atau </a:t>
            </a:r>
            <a:r>
              <a:rPr lang="id-ID" i="1" dirty="0"/>
              <a:t>over lap</a:t>
            </a:r>
            <a:endParaRPr lang="en-ID" dirty="0"/>
          </a:p>
          <a:p>
            <a:pPr marL="514350" lvl="0" indent="-514350" algn="just">
              <a:buFont typeface="+mj-lt"/>
              <a:buAutoNum type="arabicPeriod"/>
            </a:pPr>
            <a:r>
              <a:rPr lang="id-ID" dirty="0"/>
              <a:t>Dapat menggunakan sumber daya yang terbatas dan memperluas peluang</a:t>
            </a:r>
            <a:endParaRPr lang="en-ID" dirty="0"/>
          </a:p>
          <a:p>
            <a:pPr marL="514350" lvl="0" indent="-514350" algn="just">
              <a:buFont typeface="+mj-lt"/>
              <a:buAutoNum type="arabicPeriod"/>
            </a:pPr>
            <a:r>
              <a:rPr lang="id-ID" dirty="0"/>
              <a:t>Meningkatkan efisiensi dan efektivitas kerja</a:t>
            </a:r>
            <a:endParaRPr lang="en-ID" dirty="0"/>
          </a:p>
          <a:p>
            <a:pPr marL="514350" lvl="0" indent="-514350" algn="just">
              <a:buFont typeface="+mj-lt"/>
              <a:buAutoNum type="arabicPeriod"/>
            </a:pPr>
            <a:r>
              <a:rPr lang="id-ID" dirty="0"/>
              <a:t>Legitimasi organisasi</a:t>
            </a:r>
            <a:endParaRPr lang="en-ID" dirty="0"/>
          </a:p>
          <a:p>
            <a:pPr marL="514350" lvl="0" indent="-514350" algn="just">
              <a:buFont typeface="+mj-lt"/>
              <a:buAutoNum type="arabicPeriod"/>
            </a:pPr>
            <a:r>
              <a:rPr lang="id-ID" dirty="0"/>
              <a:t>Dapat menyelesaikan masalah sosial yang besar (kasus kejahatan) dan proyek - proyek yang kompleks</a:t>
            </a:r>
            <a:endParaRPr lang="en-ID" dirty="0"/>
          </a:p>
          <a:p>
            <a:endParaRPr lang="en-US" dirty="0"/>
          </a:p>
        </p:txBody>
      </p:sp>
    </p:spTree>
    <p:extLst>
      <p:ext uri="{BB962C8B-B14F-4D97-AF65-F5344CB8AC3E}">
        <p14:creationId xmlns:p14="http://schemas.microsoft.com/office/powerpoint/2010/main" val="326599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1C4C-8316-FC48-86B7-AD4FF9246ABA}"/>
              </a:ext>
            </a:extLst>
          </p:cNvPr>
          <p:cNvSpPr>
            <a:spLocks noGrp="1"/>
          </p:cNvSpPr>
          <p:nvPr>
            <p:ph type="title"/>
          </p:nvPr>
        </p:nvSpPr>
        <p:spPr>
          <a:xfrm>
            <a:off x="457200" y="980728"/>
            <a:ext cx="8228013" cy="682625"/>
          </a:xfrm>
        </p:spPr>
        <p:txBody>
          <a:bodyPr/>
          <a:lstStyle/>
          <a:p>
            <a:r>
              <a:rPr lang="en-US" dirty="0" err="1"/>
              <a:t>Tujuan</a:t>
            </a:r>
            <a:r>
              <a:rPr lang="en-US" dirty="0"/>
              <a:t> </a:t>
            </a:r>
            <a:r>
              <a:rPr lang="en-US" dirty="0" err="1"/>
              <a:t>Kolaborasi</a:t>
            </a:r>
            <a:r>
              <a:rPr lang="en-US" dirty="0"/>
              <a:t> Tim </a:t>
            </a:r>
            <a:r>
              <a:rPr lang="en-US" dirty="0" err="1"/>
              <a:t>Kesehatan</a:t>
            </a:r>
            <a:endParaRPr lang="en-US" dirty="0"/>
          </a:p>
        </p:txBody>
      </p:sp>
      <p:sp>
        <p:nvSpPr>
          <p:cNvPr id="3" name="Content Placeholder 2">
            <a:extLst>
              <a:ext uri="{FF2B5EF4-FFF2-40B4-BE49-F238E27FC236}">
                <a16:creationId xmlns:a16="http://schemas.microsoft.com/office/drawing/2014/main" id="{28EB23E6-874B-114A-899F-AF9075545A21}"/>
              </a:ext>
            </a:extLst>
          </p:cNvPr>
          <p:cNvSpPr>
            <a:spLocks noGrp="1"/>
          </p:cNvSpPr>
          <p:nvPr>
            <p:ph idx="1"/>
          </p:nvPr>
        </p:nvSpPr>
        <p:spPr>
          <a:xfrm>
            <a:off x="457200" y="1916832"/>
            <a:ext cx="8228013" cy="4207743"/>
          </a:xfrm>
        </p:spPr>
        <p:txBody>
          <a:bodyPr/>
          <a:lstStyle/>
          <a:p>
            <a:pPr marL="514350" lvl="0" indent="-514350" algn="just">
              <a:buFont typeface="+mj-lt"/>
              <a:buAutoNum type="arabicPeriod"/>
            </a:pPr>
            <a:r>
              <a:rPr lang="id-ID" sz="2400" dirty="0"/>
              <a:t>Untuk meningkatkan kualitas dalam memberikan pelayanan kesehatan terhadap pasien.</a:t>
            </a:r>
            <a:endParaRPr lang="en-ID" sz="2400" dirty="0"/>
          </a:p>
          <a:p>
            <a:pPr marL="514350" lvl="0" indent="-514350" algn="just">
              <a:buFont typeface="+mj-lt"/>
              <a:buAutoNum type="arabicPeriod"/>
            </a:pPr>
            <a:r>
              <a:rPr lang="id-ID" sz="2400" dirty="0"/>
              <a:t>Untuk  </a:t>
            </a:r>
            <a:r>
              <a:rPr lang="id-ID" sz="2400" dirty="0" err="1"/>
              <a:t>meminimalisir</a:t>
            </a:r>
            <a:r>
              <a:rPr lang="id-ID" sz="2400" dirty="0"/>
              <a:t>  masalah  yang  berkenaan  dengan  kebutuhan kesehatan pasien</a:t>
            </a:r>
            <a:endParaRPr lang="en-ID" sz="2400" dirty="0"/>
          </a:p>
          <a:p>
            <a:pPr marL="514350" lvl="0" indent="-514350" algn="just">
              <a:buFont typeface="+mj-lt"/>
              <a:buAutoNum type="arabicPeriod"/>
            </a:pPr>
            <a:r>
              <a:rPr lang="id-ID" sz="2400" dirty="0"/>
              <a:t>Untuk   meningkatkan   pemahaman   kontribusi   setiap   anggota   tim   kesehatan   sehingga </a:t>
            </a:r>
            <a:r>
              <a:rPr lang="id-ID" sz="2400" dirty="0" err="1"/>
              <a:t>masing</a:t>
            </a:r>
            <a:r>
              <a:rPr lang="id-ID" sz="2400" dirty="0"/>
              <a:t> - </a:t>
            </a:r>
            <a:r>
              <a:rPr lang="id-ID" sz="2400" dirty="0" err="1"/>
              <a:t>masing</a:t>
            </a:r>
            <a:r>
              <a:rPr lang="id-ID" sz="2400" dirty="0"/>
              <a:t> anggota tim kesehatan dapat berkontribusi sesuai dengan profesi masing-masing.</a:t>
            </a:r>
            <a:endParaRPr lang="en-ID" sz="2400" dirty="0"/>
          </a:p>
          <a:p>
            <a:pPr marL="514350" lvl="0" indent="-514350" algn="just">
              <a:buFont typeface="+mj-lt"/>
              <a:buAutoNum type="arabicPeriod"/>
            </a:pPr>
            <a:r>
              <a:rPr lang="id-ID" sz="2400" dirty="0"/>
              <a:t>Menumbuhkan komunikasi, </a:t>
            </a:r>
            <a:r>
              <a:rPr lang="id-ID" sz="2400" dirty="0" err="1"/>
              <a:t>kolegalitas</a:t>
            </a:r>
            <a:r>
              <a:rPr lang="id-ID" sz="2400" dirty="0"/>
              <a:t>, menghargai dan memahami orang lain khususnya antar anggota tim kesehatan.</a:t>
            </a:r>
            <a:endParaRPr lang="en-ID" sz="2400" dirty="0"/>
          </a:p>
          <a:p>
            <a:endParaRPr lang="en-US" dirty="0"/>
          </a:p>
        </p:txBody>
      </p:sp>
    </p:spTree>
    <p:extLst>
      <p:ext uri="{BB962C8B-B14F-4D97-AF65-F5344CB8AC3E}">
        <p14:creationId xmlns:p14="http://schemas.microsoft.com/office/powerpoint/2010/main" val="2138045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15E6-CAEB-2542-853B-FBF25ACEADEE}"/>
              </a:ext>
            </a:extLst>
          </p:cNvPr>
          <p:cNvSpPr>
            <a:spLocks noGrp="1"/>
          </p:cNvSpPr>
          <p:nvPr>
            <p:ph type="title"/>
          </p:nvPr>
        </p:nvSpPr>
        <p:spPr>
          <a:xfrm>
            <a:off x="457200" y="706912"/>
            <a:ext cx="8228013" cy="1141412"/>
          </a:xfrm>
        </p:spPr>
        <p:txBody>
          <a:bodyPr/>
          <a:lstStyle/>
          <a:p>
            <a:r>
              <a:rPr lang="en-US" dirty="0" err="1"/>
              <a:t>Manfaat</a:t>
            </a:r>
            <a:r>
              <a:rPr lang="en-US" dirty="0"/>
              <a:t> </a:t>
            </a:r>
            <a:r>
              <a:rPr lang="en-US" dirty="0" err="1"/>
              <a:t>Kolaborasi</a:t>
            </a:r>
            <a:r>
              <a:rPr lang="en-US" dirty="0"/>
              <a:t> </a:t>
            </a:r>
            <a:r>
              <a:rPr lang="en-US" dirty="0" err="1"/>
              <a:t>Bagi</a:t>
            </a:r>
            <a:r>
              <a:rPr lang="en-US" dirty="0"/>
              <a:t> </a:t>
            </a:r>
            <a:r>
              <a:rPr lang="en-US" dirty="0" err="1"/>
              <a:t>Pasien</a:t>
            </a:r>
            <a:endParaRPr lang="en-US" dirty="0"/>
          </a:p>
        </p:txBody>
      </p:sp>
      <p:sp>
        <p:nvSpPr>
          <p:cNvPr id="3" name="Content Placeholder 2">
            <a:extLst>
              <a:ext uri="{FF2B5EF4-FFF2-40B4-BE49-F238E27FC236}">
                <a16:creationId xmlns:a16="http://schemas.microsoft.com/office/drawing/2014/main" id="{BBC7E279-416A-BF4D-ABD9-9281B915FCFC}"/>
              </a:ext>
            </a:extLst>
          </p:cNvPr>
          <p:cNvSpPr>
            <a:spLocks noGrp="1"/>
          </p:cNvSpPr>
          <p:nvPr>
            <p:ph idx="1"/>
          </p:nvPr>
        </p:nvSpPr>
        <p:spPr>
          <a:xfrm>
            <a:off x="457200" y="2060848"/>
            <a:ext cx="8228013" cy="4063727"/>
          </a:xfrm>
        </p:spPr>
        <p:txBody>
          <a:bodyPr/>
          <a:lstStyle/>
          <a:p>
            <a:pPr marL="514350" lvl="0" indent="-514350" algn="just">
              <a:buFont typeface="+mj-lt"/>
              <a:buAutoNum type="arabicPeriod"/>
            </a:pPr>
            <a:r>
              <a:rPr lang="id-ID" sz="2400" dirty="0"/>
              <a:t>Dapat   meningkatkan   kualitas   pelayanan   kesehatan   dengan   adanya koordinasi   antar  profesional  kesehatan  dalam  memberikan  pelayanan,  khususnya ketika menghadapi masalah yang kompleks.</a:t>
            </a:r>
            <a:endParaRPr lang="en-ID" sz="2400" dirty="0"/>
          </a:p>
          <a:p>
            <a:pPr marL="514350" lvl="0" indent="-514350" algn="just">
              <a:buFont typeface="+mj-lt"/>
              <a:buAutoNum type="arabicPeriod"/>
            </a:pPr>
            <a:r>
              <a:rPr lang="id-ID" sz="2400" dirty="0"/>
              <a:t>Mengintegrasi   pelayanan   kesehatan   untuk   masalah   dan   kebutuhan kesehatan yang lebih luas.</a:t>
            </a:r>
            <a:endParaRPr lang="en-ID" sz="2400" dirty="0"/>
          </a:p>
          <a:p>
            <a:pPr marL="514350" lvl="0" indent="-514350" algn="just">
              <a:buFont typeface="+mj-lt"/>
              <a:buAutoNum type="arabicPeriod"/>
            </a:pPr>
            <a:r>
              <a:rPr lang="id-ID" sz="2400" dirty="0"/>
              <a:t>Memberikan   keleluasaan   bagi   pasien   untuk   menjadi   partner   dalam pelayanan kesehatan.</a:t>
            </a:r>
            <a:endParaRPr lang="en-ID" sz="2400" dirty="0"/>
          </a:p>
          <a:p>
            <a:pPr marL="514350" lvl="0" indent="-514350" algn="just">
              <a:buFont typeface="+mj-lt"/>
              <a:buAutoNum type="arabicPeriod"/>
            </a:pPr>
            <a:r>
              <a:rPr lang="id-ID" sz="2400" dirty="0"/>
              <a:t>Dapat melayani pasien dari berbagai latar belakang budaya.</a:t>
            </a:r>
            <a:endParaRPr lang="en-ID" sz="2400" dirty="0"/>
          </a:p>
          <a:p>
            <a:pPr marL="514350" lvl="0" indent="-514350" algn="just">
              <a:buFont typeface="+mj-lt"/>
              <a:buAutoNum type="arabicPeriod"/>
            </a:pPr>
            <a:r>
              <a:rPr lang="id-ID" sz="2400" dirty="0"/>
              <a:t>Waktu yang diperlukan lebih efisien</a:t>
            </a:r>
            <a:endParaRPr lang="en-ID" sz="2400" dirty="0"/>
          </a:p>
          <a:p>
            <a:endParaRPr lang="en-US" dirty="0"/>
          </a:p>
        </p:txBody>
      </p:sp>
    </p:spTree>
    <p:extLst>
      <p:ext uri="{BB962C8B-B14F-4D97-AF65-F5344CB8AC3E}">
        <p14:creationId xmlns:p14="http://schemas.microsoft.com/office/powerpoint/2010/main" val="3702707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15E6-CAEB-2542-853B-FBF25ACEADEE}"/>
              </a:ext>
            </a:extLst>
          </p:cNvPr>
          <p:cNvSpPr>
            <a:spLocks noGrp="1"/>
          </p:cNvSpPr>
          <p:nvPr>
            <p:ph type="title"/>
          </p:nvPr>
        </p:nvSpPr>
        <p:spPr>
          <a:xfrm>
            <a:off x="491897" y="1052736"/>
            <a:ext cx="8228013" cy="1141412"/>
          </a:xfrm>
        </p:spPr>
        <p:txBody>
          <a:bodyPr/>
          <a:lstStyle/>
          <a:p>
            <a:r>
              <a:rPr lang="en-US" dirty="0" err="1"/>
              <a:t>Manfaat</a:t>
            </a:r>
            <a:r>
              <a:rPr lang="en-US" dirty="0"/>
              <a:t> </a:t>
            </a:r>
            <a:r>
              <a:rPr lang="en-US" dirty="0" err="1"/>
              <a:t>Kolaborasi</a:t>
            </a:r>
            <a:r>
              <a:rPr lang="en-US" dirty="0"/>
              <a:t> </a:t>
            </a:r>
            <a:r>
              <a:rPr lang="en-US" dirty="0" err="1"/>
              <a:t>bagi</a:t>
            </a:r>
            <a:r>
              <a:rPr lang="en-US" dirty="0"/>
              <a:t> Tim </a:t>
            </a:r>
            <a:r>
              <a:rPr lang="en-US" dirty="0" err="1"/>
              <a:t>Kesehatan</a:t>
            </a:r>
            <a:endParaRPr lang="en-US" dirty="0"/>
          </a:p>
        </p:txBody>
      </p:sp>
      <p:sp>
        <p:nvSpPr>
          <p:cNvPr id="3" name="Content Placeholder 2">
            <a:extLst>
              <a:ext uri="{FF2B5EF4-FFF2-40B4-BE49-F238E27FC236}">
                <a16:creationId xmlns:a16="http://schemas.microsoft.com/office/drawing/2014/main" id="{BBC7E279-416A-BF4D-ABD9-9281B915FCFC}"/>
              </a:ext>
            </a:extLst>
          </p:cNvPr>
          <p:cNvSpPr>
            <a:spLocks noGrp="1"/>
          </p:cNvSpPr>
          <p:nvPr>
            <p:ph idx="1"/>
          </p:nvPr>
        </p:nvSpPr>
        <p:spPr>
          <a:xfrm>
            <a:off x="457200" y="2492896"/>
            <a:ext cx="8228013" cy="3631679"/>
          </a:xfrm>
        </p:spPr>
        <p:txBody>
          <a:bodyPr/>
          <a:lstStyle/>
          <a:p>
            <a:pPr marL="514350" lvl="0" indent="-514350" algn="just">
              <a:buFont typeface="+mj-lt"/>
              <a:buAutoNum type="arabicPeriod"/>
            </a:pPr>
            <a:r>
              <a:rPr lang="id-ID" sz="2400" dirty="0"/>
              <a:t>Meningkatnya   kepuasan   profesional   dengan   adanya   </a:t>
            </a:r>
            <a:r>
              <a:rPr lang="id-ID" sz="2400" dirty="0" err="1"/>
              <a:t>kerjasama</a:t>
            </a:r>
            <a:r>
              <a:rPr lang="id-ID" sz="2400" dirty="0"/>
              <a:t>   tim kesehatan dalam memberikan pelayanan kesehatan terhadap masyarakat.</a:t>
            </a:r>
            <a:endParaRPr lang="en-ID" sz="2400" dirty="0"/>
          </a:p>
          <a:p>
            <a:pPr marL="514350" lvl="0" indent="-514350" algn="just">
              <a:buFont typeface="+mj-lt"/>
              <a:buAutoNum type="arabicPeriod"/>
            </a:pPr>
            <a:r>
              <a:rPr lang="id-ID" sz="2400" dirty="0"/>
              <a:t>Memfasilitasi   perubahan   kondisi kesehatan   dan   perawatan berkala untuk mencegah perawatan / pelayanan yang berlarut-larut.</a:t>
            </a:r>
            <a:endParaRPr lang="en-ID" sz="2400" dirty="0"/>
          </a:p>
          <a:p>
            <a:pPr marL="514350" lvl="0" indent="-514350" algn="just">
              <a:buFont typeface="+mj-lt"/>
              <a:buAutoNum type="arabicPeriod"/>
            </a:pPr>
            <a:r>
              <a:rPr lang="id-ID" sz="2400" dirty="0"/>
              <a:t>Mendorong anggota tim kesehatan untuk berinovasi.</a:t>
            </a:r>
            <a:endParaRPr lang="en-ID" sz="2400" dirty="0"/>
          </a:p>
          <a:p>
            <a:pPr marL="514350" lvl="0" indent="-514350" algn="just">
              <a:buFont typeface="+mj-lt"/>
              <a:buAutoNum type="arabicPeriod"/>
            </a:pPr>
            <a:r>
              <a:rPr lang="id-ID" sz="2400" dirty="0"/>
              <a:t>Mendorong tenaga kesehatan untuk berperan secara individual sesuai dengan keahliannya</a:t>
            </a:r>
            <a:r>
              <a:rPr lang="id-ID" dirty="0"/>
              <a:t>.</a:t>
            </a:r>
            <a:endParaRPr lang="en-ID" dirty="0"/>
          </a:p>
          <a:p>
            <a:endParaRPr lang="en-US" dirty="0"/>
          </a:p>
        </p:txBody>
      </p:sp>
    </p:spTree>
    <p:extLst>
      <p:ext uri="{BB962C8B-B14F-4D97-AF65-F5344CB8AC3E}">
        <p14:creationId xmlns:p14="http://schemas.microsoft.com/office/powerpoint/2010/main" val="2725285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15E6-CAEB-2542-853B-FBF25ACEADEE}"/>
              </a:ext>
            </a:extLst>
          </p:cNvPr>
          <p:cNvSpPr>
            <a:spLocks noGrp="1"/>
          </p:cNvSpPr>
          <p:nvPr>
            <p:ph type="title"/>
          </p:nvPr>
        </p:nvSpPr>
        <p:spPr>
          <a:xfrm>
            <a:off x="457993" y="1196752"/>
            <a:ext cx="8228013" cy="1141412"/>
          </a:xfrm>
        </p:spPr>
        <p:txBody>
          <a:bodyPr/>
          <a:lstStyle/>
          <a:p>
            <a:r>
              <a:rPr lang="en-US" dirty="0" err="1"/>
              <a:t>Manfaat</a:t>
            </a:r>
            <a:r>
              <a:rPr lang="en-US" dirty="0"/>
              <a:t> </a:t>
            </a:r>
            <a:r>
              <a:rPr lang="en-US" dirty="0" err="1"/>
              <a:t>Kolaborasi</a:t>
            </a:r>
            <a:r>
              <a:rPr lang="en-US" dirty="0"/>
              <a:t> </a:t>
            </a:r>
            <a:r>
              <a:rPr lang="en-US" dirty="0" err="1"/>
              <a:t>Bagi</a:t>
            </a:r>
            <a:r>
              <a:rPr lang="en-US" dirty="0"/>
              <a:t> </a:t>
            </a:r>
            <a:r>
              <a:rPr lang="en-US" dirty="0" err="1"/>
              <a:t>Sistem</a:t>
            </a:r>
            <a:r>
              <a:rPr lang="en-US" dirty="0"/>
              <a:t> </a:t>
            </a:r>
            <a:r>
              <a:rPr lang="en-US" dirty="0" err="1"/>
              <a:t>Pelayanan</a:t>
            </a:r>
            <a:r>
              <a:rPr lang="en-US" dirty="0"/>
              <a:t> </a:t>
            </a:r>
            <a:r>
              <a:rPr lang="en-US" dirty="0" err="1"/>
              <a:t>Kesehatan</a:t>
            </a:r>
            <a:endParaRPr lang="en-US" dirty="0"/>
          </a:p>
        </p:txBody>
      </p:sp>
      <p:sp>
        <p:nvSpPr>
          <p:cNvPr id="3" name="Content Placeholder 2">
            <a:extLst>
              <a:ext uri="{FF2B5EF4-FFF2-40B4-BE49-F238E27FC236}">
                <a16:creationId xmlns:a16="http://schemas.microsoft.com/office/drawing/2014/main" id="{BBC7E279-416A-BF4D-ABD9-9281B915FCFC}"/>
              </a:ext>
            </a:extLst>
          </p:cNvPr>
          <p:cNvSpPr>
            <a:spLocks noGrp="1"/>
          </p:cNvSpPr>
          <p:nvPr>
            <p:ph idx="1"/>
          </p:nvPr>
        </p:nvSpPr>
        <p:spPr>
          <a:xfrm>
            <a:off x="457200" y="2780928"/>
            <a:ext cx="8228013" cy="3343647"/>
          </a:xfrm>
        </p:spPr>
        <p:txBody>
          <a:bodyPr/>
          <a:lstStyle/>
          <a:p>
            <a:pPr marL="514350" lvl="0" indent="-514350" algn="just">
              <a:buFont typeface="+mj-lt"/>
              <a:buAutoNum type="arabicPeriod"/>
            </a:pPr>
            <a:r>
              <a:rPr lang="id-ID" sz="2800" dirty="0"/>
              <a:t>Memberikan pelayanan yang lebih efisien.</a:t>
            </a:r>
            <a:endParaRPr lang="en-ID" sz="2800" dirty="0"/>
          </a:p>
          <a:p>
            <a:pPr marL="514350" lvl="0" indent="-514350" algn="just">
              <a:buFont typeface="+mj-lt"/>
              <a:buAutoNum type="arabicPeriod"/>
            </a:pPr>
            <a:r>
              <a:rPr lang="id-ID" sz="2800" dirty="0"/>
              <a:t>Memaksimalkan fasilitas yang ada untuk menunjang pelayan </a:t>
            </a:r>
            <a:r>
              <a:rPr lang="id-ID" sz="2800" dirty="0" err="1"/>
              <a:t>kesehatanyang</a:t>
            </a:r>
            <a:r>
              <a:rPr lang="id-ID" sz="2800" dirty="0"/>
              <a:t> berkualitas.</a:t>
            </a:r>
            <a:endParaRPr lang="en-ID" sz="2800" dirty="0"/>
          </a:p>
          <a:p>
            <a:pPr marL="514350" lvl="0" indent="-514350" algn="just">
              <a:buFont typeface="+mj-lt"/>
              <a:buAutoNum type="arabicPeriod"/>
            </a:pPr>
            <a:r>
              <a:rPr lang="id-ID" sz="2800" dirty="0"/>
              <a:t>Menurunkan </a:t>
            </a:r>
            <a:r>
              <a:rPr lang="id-ID" sz="2800" dirty="0" err="1"/>
              <a:t>resiko</a:t>
            </a:r>
            <a:r>
              <a:rPr lang="id-ID" sz="2800" dirty="0"/>
              <a:t> pelayanan yang kurang tepat.</a:t>
            </a:r>
            <a:endParaRPr lang="en-ID" sz="2800" dirty="0"/>
          </a:p>
          <a:p>
            <a:pPr marL="514350" lvl="0" indent="-514350" algn="just">
              <a:buFont typeface="+mj-lt"/>
              <a:buAutoNum type="arabicPeriod"/>
            </a:pPr>
            <a:r>
              <a:rPr lang="id-ID" sz="2800" dirty="0"/>
              <a:t>Dapat   </a:t>
            </a:r>
            <a:r>
              <a:rPr lang="id-ID" sz="2800" dirty="0" err="1"/>
              <a:t>terfasilitasinya</a:t>
            </a:r>
            <a:r>
              <a:rPr lang="id-ID" sz="2800" dirty="0"/>
              <a:t>   usaha   peningkatan   kualitas   pelayanan   </a:t>
            </a:r>
            <a:r>
              <a:rPr lang="id-ID" sz="2800" dirty="0" err="1"/>
              <a:t>secarakontinu</a:t>
            </a:r>
            <a:r>
              <a:rPr lang="id-ID" sz="2800" dirty="0"/>
              <a:t> atau berkelanjutan</a:t>
            </a:r>
            <a:endParaRPr lang="en-ID" sz="2800" dirty="0"/>
          </a:p>
          <a:p>
            <a:endParaRPr lang="en-US" dirty="0"/>
          </a:p>
        </p:txBody>
      </p:sp>
    </p:spTree>
    <p:extLst>
      <p:ext uri="{BB962C8B-B14F-4D97-AF65-F5344CB8AC3E}">
        <p14:creationId xmlns:p14="http://schemas.microsoft.com/office/powerpoint/2010/main" val="56977105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6486</TotalTime>
  <Words>906</Words>
  <Application>Microsoft Macintosh PowerPoint</Application>
  <PresentationFormat>On-screen Show (4:3)</PresentationFormat>
  <Paragraphs>95</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American Typewriter</vt:lpstr>
      <vt:lpstr>Andale Mono</vt:lpstr>
      <vt:lpstr>Arial</vt:lpstr>
      <vt:lpstr>Calibri</vt:lpstr>
      <vt:lpstr>Times New Roman</vt:lpstr>
      <vt:lpstr>Office Theme</vt:lpstr>
      <vt:lpstr>PowerPoint Presentation</vt:lpstr>
      <vt:lpstr>WHAT IPEC ?</vt:lpstr>
      <vt:lpstr>Definisi</vt:lpstr>
      <vt:lpstr>SO WHY COLLABORATION IS VERY VERY IMPORTANT ?</vt:lpstr>
      <vt:lpstr>Dampak Kolaborasi Secara Umum</vt:lpstr>
      <vt:lpstr>Tujuan Kolaborasi Tim Kesehatan</vt:lpstr>
      <vt:lpstr>Manfaat Kolaborasi Bagi Pasien</vt:lpstr>
      <vt:lpstr>Manfaat Kolaborasi bagi Tim Kesehatan</vt:lpstr>
      <vt:lpstr>Manfaat Kolaborasi Bagi Sistem Pelayanan Kesehatan</vt:lpstr>
      <vt:lpstr>Manfaat Kolaborasi bagi Edukator/mahasiswa</vt:lpstr>
      <vt:lpstr>What does IPEC Look alike !</vt:lpstr>
      <vt:lpstr>Tipe kolaborasi</vt:lpstr>
      <vt:lpstr>PowerPoint Presentation</vt:lpstr>
      <vt:lpstr>Professional VS interprofessional</vt:lpstr>
      <vt:lpstr>PowerPoint Presentation</vt:lpstr>
      <vt:lpstr>Kompetensi 1</vt:lpstr>
      <vt:lpstr>Sub-competencies 1</vt:lpstr>
      <vt:lpstr>Kompetensi 2</vt:lpstr>
      <vt:lpstr>Sub-competencies 2</vt:lpstr>
      <vt:lpstr>Kompetensi 3</vt:lpstr>
      <vt:lpstr>Sub-competencies 3</vt:lpstr>
      <vt:lpstr>Kompetensi 4</vt:lpstr>
      <vt:lpstr>Sub-competencies 4</vt:lpstr>
      <vt:lpstr>60 profesi yang berpartisipasi dalam IPEC</vt:lpstr>
      <vt:lpstr>IPEC Process and Outcomes</vt:lpstr>
      <vt:lpstr>Bentuk Evaluasi Outcome </vt:lpstr>
      <vt:lpstr>Daftar referensi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Health Management Tools</dc:title>
  <dc:subject/>
  <dc:creator>Unknown User</dc:creator>
  <cp:keywords/>
  <dc:description/>
  <cp:lastModifiedBy>Microsoft Office User</cp:lastModifiedBy>
  <cp:revision>2155</cp:revision>
  <cp:lastPrinted>2011-07-18T11:17:17Z</cp:lastPrinted>
  <dcterms:created xsi:type="dcterms:W3CDTF">2003-01-23T21:51:06Z</dcterms:created>
  <dcterms:modified xsi:type="dcterms:W3CDTF">2019-12-19T00:17:21Z</dcterms:modified>
</cp:coreProperties>
</file>