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15"/>
  </p:notesMasterIdLst>
  <p:sldIdLst>
    <p:sldId id="578" r:id="rId5"/>
    <p:sldId id="307" r:id="rId6"/>
    <p:sldId id="573" r:id="rId7"/>
    <p:sldId id="569" r:id="rId8"/>
    <p:sldId id="580" r:id="rId9"/>
    <p:sldId id="575" r:id="rId10"/>
    <p:sldId id="571" r:id="rId11"/>
    <p:sldId id="576" r:id="rId12"/>
    <p:sldId id="564" r:id="rId13"/>
    <p:sldId id="32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</a:t>
            </a:r>
            <a:r>
              <a:rPr lang="en-US" dirty="0" err="1"/>
              <a:t>Powerpoint</a:t>
            </a:r>
            <a:r>
              <a:rPr lang="en-US" dirty="0"/>
              <a:t>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Secondary 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24/02/2021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br>
              <a:rPr lang="en-US" sz="4400" dirty="0">
                <a:solidFill>
                  <a:schemeClr val="bg1"/>
                </a:solidFill>
                <a:latin typeface="Corbel" pitchFamily="34" charset="0"/>
                <a:cs typeface="Arial" charset="0"/>
              </a:rPr>
            </a:br>
            <a:r>
              <a:rPr lang="id-ID" sz="44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  <a:t>SILABUS &amp; KONTRAK PERKULIAHAN</a:t>
            </a:r>
            <a:br>
              <a:rPr lang="id-ID" sz="44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</a:br>
            <a:r>
              <a:rPr lang="id-ID" sz="44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  <a:t>MANAJEMEN STRATEGIS</a:t>
            </a:r>
            <a:endParaRPr lang="en-US" sz="4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>
                <a:latin typeface="Berlin Sans FB Demi" pitchFamily="34" charset="0"/>
              </a:rPr>
              <a:t>MUHAMMAD KHOZIN, S.IP, MPA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>
                <a:latin typeface="Berlin Sans FB Demi" pitchFamily="34" charset="0"/>
              </a:rPr>
              <a:t>Dr. SUCI IRIANI SINURAYA, </a:t>
            </a:r>
            <a:r>
              <a:rPr lang="en-US" sz="1600" dirty="0" err="1">
                <a:latin typeface="Berlin Sans FB Demi" pitchFamily="34" charset="0"/>
              </a:rPr>
              <a:t>M.Si</a:t>
            </a:r>
            <a:r>
              <a:rPr lang="en-US" sz="1600" dirty="0">
                <a:latin typeface="Berlin Sans FB Demi" pitchFamily="34" charset="0"/>
              </a:rPr>
              <a:t>, MM</a:t>
            </a:r>
            <a:endParaRPr lang="id-ID" sz="1600" dirty="0">
              <a:latin typeface="Berlin Sans FB Demi" pitchFamily="34" charset="0"/>
            </a:endParaRPr>
          </a:p>
          <a:p>
            <a:r>
              <a:rPr lang="en-US" sz="1600" dirty="0" err="1">
                <a:latin typeface="Berlin Sans FB Demi" pitchFamily="34" charset="0"/>
              </a:rPr>
              <a:t>Disampaikan</a:t>
            </a:r>
            <a:r>
              <a:rPr lang="en-US" sz="1600" dirty="0">
                <a:latin typeface="Berlin Sans FB Demi" pitchFamily="34" charset="0"/>
              </a:rPr>
              <a:t> pada </a:t>
            </a:r>
            <a:r>
              <a:rPr lang="en-US" sz="1600" dirty="0" err="1">
                <a:latin typeface="Berlin Sans FB Demi" pitchFamily="34" charset="0"/>
              </a:rPr>
              <a:t>Kuliah</a:t>
            </a:r>
            <a:r>
              <a:rPr lang="en-US" sz="1600" dirty="0">
                <a:latin typeface="Berlin Sans FB Demi" pitchFamily="34" charset="0"/>
              </a:rPr>
              <a:t> MK </a:t>
            </a:r>
            <a:r>
              <a:rPr lang="id-ID" sz="1600" dirty="0">
                <a:latin typeface="Berlin Sans FB Demi" pitchFamily="34" charset="0"/>
              </a:rPr>
              <a:t>Manajemen Strategis</a:t>
            </a:r>
            <a:endParaRPr lang="en-US" sz="1600" dirty="0">
              <a:latin typeface="Berlin Sans FB Demi" pitchFamily="34" charset="0"/>
            </a:endParaRPr>
          </a:p>
          <a:p>
            <a:r>
              <a:rPr lang="id-ID" sz="1600" dirty="0">
                <a:latin typeface="Berlin Sans FB Demi" pitchFamily="34" charset="0"/>
              </a:rPr>
              <a:t>20</a:t>
            </a:r>
            <a:r>
              <a:rPr lang="en-US" sz="1600" dirty="0">
                <a:latin typeface="Berlin Sans FB Demi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r>
              <a:rPr lang="id-ID" sz="4000" b="1" dirty="0"/>
              <a:t>CAPAIAN PEMBELAJARAN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0629" y="1214845"/>
            <a:ext cx="11848011" cy="5081588"/>
          </a:xfrm>
        </p:spPr>
        <p:txBody>
          <a:bodyPr/>
          <a:lstStyle/>
          <a:p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kepekaan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kepedulian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id-ID" sz="2400" dirty="0"/>
              <a:t> (S6)</a:t>
            </a:r>
          </a:p>
          <a:p>
            <a:r>
              <a:rPr lang="en-US" sz="2400" dirty="0" err="1"/>
              <a:t>Menguasai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teoritis</a:t>
            </a:r>
            <a:r>
              <a:rPr lang="en-US" sz="2400" dirty="0"/>
              <a:t>, </a:t>
            </a:r>
            <a:r>
              <a:rPr lang="en-US" sz="2400" dirty="0" err="1"/>
              <a:t>metode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, </a:t>
            </a:r>
            <a:r>
              <a:rPr lang="en-US" sz="2400" dirty="0" err="1"/>
              <a:t>pelaksanaan</a:t>
            </a:r>
            <a:r>
              <a:rPr lang="en-US" sz="2400" dirty="0"/>
              <a:t>, </a:t>
            </a:r>
            <a:r>
              <a:rPr lang="en-US" sz="2400" dirty="0" err="1"/>
              <a:t>pengarahan</a:t>
            </a:r>
            <a:r>
              <a:rPr lang="en-US" sz="2400" dirty="0"/>
              <a:t>, </a:t>
            </a:r>
            <a:r>
              <a:rPr lang="en-US" sz="2400" dirty="0" err="1"/>
              <a:t>pemantauan</a:t>
            </a:r>
            <a:r>
              <a:rPr lang="en-US" sz="2400" dirty="0"/>
              <a:t>,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pengendalian</a:t>
            </a:r>
            <a:r>
              <a:rPr lang="id-ID" sz="2400" dirty="0"/>
              <a:t> (PP7)</a:t>
            </a:r>
          </a:p>
          <a:p>
            <a:r>
              <a:rPr lang="en-US" sz="2400" dirty="0" err="1"/>
              <a:t>Menguasai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strategis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menjabarkannya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operasional</a:t>
            </a:r>
            <a:r>
              <a:rPr lang="id-ID" sz="2400" dirty="0"/>
              <a:t> (PP8)</a:t>
            </a:r>
          </a:p>
          <a:p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bertanggungjawab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pencapaian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supervisi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penyelesaian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yang </a:t>
            </a:r>
            <a:r>
              <a:rPr lang="en-US" sz="2400" dirty="0" err="1"/>
              <a:t>ditugaskan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pekerja</a:t>
            </a:r>
            <a:r>
              <a:rPr lang="en-US" sz="2400" dirty="0"/>
              <a:t> yang </a:t>
            </a:r>
            <a:r>
              <a:rPr lang="en-US" sz="2400" dirty="0" err="1"/>
              <a:t>berada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tanggungjawabnya</a:t>
            </a:r>
            <a:r>
              <a:rPr lang="id-ID" sz="2400" dirty="0"/>
              <a:t> (KU 6)</a:t>
            </a:r>
          </a:p>
          <a:p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penyusunan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strategis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menjabarkan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strategis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operasional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level </a:t>
            </a:r>
            <a:r>
              <a:rPr lang="en-US" sz="2400" dirty="0" err="1"/>
              <a:t>fungsional</a:t>
            </a:r>
            <a:r>
              <a:rPr lang="id-ID" sz="2400" dirty="0"/>
              <a:t> (KK11)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812" y="335282"/>
            <a:ext cx="4255588" cy="604518"/>
          </a:xfrm>
        </p:spPr>
        <p:txBody>
          <a:bodyPr/>
          <a:lstStyle/>
          <a:p>
            <a:r>
              <a:rPr lang="en-US" sz="4000" b="1" dirty="0" err="1"/>
              <a:t>Bahan</a:t>
            </a:r>
            <a:r>
              <a:rPr lang="en-US" sz="4000" b="1" dirty="0"/>
              <a:t> </a:t>
            </a:r>
            <a:r>
              <a:rPr lang="en-US" sz="4000" b="1" dirty="0" err="1"/>
              <a:t>Kajian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587828" y="1107387"/>
            <a:ext cx="1095973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Silabus dan Kontrak Perkuliahan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Pengertian Manajemen Strategis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Manajemen Strategis Dalam Organisasi Publik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Berfikir Strategis 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Proses Manajemen Strategis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Analisis SWOT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Identifikasi Isu Strategis 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Perumusan Visi, Misi  dan Tujuan Organisasi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Perumusan Sasaran 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Perumusan Arah dan Kebijakan 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Perumusan Program dan Kegiatan  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Pengawasan Strategi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Evaluasi Strategi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400" b="1" dirty="0"/>
              <a:t>Hambatan dalam Perencanaan Strategis </a:t>
            </a:r>
            <a:endParaRPr lang="id-ID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3" y="1217158"/>
            <a:ext cx="3315786" cy="432048"/>
          </a:xfrm>
        </p:spPr>
        <p:txBody>
          <a:bodyPr/>
          <a:lstStyle/>
          <a:p>
            <a:r>
              <a:rPr lang="id-ID" b="1" dirty="0"/>
              <a:t>AFTER MIDTERM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03963" y="1649206"/>
            <a:ext cx="10081684" cy="5091228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1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2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3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4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5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6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7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8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9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10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11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12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13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Seminar : Renstra 14</a:t>
            </a:r>
          </a:p>
          <a:p>
            <a:pPr marL="457200" indent="-457200">
              <a:buFont typeface="+mj-lt"/>
              <a:buAutoNum type="arabicPeriod"/>
            </a:pP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92265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335282"/>
            <a:ext cx="5181600" cy="680718"/>
          </a:xfrm>
        </p:spPr>
        <p:txBody>
          <a:bodyPr/>
          <a:lstStyle/>
          <a:p>
            <a:r>
              <a:rPr lang="en-US" sz="4000" b="1" dirty="0" err="1"/>
              <a:t>Rencana</a:t>
            </a:r>
            <a:r>
              <a:rPr lang="en-US" sz="4000" b="1" dirty="0"/>
              <a:t> </a:t>
            </a:r>
            <a:r>
              <a:rPr lang="id-ID" sz="4000" b="1" dirty="0"/>
              <a:t>Perkuliahan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1371600"/>
            <a:ext cx="10578734" cy="5081588"/>
          </a:xfrm>
        </p:spPr>
        <p:txBody>
          <a:bodyPr/>
          <a:lstStyle/>
          <a:p>
            <a:pPr>
              <a:buNone/>
            </a:pPr>
            <a:r>
              <a:rPr lang="id-ID" sz="2800" b="1" dirty="0"/>
              <a:t>Struktur Program </a:t>
            </a:r>
          </a:p>
          <a:p>
            <a:pPr>
              <a:buFontTx/>
              <a:buChar char="-"/>
            </a:pPr>
            <a:r>
              <a:rPr lang="id-ID" sz="2800" b="1" dirty="0"/>
              <a:t>Teori 14x Pertemuan Teori</a:t>
            </a:r>
          </a:p>
          <a:p>
            <a:pPr>
              <a:buFontTx/>
              <a:buChar char="-"/>
            </a:pPr>
            <a:r>
              <a:rPr lang="id-ID" sz="2800" b="1" dirty="0"/>
              <a:t>Seminar 14x </a:t>
            </a:r>
          </a:p>
          <a:p>
            <a:pPr marL="0" indent="0">
              <a:buNone/>
            </a:pPr>
            <a:r>
              <a:rPr lang="id-ID" sz="2800" b="1" dirty="0"/>
              <a:t>Struktur Penilaian </a:t>
            </a:r>
          </a:p>
          <a:p>
            <a:pPr>
              <a:buFontTx/>
              <a:buChar char="-"/>
            </a:pPr>
            <a:r>
              <a:rPr lang="id-ID" sz="2800" b="1" dirty="0"/>
              <a:t>UAS 26,67%</a:t>
            </a:r>
          </a:p>
          <a:p>
            <a:pPr>
              <a:buFontTx/>
              <a:buChar char="-"/>
            </a:pPr>
            <a:r>
              <a:rPr lang="id-ID" sz="2800" b="1" dirty="0"/>
              <a:t>UTS 26,67 %</a:t>
            </a:r>
          </a:p>
          <a:p>
            <a:pPr>
              <a:buFontTx/>
              <a:buChar char="-"/>
            </a:pPr>
            <a:r>
              <a:rPr lang="id-ID" sz="2800" b="1" dirty="0"/>
              <a:t>Seminar 26,67%</a:t>
            </a:r>
          </a:p>
          <a:p>
            <a:pPr>
              <a:buFontTx/>
              <a:buChar char="-"/>
            </a:pPr>
            <a:r>
              <a:rPr lang="id-ID" sz="2800" b="1" dirty="0"/>
              <a:t>Tugas Akhir 20%</a:t>
            </a:r>
          </a:p>
          <a:p>
            <a:pPr marL="0" indent="0">
              <a:buNone/>
            </a:pPr>
            <a:r>
              <a:rPr lang="id-ID" sz="2800" b="1" dirty="0"/>
              <a:t>Tugas </a:t>
            </a:r>
          </a:p>
          <a:p>
            <a:pPr marL="0" indent="0">
              <a:buNone/>
            </a:pPr>
            <a:r>
              <a:rPr lang="id-ID" sz="2800" b="1" dirty="0"/>
              <a:t>- Individual (Menyusun Renstra Organisasi Kemahasiswaan Masing2)</a:t>
            </a:r>
            <a:endParaRPr lang="en-US" sz="2800" b="1" dirty="0"/>
          </a:p>
          <a:p>
            <a:pPr algn="just"/>
            <a:endParaRPr 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en-US" sz="3600" b="1" dirty="0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545771"/>
            <a:ext cx="11560629" cy="4319588"/>
          </a:xfrm>
        </p:spPr>
        <p:txBody>
          <a:bodyPr/>
          <a:lstStyle/>
          <a:p>
            <a:pPr lvl="0"/>
            <a:r>
              <a:rPr lang="id-ID" sz="2800" dirty="0"/>
              <a:t>Sondang P.Siagian, Manajemen Stratejik, Bumi Aksara, 2016</a:t>
            </a:r>
          </a:p>
          <a:p>
            <a:pPr lvl="0"/>
            <a:r>
              <a:rPr lang="id-ID" sz="2800" dirty="0"/>
              <a:t>John M. Bryson, Perencanaan Strategis Bagi Organisasi Sosial, Pustaka Pelajar, 2003</a:t>
            </a:r>
          </a:p>
          <a:p>
            <a:pPr lvl="0"/>
            <a:r>
              <a:rPr lang="id-ID" sz="2800" dirty="0"/>
              <a:t>Etika Sabariah, SE, MM, Manajemen Strategis, Pustaka Pelajar, 2016</a:t>
            </a:r>
          </a:p>
          <a:p>
            <a:pPr lvl="0"/>
            <a:r>
              <a:rPr lang="id-ID" sz="2800" dirty="0"/>
              <a:t>Freddy Rangkuti, Analisis SWOT Tekik Membedah Kasus Bisnis, Gramedia Pustaka Utama, 1997</a:t>
            </a:r>
          </a:p>
          <a:p>
            <a:pPr lvl="0"/>
            <a:r>
              <a:rPr lang="id-ID" sz="2800" dirty="0"/>
              <a:t>Salusu, Pengambilan Keputusan Strategik untuk Organisasi Publik dan Organisasi Non Profit. PT Gramedia Widisarana Indonesia, 2000</a:t>
            </a:r>
          </a:p>
          <a:p>
            <a:pPr lvl="0"/>
            <a:r>
              <a:rPr lang="id-ID" sz="2800" dirty="0"/>
              <a:t>Permendagri 86 Tahun 2017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/>
              <a:t>KONTRAK PERKULIAHAN</a:t>
            </a:r>
            <a:endParaRPr lang="en-US" sz="36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04954" y="1517585"/>
            <a:ext cx="10829995" cy="4313324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id-ID" sz="2600" b="1" i="1" dirty="0"/>
              <a:t>Kedatangan</a:t>
            </a:r>
            <a:r>
              <a:rPr lang="id-ID" sz="2600" b="1" dirty="0"/>
              <a:t> </a:t>
            </a:r>
          </a:p>
          <a:p>
            <a:pPr marL="0" indent="0">
              <a:buNone/>
            </a:pPr>
            <a:r>
              <a:rPr lang="id-ID" dirty="0"/>
              <a:t>       Datang terlambat max 20 menit, &gt; 20 Menit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diabsenkan</a:t>
            </a:r>
            <a:r>
              <a:rPr lang="id-ID" dirty="0"/>
              <a:t> </a:t>
            </a:r>
          </a:p>
          <a:p>
            <a:r>
              <a:rPr lang="id-ID" sz="2600" b="1" i="1" dirty="0"/>
              <a:t>Kehadiran</a:t>
            </a:r>
            <a:r>
              <a:rPr lang="id-ID" dirty="0"/>
              <a:t> </a:t>
            </a:r>
          </a:p>
          <a:p>
            <a:pPr marL="0" indent="0">
              <a:buNone/>
            </a:pPr>
            <a:r>
              <a:rPr lang="id-ID" dirty="0"/>
              <a:t>       Mengikuti peraturan Universitas </a:t>
            </a:r>
          </a:p>
          <a:p>
            <a:r>
              <a:rPr lang="id-ID" sz="2600" b="1" i="1" dirty="0"/>
              <a:t>Penggantian Pertemuan</a:t>
            </a:r>
          </a:p>
          <a:p>
            <a:pPr marL="0" indent="0">
              <a:buNone/>
            </a:pPr>
            <a:r>
              <a:rPr lang="id-ID" dirty="0"/>
              <a:t>      Dibuat kesepakatan penggantian kuliah yang kosong </a:t>
            </a:r>
          </a:p>
          <a:p>
            <a:pPr marL="0" indent="0">
              <a:buNone/>
            </a:pPr>
            <a:r>
              <a:rPr lang="id-ID" dirty="0"/>
              <a:t>      Dosen harus ngabari jika kosong</a:t>
            </a:r>
          </a:p>
          <a:p>
            <a:r>
              <a:rPr lang="id-ID" sz="2600" b="1" i="1" dirty="0"/>
              <a:t>Performance</a:t>
            </a:r>
          </a:p>
          <a:p>
            <a:pPr marL="0" indent="0">
              <a:buNone/>
            </a:pPr>
            <a:r>
              <a:rPr lang="id-ID" dirty="0"/>
              <a:t>      Pakaian Sopan dan Rapi, tidak boleh pakai sepatu sandal apalagi sandal  </a:t>
            </a:r>
          </a:p>
          <a:p>
            <a:r>
              <a:rPr lang="id-ID" sz="2600" b="1" i="1" dirty="0"/>
              <a:t>Larangan </a:t>
            </a:r>
          </a:p>
          <a:p>
            <a:pPr marL="0" indent="0">
              <a:buNone/>
            </a:pPr>
            <a:r>
              <a:rPr lang="id-ID" dirty="0"/>
              <a:t>      - TIDAK BOLEH memegang HP Selama perkuliahan (kecuali </a:t>
            </a:r>
            <a:r>
              <a:rPr lang="en-US" dirty="0" err="1"/>
              <a:t>denganijin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id-ID" dirty="0"/>
              <a:t>)</a:t>
            </a:r>
          </a:p>
          <a:p>
            <a:pPr marL="0" indent="0">
              <a:buNone/>
            </a:pPr>
            <a:r>
              <a:rPr lang="id-ID" dirty="0"/>
              <a:t>      - DILARANG Diskusi sendiri, kecuali </a:t>
            </a:r>
            <a:r>
              <a:rPr lang="en-US" dirty="0"/>
              <a:t>orang </a:t>
            </a:r>
            <a:r>
              <a:rPr lang="en-US" dirty="0" err="1"/>
              <a:t>gila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      - DILARANG NGAJAK NGOBROL temennya, kalau mau ngobrol sendiri tempatkan diri dipojokan</a:t>
            </a:r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br>
              <a:rPr lang="en-US" sz="4000" b="1" dirty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2915</TotalTime>
  <Words>526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SimSun</vt:lpstr>
      <vt:lpstr>Arial</vt:lpstr>
      <vt:lpstr>Arial Unicode MS</vt:lpstr>
      <vt:lpstr>Berlin Sans FB Demi</vt:lpstr>
      <vt:lpstr>Calibri</vt:lpstr>
      <vt:lpstr>Corbel</vt:lpstr>
      <vt:lpstr>Franklin Gothic Heavy</vt:lpstr>
      <vt:lpstr>Gill Sans MT Condensed</vt:lpstr>
      <vt:lpstr>Tahoma</vt:lpstr>
      <vt:lpstr>Times New Roman</vt:lpstr>
      <vt:lpstr>Presentation UNISA_01</vt:lpstr>
      <vt:lpstr>1_Presentation UNISA_01</vt:lpstr>
      <vt:lpstr>1_Office Theme</vt:lpstr>
      <vt:lpstr>2_Office Theme</vt:lpstr>
      <vt:lpstr>PEMBUKA BELAJAR</vt:lpstr>
      <vt:lpstr> SILABUS &amp; KONTRAK PERKULIAHAN MANAJEMEN STRATEGIS</vt:lpstr>
      <vt:lpstr>CAPAIAN PEMBELAJARAN</vt:lpstr>
      <vt:lpstr>Bahan Kajian</vt:lpstr>
      <vt:lpstr>AFTER MIDTERM</vt:lpstr>
      <vt:lpstr>Rencana Perkuliahan </vt:lpstr>
      <vt:lpstr>REFERENSI</vt:lpstr>
      <vt:lpstr>KONTRAK PERKULIAHAN</vt:lpstr>
      <vt:lpstr>PENUTUP BELAJAR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124</cp:revision>
  <dcterms:created xsi:type="dcterms:W3CDTF">2017-11-21T07:01:38Z</dcterms:created>
  <dcterms:modified xsi:type="dcterms:W3CDTF">2021-02-24T00:46:37Z</dcterms:modified>
</cp:coreProperties>
</file>