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88" r:id="rId2"/>
    <p:sldMasterId id="2147483690" r:id="rId3"/>
    <p:sldMasterId id="2147483693" r:id="rId4"/>
  </p:sldMasterIdLst>
  <p:notesMasterIdLst>
    <p:notesMasterId r:id="rId32"/>
  </p:notesMasterIdLst>
  <p:sldIdLst>
    <p:sldId id="578" r:id="rId5"/>
    <p:sldId id="307" r:id="rId6"/>
    <p:sldId id="654" r:id="rId7"/>
    <p:sldId id="626" r:id="rId8"/>
    <p:sldId id="637" r:id="rId9"/>
    <p:sldId id="633" r:id="rId10"/>
    <p:sldId id="634" r:id="rId11"/>
    <p:sldId id="639" r:id="rId12"/>
    <p:sldId id="631" r:id="rId13"/>
    <p:sldId id="640" r:id="rId14"/>
    <p:sldId id="641" r:id="rId15"/>
    <p:sldId id="638" r:id="rId16"/>
    <p:sldId id="575" r:id="rId17"/>
    <p:sldId id="642" r:id="rId18"/>
    <p:sldId id="643" r:id="rId19"/>
    <p:sldId id="644" r:id="rId20"/>
    <p:sldId id="645" r:id="rId21"/>
    <p:sldId id="646" r:id="rId22"/>
    <p:sldId id="647" r:id="rId23"/>
    <p:sldId id="648" r:id="rId24"/>
    <p:sldId id="649" r:id="rId25"/>
    <p:sldId id="650" r:id="rId26"/>
    <p:sldId id="651" r:id="rId27"/>
    <p:sldId id="652" r:id="rId28"/>
    <p:sldId id="655" r:id="rId29"/>
    <p:sldId id="564" r:id="rId30"/>
    <p:sldId id="322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C401E1-01EA-46EF-AA3E-7270C3190391}" type="doc">
      <dgm:prSet loTypeId="urn:microsoft.com/office/officeart/2005/8/layout/hProcess6" loCatId="process" qsTypeId="urn:microsoft.com/office/officeart/2005/8/quickstyle/simple1" qsCatId="simple" csTypeId="urn:microsoft.com/office/officeart/2005/8/colors/colorful1#4" csCatId="colorful" phldr="1"/>
      <dgm:spPr/>
      <dgm:t>
        <a:bodyPr/>
        <a:lstStyle/>
        <a:p>
          <a:endParaRPr lang="en-US"/>
        </a:p>
      </dgm:t>
    </dgm:pt>
    <dgm:pt modelId="{FEF68F90-5562-4E8B-8CB7-2AE18772EB45}">
      <dgm:prSet phldrT="[Text]"/>
      <dgm:spPr/>
      <dgm:t>
        <a:bodyPr/>
        <a:lstStyle/>
        <a:p>
          <a:r>
            <a:rPr lang="en-US" b="1" dirty="0" smtClean="0"/>
            <a:t>INDIKATOR</a:t>
          </a:r>
          <a:endParaRPr lang="en-US" b="1" dirty="0"/>
        </a:p>
      </dgm:t>
    </dgm:pt>
    <dgm:pt modelId="{374CB8C1-CF67-4255-B731-34D0F1FAB07C}" type="parTrans" cxnId="{508C37E2-727F-4E79-B788-102E60D79530}">
      <dgm:prSet/>
      <dgm:spPr/>
      <dgm:t>
        <a:bodyPr/>
        <a:lstStyle/>
        <a:p>
          <a:endParaRPr lang="en-US"/>
        </a:p>
      </dgm:t>
    </dgm:pt>
    <dgm:pt modelId="{14F579B4-47C9-4AF0-B3EE-888612CF9193}" type="sibTrans" cxnId="{508C37E2-727F-4E79-B788-102E60D79530}">
      <dgm:prSet/>
      <dgm:spPr/>
      <dgm:t>
        <a:bodyPr/>
        <a:lstStyle/>
        <a:p>
          <a:endParaRPr lang="en-US"/>
        </a:p>
      </dgm:t>
    </dgm:pt>
    <dgm:pt modelId="{D4EC17BE-C6D3-4417-B62F-1F58B6A2716D}">
      <dgm:prSet phldrT="[Text]"/>
      <dgm:spPr/>
      <dgm:t>
        <a:bodyPr/>
        <a:lstStyle/>
        <a:p>
          <a:r>
            <a:rPr lang="en-US" dirty="0" err="1" smtClean="0">
              <a:latin typeface="Tw Cen MT" pitchFamily="34" charset="0"/>
            </a:rPr>
            <a:t>Penanda</a:t>
          </a:r>
          <a:endParaRPr lang="en-US" dirty="0">
            <a:latin typeface="Tw Cen MT" pitchFamily="34" charset="0"/>
          </a:endParaRPr>
        </a:p>
      </dgm:t>
    </dgm:pt>
    <dgm:pt modelId="{8EBBA44C-9C6B-40D9-BAA9-907B287A7948}" type="parTrans" cxnId="{EFEC757D-FE5B-4F87-B2EB-97D22074F353}">
      <dgm:prSet/>
      <dgm:spPr/>
      <dgm:t>
        <a:bodyPr/>
        <a:lstStyle/>
        <a:p>
          <a:endParaRPr lang="en-US"/>
        </a:p>
      </dgm:t>
    </dgm:pt>
    <dgm:pt modelId="{B23A7FA6-8D8A-40BD-A6F9-52E72886A164}" type="sibTrans" cxnId="{EFEC757D-FE5B-4F87-B2EB-97D22074F353}">
      <dgm:prSet/>
      <dgm:spPr/>
      <dgm:t>
        <a:bodyPr/>
        <a:lstStyle/>
        <a:p>
          <a:endParaRPr lang="en-US"/>
        </a:p>
      </dgm:t>
    </dgm:pt>
    <dgm:pt modelId="{51CD00C0-F4BF-4A50-96EB-26F13C5FD11A}">
      <dgm:prSet phldrT="[Text]"/>
      <dgm:spPr/>
      <dgm:t>
        <a:bodyPr/>
        <a:lstStyle/>
        <a:p>
          <a:r>
            <a:rPr lang="en-US" dirty="0" err="1" smtClean="0">
              <a:latin typeface="Tw Cen MT" pitchFamily="34" charset="0"/>
            </a:rPr>
            <a:t>Bukti</a:t>
          </a:r>
          <a:endParaRPr lang="en-US" dirty="0">
            <a:latin typeface="Tw Cen MT" pitchFamily="34" charset="0"/>
          </a:endParaRPr>
        </a:p>
      </dgm:t>
    </dgm:pt>
    <dgm:pt modelId="{DE8ADF49-7876-4792-AC7B-46DE13ED9776}" type="parTrans" cxnId="{FDBE21DE-1CDF-4E64-AE25-02BD24115EDB}">
      <dgm:prSet/>
      <dgm:spPr/>
      <dgm:t>
        <a:bodyPr/>
        <a:lstStyle/>
        <a:p>
          <a:endParaRPr lang="en-US"/>
        </a:p>
      </dgm:t>
    </dgm:pt>
    <dgm:pt modelId="{F20C613E-BBDE-4956-B88D-720073797D4A}" type="sibTrans" cxnId="{FDBE21DE-1CDF-4E64-AE25-02BD24115EDB}">
      <dgm:prSet/>
      <dgm:spPr/>
      <dgm:t>
        <a:bodyPr/>
        <a:lstStyle/>
        <a:p>
          <a:endParaRPr lang="en-US"/>
        </a:p>
      </dgm:t>
    </dgm:pt>
    <dgm:pt modelId="{E9A65C66-BC16-45BD-A2A9-1F987F40F1AB}">
      <dgm:prSet phldrT="[Text]"/>
      <dgm:spPr/>
      <dgm:t>
        <a:bodyPr/>
        <a:lstStyle/>
        <a:p>
          <a:r>
            <a:rPr lang="en-US" dirty="0" err="1" smtClean="0">
              <a:latin typeface="Tw Cen MT" pitchFamily="34" charset="0"/>
            </a:rPr>
            <a:t>Ukuran</a:t>
          </a:r>
          <a:endParaRPr lang="en-US" dirty="0">
            <a:latin typeface="Tw Cen MT" pitchFamily="34" charset="0"/>
          </a:endParaRPr>
        </a:p>
      </dgm:t>
    </dgm:pt>
    <dgm:pt modelId="{1EFA7262-84CC-4DD0-9D5D-229A06FBB228}" type="parTrans" cxnId="{8A5AE8B5-F49D-4E11-A8DF-080643D88552}">
      <dgm:prSet/>
      <dgm:spPr/>
      <dgm:t>
        <a:bodyPr/>
        <a:lstStyle/>
        <a:p>
          <a:endParaRPr lang="en-US"/>
        </a:p>
      </dgm:t>
    </dgm:pt>
    <dgm:pt modelId="{A4DA2881-D072-4B11-9FF6-AC317ADE89F4}" type="sibTrans" cxnId="{8A5AE8B5-F49D-4E11-A8DF-080643D88552}">
      <dgm:prSet/>
      <dgm:spPr/>
      <dgm:t>
        <a:bodyPr/>
        <a:lstStyle/>
        <a:p>
          <a:endParaRPr lang="en-US"/>
        </a:p>
      </dgm:t>
    </dgm:pt>
    <dgm:pt modelId="{98072A0F-DBBC-4149-A847-FF40B99CC29F}" type="pres">
      <dgm:prSet presAssocID="{78C401E1-01EA-46EF-AA3E-7270C319039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97AF0F1-F5A0-447A-914A-24E94421ACBD}" type="pres">
      <dgm:prSet presAssocID="{FEF68F90-5562-4E8B-8CB7-2AE18772EB45}" presName="compNode" presStyleCnt="0"/>
      <dgm:spPr/>
    </dgm:pt>
    <dgm:pt modelId="{BE59D5A5-16D7-4E7B-B433-08F015E94D78}" type="pres">
      <dgm:prSet presAssocID="{FEF68F90-5562-4E8B-8CB7-2AE18772EB45}" presName="noGeometry" presStyleCnt="0"/>
      <dgm:spPr/>
    </dgm:pt>
    <dgm:pt modelId="{28534500-A2E4-42E1-8B0C-B442F8D4276C}" type="pres">
      <dgm:prSet presAssocID="{FEF68F90-5562-4E8B-8CB7-2AE18772EB45}" presName="childTextVisible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7FE169-5581-46A2-B7B2-D016E8D9AF09}" type="pres">
      <dgm:prSet presAssocID="{FEF68F90-5562-4E8B-8CB7-2AE18772EB45}" presName="childTextHidden" presStyleLbl="bgAccFollowNode1" presStyleIdx="0" presStyleCnt="1"/>
      <dgm:spPr/>
      <dgm:t>
        <a:bodyPr/>
        <a:lstStyle/>
        <a:p>
          <a:endParaRPr lang="en-US"/>
        </a:p>
      </dgm:t>
    </dgm:pt>
    <dgm:pt modelId="{51376B04-5757-4E23-9D5A-5B241E5D982D}" type="pres">
      <dgm:prSet presAssocID="{FEF68F90-5562-4E8B-8CB7-2AE18772EB45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A5AE8B5-F49D-4E11-A8DF-080643D88552}" srcId="{FEF68F90-5562-4E8B-8CB7-2AE18772EB45}" destId="{E9A65C66-BC16-45BD-A2A9-1F987F40F1AB}" srcOrd="2" destOrd="0" parTransId="{1EFA7262-84CC-4DD0-9D5D-229A06FBB228}" sibTransId="{A4DA2881-D072-4B11-9FF6-AC317ADE89F4}"/>
    <dgm:cxn modelId="{508C37E2-727F-4E79-B788-102E60D79530}" srcId="{78C401E1-01EA-46EF-AA3E-7270C3190391}" destId="{FEF68F90-5562-4E8B-8CB7-2AE18772EB45}" srcOrd="0" destOrd="0" parTransId="{374CB8C1-CF67-4255-B731-34D0F1FAB07C}" sibTransId="{14F579B4-47C9-4AF0-B3EE-888612CF9193}"/>
    <dgm:cxn modelId="{FDBE21DE-1CDF-4E64-AE25-02BD24115EDB}" srcId="{FEF68F90-5562-4E8B-8CB7-2AE18772EB45}" destId="{51CD00C0-F4BF-4A50-96EB-26F13C5FD11A}" srcOrd="1" destOrd="0" parTransId="{DE8ADF49-7876-4792-AC7B-46DE13ED9776}" sibTransId="{F20C613E-BBDE-4956-B88D-720073797D4A}"/>
    <dgm:cxn modelId="{827EACA4-5356-4D28-B95A-70CF36165AAB}" type="presOf" srcId="{51CD00C0-F4BF-4A50-96EB-26F13C5FD11A}" destId="{28534500-A2E4-42E1-8B0C-B442F8D4276C}" srcOrd="0" destOrd="1" presId="urn:microsoft.com/office/officeart/2005/8/layout/hProcess6"/>
    <dgm:cxn modelId="{C4B5D4A6-D0BF-4E7E-A530-4CA0C779D237}" type="presOf" srcId="{FEF68F90-5562-4E8B-8CB7-2AE18772EB45}" destId="{51376B04-5757-4E23-9D5A-5B241E5D982D}" srcOrd="0" destOrd="0" presId="urn:microsoft.com/office/officeart/2005/8/layout/hProcess6"/>
    <dgm:cxn modelId="{EFEC757D-FE5B-4F87-B2EB-97D22074F353}" srcId="{FEF68F90-5562-4E8B-8CB7-2AE18772EB45}" destId="{D4EC17BE-C6D3-4417-B62F-1F58B6A2716D}" srcOrd="0" destOrd="0" parTransId="{8EBBA44C-9C6B-40D9-BAA9-907B287A7948}" sibTransId="{B23A7FA6-8D8A-40BD-A6F9-52E72886A164}"/>
    <dgm:cxn modelId="{CA087633-7116-4B16-A34C-597B1E4B5311}" type="presOf" srcId="{78C401E1-01EA-46EF-AA3E-7270C3190391}" destId="{98072A0F-DBBC-4149-A847-FF40B99CC29F}" srcOrd="0" destOrd="0" presId="urn:microsoft.com/office/officeart/2005/8/layout/hProcess6"/>
    <dgm:cxn modelId="{29E9EEA6-B93F-467E-8FEF-5645FB48708C}" type="presOf" srcId="{D4EC17BE-C6D3-4417-B62F-1F58B6A2716D}" destId="{28534500-A2E4-42E1-8B0C-B442F8D4276C}" srcOrd="0" destOrd="0" presId="urn:microsoft.com/office/officeart/2005/8/layout/hProcess6"/>
    <dgm:cxn modelId="{59EABD7D-2A8B-4D04-977C-724FD7AB5246}" type="presOf" srcId="{51CD00C0-F4BF-4A50-96EB-26F13C5FD11A}" destId="{B27FE169-5581-46A2-B7B2-D016E8D9AF09}" srcOrd="1" destOrd="1" presId="urn:microsoft.com/office/officeart/2005/8/layout/hProcess6"/>
    <dgm:cxn modelId="{6B1474A9-D806-4956-99E5-74537603A7F2}" type="presOf" srcId="{D4EC17BE-C6D3-4417-B62F-1F58B6A2716D}" destId="{B27FE169-5581-46A2-B7B2-D016E8D9AF09}" srcOrd="1" destOrd="0" presId="urn:microsoft.com/office/officeart/2005/8/layout/hProcess6"/>
    <dgm:cxn modelId="{1ADC9E84-FAA4-48E3-9BD6-9D478C732CF2}" type="presOf" srcId="{E9A65C66-BC16-45BD-A2A9-1F987F40F1AB}" destId="{B27FE169-5581-46A2-B7B2-D016E8D9AF09}" srcOrd="1" destOrd="2" presId="urn:microsoft.com/office/officeart/2005/8/layout/hProcess6"/>
    <dgm:cxn modelId="{CE819666-9D9B-40D2-9320-170BDA5A72B0}" type="presOf" srcId="{E9A65C66-BC16-45BD-A2A9-1F987F40F1AB}" destId="{28534500-A2E4-42E1-8B0C-B442F8D4276C}" srcOrd="0" destOrd="2" presId="urn:microsoft.com/office/officeart/2005/8/layout/hProcess6"/>
    <dgm:cxn modelId="{EE112B0C-99D9-4180-AA8C-A374C3E4FB8A}" type="presParOf" srcId="{98072A0F-DBBC-4149-A847-FF40B99CC29F}" destId="{797AF0F1-F5A0-447A-914A-24E94421ACBD}" srcOrd="0" destOrd="0" presId="urn:microsoft.com/office/officeart/2005/8/layout/hProcess6"/>
    <dgm:cxn modelId="{EFCA77BB-6831-4D5A-8E14-27B38E80593B}" type="presParOf" srcId="{797AF0F1-F5A0-447A-914A-24E94421ACBD}" destId="{BE59D5A5-16D7-4E7B-B433-08F015E94D78}" srcOrd="0" destOrd="0" presId="urn:microsoft.com/office/officeart/2005/8/layout/hProcess6"/>
    <dgm:cxn modelId="{B9D4D8ED-C61E-4717-8B7F-61F99B7029B2}" type="presParOf" srcId="{797AF0F1-F5A0-447A-914A-24E94421ACBD}" destId="{28534500-A2E4-42E1-8B0C-B442F8D4276C}" srcOrd="1" destOrd="0" presId="urn:microsoft.com/office/officeart/2005/8/layout/hProcess6"/>
    <dgm:cxn modelId="{EE206E62-ABFE-486B-94EE-A26861AB6274}" type="presParOf" srcId="{797AF0F1-F5A0-447A-914A-24E94421ACBD}" destId="{B27FE169-5581-46A2-B7B2-D016E8D9AF09}" srcOrd="2" destOrd="0" presId="urn:microsoft.com/office/officeart/2005/8/layout/hProcess6"/>
    <dgm:cxn modelId="{577C851D-E0BA-4162-87A9-97295D269074}" type="presParOf" srcId="{797AF0F1-F5A0-447A-914A-24E94421ACBD}" destId="{51376B04-5757-4E23-9D5A-5B241E5D982D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534500-A2E4-42E1-8B0C-B442F8D4276C}">
      <dsp:nvSpPr>
        <dsp:cNvPr id="0" name=""/>
        <dsp:cNvSpPr/>
      </dsp:nvSpPr>
      <dsp:spPr>
        <a:xfrm>
          <a:off x="1995373" y="0"/>
          <a:ext cx="5753404" cy="5029199"/>
        </a:xfrm>
        <a:prstGeom prst="rightArrow">
          <a:avLst>
            <a:gd name="adj1" fmla="val 70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2080" tIns="33020" rIns="66040" bIns="33020" numCol="1" spcCol="1270" anchor="ctr" anchorCtr="0">
          <a:noAutofit/>
        </a:bodyPr>
        <a:lstStyle/>
        <a:p>
          <a:pPr marL="285750" lvl="1" indent="-285750" algn="l" defTabSz="2311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5200" kern="1200" dirty="0" err="1" smtClean="0">
              <a:latin typeface="Tw Cen MT" pitchFamily="34" charset="0"/>
            </a:rPr>
            <a:t>Penanda</a:t>
          </a:r>
          <a:endParaRPr lang="en-US" sz="5200" kern="1200" dirty="0">
            <a:latin typeface="Tw Cen MT" pitchFamily="34" charset="0"/>
          </a:endParaRPr>
        </a:p>
        <a:p>
          <a:pPr marL="285750" lvl="1" indent="-285750" algn="l" defTabSz="2311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5200" kern="1200" dirty="0" err="1" smtClean="0">
              <a:latin typeface="Tw Cen MT" pitchFamily="34" charset="0"/>
            </a:rPr>
            <a:t>Bukti</a:t>
          </a:r>
          <a:endParaRPr lang="en-US" sz="5200" kern="1200" dirty="0">
            <a:latin typeface="Tw Cen MT" pitchFamily="34" charset="0"/>
          </a:endParaRPr>
        </a:p>
        <a:p>
          <a:pPr marL="285750" lvl="1" indent="-285750" algn="l" defTabSz="2311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5200" kern="1200" dirty="0" err="1" smtClean="0">
              <a:latin typeface="Tw Cen MT" pitchFamily="34" charset="0"/>
            </a:rPr>
            <a:t>Ukuran</a:t>
          </a:r>
          <a:endParaRPr lang="en-US" sz="5200" kern="1200" dirty="0">
            <a:latin typeface="Tw Cen MT" pitchFamily="34" charset="0"/>
          </a:endParaRPr>
        </a:p>
      </dsp:txBody>
      <dsp:txXfrm>
        <a:off x="3433724" y="754380"/>
        <a:ext cx="2804784" cy="3520439"/>
      </dsp:txXfrm>
    </dsp:sp>
    <dsp:sp modelId="{51376B04-5757-4E23-9D5A-5B241E5D982D}">
      <dsp:nvSpPr>
        <dsp:cNvPr id="0" name=""/>
        <dsp:cNvSpPr/>
      </dsp:nvSpPr>
      <dsp:spPr>
        <a:xfrm>
          <a:off x="557022" y="1076248"/>
          <a:ext cx="2876702" cy="287670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kern="1200" dirty="0" smtClean="0"/>
            <a:t>INDIKATOR</a:t>
          </a:r>
          <a:endParaRPr lang="en-US" sz="3400" b="1" kern="1200" dirty="0"/>
        </a:p>
      </dsp:txBody>
      <dsp:txXfrm>
        <a:off x="978305" y="1497531"/>
        <a:ext cx="2034136" cy="20341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57784-342D-44BE-B767-95A842046E5E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8EA17-E508-4A61-8A44-62AF7F5543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392" y="4869160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l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 smtClean="0"/>
              <a:t>The </a:t>
            </a:r>
            <a:r>
              <a:rPr lang="en-US" dirty="0" err="1" smtClean="0"/>
              <a:t>Powerpoint</a:t>
            </a:r>
            <a:r>
              <a:rPr lang="en-US" dirty="0" smtClean="0"/>
              <a:t> Title Goes Here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24417" y="5805488"/>
            <a:ext cx="10515600" cy="647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Secondary Title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  <a:prstGeom prst="rect">
            <a:avLst/>
          </a:prstGeom>
        </p:spPr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5" y="6459791"/>
            <a:ext cx="2472271" cy="365125"/>
          </a:xfrm>
          <a:prstGeom prst="rect">
            <a:avLst/>
          </a:prstGeom>
        </p:spPr>
        <p:txBody>
          <a:bodyPr/>
          <a:lstStyle/>
          <a:p>
            <a:fld id="{ADCE2944-63AC-4794-98B7-F3081A371F1E}" type="datetimeFigureOut">
              <a:rPr lang="id-ID" smtClean="0"/>
              <a:pPr/>
              <a:t>28/03/2019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7" y="6459791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62" y="6459791"/>
            <a:ext cx="1312025" cy="365125"/>
          </a:xfrm>
          <a:prstGeom prst="rect">
            <a:avLst/>
          </a:prstGeom>
        </p:spPr>
        <p:txBody>
          <a:bodyPr/>
          <a:lstStyle/>
          <a:p>
            <a:fld id="{517929AE-1FB3-475D-8916-B36598A6E66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7023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 smtClean="0"/>
              <a:t>The Chapter Title Goes Here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The Secondary Chapter Title Here</a:t>
            </a:r>
          </a:p>
        </p:txBody>
      </p:sp>
    </p:spTree>
    <p:extLst>
      <p:ext uri="{BB962C8B-B14F-4D97-AF65-F5344CB8AC3E}">
        <p14:creationId xmlns:p14="http://schemas.microsoft.com/office/powerpoint/2010/main" val="2478036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435" y="26369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95467" y="1556792"/>
            <a:ext cx="10081120" cy="432048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d-ID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amet</a:t>
            </a:r>
            <a:endParaRPr lang="id-ID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295403" y="2133600"/>
            <a:ext cx="10081684" cy="4319588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3pPr>
            <a:lvl4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4pPr>
            <a:lvl5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 smtClean="0"/>
              <a:t>The Chapter Title Goes Here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The Secondary Chapter Title Here</a:t>
            </a:r>
          </a:p>
        </p:txBody>
      </p:sp>
    </p:spTree>
    <p:extLst>
      <p:ext uri="{BB962C8B-B14F-4D97-AF65-F5344CB8AC3E}">
        <p14:creationId xmlns:p14="http://schemas.microsoft.com/office/powerpoint/2010/main" val="2478036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ver.png"/>
          <p:cNvPicPr>
            <a:picLocks noChangeAspect="1"/>
          </p:cNvPicPr>
          <p:nvPr/>
        </p:nvPicPr>
        <p:blipFill>
          <a:blip r:embed="rId3" cstate="print"/>
          <a:srcRect t="63542"/>
          <a:stretch>
            <a:fillRect/>
          </a:stretch>
        </p:blipFill>
        <p:spPr>
          <a:xfrm>
            <a:off x="1641" y="4357694"/>
            <a:ext cx="12188729" cy="2500306"/>
          </a:xfrm>
          <a:prstGeom prst="rect">
            <a:avLst/>
          </a:prstGeom>
        </p:spPr>
      </p:pic>
      <p:pic>
        <p:nvPicPr>
          <p:cNvPr id="3" name="Picture 2" descr="Cov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1" y="1306"/>
            <a:ext cx="12188728" cy="1617934"/>
          </a:xfrm>
          <a:prstGeom prst="rect">
            <a:avLst/>
          </a:prstGeom>
        </p:spPr>
      </p:pic>
      <p:pic>
        <p:nvPicPr>
          <p:cNvPr id="4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7216" y="214290"/>
            <a:ext cx="2190765" cy="5927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6686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ody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2" y="920"/>
            <a:ext cx="12188729" cy="6856160"/>
          </a:xfrm>
          <a:prstGeom prst="rect">
            <a:avLst/>
          </a:prstGeom>
        </p:spPr>
      </p:pic>
      <p:pic>
        <p:nvPicPr>
          <p:cNvPr id="4" name="Picture 3" descr="Cover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1" y="1306"/>
            <a:ext cx="12188728" cy="1617934"/>
          </a:xfrm>
          <a:prstGeom prst="rect">
            <a:avLst/>
          </a:prstGeom>
        </p:spPr>
      </p:pic>
      <p:pic>
        <p:nvPicPr>
          <p:cNvPr id="5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7216" y="214290"/>
            <a:ext cx="2190765" cy="59272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ARTWORK\UNISA\BRAND BOOK\CDR\__MASTER TEMPLATE\TEMPLATE PPT\JPG\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0"/>
            <a:ext cx="12198412" cy="6858000"/>
          </a:xfrm>
          <a:prstGeom prst="rect">
            <a:avLst/>
          </a:prstGeom>
          <a:noFill/>
        </p:spPr>
      </p:pic>
      <p:pic>
        <p:nvPicPr>
          <p:cNvPr id="4" name="Picture 4" descr="D:\ARTWORK\UNISA\BRAND BOOK\CDR\__MASTER TEMPLATE\TEMPLATE PPT\JPG\4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67240" y="2214554"/>
            <a:ext cx="2762269" cy="236364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 smtClean="0">
                <a:latin typeface="Franklin Gothic Heavy" pitchFamily="34" charset="0"/>
                <a:ea typeface="Arial Unicode MS" pitchFamily="34" charset="-128"/>
                <a:cs typeface="Tahoma" pitchFamily="34" charset="0"/>
              </a:rPr>
              <a:t>PEMBUKA BELAJAR</a:t>
            </a:r>
            <a:endParaRPr lang="id-ID" sz="3600" dirty="0" smtClean="0">
              <a:latin typeface="Franklin Gothic Heavy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74623" y="4668982"/>
            <a:ext cx="9753599" cy="1605396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“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Kami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ridho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Allah SWT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Tuhanku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Islam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agamaku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Muhammad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Rasul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Ya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Allah,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tambahkanlah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kepadaku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ilmu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berikanlah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kefahaman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”</a:t>
            </a:r>
          </a:p>
        </p:txBody>
      </p:sp>
      <p:pic>
        <p:nvPicPr>
          <p:cNvPr id="15364" name="Picture 5" descr="C:\Users\Suryani\Pictures\doa-belaj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1276" y="1390651"/>
            <a:ext cx="10432473" cy="2779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796146" y="304799"/>
            <a:ext cx="7827818" cy="581891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DOA BELAJAR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KRITERIA </a:t>
            </a:r>
            <a:r>
              <a:rPr lang="id-ID" dirty="0"/>
              <a:t>RUMUSAN TUJUAN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95403" y="2133600"/>
            <a:ext cx="10081684" cy="3169920"/>
          </a:xfrm>
        </p:spPr>
        <p:txBody>
          <a:bodyPr/>
          <a:lstStyle/>
          <a:p>
            <a:r>
              <a:rPr lang="id-ID" sz="2400" b="1" dirty="0"/>
              <a:t>Mendukung pencapaian </a:t>
            </a:r>
            <a:r>
              <a:rPr lang="id-ID" sz="2400" b="1" dirty="0" smtClean="0"/>
              <a:t>misi;</a:t>
            </a:r>
            <a:endParaRPr lang="id-ID" sz="2400" b="1" dirty="0"/>
          </a:p>
          <a:p>
            <a:r>
              <a:rPr lang="id-ID" sz="2400" b="1" dirty="0"/>
              <a:t>Diturunkan secara lebih operasional dari masing-masing misi </a:t>
            </a:r>
            <a:r>
              <a:rPr lang="id-ID" sz="2400" b="1" dirty="0" smtClean="0"/>
              <a:t>yang </a:t>
            </a:r>
            <a:r>
              <a:rPr lang="id-ID" sz="2400" b="1" dirty="0"/>
              <a:t>berkaitan dengan </a:t>
            </a:r>
            <a:r>
              <a:rPr lang="id-ID" sz="2400" b="1" dirty="0" smtClean="0"/>
              <a:t>tupoksi, </a:t>
            </a:r>
            <a:r>
              <a:rPr lang="id-ID" sz="2400" b="1" dirty="0"/>
              <a:t>dan telah ditetapkan dengan memperhatikan visi; </a:t>
            </a:r>
          </a:p>
          <a:p>
            <a:r>
              <a:rPr lang="id-ID" sz="2400" b="1" dirty="0"/>
              <a:t>Disusun dengan memperhatikan permasalahan dan isu-isu </a:t>
            </a:r>
            <a:r>
              <a:rPr lang="id-ID" sz="2400" b="1" dirty="0" smtClean="0"/>
              <a:t>strategis; </a:t>
            </a:r>
            <a:endParaRPr lang="id-ID" sz="2400" b="1" dirty="0"/>
          </a:p>
          <a:p>
            <a:r>
              <a:rPr lang="id-ID" sz="2400" b="1" dirty="0"/>
              <a:t>Dapat diukur dalam jangka waktu 5 (lima) tahunan;</a:t>
            </a:r>
          </a:p>
          <a:p>
            <a:r>
              <a:rPr lang="id-ID" sz="2400" b="1" dirty="0"/>
              <a:t>Disusun dengan bahasa yang jelas dan mudah dipahami. </a:t>
            </a:r>
          </a:p>
        </p:txBody>
      </p:sp>
    </p:spTree>
    <p:extLst>
      <p:ext uri="{BB962C8B-B14F-4D97-AF65-F5344CB8AC3E}">
        <p14:creationId xmlns:p14="http://schemas.microsoft.com/office/powerpoint/2010/main" val="491318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LANGKAH-LANGKAH PERUMUSAN TUJUAN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95403" y="2133600"/>
            <a:ext cx="10081684" cy="1249680"/>
          </a:xfrm>
        </p:spPr>
        <p:txBody>
          <a:bodyPr/>
          <a:lstStyle/>
          <a:p>
            <a:pPr lvl="0">
              <a:buFont typeface="Wingdings" pitchFamily="2" charset="2"/>
              <a:buChar char="§"/>
            </a:pPr>
            <a:r>
              <a:rPr lang="en-US" dirty="0"/>
              <a:t>M</a:t>
            </a:r>
            <a:r>
              <a:rPr lang="id-ID" dirty="0"/>
              <a:t>enguji apakah rancangan pernyataan tujuan dapat memecahkan permasalahan dan isu-isu strategis pembangunan daerah</a:t>
            </a:r>
            <a:r>
              <a:rPr lang="en-US" dirty="0"/>
              <a:t>;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 err="1"/>
              <a:t>Merumuskan</a:t>
            </a:r>
            <a:r>
              <a:rPr lang="en-US" dirty="0"/>
              <a:t> </a:t>
            </a:r>
            <a:r>
              <a:rPr lang="en-US" dirty="0" err="1"/>
              <a:t>indikator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yang </a:t>
            </a:r>
            <a:r>
              <a:rPr lang="en-US" dirty="0" err="1"/>
              <a:t>terukur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71359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CONTOH </a:t>
            </a:r>
            <a:r>
              <a:rPr lang="id-ID" dirty="0" smtClean="0"/>
              <a:t>TUJUAN UNIVERSITAS </a:t>
            </a:r>
            <a:r>
              <a:rPr lang="id-ID" dirty="0"/>
              <a:t>‘AISYIYAH YOGYAKARTA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dirty="0" smtClean="0"/>
              <a:t>Menghasilkan lulusan berakhlak mulia, menguasai ilmu pengetahuan dan teknologi berwawasan kesehatan, profesional, berjiwa enterpreneur dan menjadi kekuatan penggerak </a:t>
            </a:r>
            <a:r>
              <a:rPr lang="id-ID" i="1" dirty="0" smtClean="0"/>
              <a:t>(driving force)</a:t>
            </a:r>
            <a:r>
              <a:rPr lang="id-ID" dirty="0" smtClean="0"/>
              <a:t> dalam memajukan kehidupan bangsa</a:t>
            </a:r>
          </a:p>
          <a:p>
            <a:r>
              <a:rPr lang="id-ID" dirty="0" smtClean="0"/>
              <a:t>Menghasilkan karya-karya ilmiah berwawasan kesehatan yang menjadi rujukan dalam penyelesaian masalah</a:t>
            </a:r>
          </a:p>
          <a:p>
            <a:r>
              <a:rPr lang="id-ID" dirty="0" smtClean="0"/>
              <a:t>Menghasilkan karya inovatif dan aplikatif berwawasan kesehatan yang berkontribusi pada pemberdayaan dan pencerahan</a:t>
            </a:r>
          </a:p>
          <a:p>
            <a:r>
              <a:rPr lang="id-ID" dirty="0" smtClean="0"/>
              <a:t>Menghasilkan pemikiran Islam Berkemajuan dan sebagai penguat moral spiritual dalam implementasi Caturdarma Perguruan Tinggi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33445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9800" y="335282"/>
            <a:ext cx="5181600" cy="680718"/>
          </a:xfrm>
        </p:spPr>
        <p:txBody>
          <a:bodyPr/>
          <a:lstStyle/>
          <a:p>
            <a:r>
              <a:rPr lang="en-US" sz="4000" b="1" dirty="0" err="1" smtClean="0"/>
              <a:t>Rencana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Tindak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Lanjut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95403" y="1371600"/>
            <a:ext cx="10081684" cy="5081588"/>
          </a:xfrm>
        </p:spPr>
        <p:txBody>
          <a:bodyPr/>
          <a:lstStyle/>
          <a:p>
            <a:pPr>
              <a:buNone/>
            </a:pPr>
            <a:r>
              <a:rPr lang="id-ID" sz="3600" b="1" dirty="0" smtClean="0"/>
              <a:t>NEXT MEETING </a:t>
            </a:r>
          </a:p>
          <a:p>
            <a:pPr lvl="0">
              <a:buNone/>
            </a:pPr>
            <a:r>
              <a:rPr lang="id-ID" sz="5400" b="1" dirty="0" smtClean="0"/>
              <a:t>Perumusan Sasaran</a:t>
            </a:r>
            <a:endParaRPr lang="id-ID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6278" y="3150461"/>
            <a:ext cx="10081120" cy="576808"/>
          </a:xfrm>
          <a:solidFill>
            <a:srgbClr val="00B050"/>
          </a:solidFill>
        </p:spPr>
        <p:txBody>
          <a:bodyPr/>
          <a:lstStyle/>
          <a:p>
            <a:pPr algn="ctr"/>
            <a:r>
              <a:rPr lang="id-ID" sz="3200" b="1" dirty="0">
                <a:solidFill>
                  <a:schemeClr val="bg1"/>
                </a:solidFill>
                <a:latin typeface="Tw Cen MT" pitchFamily="34" charset="0"/>
              </a:rPr>
              <a:t>SASARAN</a:t>
            </a:r>
            <a:endParaRPr lang="id-ID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055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w Cen MT" pitchFamily="34" charset="0"/>
              </a:rPr>
              <a:t>S</a:t>
            </a:r>
            <a:r>
              <a:rPr lang="id-ID" b="1" dirty="0">
                <a:latin typeface="Tw Cen MT" pitchFamily="34" charset="0"/>
              </a:rPr>
              <a:t>ASARAN </a:t>
            </a:r>
            <a:r>
              <a:rPr lang="en-US" b="1" dirty="0">
                <a:latin typeface="Tw Cen MT" pitchFamily="34" charset="0"/>
              </a:rPr>
              <a:t/>
            </a:r>
            <a:br>
              <a:rPr lang="en-US" b="1" dirty="0">
                <a:latin typeface="Tw Cen MT" pitchFamily="34" charset="0"/>
              </a:rPr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95403" y="2133600"/>
            <a:ext cx="10081684" cy="2451463"/>
          </a:xfrm>
        </p:spPr>
        <p:txBody>
          <a:bodyPr/>
          <a:lstStyle/>
          <a:p>
            <a:r>
              <a:rPr lang="en-US" dirty="0" err="1">
                <a:sym typeface="Symbol" pitchFamily="18" charset="2"/>
              </a:rPr>
              <a:t>R</a:t>
            </a:r>
            <a:r>
              <a:rPr lang="en-US" dirty="0" err="1"/>
              <a:t>umusan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yang 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tercapainya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,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pencapaian</a:t>
            </a:r>
            <a:r>
              <a:rPr lang="en-US" dirty="0"/>
              <a:t> </a:t>
            </a:r>
            <a:r>
              <a:rPr lang="en-US" i="1" dirty="0"/>
              <a:t>outcome </a:t>
            </a:r>
            <a:r>
              <a:rPr lang="en-US" dirty="0"/>
              <a:t>program </a:t>
            </a:r>
            <a:r>
              <a:rPr lang="id-ID" dirty="0" smtClean="0"/>
              <a:t>ORGANISASI</a:t>
            </a:r>
          </a:p>
          <a:p>
            <a:r>
              <a:rPr lang="id-ID" dirty="0" smtClean="0"/>
              <a:t>DALAM MERUMUSKAN SASARAN MOHON DIPERHAATIKAN </a:t>
            </a:r>
          </a:p>
          <a:p>
            <a:pPr marL="0" indent="0">
              <a:lnSpc>
                <a:spcPct val="95000"/>
              </a:lnSpc>
              <a:spcBef>
                <a:spcPct val="25000"/>
              </a:spcBef>
              <a:spcAft>
                <a:spcPct val="30000"/>
              </a:spcAft>
              <a:buClr>
                <a:srgbClr val="B924AC"/>
              </a:buClr>
              <a:buNone/>
            </a:pPr>
            <a:r>
              <a:rPr lang="id-ID" dirty="0" smtClean="0">
                <a:latin typeface="Tahoma" pitchFamily="34" charset="0"/>
              </a:rPr>
              <a:t>	-  </a:t>
            </a:r>
            <a:r>
              <a:rPr lang="en-US" dirty="0" err="1" smtClean="0">
                <a:latin typeface="Tahoma" pitchFamily="34" charset="0"/>
              </a:rPr>
              <a:t>Kesesuaian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>
                <a:latin typeface="Tahoma" pitchFamily="34" charset="0"/>
              </a:rPr>
              <a:t>dg TUPOKSI, </a:t>
            </a:r>
          </a:p>
          <a:p>
            <a:pPr marL="0" indent="0">
              <a:lnSpc>
                <a:spcPct val="95000"/>
              </a:lnSpc>
              <a:spcBef>
                <a:spcPct val="25000"/>
              </a:spcBef>
              <a:spcAft>
                <a:spcPct val="30000"/>
              </a:spcAft>
              <a:buClr>
                <a:srgbClr val="B924AC"/>
              </a:buClr>
              <a:buNone/>
            </a:pPr>
            <a:r>
              <a:rPr lang="id-ID" dirty="0" smtClean="0">
                <a:latin typeface="Tahoma" pitchFamily="34" charset="0"/>
              </a:rPr>
              <a:t>	-  </a:t>
            </a:r>
            <a:r>
              <a:rPr lang="en-US" dirty="0" err="1" smtClean="0">
                <a:latin typeface="Tahoma" pitchFamily="34" charset="0"/>
              </a:rPr>
              <a:t>Kejelasan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>
                <a:latin typeface="Tahoma" pitchFamily="34" charset="0"/>
              </a:rPr>
              <a:t>T</a:t>
            </a:r>
            <a:r>
              <a:rPr lang="id-ID" dirty="0">
                <a:latin typeface="Tahoma" pitchFamily="34" charset="0"/>
              </a:rPr>
              <a:t>ARGET GORUP  yang </a:t>
            </a:r>
            <a:r>
              <a:rPr lang="id-ID" dirty="0" smtClean="0">
                <a:latin typeface="Tahoma" pitchFamily="34" charset="0"/>
              </a:rPr>
              <a:t>dilayani</a:t>
            </a:r>
          </a:p>
          <a:p>
            <a:pPr marL="0" indent="0">
              <a:lnSpc>
                <a:spcPct val="95000"/>
              </a:lnSpc>
              <a:spcBef>
                <a:spcPct val="25000"/>
              </a:spcBef>
              <a:spcAft>
                <a:spcPct val="30000"/>
              </a:spcAft>
              <a:buClr>
                <a:srgbClr val="B924AC"/>
              </a:buClr>
              <a:buNone/>
            </a:pPr>
            <a:r>
              <a:rPr lang="id-ID" dirty="0">
                <a:latin typeface="Tahoma" pitchFamily="34" charset="0"/>
                <a:sym typeface="Symbol" pitchFamily="18" charset="2"/>
              </a:rPr>
              <a:t>	</a:t>
            </a:r>
            <a:r>
              <a:rPr lang="id-ID" dirty="0" smtClean="0">
                <a:latin typeface="Tahoma" pitchFamily="34" charset="0"/>
                <a:sym typeface="Symbol" pitchFamily="18" charset="2"/>
              </a:rPr>
              <a:t>-  MISI </a:t>
            </a:r>
            <a:r>
              <a:rPr lang="id-ID" dirty="0">
                <a:latin typeface="Tahoma" pitchFamily="34" charset="0"/>
                <a:sym typeface="Symbol" pitchFamily="18" charset="2"/>
              </a:rPr>
              <a:t>DAN TUJUAN organisasi</a:t>
            </a:r>
            <a:endParaRPr lang="en-US" dirty="0">
              <a:latin typeface="Tahoma" pitchFamily="34" charset="0"/>
            </a:endParaRPr>
          </a:p>
          <a:p>
            <a:endParaRPr lang="id-ID" dirty="0" smtClean="0"/>
          </a:p>
          <a:p>
            <a:endParaRPr lang="en-US" b="1" dirty="0">
              <a:solidFill>
                <a:srgbClr val="FF0000"/>
              </a:solidFill>
              <a:latin typeface="Tw Cen MT" pitchFamily="34" charset="0"/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595157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KRITERIA SASARAN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95403" y="2133600"/>
            <a:ext cx="10081684" cy="2046514"/>
          </a:xfrm>
        </p:spPr>
        <p:txBody>
          <a:bodyPr/>
          <a:lstStyle/>
          <a:p>
            <a:r>
              <a:rPr lang="fi-FI" sz="3200" dirty="0"/>
              <a:t>Dirumuskan untuk mencapai atau menjelaskan tujuan; </a:t>
            </a:r>
          </a:p>
          <a:p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mencapai</a:t>
            </a:r>
            <a:r>
              <a:rPr lang="en-US" sz="3200" dirty="0"/>
              <a:t> </a:t>
            </a:r>
            <a:r>
              <a:rPr lang="en-US" sz="3200" dirty="0" err="1"/>
              <a:t>satu</a:t>
            </a:r>
            <a:r>
              <a:rPr lang="en-US" sz="3200" dirty="0"/>
              <a:t> </a:t>
            </a:r>
            <a:r>
              <a:rPr lang="en-US" sz="3200" dirty="0" err="1"/>
              <a:t>tujuan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dicapai</a:t>
            </a:r>
            <a:r>
              <a:rPr lang="en-US" sz="3200" dirty="0"/>
              <a:t> </a:t>
            </a:r>
            <a:r>
              <a:rPr lang="en-US" sz="3200" dirty="0" err="1"/>
              <a:t>melalui</a:t>
            </a:r>
            <a:r>
              <a:rPr lang="en-US" sz="3200" dirty="0"/>
              <a:t> </a:t>
            </a:r>
            <a:r>
              <a:rPr lang="en-US" sz="3200" dirty="0" err="1"/>
              <a:t>beberapa</a:t>
            </a:r>
            <a:r>
              <a:rPr lang="en-US" sz="3200" dirty="0"/>
              <a:t> </a:t>
            </a:r>
            <a:r>
              <a:rPr lang="en-US" sz="3200" dirty="0" err="1"/>
              <a:t>sasaran</a:t>
            </a:r>
            <a:r>
              <a:rPr lang="en-US" sz="3200" dirty="0"/>
              <a:t>; </a:t>
            </a:r>
          </a:p>
          <a:p>
            <a:r>
              <a:rPr lang="en-US" sz="3200" dirty="0" err="1"/>
              <a:t>Disusun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memperhatikan</a:t>
            </a:r>
            <a:r>
              <a:rPr lang="en-US" sz="3200" dirty="0"/>
              <a:t> </a:t>
            </a:r>
            <a:r>
              <a:rPr lang="en-US" sz="3200" dirty="0" err="1"/>
              <a:t>permasalahan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isu-isu</a:t>
            </a:r>
            <a:r>
              <a:rPr lang="en-US" sz="3200" dirty="0"/>
              <a:t> </a:t>
            </a:r>
            <a:r>
              <a:rPr lang="en-US" sz="3200" dirty="0" err="1"/>
              <a:t>strategis</a:t>
            </a:r>
            <a:r>
              <a:rPr lang="en-US" sz="3200" dirty="0"/>
              <a:t> </a:t>
            </a:r>
            <a:r>
              <a:rPr lang="en-US" sz="3200" dirty="0" err="1"/>
              <a:t>pembangunan</a:t>
            </a:r>
            <a:r>
              <a:rPr lang="en-US" sz="3200" dirty="0"/>
              <a:t> </a:t>
            </a:r>
            <a:r>
              <a:rPr lang="en-US" sz="3200" dirty="0" err="1"/>
              <a:t>daerah</a:t>
            </a:r>
            <a:r>
              <a:rPr lang="en-US" sz="3200" dirty="0"/>
              <a:t>;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</a:p>
          <a:p>
            <a:r>
              <a:rPr lang="en-US" sz="3200" dirty="0" err="1"/>
              <a:t>Memenuhi</a:t>
            </a:r>
            <a:r>
              <a:rPr lang="en-US" sz="3200" dirty="0"/>
              <a:t> </a:t>
            </a:r>
            <a:r>
              <a:rPr lang="en-US" sz="3200" dirty="0" err="1"/>
              <a:t>kriteria</a:t>
            </a:r>
            <a:r>
              <a:rPr lang="en-US" sz="3200" dirty="0"/>
              <a:t> SMART-C. </a:t>
            </a:r>
          </a:p>
          <a:p>
            <a:pPr marL="0" indent="0">
              <a:buNone/>
            </a:pP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38538310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INDIKATOR SASARAN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0093789"/>
              </p:ext>
            </p:extLst>
          </p:nvPr>
        </p:nvGraphicFramePr>
        <p:xfrm>
          <a:off x="1778726" y="1772816"/>
          <a:ext cx="83058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75445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INDIKATOR</a:t>
            </a:r>
            <a:r>
              <a:rPr lang="id-ID" b="1" dirty="0" smtClean="0"/>
              <a:t>  </a:t>
            </a:r>
            <a:endParaRPr lang="id-ID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4291" y="1769083"/>
            <a:ext cx="8303472" cy="5029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6689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Tw Cen MT" pitchFamily="34" charset="0"/>
              </a:rPr>
              <a:t>INDIKATOR TUJUAN DAN SASARAN</a:t>
            </a: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sz="quarter" idx="10"/>
          </p:nvPr>
        </p:nvSpPr>
        <p:spPr>
          <a:xfrm>
            <a:off x="1295403" y="2133600"/>
            <a:ext cx="10081684" cy="3483429"/>
          </a:xfrm>
        </p:spPr>
        <p:txBody>
          <a:bodyPr/>
          <a:lstStyle/>
          <a:p>
            <a:pPr marL="442913" indent="-442913" eaLnBrk="1" hangingPunct="1">
              <a:lnSpc>
                <a:spcPct val="80000"/>
              </a:lnSpc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US" b="1" dirty="0" err="1" smtClean="0"/>
              <a:t>Ukuran</a:t>
            </a:r>
            <a:r>
              <a:rPr lang="en-US" b="1" dirty="0" smtClean="0"/>
              <a:t> </a:t>
            </a:r>
            <a:r>
              <a:rPr lang="en-US" b="1" dirty="0" err="1" smtClean="0"/>
              <a:t>tingkat</a:t>
            </a:r>
            <a:r>
              <a:rPr lang="en-US" b="1" dirty="0" smtClean="0"/>
              <a:t> </a:t>
            </a:r>
            <a:r>
              <a:rPr lang="en-US" b="1" dirty="0" err="1" smtClean="0"/>
              <a:t>keberhasilan</a:t>
            </a:r>
            <a:r>
              <a:rPr lang="en-US" b="1" dirty="0" smtClean="0"/>
              <a:t> </a:t>
            </a:r>
            <a:r>
              <a:rPr lang="en-US" b="1" dirty="0" err="1" smtClean="0"/>
              <a:t>pencapaian</a:t>
            </a:r>
            <a:r>
              <a:rPr lang="en-US" b="1" dirty="0" smtClean="0"/>
              <a:t> </a:t>
            </a:r>
            <a:r>
              <a:rPr lang="en-US" b="1" dirty="0" err="1" smtClean="0"/>
              <a:t>tujuan</a:t>
            </a:r>
            <a:r>
              <a:rPr lang="en-US" b="1" dirty="0" smtClean="0"/>
              <a:t>/</a:t>
            </a:r>
            <a:r>
              <a:rPr lang="en-US" b="1" dirty="0" err="1" smtClean="0"/>
              <a:t>sasaran</a:t>
            </a:r>
            <a:r>
              <a:rPr lang="en-US" b="1" dirty="0" smtClean="0"/>
              <a:t> </a:t>
            </a:r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diwujudkan</a:t>
            </a:r>
            <a:r>
              <a:rPr lang="en-US" b="1" dirty="0" smtClean="0"/>
              <a:t> </a:t>
            </a:r>
            <a:r>
              <a:rPr lang="en-US" b="1" dirty="0" err="1" smtClean="0"/>
              <a:t>pada</a:t>
            </a:r>
            <a:r>
              <a:rPr lang="en-US" b="1" dirty="0" smtClean="0"/>
              <a:t> </a:t>
            </a:r>
            <a:r>
              <a:rPr lang="en-US" b="1" dirty="0" err="1" smtClean="0"/>
              <a:t>tahun</a:t>
            </a:r>
            <a:r>
              <a:rPr lang="en-US" b="1" dirty="0" smtClean="0"/>
              <a:t> </a:t>
            </a:r>
            <a:r>
              <a:rPr lang="en-US" b="1" dirty="0" err="1" smtClean="0"/>
              <a:t>tertentu</a:t>
            </a:r>
            <a:endParaRPr lang="en-US" b="1" dirty="0" smtClean="0"/>
          </a:p>
          <a:p>
            <a:pPr marL="442913" indent="-442913" eaLnBrk="1" hangingPunct="1">
              <a:lnSpc>
                <a:spcPct val="80000"/>
              </a:lnSpc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US" b="1" dirty="0" err="1" smtClean="0"/>
              <a:t>Setiap</a:t>
            </a:r>
            <a:r>
              <a:rPr lang="en-US" b="1" dirty="0" smtClean="0"/>
              <a:t> </a:t>
            </a:r>
            <a:r>
              <a:rPr lang="en-US" b="1" dirty="0" err="1" smtClean="0"/>
              <a:t>indikator</a:t>
            </a:r>
            <a:r>
              <a:rPr lang="en-US" b="1" dirty="0" smtClean="0"/>
              <a:t> </a:t>
            </a:r>
            <a:r>
              <a:rPr lang="en-US" b="1" dirty="0" err="1" smtClean="0"/>
              <a:t>tujuan</a:t>
            </a:r>
            <a:r>
              <a:rPr lang="en-US" b="1" dirty="0" smtClean="0"/>
              <a:t>/</a:t>
            </a:r>
            <a:r>
              <a:rPr lang="en-US" b="1" dirty="0" err="1" smtClean="0"/>
              <a:t>sasaran</a:t>
            </a:r>
            <a:r>
              <a:rPr lang="en-US" b="1" dirty="0" smtClean="0"/>
              <a:t> </a:t>
            </a:r>
            <a:r>
              <a:rPr lang="en-US" b="1" dirty="0" err="1" smtClean="0"/>
              <a:t>disertai</a:t>
            </a:r>
            <a:r>
              <a:rPr lang="en-US" b="1" dirty="0" smtClean="0"/>
              <a:t> </a:t>
            </a:r>
            <a:r>
              <a:rPr lang="en-US" b="1" dirty="0" err="1" smtClean="0"/>
              <a:t>dengan</a:t>
            </a:r>
            <a:r>
              <a:rPr lang="en-US" b="1" dirty="0" smtClean="0"/>
              <a:t> </a:t>
            </a:r>
            <a:r>
              <a:rPr lang="en-US" b="1" dirty="0" err="1" smtClean="0"/>
              <a:t>rencana</a:t>
            </a:r>
            <a:r>
              <a:rPr lang="en-US" b="1" dirty="0" smtClean="0"/>
              <a:t> </a:t>
            </a:r>
            <a:r>
              <a:rPr lang="en-US" b="1" dirty="0" err="1" smtClean="0"/>
              <a:t>tingkat</a:t>
            </a:r>
            <a:r>
              <a:rPr lang="en-US" b="1" dirty="0" smtClean="0"/>
              <a:t> </a:t>
            </a:r>
            <a:r>
              <a:rPr lang="en-US" b="1" dirty="0" err="1" smtClean="0"/>
              <a:t>capaiannya</a:t>
            </a:r>
            <a:endParaRPr lang="en-US" b="1" dirty="0" smtClean="0"/>
          </a:p>
          <a:p>
            <a:pPr marL="442913" indent="-442913" eaLnBrk="1" hangingPunct="1">
              <a:lnSpc>
                <a:spcPct val="80000"/>
              </a:lnSpc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US" b="1" dirty="0" err="1" smtClean="0"/>
              <a:t>Berupa</a:t>
            </a:r>
            <a:r>
              <a:rPr lang="en-US" b="1" dirty="0" smtClean="0"/>
              <a:t> </a:t>
            </a:r>
            <a:r>
              <a:rPr lang="en-US" b="1" i="1" dirty="0" smtClean="0"/>
              <a:t>impact </a:t>
            </a:r>
          </a:p>
          <a:p>
            <a:pPr marL="442913" indent="-442913" eaLnBrk="1" hangingPunct="1">
              <a:lnSpc>
                <a:spcPct val="80000"/>
              </a:lnSpc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US" b="1" dirty="0" err="1" smtClean="0"/>
              <a:t>Setiap</a:t>
            </a:r>
            <a:r>
              <a:rPr lang="en-US" b="1" dirty="0" smtClean="0"/>
              <a:t> </a:t>
            </a:r>
            <a:r>
              <a:rPr lang="en-US" b="1" dirty="0" err="1" smtClean="0"/>
              <a:t>tujuan</a:t>
            </a:r>
            <a:r>
              <a:rPr lang="en-US" b="1" dirty="0" smtClean="0"/>
              <a:t>/</a:t>
            </a:r>
            <a:r>
              <a:rPr lang="en-US" b="1" dirty="0" err="1" smtClean="0"/>
              <a:t>sasaran</a:t>
            </a:r>
            <a:r>
              <a:rPr lang="en-US" b="1" dirty="0" smtClean="0"/>
              <a:t> </a:t>
            </a:r>
            <a:r>
              <a:rPr lang="en-US" b="1" dirty="0" err="1" smtClean="0"/>
              <a:t>dapat</a:t>
            </a:r>
            <a:r>
              <a:rPr lang="en-US" b="1" dirty="0" smtClean="0"/>
              <a:t> </a:t>
            </a:r>
            <a:r>
              <a:rPr lang="en-US" b="1" dirty="0" err="1" smtClean="0"/>
              <a:t>memiliki</a:t>
            </a:r>
            <a:r>
              <a:rPr lang="en-US" b="1" dirty="0" smtClean="0"/>
              <a:t> </a:t>
            </a:r>
            <a:r>
              <a:rPr lang="en-US" b="1" dirty="0" err="1" smtClean="0"/>
              <a:t>lebih</a:t>
            </a:r>
            <a:r>
              <a:rPr lang="en-US" b="1" dirty="0" smtClean="0"/>
              <a:t> </a:t>
            </a:r>
            <a:r>
              <a:rPr lang="en-US" b="1" dirty="0" err="1" smtClean="0"/>
              <a:t>dari</a:t>
            </a:r>
            <a:r>
              <a:rPr lang="en-US" b="1" dirty="0" smtClean="0"/>
              <a:t> </a:t>
            </a:r>
            <a:r>
              <a:rPr lang="en-US" b="1" dirty="0" err="1" smtClean="0"/>
              <a:t>satu</a:t>
            </a:r>
            <a:r>
              <a:rPr lang="en-US" b="1" dirty="0" smtClean="0"/>
              <a:t> </a:t>
            </a:r>
            <a:r>
              <a:rPr lang="en-US" b="1" dirty="0" smtClean="0"/>
              <a:t>indicator</a:t>
            </a:r>
            <a:endParaRPr lang="id-ID" b="1" dirty="0"/>
          </a:p>
          <a:p>
            <a:pPr marL="442913" indent="-442913" eaLnBrk="1" hangingPunct="1">
              <a:lnSpc>
                <a:spcPct val="80000"/>
              </a:lnSpc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US" b="1" dirty="0" err="1" smtClean="0"/>
              <a:t>Pencapaian</a:t>
            </a:r>
            <a:r>
              <a:rPr lang="en-US" b="1" dirty="0" smtClean="0"/>
              <a:t> </a:t>
            </a:r>
            <a:r>
              <a:rPr lang="en-US" b="1" dirty="0" err="1"/>
              <a:t>indikator</a:t>
            </a:r>
            <a:r>
              <a:rPr lang="en-US" b="1" dirty="0"/>
              <a:t> </a:t>
            </a:r>
            <a:r>
              <a:rPr lang="en-US" b="1" dirty="0" err="1"/>
              <a:t>tujuan</a:t>
            </a:r>
            <a:r>
              <a:rPr lang="en-US" b="1" dirty="0"/>
              <a:t> </a:t>
            </a:r>
            <a:r>
              <a:rPr lang="en-US" b="1" dirty="0" err="1"/>
              <a:t>dihasilkan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pencapaian</a:t>
            </a:r>
            <a:r>
              <a:rPr lang="en-US" b="1" dirty="0"/>
              <a:t> </a:t>
            </a:r>
            <a:r>
              <a:rPr lang="en-US" b="1" dirty="0" err="1"/>
              <a:t>beberapa</a:t>
            </a:r>
            <a:r>
              <a:rPr lang="en-US" b="1" dirty="0"/>
              <a:t> </a:t>
            </a:r>
            <a:r>
              <a:rPr lang="en-US" b="1" i="1" dirty="0"/>
              <a:t>impact</a:t>
            </a:r>
            <a:r>
              <a:rPr lang="en-US" b="1" dirty="0"/>
              <a:t>/</a:t>
            </a:r>
            <a:r>
              <a:rPr lang="en-US" b="1" dirty="0" err="1"/>
              <a:t>indikator</a:t>
            </a:r>
            <a:r>
              <a:rPr lang="en-US" b="1" dirty="0"/>
              <a:t> </a:t>
            </a:r>
            <a:r>
              <a:rPr lang="en-US" b="1" dirty="0" err="1" smtClean="0"/>
              <a:t>sasaran</a:t>
            </a:r>
            <a:r>
              <a:rPr lang="en-US" b="1" dirty="0" smtClean="0"/>
              <a:t>;</a:t>
            </a:r>
            <a:endParaRPr lang="id-ID" b="1" dirty="0" smtClean="0"/>
          </a:p>
          <a:p>
            <a:pPr marL="442913" indent="-442913" eaLnBrk="1" hangingPunct="1">
              <a:lnSpc>
                <a:spcPct val="80000"/>
              </a:lnSpc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US" b="1" dirty="0" err="1" smtClean="0"/>
              <a:t>Pencapaian</a:t>
            </a:r>
            <a:r>
              <a:rPr lang="en-US" b="1" dirty="0" smtClean="0"/>
              <a:t> </a:t>
            </a:r>
            <a:r>
              <a:rPr lang="en-US" b="1" dirty="0" err="1"/>
              <a:t>indikator</a:t>
            </a:r>
            <a:r>
              <a:rPr lang="en-US" b="1" dirty="0"/>
              <a:t> </a:t>
            </a:r>
            <a:r>
              <a:rPr lang="en-US" b="1" dirty="0" err="1"/>
              <a:t>sasaran</a:t>
            </a:r>
            <a:r>
              <a:rPr lang="en-US" b="1" dirty="0"/>
              <a:t> </a:t>
            </a:r>
            <a:r>
              <a:rPr lang="en-US" b="1" dirty="0" err="1"/>
              <a:t>dihasilkan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pencapaian</a:t>
            </a:r>
            <a:r>
              <a:rPr lang="en-US" b="1" dirty="0"/>
              <a:t> </a:t>
            </a:r>
            <a:r>
              <a:rPr lang="en-US" b="1" dirty="0" err="1"/>
              <a:t>beberapa</a:t>
            </a:r>
            <a:r>
              <a:rPr lang="en-US" b="1" dirty="0"/>
              <a:t> </a:t>
            </a:r>
            <a:r>
              <a:rPr lang="en-US" b="1" i="1" dirty="0"/>
              <a:t>outcome/</a:t>
            </a:r>
            <a:r>
              <a:rPr lang="en-US" b="1" dirty="0" err="1"/>
              <a:t>indikator</a:t>
            </a:r>
            <a:r>
              <a:rPr lang="en-US" b="1" dirty="0"/>
              <a:t> program.</a:t>
            </a:r>
          </a:p>
          <a:p>
            <a:pPr marL="442913" indent="-442913" eaLnBrk="1" hangingPunct="1">
              <a:lnSpc>
                <a:spcPct val="80000"/>
              </a:lnSpc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  <a:buFont typeface="Wingdings" pitchFamily="2" charset="2"/>
              <a:buChar char="§"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42223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9927" y="1748385"/>
            <a:ext cx="11304545" cy="1736428"/>
          </a:xfrm>
        </p:spPr>
        <p:txBody>
          <a:bodyPr/>
          <a:lstStyle/>
          <a:p>
            <a:pPr>
              <a:defRPr/>
            </a:pPr>
            <a:r>
              <a:rPr lang="id-ID" sz="5400" dirty="0" smtClean="0">
                <a:solidFill>
                  <a:srgbClr val="00B050"/>
                </a:solidFill>
                <a:latin typeface="Corbel" pitchFamily="34" charset="0"/>
                <a:cs typeface="Arial" charset="0"/>
              </a:rPr>
              <a:t>PERUMUSAN </a:t>
            </a:r>
            <a:r>
              <a:rPr lang="id-ID" sz="5400" dirty="0" smtClean="0">
                <a:solidFill>
                  <a:srgbClr val="00B050"/>
                </a:solidFill>
                <a:latin typeface="Corbel" pitchFamily="34" charset="0"/>
                <a:cs typeface="Arial" charset="0"/>
              </a:rPr>
              <a:t>SASARAN</a:t>
            </a:r>
            <a:endParaRPr lang="en-US" sz="5400" dirty="0" smtClean="0">
              <a:solidFill>
                <a:srgbClr val="00B050"/>
              </a:solidFill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14400" y="4973782"/>
            <a:ext cx="10515600" cy="1219200"/>
          </a:xfrm>
        </p:spPr>
        <p:txBody>
          <a:bodyPr/>
          <a:lstStyle/>
          <a:p>
            <a:r>
              <a:rPr lang="id-ID" sz="1600" dirty="0" smtClean="0">
                <a:latin typeface="Berlin Sans FB Demi" pitchFamily="34" charset="0"/>
              </a:rPr>
              <a:t>MUHAMMAD KHOZIN, S.IP, MPA</a:t>
            </a:r>
            <a:endParaRPr lang="en-US" sz="1600" dirty="0" smtClean="0">
              <a:latin typeface="Berlin Sans FB Demi" pitchFamily="34" charset="0"/>
            </a:endParaRPr>
          </a:p>
          <a:p>
            <a:r>
              <a:rPr lang="en-US" sz="1600" dirty="0" err="1" smtClean="0">
                <a:latin typeface="Berlin Sans FB Demi" pitchFamily="34" charset="0"/>
              </a:rPr>
              <a:t>Disampaikan</a:t>
            </a:r>
            <a:r>
              <a:rPr lang="en-US" sz="1600" dirty="0" smtClean="0">
                <a:latin typeface="Berlin Sans FB Demi" pitchFamily="34" charset="0"/>
              </a:rPr>
              <a:t> </a:t>
            </a:r>
            <a:r>
              <a:rPr lang="en-US" sz="1600" dirty="0" err="1" smtClean="0">
                <a:latin typeface="Berlin Sans FB Demi" pitchFamily="34" charset="0"/>
              </a:rPr>
              <a:t>pada</a:t>
            </a:r>
            <a:r>
              <a:rPr lang="en-US" sz="1600" dirty="0" smtClean="0">
                <a:latin typeface="Berlin Sans FB Demi" pitchFamily="34" charset="0"/>
              </a:rPr>
              <a:t> </a:t>
            </a:r>
            <a:r>
              <a:rPr lang="en-US" sz="1600" dirty="0" err="1" smtClean="0">
                <a:latin typeface="Berlin Sans FB Demi" pitchFamily="34" charset="0"/>
              </a:rPr>
              <a:t>Kuliah</a:t>
            </a:r>
            <a:r>
              <a:rPr lang="en-US" sz="1600" dirty="0" smtClean="0">
                <a:latin typeface="Berlin Sans FB Demi" pitchFamily="34" charset="0"/>
              </a:rPr>
              <a:t> MK </a:t>
            </a:r>
            <a:r>
              <a:rPr lang="id-ID" sz="1600" dirty="0" smtClean="0">
                <a:latin typeface="Berlin Sans FB Demi" pitchFamily="34" charset="0"/>
              </a:rPr>
              <a:t>Manajemen Strategis</a:t>
            </a:r>
            <a:endParaRPr lang="en-US" sz="1600" dirty="0" smtClean="0">
              <a:latin typeface="Berlin Sans FB Demi" pitchFamily="34" charset="0"/>
            </a:endParaRPr>
          </a:p>
          <a:p>
            <a:r>
              <a:rPr lang="en-US" sz="1600" dirty="0" smtClean="0">
                <a:latin typeface="Berlin Sans FB Demi" pitchFamily="34" charset="0"/>
              </a:rPr>
              <a:t>2</a:t>
            </a:r>
            <a:r>
              <a:rPr lang="id-ID" sz="1600" dirty="0" smtClean="0">
                <a:latin typeface="Berlin Sans FB Demi" pitchFamily="34" charset="0"/>
              </a:rPr>
              <a:t>019</a:t>
            </a:r>
            <a:endParaRPr lang="en-US" sz="1600" dirty="0" smtClean="0"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74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1227" y="339634"/>
            <a:ext cx="2296819" cy="432048"/>
          </a:xfrm>
        </p:spPr>
        <p:txBody>
          <a:bodyPr/>
          <a:lstStyle/>
          <a:p>
            <a:r>
              <a:rPr lang="en-US" b="1" dirty="0"/>
              <a:t>Level </a:t>
            </a:r>
            <a:r>
              <a:rPr lang="en-US" b="1" dirty="0" err="1"/>
              <a:t>Indikator</a:t>
            </a:r>
            <a:endParaRPr lang="id-ID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8220" y="1221891"/>
            <a:ext cx="9144793" cy="511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9485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KESIMPULAN TENTANG INDIKATOR</a:t>
            </a:r>
            <a:endParaRPr lang="id-ID" dirty="0"/>
          </a:p>
        </p:txBody>
      </p:sp>
      <p:sp>
        <p:nvSpPr>
          <p:cNvPr id="6" name="Rectangle 5"/>
          <p:cNvSpPr/>
          <p:nvPr/>
        </p:nvSpPr>
        <p:spPr>
          <a:xfrm>
            <a:off x="1248044" y="2142308"/>
            <a:ext cx="1017596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3200" b="1" dirty="0"/>
              <a:t>Ukuran  yang akan memberikan informasi sejauh mana kita telah berhasil mewujudkan tujuan/sasaran yang telah kita tetapkan</a:t>
            </a:r>
          </a:p>
        </p:txBody>
      </p:sp>
    </p:spTree>
    <p:extLst>
      <p:ext uri="{BB962C8B-B14F-4D97-AF65-F5344CB8AC3E}">
        <p14:creationId xmlns:p14="http://schemas.microsoft.com/office/powerpoint/2010/main" val="30750101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– CONTOH 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67" y="2081611"/>
            <a:ext cx="7955970" cy="3974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9532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CONTOH -CONTOH</a:t>
            </a:r>
            <a:endParaRPr lang="id-ID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66" y="2223149"/>
            <a:ext cx="9612019" cy="3456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0736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67" y="2207623"/>
            <a:ext cx="9964716" cy="39017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0105538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NEXT MEETING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id-ID" sz="4400" b="1" dirty="0"/>
              <a:t>Perumusan Arah dan Kebijakan 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364185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3006437" y="1138670"/>
            <a:ext cx="5714424" cy="4318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000" b="1" dirty="0" smtClean="0">
                <a:latin typeface="Berlin Sans FB Demi" pitchFamily="34" charset="0"/>
                <a:ea typeface="SimSun" pitchFamily="2" charset="-122"/>
                <a:cs typeface="Tahoma" pitchFamily="34" charset="0"/>
              </a:rPr>
              <a:t>PENUTUP BELAJAR</a:t>
            </a:r>
            <a:r>
              <a:rPr lang="en-US" sz="4000" b="1" dirty="0" smtClean="0">
                <a:latin typeface="Berlin Sans FB Demi" pitchFamily="34" charset="0"/>
                <a:ea typeface="Arial Unicode MS" pitchFamily="34" charset="-128"/>
                <a:cs typeface="Tahoma" pitchFamily="34" charset="0"/>
              </a:rPr>
              <a:t/>
            </a:r>
            <a:br>
              <a:rPr lang="en-US" sz="4000" b="1" dirty="0" smtClean="0">
                <a:latin typeface="Berlin Sans FB Demi" pitchFamily="34" charset="0"/>
                <a:ea typeface="Arial Unicode MS" pitchFamily="34" charset="-128"/>
                <a:cs typeface="Tahoma" pitchFamily="34" charset="0"/>
              </a:rPr>
            </a:br>
            <a:endParaRPr lang="en-US" sz="4000" b="1" dirty="0" smtClean="0">
              <a:latin typeface="Berlin Sans FB Demi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8371" name="Content Placeholder 2"/>
          <p:cNvSpPr>
            <a:spLocks noGrp="1"/>
          </p:cNvSpPr>
          <p:nvPr>
            <p:ph idx="4294967295"/>
          </p:nvPr>
        </p:nvSpPr>
        <p:spPr>
          <a:xfrm>
            <a:off x="1219199" y="2143125"/>
            <a:ext cx="9975273" cy="357187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ctr" eaLnBrk="1" hangingPunct="1">
              <a:buFontTx/>
              <a:buNone/>
            </a:pPr>
            <a:r>
              <a:rPr lang="ar-AE" sz="2400" b="1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بِسْمِ اللَّهِ الرَّحْمَنِ الرَّحِيمِ</a:t>
            </a:r>
            <a:endParaRPr lang="en-US" sz="2400" b="1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ar-AE" sz="2400" b="1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ar-AE" sz="2400" b="1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اَللَّهُمَّ أَرِنَا الْحَقَّ حَقًّا وَارْزُقْنَا اتِّـبَاعَه ُ وَأَرِنَا الْبَاطِلَ بَاطِلاً وَارْزُقْنَا اجْتِنَابَهُ</a:t>
            </a:r>
            <a:endParaRPr lang="en-US" sz="2400" b="1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en-US" sz="2400" b="1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ar-AE" sz="2400" b="1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Ya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Allah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Tunjukkanlah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kepada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kebenaran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sehinggga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dapat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mengikutinya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, </a:t>
            </a:r>
          </a:p>
          <a:p>
            <a:pPr algn="ctr" eaLnBrk="1" hangingPunct="1">
              <a:buFontTx/>
              <a:buNone/>
            </a:pP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Dan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tunjukkanlah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kepada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keburukan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sehingga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dapat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menjauhinya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.</a:t>
            </a:r>
          </a:p>
          <a:p>
            <a:pPr eaLnBrk="1" hangingPunct="1"/>
            <a:endParaRPr lang="en-US" sz="2400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0752" y="276632"/>
            <a:ext cx="2155739" cy="432048"/>
          </a:xfrm>
        </p:spPr>
        <p:txBody>
          <a:bodyPr/>
          <a:lstStyle/>
          <a:p>
            <a:r>
              <a:rPr lang="id-ID" b="1" dirty="0" smtClean="0"/>
              <a:t>ALUR BERFIKIR</a:t>
            </a:r>
            <a:endParaRPr lang="id-ID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489" y="1772816"/>
            <a:ext cx="10243098" cy="468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407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BRAINSTORMING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95403" y="2133600"/>
            <a:ext cx="10081684" cy="465909"/>
          </a:xfrm>
        </p:spPr>
        <p:txBody>
          <a:bodyPr/>
          <a:lstStyle/>
          <a:p>
            <a:pPr>
              <a:defRPr/>
            </a:pPr>
            <a:r>
              <a:rPr lang="id-ID" b="1" dirty="0" smtClean="0"/>
              <a:t>Sebelum kita membahas sasaran kita sedikit mengulas tentang Tujuan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05822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95403" y="3056709"/>
            <a:ext cx="10081684" cy="1319348"/>
          </a:xfrm>
          <a:solidFill>
            <a:srgbClr val="00B050"/>
          </a:solidFill>
        </p:spPr>
        <p:txBody>
          <a:bodyPr/>
          <a:lstStyle/>
          <a:p>
            <a:pPr marL="0" indent="0" algn="ctr">
              <a:buNone/>
            </a:pPr>
            <a:r>
              <a:rPr lang="id-ID" sz="8000" b="1" dirty="0" smtClean="0">
                <a:solidFill>
                  <a:schemeClr val="bg1"/>
                </a:solidFill>
              </a:rPr>
              <a:t>TUJUAN </a:t>
            </a:r>
            <a:endParaRPr lang="id-ID" sz="8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232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TUJUAN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sz="2800" b="1" dirty="0"/>
              <a:t>Tujuan adalah pernyataan kualitatif mengenai keadaan atau hasil yang ingin dicapai dimasa yang akan datang</a:t>
            </a:r>
            <a:r>
              <a:rPr lang="en-US" sz="2800" b="1" dirty="0"/>
              <a:t> </a:t>
            </a:r>
          </a:p>
          <a:p>
            <a:r>
              <a:rPr lang="sv-SE" altLang="id-ID" sz="2800" b="1" dirty="0" smtClean="0"/>
              <a:t>Tujuan merupakan </a:t>
            </a:r>
            <a:r>
              <a:rPr lang="sv-SE" altLang="id-ID" sz="2800" b="1" dirty="0"/>
              <a:t>pernyataan tentang keinginan yang akan dijadikan pedoman bagi manajemen </a:t>
            </a:r>
            <a:r>
              <a:rPr lang="id-ID" altLang="id-ID" sz="2800" b="1" dirty="0"/>
              <a:t>o</a:t>
            </a:r>
            <a:r>
              <a:rPr lang="id-ID" altLang="id-ID" sz="2800" b="1" dirty="0" smtClean="0"/>
              <a:t>rganisasi </a:t>
            </a:r>
            <a:r>
              <a:rPr lang="sv-SE" altLang="id-ID" sz="2800" b="1" dirty="0" smtClean="0"/>
              <a:t>untuk </a:t>
            </a:r>
            <a:r>
              <a:rPr lang="sv-SE" altLang="id-ID" sz="2800" b="1" dirty="0"/>
              <a:t>meraih hasil tertentu atas kegiatan yang dilakukan dengan dimensi waktu tertentu</a:t>
            </a:r>
            <a:r>
              <a:rPr lang="en-US" altLang="id-ID" sz="2800" b="1" dirty="0"/>
              <a:t> </a:t>
            </a:r>
          </a:p>
          <a:p>
            <a:r>
              <a:rPr lang="en-US" sz="2800" b="1" dirty="0" err="1">
                <a:solidFill>
                  <a:srgbClr val="FF0000"/>
                </a:solidFill>
              </a:rPr>
              <a:t>Suatu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kondisi</a:t>
            </a:r>
            <a:r>
              <a:rPr lang="en-US" sz="2800" b="1" dirty="0">
                <a:solidFill>
                  <a:srgbClr val="FF0000"/>
                </a:solidFill>
              </a:rPr>
              <a:t> yang </a:t>
            </a:r>
            <a:r>
              <a:rPr lang="en-US" sz="2800" b="1" dirty="0" err="1">
                <a:solidFill>
                  <a:srgbClr val="FF0000"/>
                </a:solidFill>
              </a:rPr>
              <a:t>akan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dicapai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atau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dihasilkan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dalam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jangka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waktu</a:t>
            </a:r>
            <a:r>
              <a:rPr lang="en-US" sz="2800" b="1" dirty="0">
                <a:solidFill>
                  <a:srgbClr val="FF0000"/>
                </a:solidFill>
              </a:rPr>
              <a:t> 5 (lima) </a:t>
            </a:r>
            <a:r>
              <a:rPr lang="en-US" sz="2800" b="1" dirty="0" err="1">
                <a:solidFill>
                  <a:srgbClr val="FF0000"/>
                </a:solidFill>
              </a:rPr>
              <a:t>Tahunan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endParaRPr lang="id-ID" sz="2800" b="1" dirty="0">
              <a:solidFill>
                <a:srgbClr val="FF0000"/>
              </a:solidFill>
              <a:latin typeface="Tw Cen MT" pitchFamily="34" charset="0"/>
            </a:endParaRPr>
          </a:p>
          <a:p>
            <a:pPr marL="0" indent="0">
              <a:buNone/>
            </a:pPr>
            <a:endParaRPr lang="id-ID" sz="2800" b="1" dirty="0"/>
          </a:p>
        </p:txBody>
      </p:sp>
    </p:spTree>
    <p:extLst>
      <p:ext uri="{BB962C8B-B14F-4D97-AF65-F5344CB8AC3E}">
        <p14:creationId xmlns:p14="http://schemas.microsoft.com/office/powerpoint/2010/main" val="758379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4 ALASAN PENTINGNYA TUJUAN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95403" y="2133600"/>
            <a:ext cx="10081684" cy="1602377"/>
          </a:xfrm>
        </p:spPr>
        <p:txBody>
          <a:bodyPr/>
          <a:lstStyle/>
          <a:p>
            <a:pPr marL="533400" indent="-5334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sv-SE" altLang="id-ID" dirty="0"/>
              <a:t>Tujuan membantu mendefinisikan organisasi dalam lingkungannya.</a:t>
            </a:r>
            <a:endParaRPr lang="fi-FI" altLang="id-ID" dirty="0"/>
          </a:p>
          <a:p>
            <a:pPr marL="533400" indent="-5334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i-FI" altLang="id-ID" dirty="0"/>
              <a:t>Tujuan membantu mengkoordinasi keputusan dan pengambilan keputusan.</a:t>
            </a:r>
          </a:p>
          <a:p>
            <a:pPr marL="533400" indent="-5334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i-FI" altLang="id-ID" dirty="0"/>
              <a:t>Tujuan menyediakan norma untuk menilai pelaksanaan prestasi organisasi.</a:t>
            </a:r>
          </a:p>
          <a:p>
            <a:pPr marL="533400" indent="-5334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i-FI" altLang="id-ID" dirty="0"/>
              <a:t>Tujuan merupakan sasaran yang lebih nyata dari pada pernyataan visi dan misi.</a:t>
            </a:r>
            <a:r>
              <a:rPr lang="en-US" altLang="id-ID" dirty="0"/>
              <a:t> 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51892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PERUMUSAN TUJUAN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95403" y="2133600"/>
            <a:ext cx="10081684" cy="1654629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id-ID" b="1" dirty="0"/>
              <a:t>Rumusan pernyataan tujuan </a:t>
            </a:r>
            <a:r>
              <a:rPr lang="id-ID" b="1" i="1" dirty="0"/>
              <a:t>biasanya</a:t>
            </a:r>
            <a:r>
              <a:rPr lang="id-ID" b="1" dirty="0"/>
              <a:t> disusun dengan membalikkan pernyataan isu, permasalahan, dan peluang menjadi suatu kalimat positif yang ringkas. </a:t>
            </a:r>
          </a:p>
          <a:p>
            <a:pPr>
              <a:buFont typeface="Wingdings" pitchFamily="2" charset="2"/>
              <a:buChar char="§"/>
            </a:pPr>
            <a:r>
              <a:rPr lang="en-US" b="1" dirty="0" err="1"/>
              <a:t>Rumusan</a:t>
            </a:r>
            <a:r>
              <a:rPr lang="en-US" b="1" dirty="0"/>
              <a:t> </a:t>
            </a:r>
            <a:r>
              <a:rPr lang="en-US" b="1" dirty="0" err="1"/>
              <a:t>tujuan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sasaran</a:t>
            </a:r>
            <a:r>
              <a:rPr lang="en-US" b="1" dirty="0"/>
              <a:t> </a:t>
            </a:r>
            <a:r>
              <a:rPr lang="en-US" b="1" dirty="0" err="1"/>
              <a:t>merupakan</a:t>
            </a:r>
            <a:r>
              <a:rPr lang="en-US" b="1" dirty="0"/>
              <a:t> </a:t>
            </a:r>
            <a:r>
              <a:rPr lang="en-US" b="1" dirty="0" err="1"/>
              <a:t>dasar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menyusun</a:t>
            </a:r>
            <a:r>
              <a:rPr lang="en-US" b="1" dirty="0"/>
              <a:t> </a:t>
            </a:r>
            <a:r>
              <a:rPr lang="en-US" b="1" dirty="0" err="1"/>
              <a:t>pilihan-pilihan</a:t>
            </a:r>
            <a:r>
              <a:rPr lang="en-US" b="1" dirty="0"/>
              <a:t> </a:t>
            </a:r>
            <a:r>
              <a:rPr lang="en-US" b="1" dirty="0" err="1"/>
              <a:t>strategi</a:t>
            </a:r>
            <a:r>
              <a:rPr lang="en-US" b="1" dirty="0"/>
              <a:t> </a:t>
            </a:r>
            <a:r>
              <a:rPr lang="en-US" b="1" dirty="0" err="1" smtClean="0"/>
              <a:t>pembangunan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/>
              <a:t>sarana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mengevaluasi</a:t>
            </a:r>
            <a:r>
              <a:rPr lang="en-US" b="1" dirty="0"/>
              <a:t> </a:t>
            </a:r>
            <a:r>
              <a:rPr lang="en-US" b="1" dirty="0" err="1"/>
              <a:t>pilihan</a:t>
            </a:r>
            <a:r>
              <a:rPr lang="en-US" b="1" dirty="0"/>
              <a:t> </a:t>
            </a:r>
            <a:r>
              <a:rPr lang="en-US" b="1" dirty="0" err="1"/>
              <a:t>tersebut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3777144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KAIDAH TUJUAN (</a:t>
            </a:r>
            <a:r>
              <a:rPr lang="id-ID" dirty="0" smtClean="0"/>
              <a:t>SMART-C)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defRPr/>
            </a:pPr>
            <a:r>
              <a:rPr lang="id-ID" sz="2400" b="1" i="1" dirty="0"/>
              <a:t>Simple</a:t>
            </a:r>
            <a:r>
              <a:rPr lang="id-ID" sz="2400" dirty="0"/>
              <a:t>: Tujuan harus dirumuskan dalam suatu yang sederhana dan mudah dimengerti, sehingga dapat dipahami oleh semua anggota   organisasi.</a:t>
            </a:r>
          </a:p>
          <a:p>
            <a:pPr>
              <a:defRPr/>
            </a:pPr>
            <a:r>
              <a:rPr lang="id-ID" sz="2400" b="1" i="1" dirty="0"/>
              <a:t>Measurable</a:t>
            </a:r>
            <a:r>
              <a:rPr lang="id-ID" sz="2400" dirty="0"/>
              <a:t>: </a:t>
            </a:r>
            <a:r>
              <a:rPr lang="en-US" sz="2400" dirty="0"/>
              <a:t> </a:t>
            </a:r>
            <a:r>
              <a:rPr lang="id-ID" sz="2400" dirty="0"/>
              <a:t>Jelas, kongkrit dan terukur dan mampu menjadi motivasi bagi   karyawan.</a:t>
            </a:r>
          </a:p>
          <a:p>
            <a:pPr>
              <a:defRPr/>
            </a:pPr>
            <a:r>
              <a:rPr lang="id-ID" sz="2400" b="1" i="1" dirty="0"/>
              <a:t>Aplikabel</a:t>
            </a:r>
            <a:r>
              <a:rPr lang="id-ID" sz="2400" dirty="0"/>
              <a:t>:  Layak atau perusahaan mampu untuk melakukannya.</a:t>
            </a:r>
          </a:p>
          <a:p>
            <a:pPr>
              <a:defRPr/>
            </a:pPr>
            <a:r>
              <a:rPr lang="id-ID" sz="2400" b="1" i="1" dirty="0"/>
              <a:t>Reliabel</a:t>
            </a:r>
            <a:r>
              <a:rPr lang="id-ID" sz="2400" dirty="0"/>
              <a:t>: Selalu sesuai dengan harapan dan kepentingan stakeholder serta perkembangan zaman atau realita kehidupan.</a:t>
            </a:r>
          </a:p>
          <a:p>
            <a:pPr>
              <a:defRPr/>
            </a:pPr>
            <a:r>
              <a:rPr lang="id-ID" sz="2400" b="1" i="1" dirty="0"/>
              <a:t>Time Able</a:t>
            </a:r>
            <a:r>
              <a:rPr lang="id-ID" sz="2400" dirty="0"/>
              <a:t>:</a:t>
            </a:r>
            <a:r>
              <a:rPr lang="en-US" sz="2400" dirty="0"/>
              <a:t> </a:t>
            </a:r>
            <a:r>
              <a:rPr lang="id-ID" sz="2400" dirty="0"/>
              <a:t>memiliki tenggang waktu atau kemampuan untuk dicapai dalam  waktu   tertentu</a:t>
            </a:r>
            <a:r>
              <a:rPr lang="en-US" sz="2400" dirty="0"/>
              <a:t> </a:t>
            </a:r>
            <a:endParaRPr lang="id-ID" sz="2400" dirty="0" smtClean="0"/>
          </a:p>
          <a:p>
            <a:pPr>
              <a:defRPr/>
            </a:pPr>
            <a:r>
              <a:rPr lang="en-US" sz="2400" b="1" dirty="0" err="1">
                <a:solidFill>
                  <a:srgbClr val="FF0000"/>
                </a:solidFill>
                <a:latin typeface="Tw Cen MT" pitchFamily="34" charset="0"/>
              </a:rPr>
              <a:t>Continously</a:t>
            </a:r>
            <a:r>
              <a:rPr lang="en-US" sz="2400" b="1" dirty="0">
                <a:solidFill>
                  <a:srgbClr val="FF0000"/>
                </a:solidFill>
                <a:latin typeface="Tw Cen MT" pitchFamily="34" charset="0"/>
              </a:rPr>
              <a:t> improve</a:t>
            </a:r>
            <a:r>
              <a:rPr lang="id-ID" sz="2400" b="1" dirty="0">
                <a:solidFill>
                  <a:srgbClr val="FF0000"/>
                </a:solidFill>
                <a:latin typeface="Tw Cen MT" pitchFamily="34" charset="0"/>
              </a:rPr>
              <a:t> </a:t>
            </a:r>
            <a:r>
              <a:rPr lang="id-ID" sz="2400" b="1" dirty="0">
                <a:latin typeface="Tw Cen MT" pitchFamily="34" charset="0"/>
              </a:rPr>
              <a:t>(perbaikan berkelanjutan)</a:t>
            </a:r>
            <a:r>
              <a:rPr lang="en-US" sz="2400" dirty="0">
                <a:latin typeface="Tw Cen MT" pitchFamily="34" charset="0"/>
              </a:rPr>
              <a:t>: S</a:t>
            </a:r>
            <a:r>
              <a:rPr lang="id-ID" sz="2400" dirty="0">
                <a:latin typeface="Tw Cen MT" pitchFamily="34" charset="0"/>
              </a:rPr>
              <a:t>asaran dapat dicapai secara bertahap</a:t>
            </a:r>
            <a:endParaRPr lang="en-US" sz="2400" dirty="0">
              <a:latin typeface="Tw Cen MT" pitchFamily="34" charset="0"/>
            </a:endParaRPr>
          </a:p>
          <a:p>
            <a:pPr>
              <a:defRPr/>
            </a:pPr>
            <a:endParaRPr lang="en-US" sz="2400" dirty="0"/>
          </a:p>
          <a:p>
            <a:pPr marL="0" indent="0">
              <a:buNone/>
            </a:pP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852614338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PPT VER. 1_template</Template>
  <TotalTime>3313</TotalTime>
  <Words>640</Words>
  <Application>Microsoft Office PowerPoint</Application>
  <PresentationFormat>Widescreen</PresentationFormat>
  <Paragraphs>89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27</vt:i4>
      </vt:variant>
    </vt:vector>
  </HeadingPairs>
  <TitlesOfParts>
    <vt:vector size="43" baseType="lpstr">
      <vt:lpstr>SimSun</vt:lpstr>
      <vt:lpstr>Arial</vt:lpstr>
      <vt:lpstr>Arial Unicode MS</vt:lpstr>
      <vt:lpstr>Berlin Sans FB Demi</vt:lpstr>
      <vt:lpstr>Calibri</vt:lpstr>
      <vt:lpstr>Corbel</vt:lpstr>
      <vt:lpstr>Franklin Gothic Heavy</vt:lpstr>
      <vt:lpstr>Gill Sans MT Condensed</vt:lpstr>
      <vt:lpstr>Symbol</vt:lpstr>
      <vt:lpstr>Tahoma</vt:lpstr>
      <vt:lpstr>Tw Cen MT</vt:lpstr>
      <vt:lpstr>Wingdings</vt:lpstr>
      <vt:lpstr>Presentation UNISA_01</vt:lpstr>
      <vt:lpstr>1_Presentation UNISA_01</vt:lpstr>
      <vt:lpstr>1_Office Theme</vt:lpstr>
      <vt:lpstr>2_Office Theme</vt:lpstr>
      <vt:lpstr>PEMBUKA BELAJAR</vt:lpstr>
      <vt:lpstr>PERUMUSAN SASARAN</vt:lpstr>
      <vt:lpstr>ALUR BERFIKIR</vt:lpstr>
      <vt:lpstr>BRAINSTORMING</vt:lpstr>
      <vt:lpstr>PowerPoint Presentation</vt:lpstr>
      <vt:lpstr>TUJUAN </vt:lpstr>
      <vt:lpstr>4 ALASAN PENTINGNYA TUJUAN</vt:lpstr>
      <vt:lpstr>PERUMUSAN TUJUAN</vt:lpstr>
      <vt:lpstr>KAIDAH TUJUAN (SMART-C)</vt:lpstr>
      <vt:lpstr>KRITERIA RUMUSAN TUJUAN</vt:lpstr>
      <vt:lpstr>LANGKAH-LANGKAH PERUMUSAN TUJUAN </vt:lpstr>
      <vt:lpstr>CONTOH TUJUAN UNIVERSITAS ‘AISYIYAH YOGYAKARTA</vt:lpstr>
      <vt:lpstr>Rencana Tindak Lanjut</vt:lpstr>
      <vt:lpstr>SASARAN</vt:lpstr>
      <vt:lpstr>SASARAN  </vt:lpstr>
      <vt:lpstr>KRITERIA SASARAN</vt:lpstr>
      <vt:lpstr>INDIKATOR SASARAN</vt:lpstr>
      <vt:lpstr>INDIKATOR  </vt:lpstr>
      <vt:lpstr>INDIKATOR TUJUAN DAN SASARAN</vt:lpstr>
      <vt:lpstr>Level Indikator</vt:lpstr>
      <vt:lpstr>KESIMPULAN TENTANG INDIKATOR</vt:lpstr>
      <vt:lpstr>CONTOH – CONTOH </vt:lpstr>
      <vt:lpstr>CONTOH -CONTOH</vt:lpstr>
      <vt:lpstr>CONTOH</vt:lpstr>
      <vt:lpstr>NEXT MEETING</vt:lpstr>
      <vt:lpstr>PENUTUP BELAJAR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BUZZ GROUP (Kelompok Studi Kecil)</dc:title>
  <dc:creator>Windows User</dc:creator>
  <cp:lastModifiedBy>Muhammad Khozin</cp:lastModifiedBy>
  <cp:revision>168</cp:revision>
  <dcterms:created xsi:type="dcterms:W3CDTF">2017-11-21T07:01:38Z</dcterms:created>
  <dcterms:modified xsi:type="dcterms:W3CDTF">2019-03-27T17:54:17Z</dcterms:modified>
</cp:coreProperties>
</file>