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257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259" r:id="rId12"/>
    <p:sldId id="260" r:id="rId13"/>
    <p:sldId id="263" r:id="rId14"/>
    <p:sldId id="266" r:id="rId15"/>
    <p:sldId id="268" r:id="rId16"/>
    <p:sldId id="269" r:id="rId17"/>
    <p:sldId id="270" r:id="rId18"/>
    <p:sldId id="273" r:id="rId19"/>
    <p:sldId id="275" r:id="rId20"/>
    <p:sldId id="278" r:id="rId21"/>
    <p:sldId id="279" r:id="rId22"/>
    <p:sldId id="318" r:id="rId23"/>
    <p:sldId id="319" r:id="rId24"/>
    <p:sldId id="320" r:id="rId25"/>
    <p:sldId id="321" r:id="rId26"/>
    <p:sldId id="322" r:id="rId27"/>
    <p:sldId id="332" r:id="rId28"/>
    <p:sldId id="261" r:id="rId29"/>
    <p:sldId id="265" r:id="rId30"/>
    <p:sldId id="325" r:id="rId31"/>
    <p:sldId id="267" r:id="rId32"/>
    <p:sldId id="328" r:id="rId33"/>
    <p:sldId id="329" r:id="rId34"/>
    <p:sldId id="330" r:id="rId35"/>
    <p:sldId id="33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9C317-B432-431B-995A-973678444733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77BEB-2F8A-4E5D-8B6D-7E97662B9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323B45C-E631-98A5-759E-5D4C25D2D5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9DCFB-1276-499F-9C4B-DFCA215D638D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56524B3-4732-9415-E86B-11CC9A1CE0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F877001-5656-9E63-6B57-C4DE0B264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6F9276-9DAF-08F6-14FE-598BD7616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C0997-83C9-462F-83B9-819271204E6E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1C05542-C503-2C38-760A-D2B82AF84C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2563" y="739775"/>
            <a:ext cx="6492875" cy="365283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233E0DF-7388-26D7-37E2-A8AF74D9C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643438"/>
            <a:ext cx="5029200" cy="4398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539EB725-7FB3-440D-87E7-A816B09E05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7049A6EB-1CA5-47CA-93DB-3F58C7B3B6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Germ line mutations cause inherited cancer syndromes</a:t>
            </a:r>
          </a:p>
          <a:p>
            <a:r>
              <a:rPr lang="en-GB" altLang="en-US"/>
              <a:t>Somatic mutations cause sporadic cancers. Factors increasing the risk of sporadic cancers: uv light, radiation, tobacco, viruses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411618C4-DE85-4930-B11B-9F03DEE91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EC0E71-4724-4CCF-92E7-D8921426E4D3}" type="slidenum">
              <a:rPr lang="en-GB" altLang="en-US" sz="1200"/>
              <a:pPr/>
              <a:t>29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60AE1078-CABC-4476-9063-EC69437B06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5453D1ED-544C-4DFD-AC44-9DEFDA8B7F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Breast: three years for all women aged 50 to 70 with a mammogram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Cervical: All women between the ages of 25 and 64 are eligible for a free cervical screening test every three to five years with a Liquid based cytology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Bowel cancer: every two years to all men and women aged 60 to 69 with a faecal occult blood (FOB) test kit 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3CD605D3-32D1-4347-A7AE-04037069F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186112-EB95-49CC-A9D8-BA9621CC58F0}" type="slidenum">
              <a:rPr lang="en-GB" altLang="en-US" sz="1200"/>
              <a:pPr/>
              <a:t>30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00B6D094-B6FC-4F06-A300-6A71286083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7E72FE12-988D-441A-BB84-FC332AC792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B760AC27-7B43-4DEB-AE25-A83605D7C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A30834-8398-4E6A-A2E1-3FBBB267DA4A}" type="slidenum">
              <a:rPr lang="en-GB" altLang="en-US" sz="1200"/>
              <a:pPr/>
              <a:t>31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0492FAA4-7A74-4A62-9268-B585F63B2F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CFC906AE-C443-4E91-9BB3-DC2617A614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Local effects: compression, local invasion, ulceration, destruction of adjacent structures</a:t>
            </a:r>
          </a:p>
          <a:p>
            <a:pPr eaLnBrk="1" hangingPunct="1"/>
            <a:r>
              <a:rPr lang="en-GB" altLang="en-US"/>
              <a:t>Metastases: eg. bone- bone marrow failure, anaemia, thrombocytopenia, neutropenia</a:t>
            </a:r>
          </a:p>
          <a:p>
            <a:pPr eaLnBrk="1" hangingPunct="1"/>
            <a:r>
              <a:rPr lang="en-GB" altLang="en-US"/>
              <a:t>Paraneoplastic effects: changes produced in tissue remote from a tumour or its metastases. Hypertrophic osteoarthropathy (HOA) is a syndrome of clubbing of the digits, periostitis of the long bones, and arthritis.</a:t>
            </a:r>
            <a:r>
              <a:rPr lang="en-GB" altLang="en-US" baseline="30000"/>
              <a:t> </a:t>
            </a:r>
            <a:r>
              <a:rPr lang="en-GB" altLang="en-US"/>
              <a:t>Image shows Subperiosteal new bone formation. Typically secondary to lung cancer. Cushings- tumour produces acht. Thyrotoxicosis- tumour produces 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3A22BA01-9A40-4400-96FD-E92ABF95E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2E99AF-2E09-4177-A1FA-CF846987BCC2}" type="slidenum">
              <a:rPr lang="en-GB" altLang="en-US" sz="1200"/>
              <a:pPr/>
              <a:t>32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A05D31C-8D02-4E42-BC99-33E4A685D9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5354DFDA-F797-4CF4-9698-91B84CB87E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Local effects: compression, local invasion, ulceration, destruction of adjacent structures</a:t>
            </a:r>
          </a:p>
          <a:p>
            <a:pPr eaLnBrk="1" hangingPunct="1"/>
            <a:r>
              <a:rPr lang="en-GB" altLang="en-US"/>
              <a:t>Metastases: </a:t>
            </a:r>
          </a:p>
          <a:p>
            <a:pPr eaLnBrk="1" hangingPunct="1"/>
            <a:r>
              <a:rPr lang="en-GB" altLang="en-US"/>
              <a:t>Paraneoplastic effects: changes produced in tissue remote from a tumour or its metastases.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AE8852F6-7596-455A-B5F2-AEF2EC78C6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9F5D61-C548-40E1-AB3F-A9D7C1AA3E87}" type="slidenum">
              <a:rPr lang="en-GB" altLang="en-US" sz="1200"/>
              <a:pPr/>
              <a:t>33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8DB99960-847D-4D79-B263-00B0B12BFD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D30063DD-148F-46D3-B193-13A50B2FBD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Trastuzumab: monoclonal antibody which interferes with the HER 2 receptor. Used in the treatment of some breast cancers</a:t>
            </a:r>
            <a:endParaRPr lang="en-GB" altLang="en-US"/>
          </a:p>
          <a:p>
            <a:pPr eaLnBrk="1" hangingPunct="1"/>
            <a:r>
              <a:rPr lang="en-GB" altLang="en-US"/>
              <a:t>Imatinib: tyrosine kinase inhibitor used to treat CML with the Philadelphia transolcation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7393027C-CE13-4569-A266-4D9B1F849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E91ADF-3409-4DA2-AC24-7C96A4AB3D8A}" type="slidenum">
              <a:rPr lang="en-GB" altLang="en-US" sz="1200"/>
              <a:pPr/>
              <a:t>34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B8EDDE-A30C-42E7-9500-DCDDBA5A0D59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BNSc_neoplasma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B45053-5909-437F-8EDC-3C447020C82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1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ACCB-A14C-4ED7-ABB4-91005334E5AC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95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58092-0706-4A91-B158-8423DD52445A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5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E7AF-66D5-4BEA-84EE-9A90E4E81055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1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AFDC-3971-4AB6-93FC-C05158303612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79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98D7-D51C-4D32-A431-A2B3A0C50728}" type="datetime1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1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4C943-18C2-4497-9E4B-93883843A59F}" type="datetime1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3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B7841-5561-4F2F-A31F-25C1007669B7}" type="datetime1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3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97213-018E-4623-8975-49FC7A2236B1}" type="datetime1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3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30BC-0E64-4A4C-AA90-E68D296691B6}" type="datetime1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2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887C4-CB83-4024-AC52-1AA2C9A64A74}" type="datetime1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6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451FC07-102E-4408-9E29-50C5CC4BF788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BNSc_neoplasma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CB45053-5909-437F-8EDC-3C447020C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4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>
            <a:extLst>
              <a:ext uri="{FF2B5EF4-FFF2-40B4-BE49-F238E27FC236}">
                <a16:creationId xmlns:a16="http://schemas.microsoft.com/office/drawing/2014/main" id="{1AAD9145-B02E-9511-DB91-E295C69EF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Diyah Candra Anita</a:t>
            </a:r>
          </a:p>
        </p:txBody>
      </p:sp>
      <p:sp>
        <p:nvSpPr>
          <p:cNvPr id="2072" name="Text Box 24">
            <a:extLst>
              <a:ext uri="{FF2B5EF4-FFF2-40B4-BE49-F238E27FC236}">
                <a16:creationId xmlns:a16="http://schemas.microsoft.com/office/drawing/2014/main" id="{0D25DC6C-8E76-4BC0-9086-210B06FEB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609600"/>
            <a:ext cx="7239000" cy="109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en-US" sz="6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Neoplasia</a:t>
            </a:r>
            <a:endParaRPr lang="en-GB" altLang="en-US" sz="28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74A6D-4692-576B-33C1-77F80EFAE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9" y="3698305"/>
            <a:ext cx="5481391" cy="2898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411D4B-4190-5C77-61DF-347445367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70" y="3710578"/>
            <a:ext cx="6233869" cy="287208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5097C-D8EB-4990-85D9-63BEF7C2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1A79D-8D70-426D-9941-98099368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EF2C-3984-4C45-B0F7-78EB8B26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latin typeface="Berlin Sans FB Demi" panose="020E0802020502020306" pitchFamily="34" charset="0"/>
              </a:rPr>
              <a:t>What is a Neoplasm?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F1D76-7E4D-4A32-B6FB-62283EAE0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NEOPLASM = “New growth” </a:t>
            </a:r>
          </a:p>
          <a:p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Synonym with: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TUMOR = “swelling”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Originally used for inflammation, but now used as synonym for neoplasm </a:t>
            </a:r>
          </a:p>
          <a:p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Oncology = the study of tumors (Greek “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oncos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= tumor)</a:t>
            </a:r>
            <a:endParaRPr lang="en-ID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877DB4-333D-4493-BA08-8B25E954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BNSc_neoplasma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FA15A-961C-4528-9323-15BA3D80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E31B-F530-430A-A478-6805FC8CCA18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013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F94B5AC-5231-C74E-4B67-CD5E0DCB6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GB" altLang="en-US" dirty="0">
                <a:latin typeface="Berlin Sans FB Demi" panose="020E0802020502020306" pitchFamily="34" charset="0"/>
              </a:rPr>
              <a:t>Neoplasm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5F69253-1CC1-40A6-7B36-C7C4180E04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Abnormal growth of cells which persists after initiating stimulus has been removed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Cell growth has escaped  from normal regulatory  mechanisms</a:t>
            </a:r>
          </a:p>
          <a:p>
            <a:r>
              <a:rPr lang="en-GB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Benign and Malignant</a:t>
            </a:r>
          </a:p>
          <a:p>
            <a:r>
              <a:rPr lang="en-ID" dirty="0">
                <a:solidFill>
                  <a:schemeClr val="tx1"/>
                </a:solidFill>
              </a:rPr>
              <a:t>Cancer is a malignant neoplasm. </a:t>
            </a:r>
          </a:p>
          <a:p>
            <a:r>
              <a:rPr lang="en-ID" b="1" dirty="0">
                <a:solidFill>
                  <a:schemeClr val="tx1"/>
                </a:solidFill>
              </a:rPr>
              <a:t>Tumour</a:t>
            </a:r>
            <a:r>
              <a:rPr lang="en-ID" dirty="0">
                <a:solidFill>
                  <a:schemeClr val="tx1"/>
                </a:solidFill>
              </a:rPr>
              <a:t> usually used to mean a neoplasm, although strictly speaking tumour means a mass. </a:t>
            </a:r>
          </a:p>
          <a:p>
            <a:r>
              <a:rPr lang="en-ID" dirty="0">
                <a:solidFill>
                  <a:schemeClr val="tx1"/>
                </a:solidFill>
              </a:rPr>
              <a:t>Mass is a swelling, an increase in size, which can be neoplastic or non neoplastic (swelling due to inflammation for example)</a:t>
            </a:r>
          </a:p>
          <a:p>
            <a:endParaRPr lang="en-GB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3C4D07-9FF0-413C-BC8D-EF3B4B54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BAA57B-5F90-404F-AE7E-CAF5894A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16E726F-1883-38A7-32AA-83F4FACE8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Berlin Sans FB Demi" panose="020E0802020502020306" pitchFamily="34" charset="0"/>
              </a:rPr>
              <a:t>Benign Neoplasm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44A209C-853D-6098-4574-B0940546278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43000" y="2057399"/>
            <a:ext cx="2457450" cy="4023360"/>
          </a:xfrm>
        </p:spPr>
        <p:txBody>
          <a:bodyPr>
            <a:normAutofit/>
          </a:bodyPr>
          <a:lstStyle/>
          <a:p>
            <a:pPr marL="571500" indent="-571500"/>
            <a:r>
              <a:rPr lang="en-GB" altLang="en-US" sz="2800" dirty="0">
                <a:solidFill>
                  <a:schemeClr val="tx1"/>
                </a:solidFill>
              </a:rPr>
              <a:t>Cells grow as a compact mass and remain at their site of origin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3C7766E-4602-4610-A042-AB40AD4EDD0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445" y="2058034"/>
            <a:ext cx="2564916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CDC91C8-FDB7-4551-9E7B-2B0A61CE9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82" y="2057399"/>
            <a:ext cx="4157663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8EB4D0-9286-44E8-BF35-7E0CC4F84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F067E0-EC25-45BD-8BB3-35707331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FAAF611-FBD0-6D4E-B388-5680379F9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 dirty="0">
                <a:latin typeface="Berlin Sans FB Demi" panose="020E0802020502020306" pitchFamily="34" charset="0"/>
              </a:rPr>
              <a:t>Malignant Neoplasm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0CD0EF1-CD20-4481-AAEE-FDC410501AD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571500" indent="-571500"/>
            <a:r>
              <a:rPr lang="en-GB" altLang="en-US" sz="2800" dirty="0">
                <a:solidFill>
                  <a:schemeClr val="tx1"/>
                </a:solidFill>
              </a:rPr>
              <a:t>Growth of cells is uncontrolled</a:t>
            </a:r>
          </a:p>
          <a:p>
            <a:pPr marL="571500" indent="-571500"/>
            <a:r>
              <a:rPr lang="en-GB" altLang="en-US" sz="2800" dirty="0">
                <a:solidFill>
                  <a:schemeClr val="tx1"/>
                </a:solidFill>
              </a:rPr>
              <a:t>Cells can spread into surrounding tissue and spread to distant sites</a:t>
            </a:r>
          </a:p>
          <a:p>
            <a:pPr marL="571500" indent="-571500"/>
            <a:r>
              <a:rPr lang="en-GB" altLang="en-US" sz="2800" dirty="0">
                <a:solidFill>
                  <a:schemeClr val="tx1"/>
                </a:solidFill>
              </a:rPr>
              <a:t>Cancer = a malignant growth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687816E-B134-4BCB-BB67-84DC167A62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22" y="2058034"/>
            <a:ext cx="262441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D92CF9B-DC5B-480A-8766-771B7608F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536" y="2057399"/>
            <a:ext cx="305438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8DAC48-6F40-407C-9163-5BBDC411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E12EE8-8F8F-4FA2-93F4-1A6F7979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3731FE2-1B7B-1271-A95C-02D6574FF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3964419" cy="1356360"/>
          </a:xfrm>
          <a:noFill/>
          <a:ln/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GB" altLang="en-US" dirty="0">
                <a:latin typeface="Berlin Sans FB Demi" panose="020E0802020502020306" pitchFamily="34" charset="0"/>
              </a:rPr>
              <a:t>How do tumours develop?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E1EB1B8-6A43-FB99-FC6D-5FE894DA63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8662" y="2057400"/>
            <a:ext cx="4086225" cy="4038600"/>
          </a:xfrm>
          <a:solidFill>
            <a:srgbClr val="FFFFCC"/>
          </a:solidFill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There has to be a change to DNA</a:t>
            </a:r>
          </a:p>
          <a:p>
            <a:r>
              <a:rPr lang="en-GB" altLang="en-US" sz="1600" dirty="0">
                <a:solidFill>
                  <a:schemeClr val="tx1"/>
                </a:solidFill>
              </a:rPr>
              <a:t>The change must cause an alteration in cell growth and behaviour</a:t>
            </a:r>
          </a:p>
          <a:p>
            <a:r>
              <a:rPr lang="en-GB" altLang="en-US" sz="1600" dirty="0">
                <a:solidFill>
                  <a:schemeClr val="tx1"/>
                </a:solidFill>
              </a:rPr>
              <a:t>The change must be non-lethal and be passed onto daughter cells</a:t>
            </a:r>
          </a:p>
          <a:p>
            <a:r>
              <a:rPr lang="en-GB" altLang="en-US" sz="1600" dirty="0">
                <a:solidFill>
                  <a:schemeClr val="tx1"/>
                </a:solidFill>
              </a:rPr>
              <a:t>Alteration is to more than one gene</a:t>
            </a:r>
          </a:p>
          <a:p>
            <a:r>
              <a:rPr lang="en-GB" altLang="en-US" sz="1600" dirty="0">
                <a:solidFill>
                  <a:schemeClr val="tx1"/>
                </a:solidFill>
              </a:rPr>
              <a:t>Genes concerned are oncogenes/tumour suppressor genes</a:t>
            </a:r>
          </a:p>
          <a:p>
            <a:r>
              <a:rPr lang="en-GB" altLang="en-US" sz="1600" dirty="0">
                <a:solidFill>
                  <a:schemeClr val="tx1"/>
                </a:solidFill>
              </a:rPr>
              <a:t>Sequence of gene alterations from normal to benign to malignant</a:t>
            </a:r>
          </a:p>
          <a:p>
            <a:r>
              <a:rPr lang="en-GB" altLang="en-US" sz="1600" dirty="0">
                <a:solidFill>
                  <a:schemeClr val="tx1"/>
                </a:solidFill>
              </a:rPr>
              <a:t>Intrinsic and extrinsic / inheritance and environment key factors </a:t>
            </a:r>
          </a:p>
          <a:p>
            <a:endParaRPr lang="en-GB" altLang="en-US" sz="1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471723-8667-46A8-BACE-7AEB38D45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418" y="1500188"/>
            <a:ext cx="6508320" cy="4457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6E753-8F33-47F9-824F-B98A3E24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992A32-49EF-4329-A21E-12626920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F5EFF44-13FC-1CF0-2727-55B4EF5A4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Berlin Sans FB Demi" panose="020E0802020502020306" pitchFamily="34" charset="0"/>
              </a:rPr>
              <a:t>CLONALITY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E9692B6-353F-C36B-5138-04B72EFF42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2573172"/>
            <a:ext cx="9872871" cy="3665708"/>
          </a:xfrm>
        </p:spPr>
        <p:txBody>
          <a:bodyPr>
            <a:normAutofit/>
          </a:bodyPr>
          <a:lstStyle/>
          <a:p>
            <a:pPr marL="342900" indent="-342900"/>
            <a:r>
              <a:rPr lang="en-GB" altLang="en-US" sz="2000" dirty="0">
                <a:solidFill>
                  <a:schemeClr val="tx1"/>
                </a:solidFill>
              </a:rPr>
              <a:t>Alterations in genes regulating growth and behaviour occur in every cell – monoclonal population</a:t>
            </a:r>
          </a:p>
          <a:p>
            <a:pPr marL="342900" indent="-342900"/>
            <a:r>
              <a:rPr lang="en-GB" altLang="en-US" sz="2000" dirty="0">
                <a:solidFill>
                  <a:schemeClr val="tx1"/>
                </a:solidFill>
              </a:rPr>
              <a:t>Evidence from studying G6PD</a:t>
            </a:r>
          </a:p>
          <a:p>
            <a:pPr marL="342900" indent="-342900"/>
            <a:r>
              <a:rPr lang="en-GB" altLang="en-US" sz="2000" dirty="0">
                <a:solidFill>
                  <a:schemeClr val="tx1"/>
                </a:solidFill>
              </a:rPr>
              <a:t>In heterozygotes cells contain either G6PD A or G6PD B, but tumours in those people consist of cells that all have the same enzyme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7A2517FE-81AB-D93A-3C6C-37BFA2982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9" y="5867400"/>
            <a:ext cx="1039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NORMAL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9C7E0566-9680-2451-D4F8-98FA60A4A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4" y="5867400"/>
            <a:ext cx="9509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CANCER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44D01869-0950-71FE-D129-8E935708F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5145088"/>
            <a:ext cx="4619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OR</a:t>
            </a:r>
          </a:p>
        </p:txBody>
      </p:sp>
      <p:grpSp>
        <p:nvGrpSpPr>
          <p:cNvPr id="20487" name="Group 7">
            <a:extLst>
              <a:ext uri="{FF2B5EF4-FFF2-40B4-BE49-F238E27FC236}">
                <a16:creationId xmlns:a16="http://schemas.microsoft.com/office/drawing/2014/main" id="{BD79E528-8DF8-5DA6-A9EB-47F73F93D9C1}"/>
              </a:ext>
            </a:extLst>
          </p:cNvPr>
          <p:cNvGrpSpPr>
            <a:grpSpLocks/>
          </p:cNvGrpSpPr>
          <p:nvPr/>
        </p:nvGrpSpPr>
        <p:grpSpPr bwMode="auto">
          <a:xfrm>
            <a:off x="2728913" y="4648200"/>
            <a:ext cx="488950" cy="457200"/>
            <a:chOff x="854" y="2928"/>
            <a:chExt cx="346" cy="288"/>
          </a:xfrm>
        </p:grpSpPr>
        <p:sp>
          <p:nvSpPr>
            <p:cNvPr id="20488" name="Oval 8">
              <a:extLst>
                <a:ext uri="{FF2B5EF4-FFF2-40B4-BE49-F238E27FC236}">
                  <a16:creationId xmlns:a16="http://schemas.microsoft.com/office/drawing/2014/main" id="{FE57DBAD-5C91-21C9-26DF-9B6A0C49A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28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Oval 9">
              <a:extLst>
                <a:ext uri="{FF2B5EF4-FFF2-40B4-BE49-F238E27FC236}">
                  <a16:creationId xmlns:a16="http://schemas.microsoft.com/office/drawing/2014/main" id="{DFC900B8-729D-941F-58A0-DFA89DFEF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Text Box 10">
              <a:extLst>
                <a:ext uri="{FF2B5EF4-FFF2-40B4-BE49-F238E27FC236}">
                  <a16:creationId xmlns:a16="http://schemas.microsoft.com/office/drawing/2014/main" id="{EE23DE4D-10B1-557E-0818-F199B68D6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2967"/>
              <a:ext cx="2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/>
                <a:t>A</a:t>
              </a:r>
            </a:p>
          </p:txBody>
        </p:sp>
      </p:grpSp>
      <p:grpSp>
        <p:nvGrpSpPr>
          <p:cNvPr id="20491" name="Group 11">
            <a:extLst>
              <a:ext uri="{FF2B5EF4-FFF2-40B4-BE49-F238E27FC236}">
                <a16:creationId xmlns:a16="http://schemas.microsoft.com/office/drawing/2014/main" id="{1453ADD9-BDA8-60C0-3155-E7705FDCA34E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5334000"/>
            <a:ext cx="487362" cy="457200"/>
            <a:chOff x="1008" y="3264"/>
            <a:chExt cx="346" cy="288"/>
          </a:xfrm>
        </p:grpSpPr>
        <p:sp>
          <p:nvSpPr>
            <p:cNvPr id="20492" name="Oval 12">
              <a:extLst>
                <a:ext uri="{FF2B5EF4-FFF2-40B4-BE49-F238E27FC236}">
                  <a16:creationId xmlns:a16="http://schemas.microsoft.com/office/drawing/2014/main" id="{8004AD13-9C54-188E-F29F-A41510E57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3264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Oval 13">
              <a:extLst>
                <a:ext uri="{FF2B5EF4-FFF2-40B4-BE49-F238E27FC236}">
                  <a16:creationId xmlns:a16="http://schemas.microsoft.com/office/drawing/2014/main" id="{37A8E884-9D4D-519E-1226-8829951EB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Text Box 14">
              <a:extLst>
                <a:ext uri="{FF2B5EF4-FFF2-40B4-BE49-F238E27FC236}">
                  <a16:creationId xmlns:a16="http://schemas.microsoft.com/office/drawing/2014/main" id="{E27E5315-D9A0-5571-9AA3-9701089EF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303"/>
              <a:ext cx="2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/>
                <a:t>B</a:t>
              </a:r>
            </a:p>
          </p:txBody>
        </p:sp>
      </p:grpSp>
      <p:grpSp>
        <p:nvGrpSpPr>
          <p:cNvPr id="20495" name="Group 15">
            <a:extLst>
              <a:ext uri="{FF2B5EF4-FFF2-40B4-BE49-F238E27FC236}">
                <a16:creationId xmlns:a16="http://schemas.microsoft.com/office/drawing/2014/main" id="{60818F93-BE78-9183-F648-4A17948FBC37}"/>
              </a:ext>
            </a:extLst>
          </p:cNvPr>
          <p:cNvGrpSpPr>
            <a:grpSpLocks/>
          </p:cNvGrpSpPr>
          <p:nvPr/>
        </p:nvGrpSpPr>
        <p:grpSpPr bwMode="auto">
          <a:xfrm>
            <a:off x="3487738" y="5181600"/>
            <a:ext cx="488950" cy="457200"/>
            <a:chOff x="854" y="2928"/>
            <a:chExt cx="346" cy="288"/>
          </a:xfrm>
        </p:grpSpPr>
        <p:sp>
          <p:nvSpPr>
            <p:cNvPr id="20496" name="Oval 16">
              <a:extLst>
                <a:ext uri="{FF2B5EF4-FFF2-40B4-BE49-F238E27FC236}">
                  <a16:creationId xmlns:a16="http://schemas.microsoft.com/office/drawing/2014/main" id="{0D34E0C7-B915-63A1-FBCF-B37A8B7DD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28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Oval 17">
              <a:extLst>
                <a:ext uri="{FF2B5EF4-FFF2-40B4-BE49-F238E27FC236}">
                  <a16:creationId xmlns:a16="http://schemas.microsoft.com/office/drawing/2014/main" id="{2F477D20-C694-219B-9108-3E8BA2221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Text Box 18">
              <a:extLst>
                <a:ext uri="{FF2B5EF4-FFF2-40B4-BE49-F238E27FC236}">
                  <a16:creationId xmlns:a16="http://schemas.microsoft.com/office/drawing/2014/main" id="{8A211DDD-527F-A44B-8C93-BB76055D0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2967"/>
              <a:ext cx="2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/>
                <a:t>A</a:t>
              </a:r>
            </a:p>
          </p:txBody>
        </p:sp>
      </p:grpSp>
      <p:grpSp>
        <p:nvGrpSpPr>
          <p:cNvPr id="20499" name="Group 19">
            <a:extLst>
              <a:ext uri="{FF2B5EF4-FFF2-40B4-BE49-F238E27FC236}">
                <a16:creationId xmlns:a16="http://schemas.microsoft.com/office/drawing/2014/main" id="{C7B1280A-BCBD-C035-1635-B296B998C1E2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410200"/>
            <a:ext cx="488950" cy="457200"/>
            <a:chOff x="854" y="2928"/>
            <a:chExt cx="346" cy="288"/>
          </a:xfrm>
        </p:grpSpPr>
        <p:sp>
          <p:nvSpPr>
            <p:cNvPr id="20500" name="Oval 20">
              <a:extLst>
                <a:ext uri="{FF2B5EF4-FFF2-40B4-BE49-F238E27FC236}">
                  <a16:creationId xmlns:a16="http://schemas.microsoft.com/office/drawing/2014/main" id="{0E9B3460-5776-1D66-6EC1-789F5D7A0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28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Oval 21">
              <a:extLst>
                <a:ext uri="{FF2B5EF4-FFF2-40B4-BE49-F238E27FC236}">
                  <a16:creationId xmlns:a16="http://schemas.microsoft.com/office/drawing/2014/main" id="{50667621-D219-CD91-DC04-8553788CF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Text Box 22">
              <a:extLst>
                <a:ext uri="{FF2B5EF4-FFF2-40B4-BE49-F238E27FC236}">
                  <a16:creationId xmlns:a16="http://schemas.microsoft.com/office/drawing/2014/main" id="{B46430D0-8A1E-583C-FBF1-BE745B135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2967"/>
              <a:ext cx="21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/>
                <a:t>A</a:t>
              </a:r>
            </a:p>
          </p:txBody>
        </p:sp>
      </p:grpSp>
      <p:grpSp>
        <p:nvGrpSpPr>
          <p:cNvPr id="20503" name="Group 23">
            <a:extLst>
              <a:ext uri="{FF2B5EF4-FFF2-40B4-BE49-F238E27FC236}">
                <a16:creationId xmlns:a16="http://schemas.microsoft.com/office/drawing/2014/main" id="{C8295233-0B79-115A-8265-B34BFB8A301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5257800"/>
            <a:ext cx="488950" cy="457200"/>
            <a:chOff x="854" y="2928"/>
            <a:chExt cx="346" cy="288"/>
          </a:xfrm>
        </p:grpSpPr>
        <p:sp>
          <p:nvSpPr>
            <p:cNvPr id="20504" name="Oval 24">
              <a:extLst>
                <a:ext uri="{FF2B5EF4-FFF2-40B4-BE49-F238E27FC236}">
                  <a16:creationId xmlns:a16="http://schemas.microsoft.com/office/drawing/2014/main" id="{880B17C9-53FC-2B5C-0FE0-B5993D2BA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28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25">
              <a:extLst>
                <a:ext uri="{FF2B5EF4-FFF2-40B4-BE49-F238E27FC236}">
                  <a16:creationId xmlns:a16="http://schemas.microsoft.com/office/drawing/2014/main" id="{00EA871E-895C-D04F-212A-D949C5BF4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Text Box 26">
              <a:extLst>
                <a:ext uri="{FF2B5EF4-FFF2-40B4-BE49-F238E27FC236}">
                  <a16:creationId xmlns:a16="http://schemas.microsoft.com/office/drawing/2014/main" id="{B70BF259-9E75-08A5-9AFA-A91C72A59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2967"/>
              <a:ext cx="21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/>
                <a:t>A</a:t>
              </a:r>
            </a:p>
          </p:txBody>
        </p:sp>
      </p:grpSp>
      <p:grpSp>
        <p:nvGrpSpPr>
          <p:cNvPr id="20507" name="Group 27">
            <a:extLst>
              <a:ext uri="{FF2B5EF4-FFF2-40B4-BE49-F238E27FC236}">
                <a16:creationId xmlns:a16="http://schemas.microsoft.com/office/drawing/2014/main" id="{1F86CB70-671E-67DB-8C06-05485D942D67}"/>
              </a:ext>
            </a:extLst>
          </p:cNvPr>
          <p:cNvGrpSpPr>
            <a:grpSpLocks/>
          </p:cNvGrpSpPr>
          <p:nvPr/>
        </p:nvGrpSpPr>
        <p:grpSpPr bwMode="auto">
          <a:xfrm>
            <a:off x="5402263" y="4876800"/>
            <a:ext cx="488950" cy="457200"/>
            <a:chOff x="854" y="2928"/>
            <a:chExt cx="346" cy="288"/>
          </a:xfrm>
        </p:grpSpPr>
        <p:sp>
          <p:nvSpPr>
            <p:cNvPr id="20508" name="Oval 28">
              <a:extLst>
                <a:ext uri="{FF2B5EF4-FFF2-40B4-BE49-F238E27FC236}">
                  <a16:creationId xmlns:a16="http://schemas.microsoft.com/office/drawing/2014/main" id="{6070C8BE-6DED-3D25-09F2-90DDC252E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28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9" name="Oval 29">
              <a:extLst>
                <a:ext uri="{FF2B5EF4-FFF2-40B4-BE49-F238E27FC236}">
                  <a16:creationId xmlns:a16="http://schemas.microsoft.com/office/drawing/2014/main" id="{EEE70D70-9858-70B0-203F-260ED660A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0" name="Text Box 30">
              <a:extLst>
                <a:ext uri="{FF2B5EF4-FFF2-40B4-BE49-F238E27FC236}">
                  <a16:creationId xmlns:a16="http://schemas.microsoft.com/office/drawing/2014/main" id="{27BF2B81-38A5-AE2F-CB2B-9D5CF095C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2967"/>
              <a:ext cx="21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/>
                <a:t>A</a:t>
              </a:r>
            </a:p>
          </p:txBody>
        </p:sp>
      </p:grpSp>
      <p:grpSp>
        <p:nvGrpSpPr>
          <p:cNvPr id="20511" name="Group 31">
            <a:extLst>
              <a:ext uri="{FF2B5EF4-FFF2-40B4-BE49-F238E27FC236}">
                <a16:creationId xmlns:a16="http://schemas.microsoft.com/office/drawing/2014/main" id="{AD74F877-E3FE-A7C6-6A6E-31A617CC1589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648200"/>
            <a:ext cx="488950" cy="457200"/>
            <a:chOff x="854" y="2928"/>
            <a:chExt cx="346" cy="288"/>
          </a:xfrm>
        </p:grpSpPr>
        <p:sp>
          <p:nvSpPr>
            <p:cNvPr id="20512" name="Oval 32">
              <a:extLst>
                <a:ext uri="{FF2B5EF4-FFF2-40B4-BE49-F238E27FC236}">
                  <a16:creationId xmlns:a16="http://schemas.microsoft.com/office/drawing/2014/main" id="{040C3EEA-29A9-1F87-C1A3-6DB12CCBD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28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Oval 33">
              <a:extLst>
                <a:ext uri="{FF2B5EF4-FFF2-40B4-BE49-F238E27FC236}">
                  <a16:creationId xmlns:a16="http://schemas.microsoft.com/office/drawing/2014/main" id="{6F39155E-12B5-7AED-230F-5CB403E550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Text Box 34">
              <a:extLst>
                <a:ext uri="{FF2B5EF4-FFF2-40B4-BE49-F238E27FC236}">
                  <a16:creationId xmlns:a16="http://schemas.microsoft.com/office/drawing/2014/main" id="{19CEA5EB-6005-27F9-854B-941D888C3C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2967"/>
              <a:ext cx="21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/>
                <a:t>A</a:t>
              </a:r>
            </a:p>
          </p:txBody>
        </p:sp>
      </p:grpSp>
      <p:grpSp>
        <p:nvGrpSpPr>
          <p:cNvPr id="20515" name="Group 35">
            <a:extLst>
              <a:ext uri="{FF2B5EF4-FFF2-40B4-BE49-F238E27FC236}">
                <a16:creationId xmlns:a16="http://schemas.microsoft.com/office/drawing/2014/main" id="{3FD8896D-BC08-5C07-3102-FBD68CBB1049}"/>
              </a:ext>
            </a:extLst>
          </p:cNvPr>
          <p:cNvGrpSpPr>
            <a:grpSpLocks/>
          </p:cNvGrpSpPr>
          <p:nvPr/>
        </p:nvGrpSpPr>
        <p:grpSpPr bwMode="auto">
          <a:xfrm>
            <a:off x="3421063" y="4572000"/>
            <a:ext cx="487362" cy="457200"/>
            <a:chOff x="1008" y="3264"/>
            <a:chExt cx="346" cy="288"/>
          </a:xfrm>
        </p:grpSpPr>
        <p:sp>
          <p:nvSpPr>
            <p:cNvPr id="20516" name="Oval 36">
              <a:extLst>
                <a:ext uri="{FF2B5EF4-FFF2-40B4-BE49-F238E27FC236}">
                  <a16:creationId xmlns:a16="http://schemas.microsoft.com/office/drawing/2014/main" id="{AA5372B3-83B9-C93B-1176-43CBA2FC4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3264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Oval 37">
              <a:extLst>
                <a:ext uri="{FF2B5EF4-FFF2-40B4-BE49-F238E27FC236}">
                  <a16:creationId xmlns:a16="http://schemas.microsoft.com/office/drawing/2014/main" id="{C5F46D19-347C-679B-6E65-43421D7FC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Text Box 38">
              <a:extLst>
                <a:ext uri="{FF2B5EF4-FFF2-40B4-BE49-F238E27FC236}">
                  <a16:creationId xmlns:a16="http://schemas.microsoft.com/office/drawing/2014/main" id="{42718E2F-9802-0671-6B81-52E616EE7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303"/>
              <a:ext cx="2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/>
                <a:t>B</a:t>
              </a:r>
            </a:p>
          </p:txBody>
        </p:sp>
      </p:grpSp>
      <p:grpSp>
        <p:nvGrpSpPr>
          <p:cNvPr id="20519" name="Group 39">
            <a:extLst>
              <a:ext uri="{FF2B5EF4-FFF2-40B4-BE49-F238E27FC236}">
                <a16:creationId xmlns:a16="http://schemas.microsoft.com/office/drawing/2014/main" id="{B633EC15-B96C-7479-33B1-4421B94FF3B2}"/>
              </a:ext>
            </a:extLst>
          </p:cNvPr>
          <p:cNvGrpSpPr>
            <a:grpSpLocks/>
          </p:cNvGrpSpPr>
          <p:nvPr/>
        </p:nvGrpSpPr>
        <p:grpSpPr bwMode="auto">
          <a:xfrm>
            <a:off x="7975600" y="5334000"/>
            <a:ext cx="488950" cy="457200"/>
            <a:chOff x="1008" y="3264"/>
            <a:chExt cx="346" cy="288"/>
          </a:xfrm>
        </p:grpSpPr>
        <p:sp>
          <p:nvSpPr>
            <p:cNvPr id="20520" name="Oval 40">
              <a:extLst>
                <a:ext uri="{FF2B5EF4-FFF2-40B4-BE49-F238E27FC236}">
                  <a16:creationId xmlns:a16="http://schemas.microsoft.com/office/drawing/2014/main" id="{DB4788D3-65FD-E77F-787E-B91959D6D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3264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Oval 41">
              <a:extLst>
                <a:ext uri="{FF2B5EF4-FFF2-40B4-BE49-F238E27FC236}">
                  <a16:creationId xmlns:a16="http://schemas.microsoft.com/office/drawing/2014/main" id="{B16A20A8-4CA9-4D91-B889-6FC03A173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Text Box 42">
              <a:extLst>
                <a:ext uri="{FF2B5EF4-FFF2-40B4-BE49-F238E27FC236}">
                  <a16:creationId xmlns:a16="http://schemas.microsoft.com/office/drawing/2014/main" id="{BAA0141B-051C-AA50-6167-41AE96C01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303"/>
              <a:ext cx="2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/>
                <a:t>B</a:t>
              </a:r>
            </a:p>
          </p:txBody>
        </p:sp>
      </p:grpSp>
      <p:grpSp>
        <p:nvGrpSpPr>
          <p:cNvPr id="20523" name="Group 43">
            <a:extLst>
              <a:ext uri="{FF2B5EF4-FFF2-40B4-BE49-F238E27FC236}">
                <a16:creationId xmlns:a16="http://schemas.microsoft.com/office/drawing/2014/main" id="{E338873B-4AAB-FD2E-A18A-281BB3C19174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4648200"/>
            <a:ext cx="488950" cy="457200"/>
            <a:chOff x="1008" y="3264"/>
            <a:chExt cx="346" cy="288"/>
          </a:xfrm>
        </p:grpSpPr>
        <p:sp>
          <p:nvSpPr>
            <p:cNvPr id="20524" name="Oval 44">
              <a:extLst>
                <a:ext uri="{FF2B5EF4-FFF2-40B4-BE49-F238E27FC236}">
                  <a16:creationId xmlns:a16="http://schemas.microsoft.com/office/drawing/2014/main" id="{9C35A312-0E66-2571-CC4E-D426E5543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3264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Oval 45">
              <a:extLst>
                <a:ext uri="{FF2B5EF4-FFF2-40B4-BE49-F238E27FC236}">
                  <a16:creationId xmlns:a16="http://schemas.microsoft.com/office/drawing/2014/main" id="{EF6E7302-C88A-A073-9F38-E1287FB8F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Text Box 46">
              <a:extLst>
                <a:ext uri="{FF2B5EF4-FFF2-40B4-BE49-F238E27FC236}">
                  <a16:creationId xmlns:a16="http://schemas.microsoft.com/office/drawing/2014/main" id="{68548B06-17CA-F907-2102-A5B09FF46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303"/>
              <a:ext cx="2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/>
                <a:t>B</a:t>
              </a:r>
            </a:p>
          </p:txBody>
        </p:sp>
      </p:grpSp>
      <p:grpSp>
        <p:nvGrpSpPr>
          <p:cNvPr id="20527" name="Group 47">
            <a:extLst>
              <a:ext uri="{FF2B5EF4-FFF2-40B4-BE49-F238E27FC236}">
                <a16:creationId xmlns:a16="http://schemas.microsoft.com/office/drawing/2014/main" id="{0054E5EC-FA5B-FBB4-4E6E-279F4D5C71D8}"/>
              </a:ext>
            </a:extLst>
          </p:cNvPr>
          <p:cNvGrpSpPr>
            <a:grpSpLocks/>
          </p:cNvGrpSpPr>
          <p:nvPr/>
        </p:nvGrpSpPr>
        <p:grpSpPr bwMode="auto">
          <a:xfrm>
            <a:off x="7366000" y="5257800"/>
            <a:ext cx="488950" cy="457200"/>
            <a:chOff x="1008" y="3264"/>
            <a:chExt cx="346" cy="288"/>
          </a:xfrm>
        </p:grpSpPr>
        <p:sp>
          <p:nvSpPr>
            <p:cNvPr id="20528" name="Oval 48">
              <a:extLst>
                <a:ext uri="{FF2B5EF4-FFF2-40B4-BE49-F238E27FC236}">
                  <a16:creationId xmlns:a16="http://schemas.microsoft.com/office/drawing/2014/main" id="{5BC21269-428E-8F18-F622-AB852B9DE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3264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Oval 49">
              <a:extLst>
                <a:ext uri="{FF2B5EF4-FFF2-40B4-BE49-F238E27FC236}">
                  <a16:creationId xmlns:a16="http://schemas.microsoft.com/office/drawing/2014/main" id="{118D9642-1431-3A63-9622-22012C080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Text Box 50">
              <a:extLst>
                <a:ext uri="{FF2B5EF4-FFF2-40B4-BE49-F238E27FC236}">
                  <a16:creationId xmlns:a16="http://schemas.microsoft.com/office/drawing/2014/main" id="{DD917421-B525-15E1-2C0E-EF5D97888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303"/>
              <a:ext cx="2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/>
                <a:t>B</a:t>
              </a:r>
            </a:p>
          </p:txBody>
        </p:sp>
      </p:grpSp>
      <p:grpSp>
        <p:nvGrpSpPr>
          <p:cNvPr id="20531" name="Group 51">
            <a:extLst>
              <a:ext uri="{FF2B5EF4-FFF2-40B4-BE49-F238E27FC236}">
                <a16:creationId xmlns:a16="http://schemas.microsoft.com/office/drawing/2014/main" id="{357C91A3-4836-691B-0E2F-305A806F815D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4724400"/>
            <a:ext cx="488950" cy="457200"/>
            <a:chOff x="1008" y="3264"/>
            <a:chExt cx="346" cy="288"/>
          </a:xfrm>
        </p:grpSpPr>
        <p:sp>
          <p:nvSpPr>
            <p:cNvPr id="20532" name="Oval 52">
              <a:extLst>
                <a:ext uri="{FF2B5EF4-FFF2-40B4-BE49-F238E27FC236}">
                  <a16:creationId xmlns:a16="http://schemas.microsoft.com/office/drawing/2014/main" id="{DB42B8A8-DF09-01CA-4017-CF71CCD40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" y="3264"/>
              <a:ext cx="33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Oval 53">
              <a:extLst>
                <a:ext uri="{FF2B5EF4-FFF2-40B4-BE49-F238E27FC236}">
                  <a16:creationId xmlns:a16="http://schemas.microsoft.com/office/drawing/2014/main" id="{5974C571-9019-8FE2-DF70-C8C3F967B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" y="33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Text Box 54">
              <a:extLst>
                <a:ext uri="{FF2B5EF4-FFF2-40B4-BE49-F238E27FC236}">
                  <a16:creationId xmlns:a16="http://schemas.microsoft.com/office/drawing/2014/main" id="{C257D4B4-A4A0-2C09-11F2-C4D082459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303"/>
              <a:ext cx="2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/>
                <a:t>B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27259CC-728B-47A7-A954-6A057D70F7B6}"/>
              </a:ext>
            </a:extLst>
          </p:cNvPr>
          <p:cNvSpPr txBox="1"/>
          <p:nvPr/>
        </p:nvSpPr>
        <p:spPr>
          <a:xfrm>
            <a:off x="5619456" y="365850"/>
            <a:ext cx="6093618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02124"/>
                </a:solidFill>
                <a:effectLst/>
              </a:rPr>
              <a:t>Glucose-6-phosphate dehydrogenase deficiency is </a:t>
            </a:r>
            <a:r>
              <a:rPr lang="en-US" b="1" i="0" dirty="0">
                <a:solidFill>
                  <a:srgbClr val="202124"/>
                </a:solidFill>
                <a:effectLst/>
              </a:rPr>
              <a:t>a genetic disorder that affects red blood cells, which carry oxygen from the lungs to tissues throughout the body</a:t>
            </a:r>
            <a:r>
              <a:rPr lang="en-US" b="0" i="0" dirty="0">
                <a:solidFill>
                  <a:srgbClr val="202124"/>
                </a:solidFill>
                <a:effectLst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02124"/>
                </a:solidFill>
                <a:effectLst/>
              </a:rPr>
              <a:t>In affected individuals, a defect in an enzyme called glucose-6-phosphate dehydrogenase causes red blood cells to break down prematurely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BEA32-55B2-4D93-992A-F52A8B4F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6E287-E9C1-4079-AA03-C50C482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5C48FB5-9648-BD9E-43EC-80F9C18A4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GB" altLang="en-US" dirty="0">
                <a:latin typeface="Berlin Sans FB Demi" panose="020E0802020502020306" pitchFamily="34" charset="0"/>
              </a:rPr>
              <a:t>HOW DO NEOPLASTIC CELLS DIFFER FROM NORMAL CELLS?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55A091D-E0F2-0FDC-38C6-6A86E32E97E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</a:pPr>
            <a:r>
              <a:rPr lang="en-GB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Alterations in growth control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proliferation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cell death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factors regulating growth and response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chemeClr val="tx1"/>
                </a:solidFill>
                <a:highlight>
                  <a:srgbClr val="FFFF00"/>
                </a:highlight>
              </a:rPr>
              <a:t>Alterations in cellular interactions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 cell-cell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 cell-stroma</a:t>
            </a:r>
          </a:p>
          <a:p>
            <a:pPr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70FC48-CCB3-4421-8FD9-E988CF5036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4443" y="2057400"/>
            <a:ext cx="3980577" cy="40227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6C9B8-127E-403E-8B24-C905CFB1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D07A8-F9FE-48DB-99AB-74D16514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7AB6498-4B89-D69D-9D4E-DD5C1E9D2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en-GB" altLang="en-US" dirty="0">
                <a:latin typeface="Berlin Sans FB Demi" panose="020E0802020502020306" pitchFamily="34" charset="0"/>
              </a:rPr>
              <a:t>GROWTH CONTROL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A7977BC-1B55-2C43-DFB9-35D53DDC712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43000" y="1671638"/>
            <a:ext cx="4953000" cy="4714875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Increased cell proliferation</a:t>
            </a:r>
          </a:p>
          <a:p>
            <a:pPr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         more cells enter cell cycle</a:t>
            </a:r>
          </a:p>
          <a:p>
            <a:pPr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         cell cycle “speeded up”</a:t>
            </a:r>
          </a:p>
          <a:p>
            <a:r>
              <a:rPr lang="en-GB" altLang="en-US" sz="1600" dirty="0">
                <a:solidFill>
                  <a:schemeClr val="tx1"/>
                </a:solidFill>
              </a:rPr>
              <a:t>Cells have changed life span</a:t>
            </a:r>
          </a:p>
          <a:p>
            <a:r>
              <a:rPr lang="en-GB" altLang="en-US" sz="1600" dirty="0">
                <a:solidFill>
                  <a:schemeClr val="tx1"/>
                </a:solidFill>
              </a:rPr>
              <a:t>Alterations in cell death-decreased apoptosis</a:t>
            </a:r>
          </a:p>
          <a:p>
            <a:r>
              <a:rPr lang="en-GB" altLang="en-US" sz="1600" dirty="0">
                <a:solidFill>
                  <a:schemeClr val="tx1"/>
                </a:solidFill>
              </a:rPr>
              <a:t>Modification of cell metabolism</a:t>
            </a:r>
          </a:p>
          <a:p>
            <a:r>
              <a:rPr lang="en-GB" altLang="en-US" sz="1600" dirty="0">
                <a:solidFill>
                  <a:schemeClr val="tx1"/>
                </a:solidFill>
              </a:rPr>
              <a:t>Angiogenesis</a:t>
            </a:r>
          </a:p>
          <a:p>
            <a:r>
              <a:rPr lang="en-GB" altLang="en-US" sz="1600" dirty="0">
                <a:solidFill>
                  <a:schemeClr val="tx1"/>
                </a:solidFill>
              </a:rPr>
              <a:t>Increased or decreased growth factor receptors or altered receptors</a:t>
            </a:r>
          </a:p>
          <a:p>
            <a:r>
              <a:rPr lang="en-GB" altLang="en-US" sz="1600" dirty="0">
                <a:solidFill>
                  <a:schemeClr val="tx1"/>
                </a:solidFill>
              </a:rPr>
              <a:t>Synthesis of growth factors – autocrine or paracrine effect </a:t>
            </a:r>
          </a:p>
          <a:p>
            <a:r>
              <a:rPr lang="en-GB" altLang="en-US" sz="1600" dirty="0">
                <a:solidFill>
                  <a:schemeClr val="tx1"/>
                </a:solidFill>
              </a:rPr>
              <a:t>Excess/modified growth control proteins e.g. oncoproteins</a:t>
            </a:r>
          </a:p>
          <a:p>
            <a:endParaRPr lang="en-GB" altLang="en-US" sz="16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2E6403-8456-4995-BE24-F88F1A3849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7450" y="2653619"/>
            <a:ext cx="4754563" cy="2830287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F8932-FE04-488D-ADE1-0FFD8550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0F450-8826-4CF7-B3A8-84588398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7731E0B-31DD-F164-23B7-88DFE2219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Berlin Sans FB Demi" panose="020E0802020502020306" pitchFamily="34" charset="0"/>
              </a:rPr>
              <a:t>CELLULAR INTERACTIONS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37F39EC-4DA8-0100-6E24-AFA6D2C6974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GB" altLang="en-US" dirty="0">
                <a:solidFill>
                  <a:schemeClr val="tx1"/>
                </a:solidFill>
              </a:rPr>
              <a:t>Cell-cell interactions</a:t>
            </a:r>
          </a:p>
          <a:p>
            <a:pPr algn="ctr"/>
            <a:endParaRPr lang="en-GB" altLang="en-US" dirty="0">
              <a:solidFill>
                <a:schemeClr val="tx1"/>
              </a:solidFill>
            </a:endParaRPr>
          </a:p>
          <a:p>
            <a:pPr algn="ctr"/>
            <a:r>
              <a:rPr lang="en-GB" altLang="en-US" dirty="0">
                <a:solidFill>
                  <a:schemeClr val="tx1"/>
                </a:solidFill>
              </a:rPr>
              <a:t>Cell-stromal interactions with basement membrane</a:t>
            </a:r>
          </a:p>
          <a:p>
            <a:pPr algn="ctr"/>
            <a:endParaRPr lang="en-GB" altLang="en-US" dirty="0">
              <a:solidFill>
                <a:schemeClr val="tx1"/>
              </a:solidFill>
            </a:endParaRPr>
          </a:p>
          <a:p>
            <a:pPr algn="ctr"/>
            <a:r>
              <a:rPr lang="en-GB" altLang="en-US" dirty="0">
                <a:solidFill>
                  <a:schemeClr val="tx1"/>
                </a:solidFill>
              </a:rPr>
              <a:t>Important for cell and tissue differentiation, embryogenesis, growth regulation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B363CD-DEC4-450E-8042-4E0F553CD6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4437" y="2057399"/>
            <a:ext cx="4754563" cy="3592336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BCBBF-BFA4-4A6B-BAE3-742FEE800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E6E52-AF30-486B-B61C-C310AD86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94E8D08-8FC8-EE35-28B3-BC81181E8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499" y="852488"/>
            <a:ext cx="3829050" cy="1804988"/>
          </a:xfrm>
          <a:noFill/>
          <a:ln/>
        </p:spPr>
        <p:txBody>
          <a:bodyPr vert="horz" lIns="92075" tIns="46038" rIns="92075" bIns="46038" rtlCol="0" anchor="ctr">
            <a:noAutofit/>
          </a:bodyPr>
          <a:lstStyle/>
          <a:p>
            <a:r>
              <a:rPr lang="en-GB" altLang="en-US" sz="3200" dirty="0">
                <a:latin typeface="Berlin Sans FB Demi" panose="020E0802020502020306" pitchFamily="34" charset="0"/>
              </a:rPr>
              <a:t>DIFFERENCES BETWEEN BENIGN AND MALIGNANT NEOPLASMS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223BCC0-248A-B9EA-24F5-3E7E2AD035A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2930" y="2571750"/>
            <a:ext cx="4754880" cy="402336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Size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Growth characteristics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Vascularity/necrosis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Function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Invasion/metastasis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5AD5E21-FF63-42BB-A6E6-B6F5FC023FA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6242327"/>
              </p:ext>
            </p:extLst>
          </p:nvPr>
        </p:nvGraphicFramePr>
        <p:xfrm>
          <a:off x="4400549" y="1200153"/>
          <a:ext cx="7115176" cy="48067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57588">
                  <a:extLst>
                    <a:ext uri="{9D8B030D-6E8A-4147-A177-3AD203B41FA5}">
                      <a16:colId xmlns:a16="http://schemas.microsoft.com/office/drawing/2014/main" val="2115780160"/>
                    </a:ext>
                  </a:extLst>
                </a:gridCol>
                <a:gridCol w="3557588">
                  <a:extLst>
                    <a:ext uri="{9D8B030D-6E8A-4147-A177-3AD203B41FA5}">
                      <a16:colId xmlns:a16="http://schemas.microsoft.com/office/drawing/2014/main" val="177716184"/>
                    </a:ext>
                  </a:extLst>
                </a:gridCol>
              </a:tblGrid>
              <a:tr h="5748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BENIGN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MALIGNANT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0100"/>
                  </a:ext>
                </a:extLst>
              </a:tr>
              <a:tr h="8212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Nuclear variation in size and shape minimal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Nuclear variation in size and shape minimal to marked, often 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696385"/>
                  </a:ext>
                </a:extLst>
              </a:tr>
              <a:tr h="443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Diploid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Range of ploidy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727084"/>
                  </a:ext>
                </a:extLst>
              </a:tr>
              <a:tr h="574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Low mitotic count, normal mitosis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Low to high mitotic count, abnormal mitosis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024898"/>
                  </a:ext>
                </a:extLst>
              </a:tr>
              <a:tr h="443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Retention of specialisation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Loss of specialisation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65149"/>
                  </a:ext>
                </a:extLst>
              </a:tr>
              <a:tr h="443997">
                <a:tc>
                  <a:txBody>
                    <a:bodyPr/>
                    <a:lstStyle/>
                    <a:p>
                      <a:r>
                        <a:rPr lang="en-GB" altLang="en-US" sz="1800" dirty="0"/>
                        <a:t>Structural differentiation retained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Structural differentiation shows wide range of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517651"/>
                  </a:ext>
                </a:extLst>
              </a:tr>
              <a:tr h="443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Organised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Not organised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421559"/>
                  </a:ext>
                </a:extLst>
              </a:tr>
              <a:tr h="4439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Functional differentiation usually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Functional differentiation often lost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53351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F1BAA-BF92-40B0-8CE3-D81CAD8EA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12243B-C9A9-4724-BB93-E6A7AF3F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53603016-9692-E4E1-697A-95BFA9D7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solidFill>
                  <a:srgbClr val="C00000"/>
                </a:solidFill>
                <a:latin typeface="Berlin Sans FB Demi" panose="020E0802020502020306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FE59D-979C-5167-691D-EBC9A83B6D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I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Terminology of cell change</a:t>
            </a:r>
          </a:p>
          <a:p>
            <a:pPr>
              <a:defRPr/>
            </a:pPr>
            <a:r>
              <a:rPr lang="en-I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Apoptosis </a:t>
            </a:r>
            <a:r>
              <a:rPr lang="en-I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en-I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Necrosis</a:t>
            </a:r>
          </a:p>
          <a:p>
            <a:pPr>
              <a:defRPr/>
            </a:pPr>
            <a:r>
              <a:rPr lang="en-I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Neoplasia</a:t>
            </a:r>
          </a:p>
          <a:p>
            <a:pPr lvl="1">
              <a:defRPr/>
            </a:pPr>
            <a:r>
              <a:rPr lang="en-IN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Benign</a:t>
            </a:r>
          </a:p>
          <a:p>
            <a:pPr lvl="1">
              <a:defRPr/>
            </a:pPr>
            <a:r>
              <a:rPr lang="en-IN" sz="1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Malignant</a:t>
            </a:r>
          </a:p>
          <a:p>
            <a:pPr>
              <a:defRPr/>
            </a:pPr>
            <a:r>
              <a:rPr lang="en-I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Tumour classification</a:t>
            </a:r>
          </a:p>
          <a:p>
            <a:pPr>
              <a:defRPr/>
            </a:pPr>
            <a:r>
              <a:rPr lang="en-I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Tumour grading &amp; staging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3CB1B0-925C-10C8-6E0C-EF46413B60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539335"/>
            <a:ext cx="5181600" cy="377932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C39045-61C8-497A-96D5-F571A9DC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3B8C8-3C1A-4986-BF56-8B636CA8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7B89B78-8617-281B-4E54-C9442AC38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GB" altLang="en-US" dirty="0">
                <a:latin typeface="Berlin Sans FB Demi" panose="020E0802020502020306" pitchFamily="34" charset="0"/>
              </a:rPr>
              <a:t>DYSPLASIA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0184BAF-9FA9-8CA0-D14D-E7C11B7FBD3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GB" altLang="en-US" dirty="0">
                <a:solidFill>
                  <a:schemeClr val="tx1"/>
                </a:solidFill>
              </a:rPr>
              <a:t>Premalignant condition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Increased cell growth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Cellular atypia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Altered differentiation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Can range from mild to severe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Sites -cervix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            -bladder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            -stomach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34422D-2BC2-4CD2-BD64-EB681C64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1F12A5-D932-4C71-A155-F8041686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20</a:t>
            </a:fld>
            <a:endParaRPr lang="en-US"/>
          </a:p>
        </p:txBody>
      </p:sp>
      <p:pic>
        <p:nvPicPr>
          <p:cNvPr id="2050" name="Picture 2" descr="Definition of dysplasia - NCI Dictionary of Cancer Terms - NCI">
            <a:extLst>
              <a:ext uri="{FF2B5EF4-FFF2-40B4-BE49-F238E27FC236}">
                <a16:creationId xmlns:a16="http://schemas.microsoft.com/office/drawing/2014/main" id="{E1004AF5-A549-4F53-8D84-FD5521F426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70" y="1520825"/>
            <a:ext cx="5882661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C3E1BD7-A7C6-E173-B7F4-5C3B8104D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GB" altLang="en-US" dirty="0">
                <a:latin typeface="Berlin Sans FB Demi" panose="020E0802020502020306" pitchFamily="34" charset="0"/>
              </a:rPr>
              <a:t>IN-SITU MALIGNANCY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2285922-89A7-C132-1445-CD3B0471910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Epithelial neoplasm with features of malignancy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solidFill>
                  <a:schemeClr val="tx1"/>
                </a:solidFill>
              </a:rPr>
              <a:t>altered cell growth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solidFill>
                  <a:schemeClr val="tx1"/>
                </a:solidFill>
              </a:rPr>
              <a:t>cytological atypia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solidFill>
                  <a:schemeClr val="tx1"/>
                </a:solidFill>
              </a:rPr>
              <a:t>altered differentiation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altLang="en-US" dirty="0">
                <a:solidFill>
                  <a:srgbClr val="C00000"/>
                </a:solidFill>
              </a:rPr>
              <a:t>BUT- no invasion through basement membrane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238349-5092-4D2A-8149-057F80F0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192A88-8C12-4466-AB74-F189AE5F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21</a:t>
            </a:fld>
            <a:endParaRPr lang="en-US"/>
          </a:p>
        </p:txBody>
      </p:sp>
      <p:pic>
        <p:nvPicPr>
          <p:cNvPr id="62468" name="Picture 4" descr="Karsinoma In Situ, Defenisi Dan Jenis Penyakit Yang Ditimbulkan">
            <a:extLst>
              <a:ext uri="{FF2B5EF4-FFF2-40B4-BE49-F238E27FC236}">
                <a16:creationId xmlns:a16="http://schemas.microsoft.com/office/drawing/2014/main" id="{597E1496-73E1-4A76-A346-30490D5636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5" y="2109029"/>
            <a:ext cx="4754563" cy="35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9A90A6A-F1CE-4B40-A2AA-B1170B25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latin typeface="Berlin Sans FB Demi" panose="020E0802020502020306" pitchFamily="34" charset="0"/>
              </a:rPr>
              <a:t>Types of Neoplasia - Benign</a:t>
            </a:r>
          </a:p>
        </p:txBody>
      </p:sp>
      <p:pic>
        <p:nvPicPr>
          <p:cNvPr id="12291" name="Picture 4" descr="http://img.tfd.com/mk/T/X2604-T-51.png">
            <a:extLst>
              <a:ext uri="{FF2B5EF4-FFF2-40B4-BE49-F238E27FC236}">
                <a16:creationId xmlns:a16="http://schemas.microsoft.com/office/drawing/2014/main" id="{49984B08-AA92-42C2-80EA-3CA549C3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56"/>
          <a:stretch>
            <a:fillRect/>
          </a:stretch>
        </p:blipFill>
        <p:spPr bwMode="auto">
          <a:xfrm>
            <a:off x="1828800" y="1676401"/>
            <a:ext cx="35814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32585D0-BF58-4632-A492-519C49DF4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1" y="1676401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800" b="1" dirty="0">
                <a:latin typeface="+mn-lt"/>
              </a:rPr>
              <a:t>Slow-growing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+mn-lt"/>
              </a:rPr>
              <a:t> have a low mitotic rate of division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2C93A2-A76B-45D9-A51C-D6DEF8C5E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1904" y="2776179"/>
            <a:ext cx="48429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800" b="1">
                <a:latin typeface="+mn-lt"/>
              </a:rPr>
              <a:t>Often well circumscribed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 sz="1800">
                <a:latin typeface="+mn-lt"/>
              </a:rPr>
              <a:t> no invasion of surrounding lymph/tissue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 sz="1800">
                <a:latin typeface="+mn-lt"/>
              </a:rPr>
              <a:t> no metastasis to other areas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533575-96CF-49CD-8393-2BA46DA4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302" y="4048063"/>
            <a:ext cx="25883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800" b="1" dirty="0">
                <a:latin typeface="+mn-lt"/>
              </a:rPr>
              <a:t>Resemble cell of origin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+mn-lt"/>
              </a:rPr>
              <a:t> rarely necrotic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+mn-lt"/>
              </a:rPr>
              <a:t> rarely ulcerate</a:t>
            </a:r>
          </a:p>
        </p:txBody>
      </p:sp>
      <p:sp>
        <p:nvSpPr>
          <p:cNvPr id="12295" name="Rectangle 18">
            <a:extLst>
              <a:ext uri="{FF2B5EF4-FFF2-40B4-BE49-F238E27FC236}">
                <a16:creationId xmlns:a16="http://schemas.microsoft.com/office/drawing/2014/main" id="{7FE6478F-5CE6-4B21-A514-CE715549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66421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800" i="1"/>
              <a:t>http://medical-dictionary.thefreedictionary.com/tumor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4363A9-856D-47E7-A22E-8E29DE1BDBCF}"/>
              </a:ext>
            </a:extLst>
          </p:cNvPr>
          <p:cNvSpPr txBox="1"/>
          <p:nvPr/>
        </p:nvSpPr>
        <p:spPr>
          <a:xfrm>
            <a:off x="1143000" y="4882516"/>
            <a:ext cx="4267200" cy="1323439"/>
          </a:xfrm>
          <a:prstGeom prst="rect">
            <a:avLst/>
          </a:prstGeom>
          <a:solidFill>
            <a:srgbClr val="FFFF00"/>
          </a:solidFill>
          <a:ln w="5715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1600" dirty="0" err="1"/>
              <a:t>Longterm</a:t>
            </a:r>
            <a:endParaRPr lang="en-IN" sz="160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IN" sz="1600" dirty="0"/>
              <a:t> pressure on adjacent tissues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N" sz="1600" dirty="0"/>
              <a:t> obstruction of ducts/ hollow organs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N" sz="1600" dirty="0"/>
              <a:t> produce hormones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N" sz="1600" dirty="0"/>
              <a:t> can be pre-malignant (causes  anxiety)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456E52-086F-459E-8987-590D752A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0E78CF-3961-42F1-891B-21C827E5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2AE3030-1B86-4AA3-AAAE-EB0389D5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latin typeface="Berlin Sans FB Demi" panose="020E0802020502020306" pitchFamily="34" charset="0"/>
              </a:rPr>
              <a:t>Types of Neoplasia - Malignant</a:t>
            </a:r>
          </a:p>
        </p:txBody>
      </p:sp>
      <p:pic>
        <p:nvPicPr>
          <p:cNvPr id="13315" name="Picture 4" descr="http://img.tfd.com/mk/T/X2604-T-51.png">
            <a:extLst>
              <a:ext uri="{FF2B5EF4-FFF2-40B4-BE49-F238E27FC236}">
                <a16:creationId xmlns:a16="http://schemas.microsoft.com/office/drawing/2014/main" id="{084C2776-E1E3-435F-9150-E9AB1882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4"/>
          <a:stretch>
            <a:fillRect/>
          </a:stretch>
        </p:blipFill>
        <p:spPr bwMode="auto">
          <a:xfrm>
            <a:off x="6756740" y="1965960"/>
            <a:ext cx="4586741" cy="34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EAE66F-937B-4F39-BCF2-08FAAD77F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2057429"/>
            <a:ext cx="42659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800" b="1">
                <a:latin typeface="+mn-lt"/>
              </a:rPr>
              <a:t>Fast-growing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 sz="1800">
                <a:latin typeface="+mn-lt"/>
              </a:rPr>
              <a:t> have a high mitotic rate of 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69CC9-14CC-4847-A8E9-4429D31D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267075"/>
            <a:ext cx="49937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800" b="1">
                <a:latin typeface="+mn-lt"/>
              </a:rPr>
              <a:t>Poorly defined, irregular, infiltrative borders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 sz="1800">
                <a:latin typeface="+mn-lt"/>
              </a:rPr>
              <a:t> invasion of surrounding lymph/tissue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 sz="1800">
                <a:latin typeface="+mn-lt"/>
              </a:rPr>
              <a:t> can metastasise to other areas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AE5D8-CC0B-4A4C-A5C0-2FFD2BBA8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42" y="4653704"/>
            <a:ext cx="42627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800" b="1" dirty="0">
                <a:latin typeface="+mn-lt"/>
              </a:rPr>
              <a:t>Variable resemblance to cell of origin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+mn-lt"/>
              </a:rPr>
              <a:t> commonly necrotic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+mn-lt"/>
              </a:rPr>
              <a:t> commonly ulcerate</a:t>
            </a:r>
          </a:p>
        </p:txBody>
      </p:sp>
      <p:sp>
        <p:nvSpPr>
          <p:cNvPr id="13319" name="Rectangle 9">
            <a:extLst>
              <a:ext uri="{FF2B5EF4-FFF2-40B4-BE49-F238E27FC236}">
                <a16:creationId xmlns:a16="http://schemas.microsoft.com/office/drawing/2014/main" id="{F7CA72BC-531D-4BFA-8452-1916458C0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6642100"/>
            <a:ext cx="251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800" i="1">
                <a:latin typeface="+mn-lt"/>
              </a:rPr>
              <a:t>http://medical-dictionary.thefreedictionary.com/tumor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F0020E-A7DA-4F38-83DA-811A86DA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DA1E18-D347-4866-BE66-C85074E8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BAA26DA-53E1-4F1E-A9BE-0B32DD09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latin typeface="Berlin Sans FB Demi" panose="020E0802020502020306" pitchFamily="34" charset="0"/>
              </a:rPr>
              <a:t>Tumour Classification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1380FB5-A7C9-4858-A474-E0619BCF9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43074"/>
            <a:ext cx="8229600" cy="4276725"/>
          </a:xfrm>
        </p:spPr>
        <p:txBody>
          <a:bodyPr/>
          <a:lstStyle/>
          <a:p>
            <a:r>
              <a:rPr lang="en-IN" altLang="en-US" sz="1800" dirty="0">
                <a:solidFill>
                  <a:schemeClr val="tx1"/>
                </a:solidFill>
              </a:rPr>
              <a:t>Based on ‘behaviour’ of the tumour e.g. Benign or malignant presentation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IN" altLang="en-US" sz="1800" dirty="0">
                <a:solidFill>
                  <a:schemeClr val="tx1"/>
                </a:solidFill>
              </a:rPr>
              <a:t>OR</a:t>
            </a:r>
          </a:p>
          <a:p>
            <a:r>
              <a:rPr lang="en-IN" altLang="en-US" sz="1800" dirty="0">
                <a:solidFill>
                  <a:schemeClr val="tx1"/>
                </a:solidFill>
              </a:rPr>
              <a:t>Based on </a:t>
            </a:r>
            <a:r>
              <a:rPr lang="en-IN" altLang="en-US" sz="1800" dirty="0" err="1">
                <a:solidFill>
                  <a:schemeClr val="tx1"/>
                </a:solidFill>
              </a:rPr>
              <a:t>histogenetic</a:t>
            </a:r>
            <a:r>
              <a:rPr lang="en-IN" altLang="en-US" sz="1800" dirty="0">
                <a:solidFill>
                  <a:schemeClr val="tx1"/>
                </a:solidFill>
              </a:rPr>
              <a:t> origin</a:t>
            </a:r>
          </a:p>
          <a:p>
            <a:pPr lvl="1"/>
            <a:r>
              <a:rPr lang="en-IN" altLang="en-US" sz="1800" dirty="0">
                <a:solidFill>
                  <a:schemeClr val="tx1"/>
                </a:solidFill>
              </a:rPr>
              <a:t>Degree of histological resemblance between cell of origin &amp; tumour cell</a:t>
            </a:r>
          </a:p>
          <a:p>
            <a:pPr lvl="1"/>
            <a:r>
              <a:rPr lang="en-IN" altLang="en-US" sz="1800" dirty="0">
                <a:solidFill>
                  <a:schemeClr val="tx1"/>
                </a:solidFill>
              </a:rPr>
              <a:t>Allows for tumour grading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5AE9DE-CAAE-4E00-8895-6CBCE8D98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29941"/>
              </p:ext>
            </p:extLst>
          </p:nvPr>
        </p:nvGraphicFramePr>
        <p:xfrm>
          <a:off x="2286000" y="3914768"/>
          <a:ext cx="7315200" cy="2438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CELL OF ORIGIN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BENIGN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MALIGNANT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Epithelial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/>
                        <a:t>Papilloma</a:t>
                      </a:r>
                      <a:r>
                        <a:rPr lang="en-IN" sz="1600" dirty="0"/>
                        <a:t> or Adenoma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Carcinoma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Connective</a:t>
                      </a:r>
                      <a:r>
                        <a:rPr lang="en-IN" sz="1600" baseline="0" dirty="0"/>
                        <a:t> tissue</a:t>
                      </a:r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-</a:t>
                      </a:r>
                      <a:r>
                        <a:rPr lang="en-IN" sz="1600" dirty="0" err="1"/>
                        <a:t>oma</a:t>
                      </a:r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Sarcoma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Lymphoid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Lymphoma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/>
                        <a:t>Haemopoietic</a:t>
                      </a:r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/>
                        <a:t>Leukaemia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3DD093-1A43-4D3F-BF13-592B3D70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0260E-FC14-4A2A-AE61-5BE42214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C09A480-57BB-49DD-A973-89E0385A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latin typeface="Berlin Sans FB Demi" panose="020E0802020502020306" pitchFamily="34" charset="0"/>
              </a:rPr>
              <a:t>Intraepithelial Neoplasia 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CEC05D54-8471-4420-90ED-FCEF1FE7B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70" y="2057405"/>
            <a:ext cx="3048005" cy="3248977"/>
          </a:xfrm>
        </p:spPr>
        <p:txBody>
          <a:bodyPr>
            <a:normAutofit/>
          </a:bodyPr>
          <a:lstStyle/>
          <a:p>
            <a:r>
              <a:rPr lang="en-IN" altLang="en-US" sz="2000" dirty="0">
                <a:solidFill>
                  <a:schemeClr val="tx1"/>
                </a:solidFill>
              </a:rPr>
              <a:t>Potentially premalignant dysplasia</a:t>
            </a:r>
          </a:p>
          <a:p>
            <a:pPr lvl="1"/>
            <a:r>
              <a:rPr lang="en-IN" altLang="en-US" sz="1800" dirty="0">
                <a:solidFill>
                  <a:schemeClr val="tx1"/>
                </a:solidFill>
              </a:rPr>
              <a:t>Abnormal growth and transformation of cells</a:t>
            </a:r>
          </a:p>
          <a:p>
            <a:pPr lvl="1"/>
            <a:r>
              <a:rPr lang="en-IN" altLang="en-US" sz="1800" dirty="0">
                <a:solidFill>
                  <a:schemeClr val="tx1"/>
                </a:solidFill>
              </a:rPr>
              <a:t>Confined to the epithelium (in situ)</a:t>
            </a:r>
          </a:p>
          <a:p>
            <a:pPr lvl="1"/>
            <a:r>
              <a:rPr lang="en-IN" altLang="en-US" sz="1800" dirty="0">
                <a:solidFill>
                  <a:schemeClr val="tx1"/>
                </a:solidFill>
              </a:rPr>
              <a:t>May superficially penetrate accessory organ structures</a:t>
            </a:r>
          </a:p>
        </p:txBody>
      </p:sp>
      <p:pic>
        <p:nvPicPr>
          <p:cNvPr id="15364" name="Picture 2" descr="Assessing intraepithelial neoplasia and drug safety in cancer-preventive drug development">
            <a:extLst>
              <a:ext uri="{FF2B5EF4-FFF2-40B4-BE49-F238E27FC236}">
                <a16:creationId xmlns:a16="http://schemas.microsoft.com/office/drawing/2014/main" id="{626B80CB-4793-4E10-9E71-3B996C8DD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>
            <a:fillRect/>
          </a:stretch>
        </p:blipFill>
        <p:spPr bwMode="auto">
          <a:xfrm>
            <a:off x="5380672" y="1772480"/>
            <a:ext cx="617220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154054-A6A5-422C-A5D9-C47D3152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FC776C-DCBC-412C-9149-78484AAA3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F78D01E-6301-4FC0-8515-2804A240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5472113" cy="1356360"/>
          </a:xfrm>
        </p:spPr>
        <p:txBody>
          <a:bodyPr/>
          <a:lstStyle/>
          <a:p>
            <a:r>
              <a:rPr lang="en-IN" altLang="en-US" dirty="0">
                <a:latin typeface="Berlin Sans FB Demi" panose="020E0802020502020306" pitchFamily="34" charset="0"/>
              </a:rPr>
              <a:t>Tumour Grading &amp; Staging</a:t>
            </a:r>
          </a:p>
        </p:txBody>
      </p:sp>
      <p:sp>
        <p:nvSpPr>
          <p:cNvPr id="16387" name="Content Placeholder 3">
            <a:extLst>
              <a:ext uri="{FF2B5EF4-FFF2-40B4-BE49-F238E27FC236}">
                <a16:creationId xmlns:a16="http://schemas.microsoft.com/office/drawing/2014/main" id="{A41BCA3D-619C-4FD1-B3CC-3A518F587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8"/>
            <a:ext cx="5143500" cy="4191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altLang="en-US" sz="1700" dirty="0">
                <a:solidFill>
                  <a:schemeClr val="tx1"/>
                </a:solidFill>
              </a:rPr>
              <a:t>Utilised for malignant tumours only – have generally good prognostic value</a:t>
            </a:r>
          </a:p>
          <a:p>
            <a:pPr>
              <a:lnSpc>
                <a:spcPct val="100000"/>
              </a:lnSpc>
            </a:pPr>
            <a:r>
              <a:rPr lang="en-IN" altLang="en-US" sz="1700" dirty="0">
                <a:solidFill>
                  <a:schemeClr val="tx1"/>
                </a:solidFill>
              </a:rPr>
              <a:t>Staging </a:t>
            </a:r>
          </a:p>
          <a:p>
            <a:pPr lvl="1">
              <a:lnSpc>
                <a:spcPct val="100000"/>
              </a:lnSpc>
            </a:pPr>
            <a:r>
              <a:rPr lang="en-IN" altLang="en-US" sz="1700" dirty="0">
                <a:solidFill>
                  <a:schemeClr val="tx1"/>
                </a:solidFill>
              </a:rPr>
              <a:t>Histopathological &amp; clinical tumour assessment </a:t>
            </a:r>
          </a:p>
          <a:p>
            <a:pPr lvl="1">
              <a:lnSpc>
                <a:spcPct val="100000"/>
              </a:lnSpc>
            </a:pPr>
            <a:r>
              <a:rPr lang="en-IN" altLang="en-US" sz="1700" dirty="0">
                <a:solidFill>
                  <a:schemeClr val="tx1"/>
                </a:solidFill>
              </a:rPr>
              <a:t>Measures level of tumour spread throughout body</a:t>
            </a:r>
          </a:p>
          <a:p>
            <a:pPr lvl="1">
              <a:lnSpc>
                <a:spcPct val="100000"/>
              </a:lnSpc>
            </a:pPr>
            <a:r>
              <a:rPr lang="en-IN" altLang="en-US" sz="1700" dirty="0">
                <a:solidFill>
                  <a:schemeClr val="tx1"/>
                </a:solidFill>
              </a:rPr>
              <a:t>Example: TNM (Tumour, Node, Metastasis) staging</a:t>
            </a:r>
          </a:p>
          <a:p>
            <a:pPr>
              <a:lnSpc>
                <a:spcPct val="100000"/>
              </a:lnSpc>
            </a:pPr>
            <a:r>
              <a:rPr lang="en-IN" altLang="en-US" sz="1700" dirty="0">
                <a:solidFill>
                  <a:schemeClr val="tx1"/>
                </a:solidFill>
              </a:rPr>
              <a:t>Grading</a:t>
            </a:r>
          </a:p>
          <a:p>
            <a:pPr lvl="1">
              <a:lnSpc>
                <a:spcPct val="100000"/>
              </a:lnSpc>
            </a:pPr>
            <a:r>
              <a:rPr lang="en-IN" altLang="en-US" sz="1700" dirty="0">
                <a:solidFill>
                  <a:schemeClr val="tx1"/>
                </a:solidFill>
              </a:rPr>
              <a:t>Histopathological tumour assessment</a:t>
            </a:r>
          </a:p>
          <a:p>
            <a:pPr lvl="1">
              <a:lnSpc>
                <a:spcPct val="100000"/>
              </a:lnSpc>
            </a:pPr>
            <a:r>
              <a:rPr lang="en-IN" altLang="en-US" sz="1700" dirty="0">
                <a:solidFill>
                  <a:schemeClr val="tx1"/>
                </a:solidFill>
              </a:rPr>
              <a:t>Measures degree of histological differentiation</a:t>
            </a:r>
          </a:p>
          <a:p>
            <a:pPr lvl="1">
              <a:lnSpc>
                <a:spcPct val="100000"/>
              </a:lnSpc>
            </a:pPr>
            <a:r>
              <a:rPr lang="en-IN" altLang="en-US" sz="1700" dirty="0">
                <a:solidFill>
                  <a:schemeClr val="tx1"/>
                </a:solidFill>
              </a:rPr>
              <a:t>Example: Gleason grading for prostate cancer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ADB1A5-2AD1-488D-A9D3-01F7F4A3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6F707-07A0-4BDE-B27B-EF7D7661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26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67D0B5-9FAF-4556-889B-8015BDF321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5113" y="457200"/>
            <a:ext cx="4420634" cy="5731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CC1A-FB9A-4162-95F7-64E5A9DB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7FD70-AA1A-49E4-BD2D-20A08B4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27</a:t>
            </a:fld>
            <a:endParaRPr lang="en-US"/>
          </a:p>
        </p:txBody>
      </p:sp>
      <p:pic>
        <p:nvPicPr>
          <p:cNvPr id="63490" name="Picture 2" descr="Grading And Staging Grading is based on the microscopic features of the  cells which compose a tumor and is specific for the tumor type. Staging is  based. - ppt video online download">
            <a:extLst>
              <a:ext uri="{FF2B5EF4-FFF2-40B4-BE49-F238E27FC236}">
                <a16:creationId xmlns:a16="http://schemas.microsoft.com/office/drawing/2014/main" id="{02912224-C2F3-49E0-A26B-A8F5E1AF8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4" y="589360"/>
            <a:ext cx="6872288" cy="51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9B700EB0-0598-4B9C-99D6-FB8479117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628" y="393774"/>
            <a:ext cx="4346915" cy="56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17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F1D2F0-C78A-48B2-B130-5A25E565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400" dirty="0">
                <a:solidFill>
                  <a:schemeClr val="tx1"/>
                </a:solidFill>
                <a:latin typeface="Berlin Sans FB Demi" panose="020E0802020502020306" pitchFamily="34" charset="0"/>
              </a:rPr>
              <a:t>Onco- and tumour suppressor genes</a:t>
            </a:r>
            <a:endParaRPr lang="en-US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0482" name="Content Placeholder 16">
            <a:extLst>
              <a:ext uri="{FF2B5EF4-FFF2-40B4-BE49-F238E27FC236}">
                <a16:creationId xmlns:a16="http://schemas.microsoft.com/office/drawing/2014/main" id="{710795C1-B0B7-4BDC-844E-A92CD2542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</a:pPr>
            <a:endParaRPr lang="en-GB" altLang="en-US" dirty="0"/>
          </a:p>
          <a:p>
            <a:pPr eaLnBrk="1" hangingPunct="1">
              <a:lnSpc>
                <a:spcPct val="110000"/>
              </a:lnSpc>
            </a:pPr>
            <a:r>
              <a:rPr lang="en-GB" altLang="en-US" dirty="0"/>
              <a:t>A </a:t>
            </a:r>
            <a:r>
              <a:rPr lang="en-GB" altLang="en-US" dirty="0">
                <a:solidFill>
                  <a:srgbClr val="7030A0"/>
                </a:solidFill>
              </a:rPr>
              <a:t>proto-oncogene </a:t>
            </a:r>
            <a:r>
              <a:rPr lang="en-GB" altLang="en-US" dirty="0"/>
              <a:t>is a normal gene that can become an </a:t>
            </a:r>
            <a:r>
              <a:rPr lang="en-GB" altLang="en-US" dirty="0">
                <a:solidFill>
                  <a:srgbClr val="7030A0"/>
                </a:solidFill>
              </a:rPr>
              <a:t>oncogene</a:t>
            </a:r>
            <a:r>
              <a:rPr lang="en-GB" altLang="en-US" dirty="0"/>
              <a:t> due to </a:t>
            </a:r>
            <a:r>
              <a:rPr lang="en-GB" altLang="en-US" dirty="0">
                <a:solidFill>
                  <a:srgbClr val="7030A0"/>
                </a:solidFill>
              </a:rPr>
              <a:t>mutations</a:t>
            </a:r>
            <a:r>
              <a:rPr lang="en-GB" altLang="en-US" dirty="0"/>
              <a:t> or </a:t>
            </a:r>
            <a:r>
              <a:rPr lang="en-GB" altLang="en-US" dirty="0">
                <a:solidFill>
                  <a:srgbClr val="7030A0"/>
                </a:solidFill>
              </a:rPr>
              <a:t>increased expression</a:t>
            </a:r>
            <a:r>
              <a:rPr lang="en-GB" altLang="en-US" dirty="0"/>
              <a:t>.</a:t>
            </a:r>
            <a:endParaRPr lang="en-US" altLang="en-US" dirty="0"/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An </a:t>
            </a:r>
            <a:r>
              <a:rPr lang="en-US" altLang="en-US" dirty="0">
                <a:solidFill>
                  <a:srgbClr val="7030A0"/>
                </a:solidFill>
              </a:rPr>
              <a:t>oncogene</a:t>
            </a:r>
            <a:r>
              <a:rPr lang="en-US" altLang="en-US" dirty="0"/>
              <a:t> is a genes that drives the </a:t>
            </a:r>
            <a:r>
              <a:rPr lang="en-US" altLang="en-US" dirty="0">
                <a:solidFill>
                  <a:srgbClr val="7030A0"/>
                </a:solidFill>
              </a:rPr>
              <a:t>neoplastic </a:t>
            </a:r>
            <a:r>
              <a:rPr lang="en-US" altLang="en-US" dirty="0"/>
              <a:t>behavior of cells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A </a:t>
            </a:r>
            <a:r>
              <a:rPr lang="en-GB" altLang="en-US" dirty="0"/>
              <a:t>tumour</a:t>
            </a:r>
            <a:r>
              <a:rPr lang="en-US" altLang="en-US" dirty="0"/>
              <a:t> suppressor gene is a gene which </a:t>
            </a:r>
            <a:r>
              <a:rPr lang="en-US" altLang="en-US" dirty="0">
                <a:solidFill>
                  <a:srgbClr val="7030A0"/>
                </a:solidFill>
              </a:rPr>
              <a:t>inhibits </a:t>
            </a:r>
            <a:r>
              <a:rPr lang="en-US" altLang="en-US" dirty="0"/>
              <a:t>the transformation of a cell into a </a:t>
            </a:r>
            <a:r>
              <a:rPr lang="en-US" altLang="en-US" dirty="0">
                <a:solidFill>
                  <a:srgbClr val="7030A0"/>
                </a:solidFill>
              </a:rPr>
              <a:t>neoplastic </a:t>
            </a:r>
            <a:r>
              <a:rPr lang="en-US" altLang="en-US" dirty="0"/>
              <a:t>state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Mutations in proto-oncogenes and tumor suppressor genes leads to neoplasia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Mutations in proto-oncogenes leads to excessive cell division or prevent apoptosis from occurring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dirty="0"/>
              <a:t>Mutation in tumor suppressor genes prevents DNA repair leading to mutations, leads to excessive cellular proliferation or prevents apoptosis from occurring</a:t>
            </a:r>
          </a:p>
          <a:p>
            <a:pPr>
              <a:lnSpc>
                <a:spcPct val="110000"/>
              </a:lnSpc>
            </a:pPr>
            <a:endParaRPr lang="en-US" altLang="en-US" dirty="0"/>
          </a:p>
          <a:p>
            <a:pPr eaLnBrk="1" hangingPunct="1">
              <a:lnSpc>
                <a:spcPct val="110000"/>
              </a:lnSpc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BD0987-BEB5-4930-B3A6-9DCF7103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3337A-2425-4B84-89A5-6EBC36CB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28</a:t>
            </a:fld>
            <a:endParaRPr lang="en-US"/>
          </a:p>
        </p:txBody>
      </p:sp>
      <p:sp>
        <p:nvSpPr>
          <p:cNvPr id="20485" name="TextBox 3">
            <a:extLst>
              <a:ext uri="{FF2B5EF4-FFF2-40B4-BE49-F238E27FC236}">
                <a16:creationId xmlns:a16="http://schemas.microsoft.com/office/drawing/2014/main" id="{B572966F-CABE-44D9-8F9D-48FF97170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9713"/>
            <a:ext cx="8229600" cy="369332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273C4D-EBDF-46A1-9AB1-4B16E466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latin typeface="Berlin Sans FB Demi" panose="020E0802020502020306" pitchFamily="34" charset="0"/>
              </a:rPr>
              <a:t>Germline and somatic mutations</a:t>
            </a:r>
            <a:endParaRPr lang="en-US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3554" name="Content Placeholder 16">
            <a:extLst>
              <a:ext uri="{FF2B5EF4-FFF2-40B4-BE49-F238E27FC236}">
                <a16:creationId xmlns:a16="http://schemas.microsoft.com/office/drawing/2014/main" id="{824C23FE-05EF-416B-BDA6-6177467B8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solidFill>
                  <a:srgbClr val="7030A0"/>
                </a:solidFill>
              </a:rPr>
              <a:t>Germline</a:t>
            </a:r>
            <a:r>
              <a:rPr lang="en-GB" altLang="en-US" dirty="0"/>
              <a:t> mutation: A mutation occurring in </a:t>
            </a:r>
            <a:r>
              <a:rPr lang="en-GB" altLang="en-US" dirty="0">
                <a:solidFill>
                  <a:srgbClr val="7030A0"/>
                </a:solidFill>
              </a:rPr>
              <a:t>gametes</a:t>
            </a:r>
            <a:r>
              <a:rPr lang="en-GB" altLang="en-US" dirty="0"/>
              <a:t>. </a:t>
            </a:r>
          </a:p>
          <a:p>
            <a:pPr eaLnBrk="1" hangingPunct="1"/>
            <a:r>
              <a:rPr lang="en-GB" altLang="en-US" dirty="0"/>
              <a:t>They are </a:t>
            </a:r>
            <a:r>
              <a:rPr lang="en-GB" altLang="en-US" dirty="0">
                <a:solidFill>
                  <a:srgbClr val="7030A0"/>
                </a:solidFill>
              </a:rPr>
              <a:t>passed on to offspring </a:t>
            </a:r>
            <a:r>
              <a:rPr lang="en-GB" altLang="en-US" dirty="0"/>
              <a:t>and are present </a:t>
            </a:r>
            <a:r>
              <a:rPr lang="en-GB" altLang="en-US" dirty="0">
                <a:solidFill>
                  <a:srgbClr val="7030A0"/>
                </a:solidFill>
              </a:rPr>
              <a:t>every cell </a:t>
            </a:r>
            <a:r>
              <a:rPr lang="en-GB" altLang="en-US" dirty="0"/>
              <a:t>in the offspring.</a:t>
            </a:r>
          </a:p>
          <a:p>
            <a:pPr eaLnBrk="1" hangingPunct="1"/>
            <a:r>
              <a:rPr lang="en-GB" altLang="en-US" dirty="0">
                <a:solidFill>
                  <a:srgbClr val="7030A0"/>
                </a:solidFill>
              </a:rPr>
              <a:t>Somatic</a:t>
            </a:r>
            <a:r>
              <a:rPr lang="en-GB" altLang="en-US" dirty="0"/>
              <a:t> mutation: </a:t>
            </a:r>
            <a:r>
              <a:rPr lang="en-GB" altLang="en-US" dirty="0">
                <a:solidFill>
                  <a:srgbClr val="7030A0"/>
                </a:solidFill>
              </a:rPr>
              <a:t>acquired</a:t>
            </a:r>
            <a:r>
              <a:rPr lang="en-GB" altLang="en-US" dirty="0"/>
              <a:t> mutations occurring in any of the cells of the body except the germ cells. </a:t>
            </a:r>
          </a:p>
          <a:p>
            <a:pPr eaLnBrk="1" hangingPunct="1"/>
            <a:r>
              <a:rPr lang="en-GB" altLang="en-US" dirty="0"/>
              <a:t>They </a:t>
            </a:r>
            <a:r>
              <a:rPr lang="en-GB" altLang="en-US" dirty="0">
                <a:solidFill>
                  <a:srgbClr val="7030A0"/>
                </a:solidFill>
              </a:rPr>
              <a:t>cannot be passed on </a:t>
            </a:r>
            <a:r>
              <a:rPr lang="en-GB" altLang="en-US" dirty="0"/>
              <a:t>to offspring.</a:t>
            </a: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712F2B-6904-4388-8B9D-9F643EB2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4E3C3B-95F1-4F8A-8806-B01996AE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29</a:t>
            </a:fld>
            <a:endParaRPr lang="en-US"/>
          </a:p>
        </p:txBody>
      </p:sp>
      <p:sp>
        <p:nvSpPr>
          <p:cNvPr id="23557" name="TextBox 3">
            <a:extLst>
              <a:ext uri="{FF2B5EF4-FFF2-40B4-BE49-F238E27FC236}">
                <a16:creationId xmlns:a16="http://schemas.microsoft.com/office/drawing/2014/main" id="{97C4C8F6-04BB-4F74-B82F-2780031E4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9713"/>
            <a:ext cx="8229600" cy="369332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CB3091F-59C2-8414-B73E-FA9D31E21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latin typeface="Berlin Sans FB Demi" panose="020E0802020502020306" pitchFamily="34" charset="0"/>
              </a:rPr>
              <a:t>Cell Change - Atrophy</a:t>
            </a:r>
          </a:p>
        </p:txBody>
      </p:sp>
      <p:sp>
        <p:nvSpPr>
          <p:cNvPr id="4099" name="AutoShape 2" descr="http://upload.wikimedia.org/wikipedia/commons/f/f3/Non-neoplastic_changes.svg">
            <a:extLst>
              <a:ext uri="{FF2B5EF4-FFF2-40B4-BE49-F238E27FC236}">
                <a16:creationId xmlns:a16="http://schemas.microsoft.com/office/drawing/2014/main" id="{475DC955-90FC-7761-D221-1C83184493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-1790700"/>
            <a:ext cx="6657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 sz="1800"/>
          </a:p>
        </p:txBody>
      </p:sp>
      <p:grpSp>
        <p:nvGrpSpPr>
          <p:cNvPr id="4100" name="Group 13">
            <a:extLst>
              <a:ext uri="{FF2B5EF4-FFF2-40B4-BE49-F238E27FC236}">
                <a16:creationId xmlns:a16="http://schemas.microsoft.com/office/drawing/2014/main" id="{0CE30F1D-9040-8494-92D5-FB6EF8DDC5C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752600"/>
            <a:ext cx="8382000" cy="4343400"/>
            <a:chOff x="381000" y="2057400"/>
            <a:chExt cx="8382000" cy="4343400"/>
          </a:xfrm>
        </p:grpSpPr>
        <p:pic>
          <p:nvPicPr>
            <p:cNvPr id="4103" name="Picture 4" descr="File:Non-neoplastic changes.svg">
              <a:extLst>
                <a:ext uri="{FF2B5EF4-FFF2-40B4-BE49-F238E27FC236}">
                  <a16:creationId xmlns:a16="http://schemas.microsoft.com/office/drawing/2014/main" id="{DDA0D00D-C16D-CDD0-8990-1D3AB89301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0"/>
            <a:stretch>
              <a:fillRect/>
            </a:stretch>
          </p:blipFill>
          <p:spPr bwMode="auto">
            <a:xfrm>
              <a:off x="381000" y="2057400"/>
              <a:ext cx="8348133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37E9BD-1A26-E3CF-83D9-19D8E61AB24D}"/>
                </a:ext>
              </a:extLst>
            </p:cNvPr>
            <p:cNvSpPr/>
            <p:nvPr/>
          </p:nvSpPr>
          <p:spPr>
            <a:xfrm>
              <a:off x="609600" y="2057400"/>
              <a:ext cx="2514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975DC3-D01A-D8F8-93D9-4035A9456772}"/>
                </a:ext>
              </a:extLst>
            </p:cNvPr>
            <p:cNvSpPr/>
            <p:nvPr/>
          </p:nvSpPr>
          <p:spPr>
            <a:xfrm>
              <a:off x="5029200" y="3352800"/>
              <a:ext cx="3733800" cy="289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5CDC75-55BA-8964-FD9F-35FA3A44B476}"/>
                </a:ext>
              </a:extLst>
            </p:cNvPr>
            <p:cNvSpPr/>
            <p:nvPr/>
          </p:nvSpPr>
          <p:spPr>
            <a:xfrm>
              <a:off x="3733800" y="3505200"/>
              <a:ext cx="3733800" cy="2895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AD838B-04C6-A3D0-070C-C6C20BA34C71}"/>
                </a:ext>
              </a:extLst>
            </p:cNvPr>
            <p:cNvSpPr/>
            <p:nvPr/>
          </p:nvSpPr>
          <p:spPr>
            <a:xfrm>
              <a:off x="1752600" y="4572000"/>
              <a:ext cx="37338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9B300A-2E34-8DD7-B5A5-15A79D8F30F7}"/>
                </a:ext>
              </a:extLst>
            </p:cNvPr>
            <p:cNvSpPr/>
            <p:nvPr/>
          </p:nvSpPr>
          <p:spPr>
            <a:xfrm rot="19571474">
              <a:off x="2349500" y="4002088"/>
              <a:ext cx="221615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E797E94-71FE-AEC1-8733-69368AD26E71}"/>
              </a:ext>
            </a:extLst>
          </p:cNvPr>
          <p:cNvSpPr txBox="1"/>
          <p:nvPr/>
        </p:nvSpPr>
        <p:spPr>
          <a:xfrm>
            <a:off x="6553200" y="2057401"/>
            <a:ext cx="3810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Decrease in cell size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development (thymus)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disuse (skeletal muscle)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AAFF81-72F2-4064-BDF0-02491E21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9FF07D-7222-4D10-9339-C611B57FF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59CDB6-E9FC-4604-BC3F-6109C880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chemeClr val="tx1"/>
                </a:solidFill>
                <a:latin typeface="Berlin Sans FB Demi" panose="020E0802020502020306" pitchFamily="34" charset="0"/>
              </a:rPr>
              <a:t>Population based screening</a:t>
            </a:r>
            <a:endParaRPr lang="en-US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122" name="Content Placeholder 16">
            <a:extLst>
              <a:ext uri="{FF2B5EF4-FFF2-40B4-BE49-F238E27FC236}">
                <a16:creationId xmlns:a16="http://schemas.microsoft.com/office/drawing/2014/main" id="{CEB8DDAB-14A4-42FD-9A96-80D046FC3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Screening: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GB" altLang="en-US" sz="2400" dirty="0">
                <a:solidFill>
                  <a:srgbClr val="002060"/>
                </a:solidFill>
              </a:rPr>
              <a:t>checking apparently healthy people with no symptoms to identify those who may be at increased risk of a disease or condition</a:t>
            </a:r>
          </a:p>
          <a:p>
            <a:pPr marL="45720" indent="0" eaLnBrk="1" hangingPunct="1">
              <a:buNone/>
              <a:defRPr/>
            </a:pPr>
            <a:endParaRPr lang="en-GB" altLang="en-US" sz="24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Why screen for cancer?</a:t>
            </a:r>
          </a:p>
          <a:p>
            <a:pPr eaLnBrk="1" hangingPunct="1"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Early detection gives a better prognosis</a:t>
            </a:r>
          </a:p>
          <a:p>
            <a:pPr eaLnBrk="1" hangingPunct="1"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Tumours are found at a curable stage and before they have metastasized</a:t>
            </a:r>
          </a:p>
          <a:p>
            <a:pPr marL="45720" indent="0" eaLnBrk="1" hangingPunct="1">
              <a:buNone/>
              <a:defRPr/>
            </a:pPr>
            <a:endParaRPr lang="en-GB" altLang="en-US" sz="2400" dirty="0"/>
          </a:p>
          <a:p>
            <a:pPr marL="0" indent="0"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Problems with screening</a:t>
            </a:r>
          </a:p>
          <a:p>
            <a:pPr eaLnBrk="1" hangingPunct="1"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Lead time bias</a:t>
            </a:r>
          </a:p>
          <a:p>
            <a:pPr eaLnBrk="1" hangingPunct="1"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Early abnormalities detected by screening may not have progressed to malignant neoplasms</a:t>
            </a:r>
          </a:p>
          <a:p>
            <a:pPr eaLnBrk="1" hangingPunct="1">
              <a:defRPr/>
            </a:pPr>
            <a:r>
              <a:rPr lang="en-GB" altLang="en-US" sz="2400" dirty="0">
                <a:solidFill>
                  <a:srgbClr val="002060"/>
                </a:solidFill>
              </a:rPr>
              <a:t>Some people are reluctant to be screened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en-US" altLang="en-US" sz="2400" dirty="0"/>
          </a:p>
          <a:p>
            <a:pPr eaLnBrk="1" hangingPunct="1">
              <a:defRPr/>
            </a:pPr>
            <a:endParaRPr lang="en-GB" altLang="en-US" sz="2400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en-GB" altLang="en-US" sz="600" dirty="0">
              <a:solidFill>
                <a:srgbClr val="00206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4E60F-B641-45D5-A358-B8DD1ABCB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BNSc_neoplasma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25B82-F224-414C-AEC9-7A7458A8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30</a:t>
            </a:fld>
            <a:endParaRPr lang="en-US"/>
          </a:p>
        </p:txBody>
      </p:sp>
      <p:sp>
        <p:nvSpPr>
          <p:cNvPr id="24581" name="TextBox 3">
            <a:extLst>
              <a:ext uri="{FF2B5EF4-FFF2-40B4-BE49-F238E27FC236}">
                <a16:creationId xmlns:a16="http://schemas.microsoft.com/office/drawing/2014/main" id="{866C4197-50FD-47FF-B076-C7DFD03C2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9713"/>
            <a:ext cx="8229600" cy="369332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Box 3">
            <a:extLst>
              <a:ext uri="{FF2B5EF4-FFF2-40B4-BE49-F238E27FC236}">
                <a16:creationId xmlns:a16="http://schemas.microsoft.com/office/drawing/2014/main" id="{41649AE7-EEB9-443C-9EBD-AF645322A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9713"/>
            <a:ext cx="8229600" cy="369332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379DB0-94A2-4C58-9641-26FCBAEE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Adenoma-carcinoma sequence 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28678" name="Content Placeholder 1">
            <a:extLst>
              <a:ext uri="{FF2B5EF4-FFF2-40B4-BE49-F238E27FC236}">
                <a16:creationId xmlns:a16="http://schemas.microsoft.com/office/drawing/2014/main" id="{BA1CA171-3A67-4C96-8BE9-24A6ABB0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57368"/>
            <a:ext cx="9872871" cy="4038600"/>
          </a:xfrm>
        </p:spPr>
        <p:txBody>
          <a:bodyPr/>
          <a:lstStyle/>
          <a:p>
            <a:r>
              <a:rPr lang="en-GB" altLang="en-US" dirty="0"/>
              <a:t>Stepwise progression from </a:t>
            </a:r>
            <a:r>
              <a:rPr lang="en-GB" altLang="en-US" dirty="0">
                <a:solidFill>
                  <a:srgbClr val="7030A0"/>
                </a:solidFill>
              </a:rPr>
              <a:t>benign</a:t>
            </a:r>
            <a:r>
              <a:rPr lang="en-GB" altLang="en-US" dirty="0"/>
              <a:t> to </a:t>
            </a:r>
            <a:r>
              <a:rPr lang="en-GB" altLang="en-US" dirty="0">
                <a:solidFill>
                  <a:srgbClr val="7030A0"/>
                </a:solidFill>
              </a:rPr>
              <a:t>malignant</a:t>
            </a:r>
            <a:r>
              <a:rPr lang="en-GB" altLang="en-US" dirty="0"/>
              <a:t> neoplasms due to an </a:t>
            </a:r>
            <a:r>
              <a:rPr lang="en-GB" altLang="en-US" dirty="0">
                <a:solidFill>
                  <a:srgbClr val="7030A0"/>
                </a:solidFill>
              </a:rPr>
              <a:t>accumulation</a:t>
            </a:r>
            <a:r>
              <a:rPr lang="en-GB" altLang="en-US" dirty="0"/>
              <a:t> of </a:t>
            </a:r>
            <a:r>
              <a:rPr lang="en-GB" altLang="en-US" dirty="0">
                <a:solidFill>
                  <a:srgbClr val="7030A0"/>
                </a:solidFill>
              </a:rPr>
              <a:t>mutations</a:t>
            </a:r>
          </a:p>
          <a:p>
            <a:r>
              <a:rPr lang="en-GB" altLang="en-US" dirty="0"/>
              <a:t>The mutations occurring in this sequence are well defined in </a:t>
            </a:r>
            <a:r>
              <a:rPr lang="en-GB" altLang="en-US" dirty="0">
                <a:solidFill>
                  <a:srgbClr val="7030A0"/>
                </a:solidFill>
              </a:rPr>
              <a:t>colorectal</a:t>
            </a:r>
            <a:r>
              <a:rPr lang="en-GB" altLang="en-US" dirty="0"/>
              <a:t> cancer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ECCCD2-415E-4A49-A45E-CE3448DC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FBF26-5C10-4B1C-860B-7CE5B7DE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31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A3E36E2-75B0-407C-B123-76DEE4FEF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41" y="3148389"/>
            <a:ext cx="9221788" cy="15287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1" name="Content Placeholder 1">
            <a:extLst>
              <a:ext uri="{FF2B5EF4-FFF2-40B4-BE49-F238E27FC236}">
                <a16:creationId xmlns:a16="http://schemas.microsoft.com/office/drawing/2014/main" id="{86917629-76C1-4BD2-88BF-A71E199B0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8" b="41516"/>
          <a:stretch>
            <a:fillRect/>
          </a:stretch>
        </p:blipFill>
        <p:spPr>
          <a:xfrm>
            <a:off x="1468541" y="4763690"/>
            <a:ext cx="9221788" cy="1825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C5D3E0-E80F-49C4-9F04-A35A682E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Complication of </a:t>
            </a:r>
            <a:r>
              <a:rPr lang="en-US" altLang="en-US" sz="44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tumours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13314" name="Content Placeholder 16">
            <a:extLst>
              <a:ext uri="{FF2B5EF4-FFF2-40B4-BE49-F238E27FC236}">
                <a16:creationId xmlns:a16="http://schemas.microsoft.com/office/drawing/2014/main" id="{F3E67DA0-3124-480A-9C93-B1EC02F297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Why do cancers cause a problem?</a:t>
            </a:r>
          </a:p>
          <a:p>
            <a:pPr lvl="2" eaLnBrk="1" hangingPunct="1"/>
            <a:r>
              <a:rPr lang="en-US" altLang="en-US" sz="2400" dirty="0"/>
              <a:t>Local effects </a:t>
            </a:r>
          </a:p>
          <a:p>
            <a:pPr lvl="2" eaLnBrk="1" hangingPunct="1"/>
            <a:r>
              <a:rPr lang="en-US" altLang="en-US" sz="2400" dirty="0"/>
              <a:t>Metastases</a:t>
            </a:r>
          </a:p>
          <a:p>
            <a:pPr lvl="2" eaLnBrk="1" hangingPunct="1"/>
            <a:r>
              <a:rPr lang="en-US" altLang="en-US" sz="2400" dirty="0"/>
              <a:t>Paraneoplastic/metabolic effects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1F199D-93EC-4E43-ACD1-C0F0AA98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49898-C00F-46A8-83E7-EA495515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32</a:t>
            </a:fld>
            <a:endParaRPr lang="en-US"/>
          </a:p>
        </p:txBody>
      </p:sp>
      <p:sp>
        <p:nvSpPr>
          <p:cNvPr id="31749" name="TextBox 3">
            <a:extLst>
              <a:ext uri="{FF2B5EF4-FFF2-40B4-BE49-F238E27FC236}">
                <a16:creationId xmlns:a16="http://schemas.microsoft.com/office/drawing/2014/main" id="{DABC58C9-F690-49AA-919A-A4B92FBCE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9713"/>
            <a:ext cx="8229600" cy="369332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ABE69-F3C4-4DA1-A234-7DCDC36D5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47" y="4155554"/>
            <a:ext cx="21050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D9AED8-0812-4E35-BD1D-6550A2F8C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51" y="1657349"/>
            <a:ext cx="3294062" cy="45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97167D-ACF0-406E-84BD-278AA5A3E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147" y="1862534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Box 3">
            <a:extLst>
              <a:ext uri="{FF2B5EF4-FFF2-40B4-BE49-F238E27FC236}">
                <a16:creationId xmlns:a16="http://schemas.microsoft.com/office/drawing/2014/main" id="{783F1EEB-BDA0-416F-81F8-6E989D005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9713"/>
            <a:ext cx="8229600" cy="369332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2773" name="TextBox 4">
            <a:extLst>
              <a:ext uri="{FF2B5EF4-FFF2-40B4-BE49-F238E27FC236}">
                <a16:creationId xmlns:a16="http://schemas.microsoft.com/office/drawing/2014/main" id="{80FF364D-E678-4872-B938-C374A48EB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458789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Complication of </a:t>
            </a:r>
            <a:r>
              <a:rPr lang="en-US" altLang="en-US" sz="5400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tumours</a:t>
            </a:r>
            <a:endParaRPr lang="en-US" altLang="en-US" sz="5400" dirty="0">
              <a:solidFill>
                <a:srgbClr val="002060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pic>
        <p:nvPicPr>
          <p:cNvPr id="32774" name="Picture 3">
            <a:extLst>
              <a:ext uri="{FF2B5EF4-FFF2-40B4-BE49-F238E27FC236}">
                <a16:creationId xmlns:a16="http://schemas.microsoft.com/office/drawing/2014/main" id="{6A662DB9-B43D-49CC-AEA3-0AAE49D19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856694"/>
            <a:ext cx="11129963" cy="573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3C5B76-5E80-4425-A7EE-409AC119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419F56-A084-46CD-81CA-7EBD5297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6">
            <a:extLst>
              <a:ext uri="{FF2B5EF4-FFF2-40B4-BE49-F238E27FC236}">
                <a16:creationId xmlns:a16="http://schemas.microsoft.com/office/drawing/2014/main" id="{47ECC90C-1EF6-486E-9CC8-39B1AA260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Cancer treatments targeted to the genetics of a patients cancer</a:t>
            </a:r>
          </a:p>
          <a:p>
            <a:pPr eaLnBrk="1" hangingPunct="1"/>
            <a:r>
              <a:rPr lang="en-US" altLang="en-US" dirty="0"/>
              <a:t>May enable more effective treatments of cancer in the future</a:t>
            </a:r>
          </a:p>
          <a:p>
            <a:pPr eaLnBrk="1" hangingPunct="1"/>
            <a:r>
              <a:rPr lang="en-US" altLang="en-US" dirty="0"/>
              <a:t>Examples: Trastuzumab, Imatinib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3797" name="TextBox 3">
            <a:extLst>
              <a:ext uri="{FF2B5EF4-FFF2-40B4-BE49-F238E27FC236}">
                <a16:creationId xmlns:a16="http://schemas.microsoft.com/office/drawing/2014/main" id="{ECD419CD-34FB-4BD0-B73F-3E0E7A43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9713"/>
            <a:ext cx="8229600" cy="369332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3798" name="TextBox 4">
            <a:extLst>
              <a:ext uri="{FF2B5EF4-FFF2-40B4-BE49-F238E27FC236}">
                <a16:creationId xmlns:a16="http://schemas.microsoft.com/office/drawing/2014/main" id="{0AE8AFDE-7182-437F-8D70-B0F1CFF7D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36873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5400" dirty="0">
                <a:latin typeface="Berlin Sans FB Demi" panose="020E0802020502020306" pitchFamily="34" charset="0"/>
              </a:rPr>
              <a:t>Personalized medicine</a:t>
            </a:r>
            <a:endParaRPr lang="en-US" altLang="en-US" sz="5400" dirty="0">
              <a:solidFill>
                <a:srgbClr val="002060"/>
              </a:solidFill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92B6CD-E98A-4FE3-A16E-D0614B2F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2206FB-0B0C-480D-B21E-CE0E4F19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CD0608-2C18-4B7B-95E4-B9C53B244D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erlin Sans FB Demi" panose="020E0802020502020306" pitchFamily="34" charset="0"/>
              </a:rPr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B4805-6C5A-420A-9FA1-376D7353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CD225-34D0-4852-BB80-25B5ACBF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8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18A1B37-9A54-C1D5-0743-E36B3CC3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latin typeface="Berlin Sans FB Demi" panose="020E0802020502020306" pitchFamily="34" charset="0"/>
              </a:rPr>
              <a:t>Cell Change - Hypertrophy</a:t>
            </a:r>
          </a:p>
        </p:txBody>
      </p:sp>
      <p:sp>
        <p:nvSpPr>
          <p:cNvPr id="5123" name="AutoShape 2" descr="http://upload.wikimedia.org/wikipedia/commons/f/f3/Non-neoplastic_changes.svg">
            <a:extLst>
              <a:ext uri="{FF2B5EF4-FFF2-40B4-BE49-F238E27FC236}">
                <a16:creationId xmlns:a16="http://schemas.microsoft.com/office/drawing/2014/main" id="{34070808-6987-01BA-6615-232DB4B0FE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-1790700"/>
            <a:ext cx="6657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 sz="1800"/>
          </a:p>
        </p:txBody>
      </p:sp>
      <p:grpSp>
        <p:nvGrpSpPr>
          <p:cNvPr id="5124" name="Group 16">
            <a:extLst>
              <a:ext uri="{FF2B5EF4-FFF2-40B4-BE49-F238E27FC236}">
                <a16:creationId xmlns:a16="http://schemas.microsoft.com/office/drawing/2014/main" id="{BD9E2C63-6391-E49C-C999-A86B38D2862E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752600"/>
            <a:ext cx="8458200" cy="4191000"/>
            <a:chOff x="381000" y="2057400"/>
            <a:chExt cx="8458200" cy="4191000"/>
          </a:xfrm>
        </p:grpSpPr>
        <p:pic>
          <p:nvPicPr>
            <p:cNvPr id="5127" name="Picture 4" descr="File:Non-neoplastic changes.svg">
              <a:extLst>
                <a:ext uri="{FF2B5EF4-FFF2-40B4-BE49-F238E27FC236}">
                  <a16:creationId xmlns:a16="http://schemas.microsoft.com/office/drawing/2014/main" id="{0C31023A-0279-69B3-F47E-F229BEFAD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1"/>
            <a:stretch>
              <a:fillRect/>
            </a:stretch>
          </p:blipFill>
          <p:spPr bwMode="auto">
            <a:xfrm>
              <a:off x="381000" y="2057400"/>
              <a:ext cx="8348133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A49DBE-3FF8-B73B-7938-7EA7AE5A64B4}"/>
                </a:ext>
              </a:extLst>
            </p:cNvPr>
            <p:cNvSpPr/>
            <p:nvPr/>
          </p:nvSpPr>
          <p:spPr>
            <a:xfrm>
              <a:off x="609600" y="2057400"/>
              <a:ext cx="2514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85747-A194-AA79-52B4-F93DF4895241}"/>
                </a:ext>
              </a:extLst>
            </p:cNvPr>
            <p:cNvSpPr/>
            <p:nvPr/>
          </p:nvSpPr>
          <p:spPr>
            <a:xfrm>
              <a:off x="4953000" y="3352800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DFC5B0-C194-F363-0562-FA0B24C18828}"/>
                </a:ext>
              </a:extLst>
            </p:cNvPr>
            <p:cNvSpPr/>
            <p:nvPr/>
          </p:nvSpPr>
          <p:spPr>
            <a:xfrm>
              <a:off x="1752600" y="4572000"/>
              <a:ext cx="1676400" cy="1600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B306542-D39D-3631-6F14-0DFCBF885D42}"/>
                </a:ext>
              </a:extLst>
            </p:cNvPr>
            <p:cNvSpPr/>
            <p:nvPr/>
          </p:nvSpPr>
          <p:spPr>
            <a:xfrm>
              <a:off x="5181600" y="3810000"/>
              <a:ext cx="3657600" cy="2438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DB0F640-F784-66EC-3F6C-8B8C9ABEB018}"/>
                </a:ext>
              </a:extLst>
            </p:cNvPr>
            <p:cNvSpPr/>
            <p:nvPr/>
          </p:nvSpPr>
          <p:spPr>
            <a:xfrm rot="19557511">
              <a:off x="1657350" y="4203700"/>
              <a:ext cx="272415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7BD735-7A82-281B-7D8B-04E83DA92965}"/>
                </a:ext>
              </a:extLst>
            </p:cNvPr>
            <p:cNvSpPr/>
            <p:nvPr/>
          </p:nvSpPr>
          <p:spPr>
            <a:xfrm>
              <a:off x="4648200" y="3505200"/>
              <a:ext cx="1905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E3A2732-4AA9-0A6A-658E-4A454A8506E1}"/>
              </a:ext>
            </a:extLst>
          </p:cNvPr>
          <p:cNvSpPr txBox="1"/>
          <p:nvPr/>
        </p:nvSpPr>
        <p:spPr>
          <a:xfrm>
            <a:off x="6553200" y="2057401"/>
            <a:ext cx="4114800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Increase in cell size [intracellular protein]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physiological (exercise)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pathophysiological (hypertension</a:t>
            </a:r>
            <a:r>
              <a:rPr lang="en-IN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8162C6-E5A7-431A-A985-5749A4D3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DFFE0B-7F2C-44AB-8B8F-3BC1849D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2EF8C66-A73C-8FB1-567E-20D38C8F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latin typeface="Berlin Sans FB Demi" panose="020E0802020502020306" pitchFamily="34" charset="0"/>
              </a:rPr>
              <a:t>Cell Change - Hyperplasia</a:t>
            </a:r>
          </a:p>
        </p:txBody>
      </p:sp>
      <p:sp>
        <p:nvSpPr>
          <p:cNvPr id="6147" name="AutoShape 2" descr="http://upload.wikimedia.org/wikipedia/commons/f/f3/Non-neoplastic_changes.svg">
            <a:extLst>
              <a:ext uri="{FF2B5EF4-FFF2-40B4-BE49-F238E27FC236}">
                <a16:creationId xmlns:a16="http://schemas.microsoft.com/office/drawing/2014/main" id="{D757A0EF-E470-E967-8B2D-CBB29643BB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-1790700"/>
            <a:ext cx="6657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 sz="1800"/>
          </a:p>
        </p:txBody>
      </p:sp>
      <p:grpSp>
        <p:nvGrpSpPr>
          <p:cNvPr id="6149" name="Group 11">
            <a:extLst>
              <a:ext uri="{FF2B5EF4-FFF2-40B4-BE49-F238E27FC236}">
                <a16:creationId xmlns:a16="http://schemas.microsoft.com/office/drawing/2014/main" id="{2200913C-E48A-5F3E-3DF3-4DC83979466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752600"/>
            <a:ext cx="8610600" cy="4191000"/>
            <a:chOff x="381000" y="1752600"/>
            <a:chExt cx="8610600" cy="4191000"/>
          </a:xfrm>
        </p:grpSpPr>
        <p:grpSp>
          <p:nvGrpSpPr>
            <p:cNvPr id="6151" name="Group 6">
              <a:extLst>
                <a:ext uri="{FF2B5EF4-FFF2-40B4-BE49-F238E27FC236}">
                  <a16:creationId xmlns:a16="http://schemas.microsoft.com/office/drawing/2014/main" id="{FAB6F24E-9DA1-CB82-52AA-791E5AAB75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1752600"/>
              <a:ext cx="8348133" cy="4191000"/>
              <a:chOff x="381000" y="2057400"/>
              <a:chExt cx="8348133" cy="4191000"/>
            </a:xfrm>
          </p:grpSpPr>
          <p:pic>
            <p:nvPicPr>
              <p:cNvPr id="6155" name="Picture 4" descr="File:Non-neoplastic changes.svg">
                <a:extLst>
                  <a:ext uri="{FF2B5EF4-FFF2-40B4-BE49-F238E27FC236}">
                    <a16:creationId xmlns:a16="http://schemas.microsoft.com/office/drawing/2014/main" id="{893323FA-035A-A4CA-9FA3-0FC95D5FAF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751"/>
              <a:stretch>
                <a:fillRect/>
              </a:stretch>
            </p:blipFill>
            <p:spPr bwMode="auto">
              <a:xfrm>
                <a:off x="381000" y="2057400"/>
                <a:ext cx="8348133" cy="419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52D07EA-0AC2-5044-C9E2-EB7013D69C46}"/>
                  </a:ext>
                </a:extLst>
              </p:cNvPr>
              <p:cNvSpPr/>
              <p:nvPr/>
            </p:nvSpPr>
            <p:spPr>
              <a:xfrm>
                <a:off x="609600" y="2057400"/>
                <a:ext cx="25146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F41A1C-88A1-53A3-E9AB-D443BC8F042A}"/>
                </a:ext>
              </a:extLst>
            </p:cNvPr>
            <p:cNvSpPr/>
            <p:nvPr/>
          </p:nvSpPr>
          <p:spPr>
            <a:xfrm>
              <a:off x="5257800" y="3124200"/>
              <a:ext cx="3733800" cy="2667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3A831A-FF8C-E641-EBB2-5D794038827A}"/>
                </a:ext>
              </a:extLst>
            </p:cNvPr>
            <p:cNvSpPr/>
            <p:nvPr/>
          </p:nvSpPr>
          <p:spPr>
            <a:xfrm>
              <a:off x="5029200" y="2971800"/>
              <a:ext cx="15240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3D626A-1E2B-2AAE-E3D9-56B0976E31DE}"/>
                </a:ext>
              </a:extLst>
            </p:cNvPr>
            <p:cNvSpPr/>
            <p:nvPr/>
          </p:nvSpPr>
          <p:spPr>
            <a:xfrm>
              <a:off x="4724400" y="32004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30D593D-F4C5-59D0-BCA1-AF255127F114}"/>
              </a:ext>
            </a:extLst>
          </p:cNvPr>
          <p:cNvSpPr txBox="1"/>
          <p:nvPr/>
        </p:nvSpPr>
        <p:spPr>
          <a:xfrm>
            <a:off x="6553199" y="2057401"/>
            <a:ext cx="429101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Increase in number of cells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compensatory (bone marrow)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hormonal (uterus)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pathophysiological</a:t>
            </a:r>
            <a:r>
              <a:rPr lang="en-IN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(endometriosis)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21D86C-AFCA-4299-84D1-8696E633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70777D-DDEA-4A29-995F-A7A01EAC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A2499B8-2B6E-FA4E-FF8B-37F8DDAA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latin typeface="Berlin Sans FB Demi" panose="020E0802020502020306" pitchFamily="34" charset="0"/>
              </a:rPr>
              <a:t>Cell Change - Metaplasia</a:t>
            </a:r>
          </a:p>
        </p:txBody>
      </p:sp>
      <p:sp>
        <p:nvSpPr>
          <p:cNvPr id="7171" name="AutoShape 2" descr="http://upload.wikimedia.org/wikipedia/commons/f/f3/Non-neoplastic_changes.svg">
            <a:extLst>
              <a:ext uri="{FF2B5EF4-FFF2-40B4-BE49-F238E27FC236}">
                <a16:creationId xmlns:a16="http://schemas.microsoft.com/office/drawing/2014/main" id="{A034A550-B600-AB12-B72C-408A1429D0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-1790700"/>
            <a:ext cx="6657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 sz="1800"/>
          </a:p>
        </p:txBody>
      </p:sp>
      <p:grpSp>
        <p:nvGrpSpPr>
          <p:cNvPr id="7173" name="Group 9">
            <a:extLst>
              <a:ext uri="{FF2B5EF4-FFF2-40B4-BE49-F238E27FC236}">
                <a16:creationId xmlns:a16="http://schemas.microsoft.com/office/drawing/2014/main" id="{1F5A068B-B20A-1A24-A5E7-5E35D03B40C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752600"/>
            <a:ext cx="8382000" cy="4191000"/>
            <a:chOff x="381000" y="2057400"/>
            <a:chExt cx="8382000" cy="4191000"/>
          </a:xfrm>
        </p:grpSpPr>
        <p:grpSp>
          <p:nvGrpSpPr>
            <p:cNvPr id="7175" name="Group 6">
              <a:extLst>
                <a:ext uri="{FF2B5EF4-FFF2-40B4-BE49-F238E27FC236}">
                  <a16:creationId xmlns:a16="http://schemas.microsoft.com/office/drawing/2014/main" id="{70867FCE-994C-9A3A-3576-40B42C27C1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000" y="2057400"/>
              <a:ext cx="8348133" cy="4191000"/>
              <a:chOff x="381000" y="2057400"/>
              <a:chExt cx="8348133" cy="4191000"/>
            </a:xfrm>
          </p:grpSpPr>
          <p:pic>
            <p:nvPicPr>
              <p:cNvPr id="7178" name="Picture 4" descr="File:Non-neoplastic changes.svg">
                <a:extLst>
                  <a:ext uri="{FF2B5EF4-FFF2-40B4-BE49-F238E27FC236}">
                    <a16:creationId xmlns:a16="http://schemas.microsoft.com/office/drawing/2014/main" id="{613DD3E2-6D49-B309-35C9-CEDDDEDFEA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751"/>
              <a:stretch>
                <a:fillRect/>
              </a:stretch>
            </p:blipFill>
            <p:spPr bwMode="auto">
              <a:xfrm>
                <a:off x="381000" y="2057400"/>
                <a:ext cx="8348133" cy="419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20AD98-8CD4-C1DD-8E07-C7E7E7562CAF}"/>
                  </a:ext>
                </a:extLst>
              </p:cNvPr>
              <p:cNvSpPr/>
              <p:nvPr/>
            </p:nvSpPr>
            <p:spPr>
              <a:xfrm>
                <a:off x="609600" y="2057400"/>
                <a:ext cx="25146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IN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621AD1C-0FAA-E404-7BFB-873914FFEB1F}"/>
                </a:ext>
              </a:extLst>
            </p:cNvPr>
            <p:cNvSpPr/>
            <p:nvPr/>
          </p:nvSpPr>
          <p:spPr>
            <a:xfrm>
              <a:off x="6781800" y="4038600"/>
              <a:ext cx="1981200" cy="2057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C51F86-EBFD-9F78-254A-B2D3414F9124}"/>
                </a:ext>
              </a:extLst>
            </p:cNvPr>
            <p:cNvSpPr/>
            <p:nvPr/>
          </p:nvSpPr>
          <p:spPr>
            <a:xfrm rot="2062058">
              <a:off x="4984750" y="3567113"/>
              <a:ext cx="1981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471CBFC-39F8-6179-F8D8-CBC98FF97BB3}"/>
              </a:ext>
            </a:extLst>
          </p:cNvPr>
          <p:cNvSpPr txBox="1"/>
          <p:nvPr/>
        </p:nvSpPr>
        <p:spPr>
          <a:xfrm>
            <a:off x="6553200" y="2020889"/>
            <a:ext cx="38862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Replacement of one well differentiated cell type by another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N" sz="16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response to irritants (smoking)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2FBCEE-A9E8-4024-8534-76949A1E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2A3B6-0D43-4013-9332-DCA9CC37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39BF8DA-AC43-846D-4F3C-AC0EDE89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latin typeface="Berlin Sans FB Demi" panose="020E0802020502020306" pitchFamily="34" charset="0"/>
              </a:rPr>
              <a:t>Cell Change - Dysplasia</a:t>
            </a:r>
          </a:p>
        </p:txBody>
      </p:sp>
      <p:sp>
        <p:nvSpPr>
          <p:cNvPr id="8195" name="AutoShape 2" descr="http://upload.wikimedia.org/wikipedia/commons/f/f3/Non-neoplastic_changes.svg">
            <a:extLst>
              <a:ext uri="{FF2B5EF4-FFF2-40B4-BE49-F238E27FC236}">
                <a16:creationId xmlns:a16="http://schemas.microsoft.com/office/drawing/2014/main" id="{A6390565-B4A5-185F-41CB-C242CE1D7E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-1790700"/>
            <a:ext cx="6657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 sz="1800"/>
          </a:p>
        </p:txBody>
      </p:sp>
      <p:grpSp>
        <p:nvGrpSpPr>
          <p:cNvPr id="8196" name="Group 6">
            <a:extLst>
              <a:ext uri="{FF2B5EF4-FFF2-40B4-BE49-F238E27FC236}">
                <a16:creationId xmlns:a16="http://schemas.microsoft.com/office/drawing/2014/main" id="{C4355410-D43E-2764-C725-2D5E7EEDB0AE}"/>
              </a:ext>
            </a:extLst>
          </p:cNvPr>
          <p:cNvGrpSpPr>
            <a:grpSpLocks/>
          </p:cNvGrpSpPr>
          <p:nvPr/>
        </p:nvGrpSpPr>
        <p:grpSpPr bwMode="auto">
          <a:xfrm>
            <a:off x="1921668" y="1752600"/>
            <a:ext cx="8348663" cy="4191000"/>
            <a:chOff x="381000" y="2057400"/>
            <a:chExt cx="8348133" cy="4191000"/>
          </a:xfrm>
        </p:grpSpPr>
        <p:pic>
          <p:nvPicPr>
            <p:cNvPr id="8199" name="Picture 4" descr="File:Non-neoplastic changes.svg">
              <a:extLst>
                <a:ext uri="{FF2B5EF4-FFF2-40B4-BE49-F238E27FC236}">
                  <a16:creationId xmlns:a16="http://schemas.microsoft.com/office/drawing/2014/main" id="{7C298284-B2F0-4C71-D06C-473A02B67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1"/>
            <a:stretch>
              <a:fillRect/>
            </a:stretch>
          </p:blipFill>
          <p:spPr bwMode="auto">
            <a:xfrm>
              <a:off x="381000" y="2057400"/>
              <a:ext cx="8348133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9948E4-28A8-25DA-9E47-929E621C7EA0}"/>
                </a:ext>
              </a:extLst>
            </p:cNvPr>
            <p:cNvSpPr/>
            <p:nvPr/>
          </p:nvSpPr>
          <p:spPr>
            <a:xfrm>
              <a:off x="609585" y="2057400"/>
              <a:ext cx="251444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N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A90CC9A-CBF0-FB53-FE41-1D447AE16118}"/>
              </a:ext>
            </a:extLst>
          </p:cNvPr>
          <p:cNvSpPr txBox="1"/>
          <p:nvPr/>
        </p:nvSpPr>
        <p:spPr>
          <a:xfrm>
            <a:off x="6553200" y="2020889"/>
            <a:ext cx="38862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b="1" dirty="0">
                <a:latin typeface="Cambria" panose="02040503050406030204" pitchFamily="18" charset="0"/>
                <a:ea typeface="Cambria" panose="02040503050406030204" pitchFamily="18" charset="0"/>
              </a:rPr>
              <a:t>Abnormal changes in cellular shape, size or organisation</a:t>
            </a:r>
          </a:p>
          <a:p>
            <a:pPr marL="568325" lvl="1" indent="-222250">
              <a:buFont typeface="Arial" pitchFamily="34" charset="0"/>
              <a:buChar char="•"/>
              <a:defRPr/>
            </a:pPr>
            <a:r>
              <a:rPr lang="en-IN" sz="1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atypical hyperplasia (pre-cancerous)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D7ED99-2B91-4E14-94C4-86297EA7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FFBAA6-207D-4ED3-A737-799F4063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021C6A3-4E6F-0787-5438-3E83D07C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latin typeface="Berlin Sans FB Demi" panose="020E0802020502020306" pitchFamily="34" charset="0"/>
              </a:rPr>
              <a:t>Apoptosis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3D5E44-B712-0E8A-59FA-70D1B3ED1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24017"/>
            <a:ext cx="518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1638" indent="-401638"/>
            <a:r>
              <a:rPr lang="en-IN" alt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Programmed death of individual cells</a:t>
            </a:r>
          </a:p>
          <a:p>
            <a:pPr marL="401638" lvl="1" indent="-401638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Usually physiological stimuli (development)</a:t>
            </a:r>
          </a:p>
          <a:p>
            <a:pPr marL="401638" lvl="1" indent="-401638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Controlled process mediated by cellular signals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C3C21-6384-1740-47E9-FE50A3E32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656344"/>
            <a:ext cx="518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Associated with</a:t>
            </a:r>
          </a:p>
          <a:p>
            <a:pPr marL="401638" lvl="1" indent="-401638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No inflammation or secondary tissue damage</a:t>
            </a:r>
          </a:p>
          <a:p>
            <a:pPr marL="401638" lvl="1" indent="-401638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Integrity of cellular structures retained</a:t>
            </a:r>
          </a:p>
          <a:p>
            <a:pPr marL="401638" lvl="1" indent="-401638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Cell death pathway activated (ATP-dependent)</a:t>
            </a:r>
          </a:p>
        </p:txBody>
      </p:sp>
      <p:pic>
        <p:nvPicPr>
          <p:cNvPr id="9221" name="Picture 4" descr="http://2.bp.blogspot.com/-8qsqBV7T3_s/U3QEk7FiP9I/AAAAAAAAABc/VHJWheNYY_g/s1600/blog.png">
            <a:extLst>
              <a:ext uri="{FF2B5EF4-FFF2-40B4-BE49-F238E27FC236}">
                <a16:creationId xmlns:a16="http://schemas.microsoft.com/office/drawing/2014/main" id="{A03C7B43-EF87-AA30-DAA0-B3705531F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0"/>
          <a:stretch>
            <a:fillRect/>
          </a:stretch>
        </p:blipFill>
        <p:spPr bwMode="auto">
          <a:xfrm>
            <a:off x="7134225" y="689769"/>
            <a:ext cx="3457575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3DEA8B-BE38-9C62-0195-85A5B4051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133670"/>
            <a:ext cx="518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Long-term </a:t>
            </a:r>
          </a:p>
          <a:p>
            <a:pPr marL="400050" lvl="1" indent="-400050"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Generally no consequences – part of cell cycle</a:t>
            </a:r>
          </a:p>
          <a:p>
            <a:pPr marL="400050" lvl="1" indent="-400050"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Example – embryological development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B5CD26-4F84-46F0-B174-7BD38FA3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BC1A4C-4B3F-4BB9-9057-08BEF101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01405D4-6F0B-6B8B-BD3B-94F444ACE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altLang="en-US" dirty="0">
                <a:latin typeface="Berlin Sans FB Demi" panose="020E0802020502020306" pitchFamily="34" charset="0"/>
                <a:ea typeface="Cambria" panose="02040503050406030204" pitchFamily="18" charset="0"/>
              </a:rPr>
              <a:t>Necrosis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E76B4A-0713-9175-C8E4-AB0A943B6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714505"/>
            <a:ext cx="510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Premature destruction of cell groups 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Pathophysiological stimuli (injury/disease)</a:t>
            </a:r>
          </a:p>
          <a:p>
            <a:pPr marL="800100" lvl="1" indent="-285750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Process mediated by extracellular factors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D5D719-705F-3D81-3A33-19B3D73B8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038475"/>
            <a:ext cx="5105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Associated with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Inflammation + secondary tissue damage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Swelling &amp; disintegration of cellular structures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Abnormal pathway (non-ATP dependent) </a:t>
            </a:r>
          </a:p>
        </p:txBody>
      </p:sp>
      <p:pic>
        <p:nvPicPr>
          <p:cNvPr id="10245" name="Picture 4" descr="http://2.bp.blogspot.com/-8qsqBV7T3_s/U3QEk7FiP9I/AAAAAAAAABc/VHJWheNYY_g/s1600/blog.png">
            <a:extLst>
              <a:ext uri="{FF2B5EF4-FFF2-40B4-BE49-F238E27FC236}">
                <a16:creationId xmlns:a16="http://schemas.microsoft.com/office/drawing/2014/main" id="{B99113B0-7224-6DC6-078C-CCE435B3F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85"/>
          <a:stretch>
            <a:fillRect/>
          </a:stretch>
        </p:blipFill>
        <p:spPr bwMode="auto">
          <a:xfrm>
            <a:off x="1019168" y="1185858"/>
            <a:ext cx="3559832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3E4879-3D44-807E-4883-41E6D8009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724400"/>
            <a:ext cx="518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Longterm</a:t>
            </a:r>
            <a:endParaRPr lang="en-IN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Inflammation and decreasing blood supply result in tissue death (gangrene) →  death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IN" alt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Example – cerebral/ myocardial infarction</a:t>
            </a:r>
          </a:p>
        </p:txBody>
      </p:sp>
      <p:sp>
        <p:nvSpPr>
          <p:cNvPr id="10247" name="Rectangle 16">
            <a:extLst>
              <a:ext uri="{FF2B5EF4-FFF2-40B4-BE49-F238E27FC236}">
                <a16:creationId xmlns:a16="http://schemas.microsoft.com/office/drawing/2014/main" id="{06341563-C33C-54FB-F596-4B5C2582E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6642100"/>
            <a:ext cx="335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sz="800" i="1">
                <a:latin typeface="Cambria" panose="02040503050406030204" pitchFamily="18" charset="0"/>
                <a:ea typeface="Cambria" panose="02040503050406030204" pitchFamily="18" charset="0"/>
              </a:rPr>
              <a:t>http://quizlet.com/13850708/cell-injury-adaptation-and-death-flash-cards/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B94144-0B84-4FD3-8193-C8F673055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BNSc_neoplasma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1C4FE1-A826-44FA-9829-519BD42D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5053-5909-437F-8EDC-3C447020C82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194</TotalTime>
  <Words>1774</Words>
  <Application>Microsoft Office PowerPoint</Application>
  <PresentationFormat>Widescreen</PresentationFormat>
  <Paragraphs>355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Berlin Sans FB Demi</vt:lpstr>
      <vt:lpstr>Calibri</vt:lpstr>
      <vt:lpstr>Cambria</vt:lpstr>
      <vt:lpstr>Corbel</vt:lpstr>
      <vt:lpstr>Wingdings</vt:lpstr>
      <vt:lpstr>Basis</vt:lpstr>
      <vt:lpstr>PowerPoint Presentation</vt:lpstr>
      <vt:lpstr>Objectives</vt:lpstr>
      <vt:lpstr>Cell Change - Atrophy</vt:lpstr>
      <vt:lpstr>Cell Change - Hypertrophy</vt:lpstr>
      <vt:lpstr>Cell Change - Hyperplasia</vt:lpstr>
      <vt:lpstr>Cell Change - Metaplasia</vt:lpstr>
      <vt:lpstr>Cell Change - Dysplasia</vt:lpstr>
      <vt:lpstr>Apoptosis</vt:lpstr>
      <vt:lpstr>Necrosis </vt:lpstr>
      <vt:lpstr>What is a Neoplasm?</vt:lpstr>
      <vt:lpstr>Neoplasm</vt:lpstr>
      <vt:lpstr>Benign Neoplasm</vt:lpstr>
      <vt:lpstr>Malignant Neoplasm</vt:lpstr>
      <vt:lpstr>How do tumours develop?</vt:lpstr>
      <vt:lpstr>CLONALITY</vt:lpstr>
      <vt:lpstr>HOW DO NEOPLASTIC CELLS DIFFER FROM NORMAL CELLS?</vt:lpstr>
      <vt:lpstr>GROWTH CONTROL</vt:lpstr>
      <vt:lpstr>CELLULAR INTERACTIONS</vt:lpstr>
      <vt:lpstr>DIFFERENCES BETWEEN BENIGN AND MALIGNANT NEOPLASMS</vt:lpstr>
      <vt:lpstr>DYSPLASIA</vt:lpstr>
      <vt:lpstr>IN-SITU MALIGNANCY</vt:lpstr>
      <vt:lpstr>Types of Neoplasia - Benign</vt:lpstr>
      <vt:lpstr>Types of Neoplasia - Malignant</vt:lpstr>
      <vt:lpstr>Tumour Classification</vt:lpstr>
      <vt:lpstr>Intraepithelial Neoplasia </vt:lpstr>
      <vt:lpstr>Tumour Grading &amp; Staging</vt:lpstr>
      <vt:lpstr>PowerPoint Presentation</vt:lpstr>
      <vt:lpstr>Onco- and tumour suppressor genes</vt:lpstr>
      <vt:lpstr>Germline and somatic mutations</vt:lpstr>
      <vt:lpstr>Population based screening</vt:lpstr>
      <vt:lpstr>Adenoma-carcinoma sequence </vt:lpstr>
      <vt:lpstr>Complication of tumours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Diyah Candra</dc:creator>
  <cp:lastModifiedBy>dell</cp:lastModifiedBy>
  <cp:revision>6</cp:revision>
  <dcterms:created xsi:type="dcterms:W3CDTF">2022-06-30T07:28:19Z</dcterms:created>
  <dcterms:modified xsi:type="dcterms:W3CDTF">2022-07-11T03:23:24Z</dcterms:modified>
</cp:coreProperties>
</file>