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72"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Lato" panose="020F0502020204030203" pitchFamily="34" charset="77"/>
      <p:regular r:id="rId23"/>
      <p:bold r:id="rId24"/>
      <p:italic r:id="rId25"/>
      <p:boldItalic r:id="rId26"/>
    </p:embeddedFont>
    <p:embeddedFont>
      <p:font typeface="Montserrat" pitchFamily="2" charset="77"/>
      <p:regular r:id="rId27"/>
      <p:bold r:id="rId28"/>
      <p:italic r:id="rId29"/>
      <p:boldItalic r:id="rId30"/>
    </p:embeddedFont>
    <p:embeddedFont>
      <p:font typeface="Open Sans" panose="020B0606030504020204" pitchFamily="34" charset="0"/>
      <p:regular r:id="rId31"/>
      <p:bold r:id="rId32"/>
      <p:italic r:id="rId33"/>
      <p:boldItalic r:id="rId34"/>
    </p:embeddedFont>
    <p:embeddedFont>
      <p:font typeface="Playfair Display" pitchFamily="2" charset="77"/>
      <p:regular r:id="rId35"/>
      <p:bold r:id="rId36"/>
      <p:italic r:id="rId37"/>
      <p:boldItalic r:id="rId38"/>
    </p:embeddedFont>
    <p:embeddedFont>
      <p:font typeface="Roboto" panose="02000000000000000000" pitchFamily="2" charset="0"/>
      <p:regular r:id="rId39"/>
      <p:bold r:id="rId40"/>
      <p:italic r:id="rId41"/>
      <p:boldItalic r:id="rId42"/>
    </p:embeddedFont>
    <p:embeddedFont>
      <p:font typeface="Source Sans Pro" panose="020B0503030403020204" pitchFamily="34" charset="0"/>
      <p:regular r:id="rId43"/>
      <p:bold r:id="rId44"/>
      <p:italic r:id="rId45"/>
      <p:boldItalic r:id="rId46"/>
    </p:embeddedFont>
    <p:embeddedFont>
      <p:font typeface="Verdana" panose="020B060403050404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9"/>
  </p:normalViewPr>
  <p:slideViewPr>
    <p:cSldViewPr snapToGrid="0" snapToObjects="1">
      <p:cViewPr varScale="1">
        <p:scale>
          <a:sx n="145" d="100"/>
          <a:sy n="145" d="100"/>
        </p:scale>
        <p:origin x="6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font" Target="fonts/font29.fntdata"/><Relationship Id="rId50" Type="http://schemas.openxmlformats.org/officeDocument/2006/relationships/font" Target="fonts/font3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1.fntdata"/><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font" Target="fonts/font27.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font" Target="fonts/font26.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font" Target="fonts/font30.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font" Target="fonts/font28.fntdata"/><Relationship Id="rId20" Type="http://schemas.openxmlformats.org/officeDocument/2006/relationships/font" Target="fonts/font2.fntdata"/><Relationship Id="rId41" Type="http://schemas.openxmlformats.org/officeDocument/2006/relationships/font" Target="fonts/font2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schemas.openxmlformats.org/officeDocument/2006/relationships/font" Target="fonts/font3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dace56c848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dace56c84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ce7e76ee7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dce7e76ee7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dce7e76ee7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dce7e76ee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dce7e76ee7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dce7e76ee7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dace56c84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dace56c8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dce7e76ee7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dce7e76ee7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f992534e8_0_5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f992534e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267b021d5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267b021d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267b021d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267b021d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4071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9416cfee35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9416cfee35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3efebcad2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3efebcad2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dce7e76ee7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dce7e76ee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ce7e76ee7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ce7e76ee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9416cfee35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9416cfee35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9416cfee35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9416cfee35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www.jotse.org/index.php/jotse/article/view/1109"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mailto:davidsulistiawanaditya@unisayogya.ac.id" TargetMode="External"/><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3"/>
          <p:cNvPicPr preferRelativeResize="0"/>
          <p:nvPr/>
        </p:nvPicPr>
        <p:blipFill rotWithShape="1">
          <a:blip r:embed="rId3">
            <a:alphaModFix/>
          </a:blip>
          <a:srcRect l="23416" r="23411"/>
          <a:stretch/>
        </p:blipFill>
        <p:spPr>
          <a:xfrm>
            <a:off x="4518301" y="-50"/>
            <a:ext cx="4625696" cy="5143498"/>
          </a:xfrm>
          <a:prstGeom prst="rect">
            <a:avLst/>
          </a:prstGeom>
          <a:noFill/>
          <a:ln>
            <a:noFill/>
          </a:ln>
        </p:spPr>
      </p:pic>
      <p:sp>
        <p:nvSpPr>
          <p:cNvPr id="60" name="Google Shape;60;p13"/>
          <p:cNvSpPr/>
          <p:nvPr/>
        </p:nvSpPr>
        <p:spPr>
          <a:xfrm>
            <a:off x="0" y="-50"/>
            <a:ext cx="4518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txBox="1"/>
          <p:nvPr/>
        </p:nvSpPr>
        <p:spPr>
          <a:xfrm>
            <a:off x="403450" y="941275"/>
            <a:ext cx="4251000" cy="77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latin typeface="Open Sans"/>
                <a:ea typeface="Open Sans"/>
                <a:cs typeface="Open Sans"/>
                <a:sym typeface="Open Sans"/>
              </a:rPr>
              <a:t>Writing a good essay: Session 1 #Topic Sentences</a:t>
            </a:r>
            <a:endParaRPr sz="2100" b="1">
              <a:latin typeface="Open Sans"/>
              <a:ea typeface="Open Sans"/>
              <a:cs typeface="Open Sans"/>
              <a:sym typeface="Open Sans"/>
            </a:endParaRPr>
          </a:p>
          <a:p>
            <a:pPr marL="0" lvl="0" indent="0" algn="l" rtl="0">
              <a:spcBef>
                <a:spcPts val="0"/>
              </a:spcBef>
              <a:spcAft>
                <a:spcPts val="0"/>
              </a:spcAft>
              <a:buNone/>
            </a:pPr>
            <a:endParaRPr sz="2100" b="1">
              <a:latin typeface="Open Sans"/>
              <a:ea typeface="Open Sans"/>
              <a:cs typeface="Open Sans"/>
              <a:sym typeface="Open Sans"/>
            </a:endParaRPr>
          </a:p>
          <a:p>
            <a:pPr marL="0" lvl="0" indent="0" algn="l" rtl="0">
              <a:spcBef>
                <a:spcPts val="0"/>
              </a:spcBef>
              <a:spcAft>
                <a:spcPts val="0"/>
              </a:spcAft>
              <a:buNone/>
            </a:pPr>
            <a:r>
              <a:rPr lang="en" sz="1100" i="1">
                <a:latin typeface="Open Sans"/>
                <a:ea typeface="Open Sans"/>
                <a:cs typeface="Open Sans"/>
                <a:sym typeface="Open Sans"/>
              </a:rPr>
              <a:t>Class Series</a:t>
            </a:r>
            <a:endParaRPr sz="1100" b="1" i="1">
              <a:latin typeface="Open Sans"/>
              <a:ea typeface="Open Sans"/>
              <a:cs typeface="Open Sans"/>
              <a:sym typeface="Open Sans"/>
            </a:endParaRPr>
          </a:p>
          <a:p>
            <a:pPr marL="0" lvl="0" indent="0" algn="l" rtl="0">
              <a:spcBef>
                <a:spcPts val="0"/>
              </a:spcBef>
              <a:spcAft>
                <a:spcPts val="0"/>
              </a:spcAft>
              <a:buNone/>
            </a:pPr>
            <a:r>
              <a:rPr lang="en" sz="1100" i="1">
                <a:latin typeface="Open Sans"/>
                <a:ea typeface="Open Sans"/>
                <a:cs typeface="Open Sans"/>
                <a:sym typeface="Open Sans"/>
              </a:rPr>
              <a:t>May - June 2021</a:t>
            </a:r>
            <a:endParaRPr sz="2100" b="1">
              <a:latin typeface="Open Sans"/>
              <a:ea typeface="Open Sans"/>
              <a:cs typeface="Open Sans"/>
              <a:sym typeface="Open Sans"/>
            </a:endParaRPr>
          </a:p>
        </p:txBody>
      </p:sp>
      <p:sp>
        <p:nvSpPr>
          <p:cNvPr id="62" name="Google Shape;62;p13"/>
          <p:cNvSpPr txBox="1"/>
          <p:nvPr/>
        </p:nvSpPr>
        <p:spPr>
          <a:xfrm>
            <a:off x="403450" y="4277025"/>
            <a:ext cx="3146700" cy="38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Montserrat"/>
                <a:ea typeface="Montserrat"/>
                <a:cs typeface="Montserrat"/>
                <a:sym typeface="Montserrat"/>
              </a:rPr>
              <a:t>davidsaditya@unisayogya.ac.id</a:t>
            </a:r>
            <a:endParaRPr sz="1200">
              <a:latin typeface="Montserrat"/>
              <a:ea typeface="Montserrat"/>
              <a:cs typeface="Montserrat"/>
              <a:sym typeface="Montserrat"/>
            </a:endParaRPr>
          </a:p>
        </p:txBody>
      </p:sp>
      <p:pic>
        <p:nvPicPr>
          <p:cNvPr id="63" name="Google Shape;63;p13"/>
          <p:cNvPicPr preferRelativeResize="0"/>
          <p:nvPr/>
        </p:nvPicPr>
        <p:blipFill rotWithShape="1">
          <a:blip r:embed="rId4">
            <a:alphaModFix/>
          </a:blip>
          <a:srcRect/>
          <a:stretch/>
        </p:blipFill>
        <p:spPr>
          <a:xfrm>
            <a:off x="7018975" y="-4"/>
            <a:ext cx="1869626" cy="779000"/>
          </a:xfrm>
          <a:prstGeom prst="rect">
            <a:avLst/>
          </a:prstGeom>
          <a:noFill/>
          <a:ln>
            <a:noFill/>
          </a:ln>
        </p:spPr>
      </p:pic>
      <p:sp>
        <p:nvSpPr>
          <p:cNvPr id="64" name="Google Shape;64;p13"/>
          <p:cNvSpPr txBox="1"/>
          <p:nvPr/>
        </p:nvSpPr>
        <p:spPr>
          <a:xfrm>
            <a:off x="403450" y="3710375"/>
            <a:ext cx="4001400" cy="77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Open Sans"/>
                <a:ea typeface="Open Sans"/>
                <a:cs typeface="Open Sans"/>
                <a:sym typeface="Open Sans"/>
              </a:rPr>
              <a:t>David S. Aditya &amp; Farida N. Rohmah</a:t>
            </a:r>
            <a:endParaRPr b="1">
              <a:latin typeface="Open Sans"/>
              <a:ea typeface="Open Sans"/>
              <a:cs typeface="Open Sans"/>
              <a:sym typeface="Open Sans"/>
            </a:endParaRPr>
          </a:p>
          <a:p>
            <a:pPr marL="0" lvl="0" indent="0" algn="l" rtl="0">
              <a:spcBef>
                <a:spcPts val="0"/>
              </a:spcBef>
              <a:spcAft>
                <a:spcPts val="0"/>
              </a:spcAft>
              <a:buNone/>
            </a:pPr>
            <a:r>
              <a:rPr lang="en" i="1">
                <a:latin typeface="Open Sans"/>
                <a:ea typeface="Open Sans"/>
                <a:cs typeface="Open Sans"/>
                <a:sym typeface="Open Sans"/>
              </a:rPr>
              <a:t>Universitas Aisyiyah Yogyakarta</a:t>
            </a:r>
            <a:endParaRPr i="1">
              <a:latin typeface="Open Sans"/>
              <a:ea typeface="Open Sans"/>
              <a:cs typeface="Open Sans"/>
              <a:sym typeface="Open Sans"/>
            </a:endParaRPr>
          </a:p>
          <a:p>
            <a:pPr marL="0" lvl="0" indent="0" algn="l" rtl="0">
              <a:spcBef>
                <a:spcPts val="0"/>
              </a:spcBef>
              <a:spcAft>
                <a:spcPts val="0"/>
              </a:spcAft>
              <a:buNone/>
            </a:pPr>
            <a:endParaRPr i="1">
              <a:latin typeface="Open Sans"/>
              <a:ea typeface="Open Sans"/>
              <a:cs typeface="Open Sans"/>
              <a:sym typeface="Open Sans"/>
            </a:endParaRPr>
          </a:p>
          <a:p>
            <a:pPr marL="0" lvl="0" indent="0" algn="l" rtl="0">
              <a:spcBef>
                <a:spcPts val="0"/>
              </a:spcBef>
              <a:spcAft>
                <a:spcPts val="0"/>
              </a:spcAft>
              <a:buNone/>
            </a:pPr>
            <a:endParaRPr i="1">
              <a:latin typeface="Open Sans"/>
              <a:ea typeface="Open Sans"/>
              <a:cs typeface="Open Sans"/>
              <a:sym typeface="Open Sans"/>
            </a:endParaRPr>
          </a:p>
          <a:p>
            <a:pPr marL="0" lvl="0" indent="0" algn="l" rtl="0">
              <a:spcBef>
                <a:spcPts val="0"/>
              </a:spcBef>
              <a:spcAft>
                <a:spcPts val="0"/>
              </a:spcAft>
              <a:buNone/>
            </a:pPr>
            <a:endParaRPr i="1">
              <a:latin typeface="Open Sans"/>
              <a:ea typeface="Open Sans"/>
              <a:cs typeface="Open Sans"/>
              <a:sym typeface="Open Sans"/>
            </a:endParaRPr>
          </a:p>
        </p:txBody>
      </p:sp>
      <p:pic>
        <p:nvPicPr>
          <p:cNvPr id="65" name="Google Shape;65;p13"/>
          <p:cNvPicPr preferRelativeResize="0"/>
          <p:nvPr/>
        </p:nvPicPr>
        <p:blipFill rotWithShape="1">
          <a:blip r:embed="rId5">
            <a:alphaModFix/>
          </a:blip>
          <a:srcRect l="18946" t="64574" r="17025" b="27766"/>
          <a:stretch/>
        </p:blipFill>
        <p:spPr>
          <a:xfrm>
            <a:off x="35750" y="4865275"/>
            <a:ext cx="9100176" cy="293224"/>
          </a:xfrm>
          <a:prstGeom prst="rect">
            <a:avLst/>
          </a:prstGeom>
          <a:noFill/>
          <a:ln>
            <a:noFill/>
          </a:ln>
        </p:spPr>
      </p:pic>
      <p:sp>
        <p:nvSpPr>
          <p:cNvPr id="66" name="Google Shape;66;p13"/>
          <p:cNvSpPr txBox="1"/>
          <p:nvPr/>
        </p:nvSpPr>
        <p:spPr>
          <a:xfrm>
            <a:off x="551200" y="4789025"/>
            <a:ext cx="2242500" cy="1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latin typeface="Roboto"/>
                <a:ea typeface="Roboto"/>
                <a:cs typeface="Roboto"/>
                <a:sym typeface="Roboto"/>
              </a:rPr>
              <a:t>Professional, Qurani</a:t>
            </a:r>
            <a:endParaRPr sz="1100" b="1">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1"/>
          <p:cNvPicPr preferRelativeResize="0"/>
          <p:nvPr/>
        </p:nvPicPr>
        <p:blipFill rotWithShape="1">
          <a:blip r:embed="rId3">
            <a:alphaModFix/>
          </a:blip>
          <a:srcRect/>
          <a:stretch/>
        </p:blipFill>
        <p:spPr>
          <a:xfrm>
            <a:off x="7018975" y="-4"/>
            <a:ext cx="1869626" cy="779000"/>
          </a:xfrm>
          <a:prstGeom prst="rect">
            <a:avLst/>
          </a:prstGeom>
          <a:noFill/>
          <a:ln>
            <a:noFill/>
          </a:ln>
        </p:spPr>
      </p:pic>
      <p:pic>
        <p:nvPicPr>
          <p:cNvPr id="156" name="Google Shape;156;p21"/>
          <p:cNvPicPr preferRelativeResize="0"/>
          <p:nvPr/>
        </p:nvPicPr>
        <p:blipFill rotWithShape="1">
          <a:blip r:embed="rId4">
            <a:alphaModFix/>
          </a:blip>
          <a:srcRect l="18946" t="64574" r="17025" b="27766"/>
          <a:stretch/>
        </p:blipFill>
        <p:spPr>
          <a:xfrm>
            <a:off x="35750" y="4865275"/>
            <a:ext cx="9100176" cy="293224"/>
          </a:xfrm>
          <a:prstGeom prst="rect">
            <a:avLst/>
          </a:prstGeom>
          <a:noFill/>
          <a:ln>
            <a:noFill/>
          </a:ln>
        </p:spPr>
      </p:pic>
      <p:cxnSp>
        <p:nvCxnSpPr>
          <p:cNvPr id="157" name="Google Shape;157;p21"/>
          <p:cNvCxnSpPr/>
          <p:nvPr/>
        </p:nvCxnSpPr>
        <p:spPr>
          <a:xfrm rot="10800000" flipH="1">
            <a:off x="837600" y="2265000"/>
            <a:ext cx="3900" cy="1475100"/>
          </a:xfrm>
          <a:prstGeom prst="straightConnector1">
            <a:avLst/>
          </a:prstGeom>
          <a:noFill/>
          <a:ln w="19050" cap="flat" cmpd="sng">
            <a:solidFill>
              <a:srgbClr val="611BB8"/>
            </a:solidFill>
            <a:prstDash val="dot"/>
            <a:round/>
            <a:headEnd type="none" w="sm" len="sm"/>
            <a:tailEnd type="none" w="sm" len="sm"/>
          </a:ln>
        </p:spPr>
      </p:cxnSp>
      <p:sp>
        <p:nvSpPr>
          <p:cNvPr id="158" name="Google Shape;158;p21"/>
          <p:cNvSpPr txBox="1"/>
          <p:nvPr/>
        </p:nvSpPr>
        <p:spPr>
          <a:xfrm>
            <a:off x="950900" y="1862225"/>
            <a:ext cx="6961500" cy="630900"/>
          </a:xfrm>
          <a:prstGeom prst="rect">
            <a:avLst/>
          </a:prstGeom>
          <a:noFill/>
          <a:ln>
            <a:noFill/>
          </a:ln>
        </p:spPr>
        <p:txBody>
          <a:bodyPr spcFirstLastPara="1" wrap="square" lIns="91425" tIns="91425" rIns="91425" bIns="91425" anchor="t" anchorCtr="0">
            <a:noAutofit/>
          </a:bodyPr>
          <a:lstStyle/>
          <a:p>
            <a:pPr marL="457200" lvl="0" indent="-368300" algn="just" rtl="0">
              <a:spcBef>
                <a:spcPts val="0"/>
              </a:spcBef>
              <a:spcAft>
                <a:spcPts val="0"/>
              </a:spcAft>
              <a:buSzPts val="2200"/>
              <a:buFont typeface="Montserrat"/>
              <a:buChar char="●"/>
            </a:pPr>
            <a:r>
              <a:rPr lang="en" u="sng">
                <a:latin typeface="Calibri"/>
                <a:ea typeface="Calibri"/>
                <a:cs typeface="Calibri"/>
                <a:sym typeface="Calibri"/>
              </a:rPr>
              <a:t>An adverse view of mobile technology's potential in education is mostly coming from psychologists. </a:t>
            </a:r>
            <a:r>
              <a:rPr lang="en">
                <a:latin typeface="Calibri"/>
                <a:ea typeface="Calibri"/>
                <a:cs typeface="Calibri"/>
                <a:sym typeface="Calibri"/>
              </a:rPr>
              <a:t>Mobile phones have always been associated with factors of behavioral addiction (Marciano et al., 2021) and the common term of the overuse of smartphones is known as Problematic Smartphone Use (PSU). (Lepkowska, 2019) reflected that there is a consistent association between PSU and problems associated with mental health including depression, anxiety, stress, poor quality of sleep, and a decline in educational attainment. She adds that such mental health problems rise among children and young people over decades along with the rise of mobile phone usage. Although many researchers have focused on the venture to improve students’ learning outcomes through mobile technology integration, (Bernacki et al., 2020) observed that there was no evidence showing that students have better learning compared to the conventional one. </a:t>
            </a:r>
            <a:endParaRPr sz="2200">
              <a:latin typeface="Montserrat"/>
              <a:ea typeface="Montserrat"/>
              <a:cs typeface="Montserrat"/>
              <a:sym typeface="Montserrat"/>
            </a:endParaRPr>
          </a:p>
          <a:p>
            <a:pPr marL="457200" lvl="0" indent="0" algn="l" rtl="0">
              <a:spcBef>
                <a:spcPts val="0"/>
              </a:spcBef>
              <a:spcAft>
                <a:spcPts val="0"/>
              </a:spcAft>
              <a:buNone/>
            </a:pPr>
            <a:endParaRPr sz="2600" b="1">
              <a:solidFill>
                <a:srgbClr val="000000"/>
              </a:solidFill>
              <a:latin typeface="Source Sans Pro"/>
              <a:ea typeface="Source Sans Pro"/>
              <a:cs typeface="Source Sans Pro"/>
              <a:sym typeface="Source Sans Pro"/>
            </a:endParaRPr>
          </a:p>
          <a:p>
            <a:pPr marL="0" lvl="0" indent="0" algn="l" rtl="0">
              <a:lnSpc>
                <a:spcPct val="115000"/>
              </a:lnSpc>
              <a:spcBef>
                <a:spcPts val="0"/>
              </a:spcBef>
              <a:spcAft>
                <a:spcPts val="1600"/>
              </a:spcAft>
              <a:buNone/>
            </a:pPr>
            <a:endParaRPr sz="2200">
              <a:solidFill>
                <a:srgbClr val="7F7F7F"/>
              </a:solidFill>
              <a:latin typeface="Source Sans Pro"/>
              <a:ea typeface="Source Sans Pro"/>
              <a:cs typeface="Source Sans Pro"/>
              <a:sym typeface="Source Sans Pro"/>
            </a:endParaRPr>
          </a:p>
        </p:txBody>
      </p:sp>
      <p:sp>
        <p:nvSpPr>
          <p:cNvPr id="159" name="Google Shape;159;p21"/>
          <p:cNvSpPr txBox="1"/>
          <p:nvPr/>
        </p:nvSpPr>
        <p:spPr>
          <a:xfrm>
            <a:off x="837600" y="1292875"/>
            <a:ext cx="5466300" cy="7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Open Sans"/>
                <a:ea typeface="Open Sans"/>
                <a:cs typeface="Open Sans"/>
                <a:sym typeface="Open Sans"/>
              </a:rPr>
              <a:t>Topic Sentence in a paragraph</a:t>
            </a:r>
            <a:endParaRPr sz="1800" b="1">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2"/>
          <p:cNvPicPr preferRelativeResize="0"/>
          <p:nvPr/>
        </p:nvPicPr>
        <p:blipFill rotWithShape="1">
          <a:blip r:embed="rId3">
            <a:alphaModFix/>
          </a:blip>
          <a:srcRect/>
          <a:stretch/>
        </p:blipFill>
        <p:spPr>
          <a:xfrm>
            <a:off x="7018975" y="-4"/>
            <a:ext cx="1869626" cy="779000"/>
          </a:xfrm>
          <a:prstGeom prst="rect">
            <a:avLst/>
          </a:prstGeom>
          <a:noFill/>
          <a:ln>
            <a:noFill/>
          </a:ln>
        </p:spPr>
      </p:pic>
      <p:pic>
        <p:nvPicPr>
          <p:cNvPr id="165" name="Google Shape;165;p22"/>
          <p:cNvPicPr preferRelativeResize="0"/>
          <p:nvPr/>
        </p:nvPicPr>
        <p:blipFill rotWithShape="1">
          <a:blip r:embed="rId4">
            <a:alphaModFix/>
          </a:blip>
          <a:srcRect l="18946" t="64574" r="17025" b="27766"/>
          <a:stretch/>
        </p:blipFill>
        <p:spPr>
          <a:xfrm>
            <a:off x="35750" y="4865275"/>
            <a:ext cx="9100176" cy="293224"/>
          </a:xfrm>
          <a:prstGeom prst="rect">
            <a:avLst/>
          </a:prstGeom>
          <a:noFill/>
          <a:ln>
            <a:noFill/>
          </a:ln>
        </p:spPr>
      </p:pic>
      <p:cxnSp>
        <p:nvCxnSpPr>
          <p:cNvPr id="166" name="Google Shape;166;p22"/>
          <p:cNvCxnSpPr/>
          <p:nvPr/>
        </p:nvCxnSpPr>
        <p:spPr>
          <a:xfrm rot="10800000" flipH="1">
            <a:off x="837600" y="2265000"/>
            <a:ext cx="3900" cy="1475100"/>
          </a:xfrm>
          <a:prstGeom prst="straightConnector1">
            <a:avLst/>
          </a:prstGeom>
          <a:noFill/>
          <a:ln w="19050" cap="flat" cmpd="sng">
            <a:solidFill>
              <a:srgbClr val="611BB8"/>
            </a:solidFill>
            <a:prstDash val="dot"/>
            <a:round/>
            <a:headEnd type="none" w="sm" len="sm"/>
            <a:tailEnd type="none" w="sm" len="sm"/>
          </a:ln>
        </p:spPr>
      </p:cxnSp>
      <p:sp>
        <p:nvSpPr>
          <p:cNvPr id="167" name="Google Shape;167;p22"/>
          <p:cNvSpPr txBox="1"/>
          <p:nvPr/>
        </p:nvSpPr>
        <p:spPr>
          <a:xfrm>
            <a:off x="950900" y="1862225"/>
            <a:ext cx="6961500" cy="630900"/>
          </a:xfrm>
          <a:prstGeom prst="rect">
            <a:avLst/>
          </a:prstGeom>
          <a:noFill/>
          <a:ln>
            <a:noFill/>
          </a:ln>
        </p:spPr>
        <p:txBody>
          <a:bodyPr spcFirstLastPara="1" wrap="square" lIns="91425" tIns="91425" rIns="91425" bIns="91425" anchor="t" anchorCtr="0">
            <a:noAutofit/>
          </a:bodyPr>
          <a:lstStyle/>
          <a:p>
            <a:pPr marL="457200" lvl="0" indent="-349250" algn="just" rtl="0">
              <a:spcBef>
                <a:spcPts val="0"/>
              </a:spcBef>
              <a:spcAft>
                <a:spcPts val="0"/>
              </a:spcAft>
              <a:buSzPts val="1900"/>
              <a:buFont typeface="Montserrat"/>
              <a:buChar char="●"/>
            </a:pPr>
            <a:r>
              <a:rPr lang="en" sz="1250" u="sng">
                <a:latin typeface="Verdana"/>
                <a:ea typeface="Verdana"/>
                <a:cs typeface="Verdana"/>
                <a:sym typeface="Verdana"/>
              </a:rPr>
              <a:t>Motivation is one of the key factors that determine the rate and success of L2 attainment.</a:t>
            </a:r>
            <a:r>
              <a:rPr lang="en" sz="1250">
                <a:latin typeface="Verdana"/>
                <a:ea typeface="Verdana"/>
                <a:cs typeface="Verdana"/>
                <a:sym typeface="Verdana"/>
              </a:rPr>
              <a:t> It provides the main incentive to initiate learning a foreign language and later the determination to persevere and sustain the long and often difficult learning process. Without sufficient motivation, even individuals with the best of abilities cannot accomplish long-term goals. Teachers working in state schools are first and foremost supposed to teach the curriculum, but we cannot ignore the fact that this cannot happen without motivating our learners. In addition, adolescent learners come with their own emotional and psychological baggage and interests making the task of motivating them one of the greatest challenges for teachers.</a:t>
            </a:r>
            <a:endParaRPr sz="1900">
              <a:latin typeface="Montserrat"/>
              <a:ea typeface="Montserrat"/>
              <a:cs typeface="Montserrat"/>
              <a:sym typeface="Montserrat"/>
            </a:endParaRPr>
          </a:p>
          <a:p>
            <a:pPr marL="457200" lvl="0" indent="0" algn="l" rtl="0">
              <a:spcBef>
                <a:spcPts val="0"/>
              </a:spcBef>
              <a:spcAft>
                <a:spcPts val="0"/>
              </a:spcAft>
              <a:buNone/>
            </a:pPr>
            <a:endParaRPr sz="2300" b="1">
              <a:solidFill>
                <a:srgbClr val="000000"/>
              </a:solidFill>
              <a:latin typeface="Source Sans Pro"/>
              <a:ea typeface="Source Sans Pro"/>
              <a:cs typeface="Source Sans Pro"/>
              <a:sym typeface="Source Sans Pro"/>
            </a:endParaRPr>
          </a:p>
          <a:p>
            <a:pPr marL="0" lvl="0" indent="0" algn="l" rtl="0">
              <a:lnSpc>
                <a:spcPct val="115000"/>
              </a:lnSpc>
              <a:spcBef>
                <a:spcPts val="0"/>
              </a:spcBef>
              <a:spcAft>
                <a:spcPts val="1600"/>
              </a:spcAft>
              <a:buNone/>
            </a:pPr>
            <a:endParaRPr sz="1900">
              <a:solidFill>
                <a:srgbClr val="7F7F7F"/>
              </a:solidFill>
              <a:latin typeface="Source Sans Pro"/>
              <a:ea typeface="Source Sans Pro"/>
              <a:cs typeface="Source Sans Pro"/>
              <a:sym typeface="Source Sans Pro"/>
            </a:endParaRPr>
          </a:p>
        </p:txBody>
      </p:sp>
      <p:sp>
        <p:nvSpPr>
          <p:cNvPr id="168" name="Google Shape;168;p22"/>
          <p:cNvSpPr txBox="1"/>
          <p:nvPr/>
        </p:nvSpPr>
        <p:spPr>
          <a:xfrm>
            <a:off x="837600" y="1292875"/>
            <a:ext cx="5466300" cy="7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Open Sans"/>
                <a:ea typeface="Open Sans"/>
                <a:cs typeface="Open Sans"/>
                <a:sym typeface="Open Sans"/>
              </a:rPr>
              <a:t>Topic Sentence in a paragraph</a:t>
            </a:r>
            <a:endParaRPr sz="1800" b="1">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3"/>
          <p:cNvPicPr preferRelativeResize="0"/>
          <p:nvPr/>
        </p:nvPicPr>
        <p:blipFill rotWithShape="1">
          <a:blip r:embed="rId3">
            <a:alphaModFix/>
          </a:blip>
          <a:srcRect/>
          <a:stretch/>
        </p:blipFill>
        <p:spPr>
          <a:xfrm>
            <a:off x="7018975" y="-4"/>
            <a:ext cx="1869626" cy="779000"/>
          </a:xfrm>
          <a:prstGeom prst="rect">
            <a:avLst/>
          </a:prstGeom>
          <a:noFill/>
          <a:ln>
            <a:noFill/>
          </a:ln>
        </p:spPr>
      </p:pic>
      <p:pic>
        <p:nvPicPr>
          <p:cNvPr id="174" name="Google Shape;174;p23"/>
          <p:cNvPicPr preferRelativeResize="0"/>
          <p:nvPr/>
        </p:nvPicPr>
        <p:blipFill rotWithShape="1">
          <a:blip r:embed="rId4">
            <a:alphaModFix/>
          </a:blip>
          <a:srcRect l="18946" t="64574" r="17025" b="27766"/>
          <a:stretch/>
        </p:blipFill>
        <p:spPr>
          <a:xfrm>
            <a:off x="35750" y="4865275"/>
            <a:ext cx="9100176" cy="293224"/>
          </a:xfrm>
          <a:prstGeom prst="rect">
            <a:avLst/>
          </a:prstGeom>
          <a:noFill/>
          <a:ln>
            <a:noFill/>
          </a:ln>
        </p:spPr>
      </p:pic>
      <p:cxnSp>
        <p:nvCxnSpPr>
          <p:cNvPr id="175" name="Google Shape;175;p23"/>
          <p:cNvCxnSpPr/>
          <p:nvPr/>
        </p:nvCxnSpPr>
        <p:spPr>
          <a:xfrm rot="10800000" flipH="1">
            <a:off x="837600" y="2265000"/>
            <a:ext cx="3900" cy="1475100"/>
          </a:xfrm>
          <a:prstGeom prst="straightConnector1">
            <a:avLst/>
          </a:prstGeom>
          <a:noFill/>
          <a:ln w="19050" cap="flat" cmpd="sng">
            <a:solidFill>
              <a:srgbClr val="611BB8"/>
            </a:solidFill>
            <a:prstDash val="dot"/>
            <a:round/>
            <a:headEnd type="none" w="sm" len="sm"/>
            <a:tailEnd type="none" w="sm" len="sm"/>
          </a:ln>
        </p:spPr>
      </p:cxnSp>
      <p:sp>
        <p:nvSpPr>
          <p:cNvPr id="176" name="Google Shape;176;p23"/>
          <p:cNvSpPr txBox="1"/>
          <p:nvPr/>
        </p:nvSpPr>
        <p:spPr>
          <a:xfrm>
            <a:off x="950900" y="1862225"/>
            <a:ext cx="6961500" cy="630900"/>
          </a:xfrm>
          <a:prstGeom prst="rect">
            <a:avLst/>
          </a:prstGeom>
          <a:noFill/>
          <a:ln>
            <a:noFill/>
          </a:ln>
        </p:spPr>
        <p:txBody>
          <a:bodyPr spcFirstLastPara="1" wrap="square" lIns="91425" tIns="91425" rIns="91425" bIns="91425" anchor="t" anchorCtr="0">
            <a:noAutofit/>
          </a:bodyPr>
          <a:lstStyle/>
          <a:p>
            <a:pPr marL="457200" lvl="0" indent="-349250" algn="just" rtl="0">
              <a:spcBef>
                <a:spcPts val="0"/>
              </a:spcBef>
              <a:spcAft>
                <a:spcPts val="0"/>
              </a:spcAft>
              <a:buSzPts val="1900"/>
              <a:buFont typeface="Montserrat"/>
              <a:buChar char="●"/>
            </a:pPr>
            <a:r>
              <a:rPr lang="en" sz="1250" u="sng">
                <a:solidFill>
                  <a:srgbClr val="FF0000"/>
                </a:solidFill>
                <a:latin typeface="Verdana"/>
                <a:ea typeface="Verdana"/>
                <a:cs typeface="Verdana"/>
                <a:sym typeface="Verdana"/>
              </a:rPr>
              <a:t>A topic sentence</a:t>
            </a:r>
            <a:r>
              <a:rPr lang="en" sz="1250" u="sng">
                <a:latin typeface="Verdana"/>
                <a:ea typeface="Verdana"/>
                <a:cs typeface="Verdana"/>
                <a:sym typeface="Verdana"/>
              </a:rPr>
              <a:t>.</a:t>
            </a:r>
            <a:r>
              <a:rPr lang="en" sz="1250">
                <a:latin typeface="Verdana"/>
                <a:ea typeface="Verdana"/>
                <a:cs typeface="Verdana"/>
                <a:sym typeface="Verdana"/>
              </a:rPr>
              <a:t> </a:t>
            </a:r>
            <a:r>
              <a:rPr lang="en" sz="1250">
                <a:solidFill>
                  <a:srgbClr val="0000FF"/>
                </a:solidFill>
                <a:latin typeface="Verdana"/>
                <a:ea typeface="Verdana"/>
                <a:cs typeface="Verdana"/>
                <a:sym typeface="Verdana"/>
              </a:rPr>
              <a:t>Supporting sentence one. Supporting sentence two. Supporting sentence 3. Supporting sentence 4. And so on</a:t>
            </a:r>
            <a:r>
              <a:rPr lang="en" sz="1250">
                <a:latin typeface="Verdana"/>
                <a:ea typeface="Verdana"/>
                <a:cs typeface="Verdana"/>
                <a:sym typeface="Verdana"/>
              </a:rPr>
              <a:t>. </a:t>
            </a:r>
            <a:endParaRPr sz="1900">
              <a:latin typeface="Montserrat"/>
              <a:ea typeface="Montserrat"/>
              <a:cs typeface="Montserrat"/>
              <a:sym typeface="Montserrat"/>
            </a:endParaRPr>
          </a:p>
          <a:p>
            <a:pPr marL="457200" lvl="0" indent="0" algn="l" rtl="0">
              <a:spcBef>
                <a:spcPts val="0"/>
              </a:spcBef>
              <a:spcAft>
                <a:spcPts val="0"/>
              </a:spcAft>
              <a:buNone/>
            </a:pPr>
            <a:endParaRPr sz="2300" b="1">
              <a:solidFill>
                <a:srgbClr val="000000"/>
              </a:solidFill>
              <a:latin typeface="Source Sans Pro"/>
              <a:ea typeface="Source Sans Pro"/>
              <a:cs typeface="Source Sans Pro"/>
              <a:sym typeface="Source Sans Pro"/>
            </a:endParaRPr>
          </a:p>
          <a:p>
            <a:pPr marL="0" lvl="0" indent="0" algn="l" rtl="0">
              <a:lnSpc>
                <a:spcPct val="115000"/>
              </a:lnSpc>
              <a:spcBef>
                <a:spcPts val="0"/>
              </a:spcBef>
              <a:spcAft>
                <a:spcPts val="1600"/>
              </a:spcAft>
              <a:buNone/>
            </a:pPr>
            <a:endParaRPr sz="1900">
              <a:solidFill>
                <a:srgbClr val="7F7F7F"/>
              </a:solidFill>
              <a:latin typeface="Source Sans Pro"/>
              <a:ea typeface="Source Sans Pro"/>
              <a:cs typeface="Source Sans Pro"/>
              <a:sym typeface="Source Sans Pro"/>
            </a:endParaRPr>
          </a:p>
        </p:txBody>
      </p:sp>
      <p:sp>
        <p:nvSpPr>
          <p:cNvPr id="177" name="Google Shape;177;p23"/>
          <p:cNvSpPr txBox="1"/>
          <p:nvPr/>
        </p:nvSpPr>
        <p:spPr>
          <a:xfrm>
            <a:off x="837600" y="1292875"/>
            <a:ext cx="5466300" cy="7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Open Sans"/>
                <a:ea typeface="Open Sans"/>
                <a:cs typeface="Open Sans"/>
                <a:sym typeface="Open Sans"/>
              </a:rPr>
              <a:t>A paragraph consists of</a:t>
            </a:r>
            <a:endParaRPr sz="1800" b="1">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24"/>
          <p:cNvPicPr preferRelativeResize="0"/>
          <p:nvPr/>
        </p:nvPicPr>
        <p:blipFill rotWithShape="1">
          <a:blip r:embed="rId3">
            <a:alphaModFix/>
          </a:blip>
          <a:srcRect/>
          <a:stretch/>
        </p:blipFill>
        <p:spPr>
          <a:xfrm>
            <a:off x="7018975" y="-4"/>
            <a:ext cx="1869626" cy="779000"/>
          </a:xfrm>
          <a:prstGeom prst="rect">
            <a:avLst/>
          </a:prstGeom>
          <a:noFill/>
          <a:ln>
            <a:noFill/>
          </a:ln>
        </p:spPr>
      </p:pic>
      <p:pic>
        <p:nvPicPr>
          <p:cNvPr id="183" name="Google Shape;183;p24"/>
          <p:cNvPicPr preferRelativeResize="0"/>
          <p:nvPr/>
        </p:nvPicPr>
        <p:blipFill rotWithShape="1">
          <a:blip r:embed="rId4">
            <a:alphaModFix/>
          </a:blip>
          <a:srcRect l="18946" t="64574" r="17025" b="27766"/>
          <a:stretch/>
        </p:blipFill>
        <p:spPr>
          <a:xfrm>
            <a:off x="35750" y="4865275"/>
            <a:ext cx="9100176" cy="293224"/>
          </a:xfrm>
          <a:prstGeom prst="rect">
            <a:avLst/>
          </a:prstGeom>
          <a:noFill/>
          <a:ln>
            <a:noFill/>
          </a:ln>
        </p:spPr>
      </p:pic>
      <p:cxnSp>
        <p:nvCxnSpPr>
          <p:cNvPr id="184" name="Google Shape;184;p24"/>
          <p:cNvCxnSpPr/>
          <p:nvPr/>
        </p:nvCxnSpPr>
        <p:spPr>
          <a:xfrm rot="10800000" flipH="1">
            <a:off x="837600" y="2265000"/>
            <a:ext cx="3900" cy="1475100"/>
          </a:xfrm>
          <a:prstGeom prst="straightConnector1">
            <a:avLst/>
          </a:prstGeom>
          <a:noFill/>
          <a:ln w="19050" cap="flat" cmpd="sng">
            <a:solidFill>
              <a:srgbClr val="611BB8"/>
            </a:solidFill>
            <a:prstDash val="dot"/>
            <a:round/>
            <a:headEnd type="none" w="sm" len="sm"/>
            <a:tailEnd type="none" w="sm" len="sm"/>
          </a:ln>
        </p:spPr>
      </p:cxnSp>
      <p:sp>
        <p:nvSpPr>
          <p:cNvPr id="185" name="Google Shape;185;p24"/>
          <p:cNvSpPr txBox="1"/>
          <p:nvPr/>
        </p:nvSpPr>
        <p:spPr>
          <a:xfrm>
            <a:off x="950900" y="1862225"/>
            <a:ext cx="6961500" cy="630900"/>
          </a:xfrm>
          <a:prstGeom prst="rect">
            <a:avLst/>
          </a:prstGeom>
          <a:noFill/>
          <a:ln>
            <a:noFill/>
          </a:ln>
        </p:spPr>
        <p:txBody>
          <a:bodyPr spcFirstLastPara="1" wrap="square" lIns="91425" tIns="91425" rIns="91425" bIns="91425" anchor="t" anchorCtr="0">
            <a:noAutofit/>
          </a:bodyPr>
          <a:lstStyle/>
          <a:p>
            <a:pPr marL="457200" lvl="0" indent="-349250" algn="just" rtl="0">
              <a:spcBef>
                <a:spcPts val="0"/>
              </a:spcBef>
              <a:spcAft>
                <a:spcPts val="0"/>
              </a:spcAft>
              <a:buSzPts val="1900"/>
              <a:buFont typeface="Montserrat"/>
              <a:buChar char="●"/>
            </a:pPr>
            <a:r>
              <a:rPr lang="en" sz="1250" u="sng">
                <a:solidFill>
                  <a:schemeClr val="hlink"/>
                </a:solidFill>
                <a:latin typeface="Verdana"/>
                <a:ea typeface="Verdana"/>
                <a:cs typeface="Verdana"/>
                <a:sym typeface="Verdana"/>
                <a:hlinkClick r:id="rId5"/>
              </a:rPr>
              <a:t>Embarking digital learning due to COVID-19: Are teachers ready?</a:t>
            </a:r>
            <a:endParaRPr sz="1900">
              <a:latin typeface="Montserrat"/>
              <a:ea typeface="Montserrat"/>
              <a:cs typeface="Montserrat"/>
              <a:sym typeface="Montserrat"/>
            </a:endParaRPr>
          </a:p>
          <a:p>
            <a:pPr marL="457200" lvl="0" indent="0" algn="l" rtl="0">
              <a:spcBef>
                <a:spcPts val="0"/>
              </a:spcBef>
              <a:spcAft>
                <a:spcPts val="0"/>
              </a:spcAft>
              <a:buNone/>
            </a:pPr>
            <a:endParaRPr sz="2300" b="1">
              <a:solidFill>
                <a:srgbClr val="000000"/>
              </a:solidFill>
              <a:latin typeface="Source Sans Pro"/>
              <a:ea typeface="Source Sans Pro"/>
              <a:cs typeface="Source Sans Pro"/>
              <a:sym typeface="Source Sans Pro"/>
            </a:endParaRPr>
          </a:p>
          <a:p>
            <a:pPr marL="0" lvl="0" indent="0" algn="l" rtl="0">
              <a:lnSpc>
                <a:spcPct val="115000"/>
              </a:lnSpc>
              <a:spcBef>
                <a:spcPts val="0"/>
              </a:spcBef>
              <a:spcAft>
                <a:spcPts val="1600"/>
              </a:spcAft>
              <a:buNone/>
            </a:pPr>
            <a:endParaRPr sz="1900">
              <a:solidFill>
                <a:srgbClr val="7F7F7F"/>
              </a:solidFill>
              <a:latin typeface="Source Sans Pro"/>
              <a:ea typeface="Source Sans Pro"/>
              <a:cs typeface="Source Sans Pro"/>
              <a:sym typeface="Source Sans Pro"/>
            </a:endParaRPr>
          </a:p>
        </p:txBody>
      </p:sp>
      <p:sp>
        <p:nvSpPr>
          <p:cNvPr id="186" name="Google Shape;186;p24"/>
          <p:cNvSpPr txBox="1"/>
          <p:nvPr/>
        </p:nvSpPr>
        <p:spPr>
          <a:xfrm>
            <a:off x="837600" y="1292875"/>
            <a:ext cx="5466300" cy="7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Open Sans"/>
                <a:ea typeface="Open Sans"/>
                <a:cs typeface="Open Sans"/>
                <a:sym typeface="Open Sans"/>
              </a:rPr>
              <a:t>Let’s Identify topic sentences</a:t>
            </a:r>
            <a:endParaRPr sz="1800" b="1">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5"/>
          <p:cNvSpPr/>
          <p:nvPr/>
        </p:nvSpPr>
        <p:spPr>
          <a:xfrm>
            <a:off x="3798850" y="3127325"/>
            <a:ext cx="4849800" cy="622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5"/>
          <p:cNvSpPr/>
          <p:nvPr/>
        </p:nvSpPr>
        <p:spPr>
          <a:xfrm>
            <a:off x="3785025" y="2384675"/>
            <a:ext cx="4863600" cy="622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5"/>
          <p:cNvSpPr/>
          <p:nvPr/>
        </p:nvSpPr>
        <p:spPr>
          <a:xfrm>
            <a:off x="3798850" y="1642050"/>
            <a:ext cx="4801500" cy="622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5"/>
          <p:cNvSpPr/>
          <p:nvPr/>
        </p:nvSpPr>
        <p:spPr>
          <a:xfrm>
            <a:off x="3785025" y="891000"/>
            <a:ext cx="4801500" cy="622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5" name="Google Shape;195;p25"/>
          <p:cNvPicPr preferRelativeResize="0"/>
          <p:nvPr/>
        </p:nvPicPr>
        <p:blipFill rotWithShape="1">
          <a:blip r:embed="rId3">
            <a:alphaModFix/>
          </a:blip>
          <a:srcRect/>
          <a:stretch/>
        </p:blipFill>
        <p:spPr>
          <a:xfrm>
            <a:off x="7018975" y="-4"/>
            <a:ext cx="1869626" cy="779000"/>
          </a:xfrm>
          <a:prstGeom prst="rect">
            <a:avLst/>
          </a:prstGeom>
          <a:noFill/>
          <a:ln>
            <a:noFill/>
          </a:ln>
        </p:spPr>
      </p:pic>
      <p:pic>
        <p:nvPicPr>
          <p:cNvPr id="196" name="Google Shape;196;p25"/>
          <p:cNvPicPr preferRelativeResize="0"/>
          <p:nvPr/>
        </p:nvPicPr>
        <p:blipFill rotWithShape="1">
          <a:blip r:embed="rId4">
            <a:alphaModFix/>
          </a:blip>
          <a:srcRect l="18946" t="64574" r="17025" b="27766"/>
          <a:stretch/>
        </p:blipFill>
        <p:spPr>
          <a:xfrm>
            <a:off x="35750" y="4865275"/>
            <a:ext cx="9100176" cy="293224"/>
          </a:xfrm>
          <a:prstGeom prst="rect">
            <a:avLst/>
          </a:prstGeom>
          <a:noFill/>
          <a:ln>
            <a:noFill/>
          </a:ln>
        </p:spPr>
      </p:pic>
      <p:sp>
        <p:nvSpPr>
          <p:cNvPr id="197" name="Google Shape;197;p25"/>
          <p:cNvSpPr txBox="1"/>
          <p:nvPr/>
        </p:nvSpPr>
        <p:spPr>
          <a:xfrm>
            <a:off x="379250" y="276625"/>
            <a:ext cx="5466300" cy="7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Open Sans"/>
                <a:ea typeface="Open Sans"/>
                <a:cs typeface="Open Sans"/>
                <a:sym typeface="Open Sans"/>
              </a:rPr>
              <a:t>Construct your writing</a:t>
            </a:r>
            <a:endParaRPr sz="1800" b="1">
              <a:latin typeface="Open Sans"/>
              <a:ea typeface="Open Sans"/>
              <a:cs typeface="Open Sans"/>
              <a:sym typeface="Open Sans"/>
            </a:endParaRPr>
          </a:p>
        </p:txBody>
      </p:sp>
      <p:sp>
        <p:nvSpPr>
          <p:cNvPr id="198" name="Google Shape;198;p25"/>
          <p:cNvSpPr/>
          <p:nvPr/>
        </p:nvSpPr>
        <p:spPr>
          <a:xfrm>
            <a:off x="1314125" y="1312025"/>
            <a:ext cx="2134800" cy="1988400"/>
          </a:xfrm>
          <a:prstGeom prst="ellipse">
            <a:avLst/>
          </a:prstGeom>
          <a:solidFill>
            <a:srgbClr val="FFFF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ontserrat"/>
                <a:ea typeface="Montserrat"/>
                <a:cs typeface="Montserrat"/>
                <a:sym typeface="Montserrat"/>
              </a:rPr>
              <a:t>Mobile phones in education</a:t>
            </a:r>
            <a:endParaRPr b="1">
              <a:latin typeface="Montserrat"/>
              <a:ea typeface="Montserrat"/>
              <a:cs typeface="Montserrat"/>
              <a:sym typeface="Montserrat"/>
            </a:endParaRPr>
          </a:p>
        </p:txBody>
      </p:sp>
      <p:sp>
        <p:nvSpPr>
          <p:cNvPr id="199" name="Google Shape;199;p25"/>
          <p:cNvSpPr txBox="1"/>
          <p:nvPr/>
        </p:nvSpPr>
        <p:spPr>
          <a:xfrm>
            <a:off x="3891275" y="1625163"/>
            <a:ext cx="4300200" cy="86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Montserrat"/>
                <a:ea typeface="Montserrat"/>
                <a:cs typeface="Montserrat"/>
                <a:sym typeface="Montserrat"/>
              </a:rPr>
              <a:t>Many studies show that mobile phones are potential to enhance students’ learning.</a:t>
            </a:r>
            <a:endParaRPr sz="1200">
              <a:latin typeface="Montserrat"/>
              <a:ea typeface="Montserrat"/>
              <a:cs typeface="Montserrat"/>
              <a:sym typeface="Montserrat"/>
            </a:endParaRPr>
          </a:p>
        </p:txBody>
      </p:sp>
      <p:sp>
        <p:nvSpPr>
          <p:cNvPr id="200" name="Google Shape;200;p25"/>
          <p:cNvSpPr txBox="1"/>
          <p:nvPr/>
        </p:nvSpPr>
        <p:spPr>
          <a:xfrm>
            <a:off x="3930400" y="967200"/>
            <a:ext cx="4559400" cy="77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Montserrat"/>
                <a:ea typeface="Montserrat"/>
                <a:cs typeface="Montserrat"/>
                <a:sym typeface="Montserrat"/>
              </a:rPr>
              <a:t>Mobile phones have become an integral part of students’ life.</a:t>
            </a:r>
            <a:endParaRPr sz="1200">
              <a:latin typeface="Montserrat"/>
              <a:ea typeface="Montserrat"/>
              <a:cs typeface="Montserrat"/>
              <a:sym typeface="Montserrat"/>
            </a:endParaRPr>
          </a:p>
        </p:txBody>
      </p:sp>
      <p:sp>
        <p:nvSpPr>
          <p:cNvPr id="201" name="Google Shape;201;p25"/>
          <p:cNvSpPr txBox="1"/>
          <p:nvPr/>
        </p:nvSpPr>
        <p:spPr>
          <a:xfrm>
            <a:off x="3875050" y="2383375"/>
            <a:ext cx="4642200" cy="11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Montserrat"/>
                <a:ea typeface="Montserrat"/>
                <a:cs typeface="Montserrat"/>
                <a:sym typeface="Montserrat"/>
              </a:rPr>
              <a:t>Differently, psychologists believe that mobile phones lead the students to the risk of mental disease. </a:t>
            </a:r>
            <a:endParaRPr sz="1200">
              <a:latin typeface="Montserrat"/>
              <a:ea typeface="Montserrat"/>
              <a:cs typeface="Montserrat"/>
              <a:sym typeface="Montserrat"/>
            </a:endParaRPr>
          </a:p>
          <a:p>
            <a:pPr marL="0" lvl="0" indent="0" algn="l" rtl="0">
              <a:spcBef>
                <a:spcPts val="0"/>
              </a:spcBef>
              <a:spcAft>
                <a:spcPts val="0"/>
              </a:spcAft>
              <a:buNone/>
            </a:pPr>
            <a:endParaRPr sz="1200">
              <a:latin typeface="Montserrat"/>
              <a:ea typeface="Montserrat"/>
              <a:cs typeface="Montserrat"/>
              <a:sym typeface="Montserrat"/>
            </a:endParaRPr>
          </a:p>
        </p:txBody>
      </p:sp>
      <p:sp>
        <p:nvSpPr>
          <p:cNvPr id="202" name="Google Shape;202;p25"/>
          <p:cNvSpPr txBox="1"/>
          <p:nvPr/>
        </p:nvSpPr>
        <p:spPr>
          <a:xfrm>
            <a:off x="3875050" y="3127300"/>
            <a:ext cx="4517700" cy="97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Montserrat"/>
                <a:ea typeface="Montserrat"/>
                <a:cs typeface="Montserrat"/>
                <a:sym typeface="Montserrat"/>
              </a:rPr>
              <a:t>Mobile phone policy and risk awareness will help students to leverage mobile phones potential in learning.</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6"/>
          <p:cNvPicPr preferRelativeResize="0"/>
          <p:nvPr/>
        </p:nvPicPr>
        <p:blipFill rotWithShape="1">
          <a:blip r:embed="rId3">
            <a:alphaModFix/>
          </a:blip>
          <a:srcRect/>
          <a:stretch/>
        </p:blipFill>
        <p:spPr>
          <a:xfrm>
            <a:off x="7018975" y="-4"/>
            <a:ext cx="1869626" cy="779000"/>
          </a:xfrm>
          <a:prstGeom prst="rect">
            <a:avLst/>
          </a:prstGeom>
          <a:noFill/>
          <a:ln>
            <a:noFill/>
          </a:ln>
        </p:spPr>
      </p:pic>
      <p:pic>
        <p:nvPicPr>
          <p:cNvPr id="208" name="Google Shape;208;p26"/>
          <p:cNvPicPr preferRelativeResize="0"/>
          <p:nvPr/>
        </p:nvPicPr>
        <p:blipFill rotWithShape="1">
          <a:blip r:embed="rId4">
            <a:alphaModFix/>
          </a:blip>
          <a:srcRect l="18946" t="64574" r="17025" b="27766"/>
          <a:stretch/>
        </p:blipFill>
        <p:spPr>
          <a:xfrm>
            <a:off x="35750" y="4865275"/>
            <a:ext cx="9100176" cy="293224"/>
          </a:xfrm>
          <a:prstGeom prst="rect">
            <a:avLst/>
          </a:prstGeom>
          <a:noFill/>
          <a:ln>
            <a:noFill/>
          </a:ln>
        </p:spPr>
      </p:pic>
      <p:cxnSp>
        <p:nvCxnSpPr>
          <p:cNvPr id="209" name="Google Shape;209;p26"/>
          <p:cNvCxnSpPr/>
          <p:nvPr/>
        </p:nvCxnSpPr>
        <p:spPr>
          <a:xfrm rot="10800000" flipH="1">
            <a:off x="837600" y="2265000"/>
            <a:ext cx="3900" cy="1475100"/>
          </a:xfrm>
          <a:prstGeom prst="straightConnector1">
            <a:avLst/>
          </a:prstGeom>
          <a:noFill/>
          <a:ln w="19050" cap="flat" cmpd="sng">
            <a:solidFill>
              <a:srgbClr val="611BB8"/>
            </a:solidFill>
            <a:prstDash val="dot"/>
            <a:round/>
            <a:headEnd type="none" w="sm" len="sm"/>
            <a:tailEnd type="none" w="sm" len="sm"/>
          </a:ln>
        </p:spPr>
      </p:cxnSp>
      <p:sp>
        <p:nvSpPr>
          <p:cNvPr id="210" name="Google Shape;210;p26"/>
          <p:cNvSpPr txBox="1"/>
          <p:nvPr/>
        </p:nvSpPr>
        <p:spPr>
          <a:xfrm>
            <a:off x="837600" y="1292875"/>
            <a:ext cx="5466300" cy="7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Open Sans"/>
                <a:ea typeface="Open Sans"/>
                <a:cs typeface="Open Sans"/>
                <a:sym typeface="Open Sans"/>
              </a:rPr>
              <a:t>Let’s construct your writing</a:t>
            </a:r>
            <a:endParaRPr sz="1800" b="1">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Contact</a:t>
            </a:r>
            <a:endParaRPr sz="3000"/>
          </a:p>
        </p:txBody>
      </p:sp>
      <p:sp>
        <p:nvSpPr>
          <p:cNvPr id="216" name="Google Shape;216;p27"/>
          <p:cNvSpPr txBox="1">
            <a:spLocks noGrp="1"/>
          </p:cNvSpPr>
          <p:nvPr>
            <p:ph type="body" idx="1"/>
          </p:nvPr>
        </p:nvSpPr>
        <p:spPr>
          <a:xfrm>
            <a:off x="311700" y="1415925"/>
            <a:ext cx="32223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David S. Aditya</a:t>
            </a:r>
            <a:br>
              <a:rPr lang="en" sz="1400" b="1"/>
            </a:br>
            <a:endParaRPr sz="1400" b="1"/>
          </a:p>
          <a:p>
            <a:pPr marL="0" lvl="0" indent="0" algn="l" rtl="0">
              <a:spcBef>
                <a:spcPts val="1600"/>
              </a:spcBef>
              <a:spcAft>
                <a:spcPts val="0"/>
              </a:spcAft>
              <a:buNone/>
            </a:pPr>
            <a:r>
              <a:rPr lang="en" b="1" u="sng">
                <a:solidFill>
                  <a:schemeClr val="hlink"/>
                </a:solidFill>
                <a:hlinkClick r:id="rId3"/>
              </a:rPr>
              <a:t>davidsaditya</a:t>
            </a:r>
            <a:r>
              <a:rPr lang="en" b="1" u="sng">
                <a:solidFill>
                  <a:schemeClr val="hlink"/>
                </a:solidFill>
                <a:hlinkClick r:id="rId3"/>
              </a:rPr>
              <a:t>@</a:t>
            </a:r>
            <a:r>
              <a:rPr lang="en" b="1"/>
              <a:t>unisayogya.ac.id.</a:t>
            </a:r>
            <a:endParaRPr b="1"/>
          </a:p>
          <a:p>
            <a:pPr marL="0" lvl="0" indent="0" algn="l" rtl="0">
              <a:spcBef>
                <a:spcPts val="1600"/>
              </a:spcBef>
              <a:spcAft>
                <a:spcPts val="0"/>
              </a:spcAft>
              <a:buNone/>
            </a:pPr>
            <a:r>
              <a:rPr lang="en"/>
              <a:t>	    </a:t>
            </a:r>
            <a:endParaRPr/>
          </a:p>
          <a:p>
            <a:pPr marL="0" lvl="0" indent="0" algn="l" rtl="0">
              <a:spcBef>
                <a:spcPts val="1600"/>
              </a:spcBef>
              <a:spcAft>
                <a:spcPts val="0"/>
              </a:spcAft>
              <a:buNone/>
            </a:pPr>
            <a:r>
              <a:rPr lang="en" b="1"/>
              <a:t>David Sulistiawan Aditya</a:t>
            </a:r>
            <a:endParaRPr b="1"/>
          </a:p>
          <a:p>
            <a:pPr marL="0" lvl="0" indent="0" algn="l" rtl="0">
              <a:spcBef>
                <a:spcPts val="1600"/>
              </a:spcBef>
              <a:spcAft>
                <a:spcPts val="0"/>
              </a:spcAft>
              <a:buNone/>
            </a:pPr>
            <a:br>
              <a:rPr lang="en"/>
            </a:br>
            <a:endParaRPr/>
          </a:p>
          <a:p>
            <a:pPr marL="0" lvl="0" indent="0" algn="l" rtl="0">
              <a:spcBef>
                <a:spcPts val="1600"/>
              </a:spcBef>
              <a:spcAft>
                <a:spcPts val="1600"/>
              </a:spcAft>
              <a:buNone/>
            </a:pPr>
            <a:endParaRPr/>
          </a:p>
        </p:txBody>
      </p:sp>
      <p:pic>
        <p:nvPicPr>
          <p:cNvPr id="217" name="Google Shape;217;p27" descr="Free illustration: Thank You, Note, Thank - Free Image on Pixabay ..."/>
          <p:cNvPicPr preferRelativeResize="0"/>
          <p:nvPr/>
        </p:nvPicPr>
        <p:blipFill rotWithShape="1">
          <a:blip r:embed="rId4">
            <a:alphaModFix/>
          </a:blip>
          <a:srcRect t="5197" b="5188"/>
          <a:stretch/>
        </p:blipFill>
        <p:spPr>
          <a:xfrm>
            <a:off x="3603950" y="0"/>
            <a:ext cx="5540500" cy="5143502"/>
          </a:xfrm>
          <a:prstGeom prst="rect">
            <a:avLst/>
          </a:prstGeom>
          <a:noFill/>
          <a:ln>
            <a:noFill/>
          </a:ln>
        </p:spPr>
      </p:pic>
      <p:pic>
        <p:nvPicPr>
          <p:cNvPr id="218" name="Google Shape;218;p27" descr="File:Linkedin icon.svg - Wikimedia Commons"/>
          <p:cNvPicPr preferRelativeResize="0"/>
          <p:nvPr/>
        </p:nvPicPr>
        <p:blipFill>
          <a:blip r:embed="rId5">
            <a:alphaModFix/>
          </a:blip>
          <a:stretch>
            <a:fillRect/>
          </a:stretch>
        </p:blipFill>
        <p:spPr>
          <a:xfrm>
            <a:off x="385300" y="2518675"/>
            <a:ext cx="481400" cy="481400"/>
          </a:xfrm>
          <a:prstGeom prst="rect">
            <a:avLst/>
          </a:prstGeom>
          <a:noFill/>
          <a:ln>
            <a:noFill/>
          </a:ln>
        </p:spPr>
      </p:pic>
      <p:pic>
        <p:nvPicPr>
          <p:cNvPr id="219" name="Google Shape;219;p27" descr="File:New Logo Gmail.svg - Wikimedia Commons"/>
          <p:cNvPicPr preferRelativeResize="0"/>
          <p:nvPr/>
        </p:nvPicPr>
        <p:blipFill>
          <a:blip r:embed="rId6">
            <a:alphaModFix/>
          </a:blip>
          <a:stretch>
            <a:fillRect/>
          </a:stretch>
        </p:blipFill>
        <p:spPr>
          <a:xfrm>
            <a:off x="416675" y="1852025"/>
            <a:ext cx="418675" cy="317350"/>
          </a:xfrm>
          <a:prstGeom prst="rect">
            <a:avLst/>
          </a:prstGeom>
          <a:noFill/>
          <a:ln>
            <a:noFill/>
          </a:ln>
        </p:spPr>
      </p:pic>
      <p:pic>
        <p:nvPicPr>
          <p:cNvPr id="220" name="Google Shape;220;p27"/>
          <p:cNvPicPr preferRelativeResize="0"/>
          <p:nvPr/>
        </p:nvPicPr>
        <p:blipFill rotWithShape="1">
          <a:blip r:embed="rId7">
            <a:alphaModFix/>
          </a:blip>
          <a:srcRect/>
          <a:stretch/>
        </p:blipFill>
        <p:spPr>
          <a:xfrm>
            <a:off x="7018975" y="-4"/>
            <a:ext cx="1869626" cy="779000"/>
          </a:xfrm>
          <a:prstGeom prst="rect">
            <a:avLst/>
          </a:prstGeom>
          <a:noFill/>
          <a:ln>
            <a:noFill/>
          </a:ln>
        </p:spPr>
      </p:pic>
      <p:pic>
        <p:nvPicPr>
          <p:cNvPr id="221" name="Google Shape;221;p27"/>
          <p:cNvPicPr preferRelativeResize="0"/>
          <p:nvPr/>
        </p:nvPicPr>
        <p:blipFill rotWithShape="1">
          <a:blip r:embed="rId8">
            <a:alphaModFix/>
          </a:blip>
          <a:srcRect l="18946" t="64574" r="17025" b="27766"/>
          <a:stretch/>
        </p:blipFill>
        <p:spPr>
          <a:xfrm>
            <a:off x="35750" y="4865275"/>
            <a:ext cx="9100176" cy="293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4"/>
          <p:cNvPicPr preferRelativeResize="0"/>
          <p:nvPr/>
        </p:nvPicPr>
        <p:blipFill rotWithShape="1">
          <a:blip r:embed="rId3">
            <a:alphaModFix/>
          </a:blip>
          <a:srcRect/>
          <a:stretch/>
        </p:blipFill>
        <p:spPr>
          <a:xfrm>
            <a:off x="7018975" y="-4"/>
            <a:ext cx="1869626" cy="779000"/>
          </a:xfrm>
          <a:prstGeom prst="rect">
            <a:avLst/>
          </a:prstGeom>
          <a:noFill/>
          <a:ln>
            <a:noFill/>
          </a:ln>
        </p:spPr>
      </p:pic>
      <p:pic>
        <p:nvPicPr>
          <p:cNvPr id="72" name="Google Shape;72;p14"/>
          <p:cNvPicPr preferRelativeResize="0"/>
          <p:nvPr/>
        </p:nvPicPr>
        <p:blipFill rotWithShape="1">
          <a:blip r:embed="rId4">
            <a:alphaModFix/>
          </a:blip>
          <a:srcRect l="18946" t="64574" r="17025" b="27766"/>
          <a:stretch/>
        </p:blipFill>
        <p:spPr>
          <a:xfrm>
            <a:off x="35750" y="4865275"/>
            <a:ext cx="9100176" cy="293224"/>
          </a:xfrm>
          <a:prstGeom prst="rect">
            <a:avLst/>
          </a:prstGeom>
          <a:noFill/>
          <a:ln>
            <a:noFill/>
          </a:ln>
        </p:spPr>
      </p:pic>
      <p:sp>
        <p:nvSpPr>
          <p:cNvPr id="73" name="Google Shape;73;p14"/>
          <p:cNvSpPr txBox="1"/>
          <p:nvPr/>
        </p:nvSpPr>
        <p:spPr>
          <a:xfrm>
            <a:off x="394100" y="662225"/>
            <a:ext cx="5466300" cy="7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Open Sans"/>
                <a:ea typeface="Open Sans"/>
                <a:cs typeface="Open Sans"/>
                <a:sym typeface="Open Sans"/>
              </a:rPr>
              <a:t>Writing</a:t>
            </a:r>
            <a:endParaRPr sz="1800" b="1">
              <a:latin typeface="Open Sans"/>
              <a:ea typeface="Open Sans"/>
              <a:cs typeface="Open Sans"/>
              <a:sym typeface="Open Sans"/>
            </a:endParaRPr>
          </a:p>
        </p:txBody>
      </p:sp>
      <p:sp>
        <p:nvSpPr>
          <p:cNvPr id="74" name="Google Shape;74;p14"/>
          <p:cNvSpPr txBox="1"/>
          <p:nvPr/>
        </p:nvSpPr>
        <p:spPr>
          <a:xfrm>
            <a:off x="489325" y="1378325"/>
            <a:ext cx="4001400" cy="77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i="1">
              <a:latin typeface="Open Sans"/>
              <a:ea typeface="Open Sans"/>
              <a:cs typeface="Open Sans"/>
              <a:sym typeface="Open Sans"/>
            </a:endParaRPr>
          </a:p>
          <a:p>
            <a:pPr marL="0" lvl="0" indent="0" algn="l" rtl="0">
              <a:spcBef>
                <a:spcPts val="0"/>
              </a:spcBef>
              <a:spcAft>
                <a:spcPts val="0"/>
              </a:spcAft>
              <a:buNone/>
            </a:pPr>
            <a:endParaRPr i="1">
              <a:latin typeface="Open Sans"/>
              <a:ea typeface="Open Sans"/>
              <a:cs typeface="Open Sans"/>
              <a:sym typeface="Open Sans"/>
            </a:endParaRPr>
          </a:p>
          <a:p>
            <a:pPr marL="0" lvl="0" indent="0" algn="l" rtl="0">
              <a:spcBef>
                <a:spcPts val="0"/>
              </a:spcBef>
              <a:spcAft>
                <a:spcPts val="0"/>
              </a:spcAft>
              <a:buNone/>
            </a:pPr>
            <a:endParaRPr i="1">
              <a:latin typeface="Open Sans"/>
              <a:ea typeface="Open Sans"/>
              <a:cs typeface="Open Sans"/>
              <a:sym typeface="Open Sans"/>
            </a:endParaRPr>
          </a:p>
        </p:txBody>
      </p:sp>
      <p:sp>
        <p:nvSpPr>
          <p:cNvPr id="75" name="Google Shape;75;p14"/>
          <p:cNvSpPr txBox="1"/>
          <p:nvPr/>
        </p:nvSpPr>
        <p:spPr>
          <a:xfrm>
            <a:off x="974775" y="1555800"/>
            <a:ext cx="6833700" cy="2277900"/>
          </a:xfrm>
          <a:prstGeom prst="rect">
            <a:avLst/>
          </a:prstGeom>
          <a:noFill/>
          <a:ln>
            <a:noFill/>
          </a:ln>
        </p:spPr>
        <p:txBody>
          <a:bodyPr spcFirstLastPara="1" wrap="square" lIns="91425" tIns="91425" rIns="91425" bIns="91425" anchor="t" anchorCtr="0">
            <a:spAutoFit/>
          </a:bodyPr>
          <a:lstStyle/>
          <a:p>
            <a:pPr marL="0" lvl="0" indent="0" algn="ctr" rtl="0">
              <a:lnSpc>
                <a:spcPct val="98181"/>
              </a:lnSpc>
              <a:spcBef>
                <a:spcPts val="1200"/>
              </a:spcBef>
              <a:spcAft>
                <a:spcPts val="0"/>
              </a:spcAft>
              <a:buNone/>
            </a:pPr>
            <a:r>
              <a:rPr lang="en" sz="1600" i="1">
                <a:solidFill>
                  <a:srgbClr val="0D0D0D"/>
                </a:solidFill>
              </a:rPr>
              <a:t>“Orang boleh pandai setinggi langit, tapi selama ia tidak menulis, ia akan hilang di dalam masyarakat dan dari sejarah. Menulis adalah bekerja untuk keabadian.” </a:t>
            </a:r>
            <a:endParaRPr sz="1600" i="1">
              <a:solidFill>
                <a:srgbClr val="0D0D0D"/>
              </a:solidFill>
            </a:endParaRPr>
          </a:p>
          <a:p>
            <a:pPr marL="0" lvl="0" indent="0" algn="ctr" rtl="0">
              <a:lnSpc>
                <a:spcPct val="98181"/>
              </a:lnSpc>
              <a:spcBef>
                <a:spcPts val="1200"/>
              </a:spcBef>
              <a:spcAft>
                <a:spcPts val="0"/>
              </a:spcAft>
              <a:buNone/>
            </a:pPr>
            <a:r>
              <a:rPr lang="en" sz="1700" i="1">
                <a:solidFill>
                  <a:srgbClr val="0D0D0D"/>
                </a:solidFill>
              </a:rPr>
              <a:t>“A person can be as intelligent as the sky, but as long as he does not write, he will disappear in society and from history. Writing is a work to eternity."</a:t>
            </a:r>
            <a:endParaRPr sz="1700" i="1">
              <a:solidFill>
                <a:srgbClr val="0D0D0D"/>
              </a:solidFill>
            </a:endParaRPr>
          </a:p>
          <a:p>
            <a:pPr marL="0" lvl="0" indent="0" algn="ctr" rtl="0">
              <a:lnSpc>
                <a:spcPct val="98181"/>
              </a:lnSpc>
              <a:spcBef>
                <a:spcPts val="1200"/>
              </a:spcBef>
              <a:spcAft>
                <a:spcPts val="0"/>
              </a:spcAft>
              <a:buNone/>
            </a:pPr>
            <a:r>
              <a:rPr lang="en" sz="1700" i="1">
                <a:solidFill>
                  <a:srgbClr val="0D0D0D"/>
                </a:solidFill>
              </a:rPr>
              <a:t>(Pramoedya Ananta Toer)</a:t>
            </a:r>
            <a:endParaRPr sz="1700" i="1">
              <a:solidFill>
                <a:srgbClr val="0D0D0D"/>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4"/>
          <p:cNvPicPr preferRelativeResize="0"/>
          <p:nvPr/>
        </p:nvPicPr>
        <p:blipFill rotWithShape="1">
          <a:blip r:embed="rId3">
            <a:alphaModFix/>
          </a:blip>
          <a:srcRect/>
          <a:stretch/>
        </p:blipFill>
        <p:spPr>
          <a:xfrm>
            <a:off x="7018975" y="-4"/>
            <a:ext cx="1869626" cy="779000"/>
          </a:xfrm>
          <a:prstGeom prst="rect">
            <a:avLst/>
          </a:prstGeom>
          <a:noFill/>
          <a:ln>
            <a:noFill/>
          </a:ln>
        </p:spPr>
      </p:pic>
      <p:pic>
        <p:nvPicPr>
          <p:cNvPr id="72" name="Google Shape;72;p14"/>
          <p:cNvPicPr preferRelativeResize="0"/>
          <p:nvPr/>
        </p:nvPicPr>
        <p:blipFill rotWithShape="1">
          <a:blip r:embed="rId4">
            <a:alphaModFix/>
          </a:blip>
          <a:srcRect l="18946" t="64574" r="17025" b="27766"/>
          <a:stretch/>
        </p:blipFill>
        <p:spPr>
          <a:xfrm>
            <a:off x="35750" y="4865275"/>
            <a:ext cx="9100176" cy="293224"/>
          </a:xfrm>
          <a:prstGeom prst="rect">
            <a:avLst/>
          </a:prstGeom>
          <a:noFill/>
          <a:ln>
            <a:noFill/>
          </a:ln>
        </p:spPr>
      </p:pic>
      <p:sp>
        <p:nvSpPr>
          <p:cNvPr id="73" name="Google Shape;73;p14"/>
          <p:cNvSpPr txBox="1"/>
          <p:nvPr/>
        </p:nvSpPr>
        <p:spPr>
          <a:xfrm>
            <a:off x="489325" y="662225"/>
            <a:ext cx="5466300" cy="7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latin typeface="Open Sans"/>
                <a:ea typeface="Open Sans"/>
                <a:cs typeface="Open Sans"/>
                <a:sym typeface="Open Sans"/>
              </a:rPr>
              <a:t>Click the following link for attendance</a:t>
            </a:r>
            <a:endParaRPr sz="1800" b="1" dirty="0">
              <a:latin typeface="Open Sans"/>
              <a:ea typeface="Open Sans"/>
              <a:cs typeface="Open Sans"/>
              <a:sym typeface="Open Sans"/>
            </a:endParaRPr>
          </a:p>
        </p:txBody>
      </p:sp>
      <p:sp>
        <p:nvSpPr>
          <p:cNvPr id="74" name="Google Shape;74;p14"/>
          <p:cNvSpPr txBox="1"/>
          <p:nvPr/>
        </p:nvSpPr>
        <p:spPr>
          <a:xfrm>
            <a:off x="489325" y="1378325"/>
            <a:ext cx="4001400" cy="77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i="1">
              <a:latin typeface="Open Sans"/>
              <a:ea typeface="Open Sans"/>
              <a:cs typeface="Open Sans"/>
              <a:sym typeface="Open Sans"/>
            </a:endParaRPr>
          </a:p>
          <a:p>
            <a:pPr marL="0" lvl="0" indent="0" algn="l" rtl="0">
              <a:spcBef>
                <a:spcPts val="0"/>
              </a:spcBef>
              <a:spcAft>
                <a:spcPts val="0"/>
              </a:spcAft>
              <a:buNone/>
            </a:pPr>
            <a:endParaRPr i="1">
              <a:latin typeface="Open Sans"/>
              <a:ea typeface="Open Sans"/>
              <a:cs typeface="Open Sans"/>
              <a:sym typeface="Open Sans"/>
            </a:endParaRPr>
          </a:p>
          <a:p>
            <a:pPr marL="0" lvl="0" indent="0" algn="l" rtl="0">
              <a:spcBef>
                <a:spcPts val="0"/>
              </a:spcBef>
              <a:spcAft>
                <a:spcPts val="0"/>
              </a:spcAft>
              <a:buNone/>
            </a:pPr>
            <a:endParaRPr i="1">
              <a:latin typeface="Open Sans"/>
              <a:ea typeface="Open Sans"/>
              <a:cs typeface="Open Sans"/>
              <a:sym typeface="Open Sans"/>
            </a:endParaRPr>
          </a:p>
        </p:txBody>
      </p:sp>
      <p:sp>
        <p:nvSpPr>
          <p:cNvPr id="75" name="Google Shape;75;p14"/>
          <p:cNvSpPr txBox="1"/>
          <p:nvPr/>
        </p:nvSpPr>
        <p:spPr>
          <a:xfrm>
            <a:off x="746175" y="1553113"/>
            <a:ext cx="6833700" cy="579808"/>
          </a:xfrm>
          <a:prstGeom prst="rect">
            <a:avLst/>
          </a:prstGeom>
          <a:noFill/>
          <a:ln>
            <a:noFill/>
          </a:ln>
        </p:spPr>
        <p:txBody>
          <a:bodyPr spcFirstLastPara="1" wrap="square" lIns="91425" tIns="91425" rIns="91425" bIns="91425" anchor="t" anchorCtr="0">
            <a:spAutoFit/>
          </a:bodyPr>
          <a:lstStyle/>
          <a:p>
            <a:pPr lvl="0" algn="ctr">
              <a:lnSpc>
                <a:spcPct val="98181"/>
              </a:lnSpc>
              <a:spcBef>
                <a:spcPts val="1200"/>
              </a:spcBef>
            </a:pPr>
            <a:r>
              <a:rPr lang="en-ID" sz="1600" i="1" dirty="0">
                <a:solidFill>
                  <a:srgbClr val="0D0D0D"/>
                </a:solidFill>
              </a:rPr>
              <a:t>https://</a:t>
            </a:r>
            <a:r>
              <a:rPr lang="en-ID" sz="1600" i="1" dirty="0" err="1">
                <a:solidFill>
                  <a:srgbClr val="0D0D0D"/>
                </a:solidFill>
              </a:rPr>
              <a:t>forms.gle</a:t>
            </a:r>
            <a:r>
              <a:rPr lang="en-ID" sz="1600" i="1" dirty="0">
                <a:solidFill>
                  <a:srgbClr val="0D0D0D"/>
                </a:solidFill>
              </a:rPr>
              <a:t>/EMLva2goTy9eXhzS6</a:t>
            </a:r>
            <a:endParaRPr sz="1700" i="1" dirty="0">
              <a:solidFill>
                <a:srgbClr val="0D0D0D"/>
              </a:solidFill>
            </a:endParaRPr>
          </a:p>
        </p:txBody>
      </p:sp>
    </p:spTree>
    <p:extLst>
      <p:ext uri="{BB962C8B-B14F-4D97-AF65-F5344CB8AC3E}">
        <p14:creationId xmlns:p14="http://schemas.microsoft.com/office/powerpoint/2010/main" val="4121245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p:nvPr/>
        </p:nvSpPr>
        <p:spPr>
          <a:xfrm>
            <a:off x="3944300" y="2067788"/>
            <a:ext cx="4722900" cy="150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Go to </a:t>
            </a:r>
            <a:r>
              <a:rPr lang="en" u="sng">
                <a:solidFill>
                  <a:schemeClr val="hlink"/>
                </a:solidFill>
                <a:latin typeface="Montserrat"/>
                <a:ea typeface="Montserrat"/>
                <a:cs typeface="Montserrat"/>
                <a:sym typeface="Montserrat"/>
                <a:hlinkClick r:id="rId3"/>
              </a:rPr>
              <a:t>www.menti.com</a:t>
            </a:r>
            <a:r>
              <a:rPr lang="en">
                <a:latin typeface="Montserrat"/>
                <a:ea typeface="Montserrat"/>
                <a:cs typeface="Montserrat"/>
                <a:sym typeface="Montserrat"/>
              </a:rPr>
              <a:t> and use the code 4151 5299</a:t>
            </a:r>
            <a:endParaRPr sz="1800">
              <a:latin typeface="Montserrat"/>
              <a:ea typeface="Montserrat"/>
              <a:cs typeface="Montserrat"/>
              <a:sym typeface="Montserrat"/>
            </a:endParaRPr>
          </a:p>
          <a:p>
            <a:pPr marL="457200" lvl="0" indent="0" algn="l" rtl="0">
              <a:spcBef>
                <a:spcPts val="0"/>
              </a:spcBef>
              <a:spcAft>
                <a:spcPts val="0"/>
              </a:spcAft>
              <a:buNone/>
            </a:pPr>
            <a:endParaRPr>
              <a:latin typeface="Montserrat"/>
              <a:ea typeface="Montserrat"/>
              <a:cs typeface="Montserrat"/>
              <a:sym typeface="Montserrat"/>
            </a:endParaRPr>
          </a:p>
          <a:p>
            <a:pPr marL="457200" lvl="0" indent="0" algn="l" rtl="0">
              <a:spcBef>
                <a:spcPts val="0"/>
              </a:spcBef>
              <a:spcAft>
                <a:spcPts val="0"/>
              </a:spcAft>
              <a:buNone/>
            </a:pPr>
            <a:endParaRPr>
              <a:latin typeface="Montserrat"/>
              <a:ea typeface="Montserrat"/>
              <a:cs typeface="Montserrat"/>
              <a:sym typeface="Montserrat"/>
            </a:endParaRPr>
          </a:p>
        </p:txBody>
      </p:sp>
      <p:pic>
        <p:nvPicPr>
          <p:cNvPr id="81" name="Google Shape;81;p15"/>
          <p:cNvPicPr preferRelativeResize="0"/>
          <p:nvPr/>
        </p:nvPicPr>
        <p:blipFill rotWithShape="1">
          <a:blip r:embed="rId4">
            <a:alphaModFix/>
          </a:blip>
          <a:srcRect l="27235" r="27235"/>
          <a:stretch/>
        </p:blipFill>
        <p:spPr>
          <a:xfrm>
            <a:off x="0" y="0"/>
            <a:ext cx="3512719" cy="5143496"/>
          </a:xfrm>
          <a:prstGeom prst="rect">
            <a:avLst/>
          </a:prstGeom>
          <a:noFill/>
          <a:ln>
            <a:noFill/>
          </a:ln>
        </p:spPr>
      </p:pic>
      <p:pic>
        <p:nvPicPr>
          <p:cNvPr id="82" name="Google Shape;82;p15"/>
          <p:cNvPicPr preferRelativeResize="0"/>
          <p:nvPr/>
        </p:nvPicPr>
        <p:blipFill rotWithShape="1">
          <a:blip r:embed="rId5">
            <a:alphaModFix/>
          </a:blip>
          <a:srcRect/>
          <a:stretch/>
        </p:blipFill>
        <p:spPr>
          <a:xfrm>
            <a:off x="7018975" y="-4"/>
            <a:ext cx="1869626" cy="779000"/>
          </a:xfrm>
          <a:prstGeom prst="rect">
            <a:avLst/>
          </a:prstGeom>
          <a:noFill/>
          <a:ln>
            <a:noFill/>
          </a:ln>
        </p:spPr>
      </p:pic>
      <p:sp>
        <p:nvSpPr>
          <p:cNvPr id="83" name="Google Shape;83;p15"/>
          <p:cNvSpPr txBox="1"/>
          <p:nvPr/>
        </p:nvSpPr>
        <p:spPr>
          <a:xfrm>
            <a:off x="3944300" y="1240725"/>
            <a:ext cx="5182500" cy="7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Open Sans"/>
                <a:ea typeface="Open Sans"/>
                <a:cs typeface="Open Sans"/>
                <a:sym typeface="Open Sans"/>
              </a:rPr>
              <a:t>What do you expect from the class?</a:t>
            </a:r>
            <a:endParaRPr sz="1800" b="1">
              <a:latin typeface="Open Sans"/>
              <a:ea typeface="Open Sans"/>
              <a:cs typeface="Open Sans"/>
              <a:sym typeface="Open Sans"/>
            </a:endParaRPr>
          </a:p>
        </p:txBody>
      </p:sp>
      <p:pic>
        <p:nvPicPr>
          <p:cNvPr id="84" name="Google Shape;84;p15"/>
          <p:cNvPicPr preferRelativeResize="0"/>
          <p:nvPr/>
        </p:nvPicPr>
        <p:blipFill rotWithShape="1">
          <a:blip r:embed="rId6">
            <a:alphaModFix/>
          </a:blip>
          <a:srcRect l="18946" t="64574" r="17025" b="27766"/>
          <a:stretch/>
        </p:blipFill>
        <p:spPr>
          <a:xfrm>
            <a:off x="35750" y="4865275"/>
            <a:ext cx="9100176" cy="2932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6"/>
          <p:cNvPicPr preferRelativeResize="0"/>
          <p:nvPr/>
        </p:nvPicPr>
        <p:blipFill rotWithShape="1">
          <a:blip r:embed="rId3">
            <a:alphaModFix/>
          </a:blip>
          <a:srcRect/>
          <a:stretch/>
        </p:blipFill>
        <p:spPr>
          <a:xfrm>
            <a:off x="7018975" y="-4"/>
            <a:ext cx="1869626" cy="779000"/>
          </a:xfrm>
          <a:prstGeom prst="rect">
            <a:avLst/>
          </a:prstGeom>
          <a:noFill/>
          <a:ln>
            <a:noFill/>
          </a:ln>
        </p:spPr>
      </p:pic>
      <p:pic>
        <p:nvPicPr>
          <p:cNvPr id="90" name="Google Shape;90;p16"/>
          <p:cNvPicPr preferRelativeResize="0"/>
          <p:nvPr/>
        </p:nvPicPr>
        <p:blipFill rotWithShape="1">
          <a:blip r:embed="rId4">
            <a:alphaModFix/>
          </a:blip>
          <a:srcRect l="18946" t="64574" r="17025" b="27766"/>
          <a:stretch/>
        </p:blipFill>
        <p:spPr>
          <a:xfrm>
            <a:off x="35750" y="4865275"/>
            <a:ext cx="9100176" cy="293224"/>
          </a:xfrm>
          <a:prstGeom prst="rect">
            <a:avLst/>
          </a:prstGeom>
          <a:noFill/>
          <a:ln>
            <a:noFill/>
          </a:ln>
        </p:spPr>
      </p:pic>
      <p:sp>
        <p:nvSpPr>
          <p:cNvPr id="91" name="Google Shape;91;p16"/>
          <p:cNvSpPr txBox="1"/>
          <p:nvPr/>
        </p:nvSpPr>
        <p:spPr>
          <a:xfrm>
            <a:off x="394100" y="662225"/>
            <a:ext cx="5466300" cy="7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Open Sans"/>
                <a:ea typeface="Open Sans"/>
                <a:cs typeface="Open Sans"/>
                <a:sym typeface="Open Sans"/>
              </a:rPr>
              <a:t>Writing a good essay</a:t>
            </a:r>
            <a:endParaRPr sz="1800" b="1">
              <a:latin typeface="Open Sans"/>
              <a:ea typeface="Open Sans"/>
              <a:cs typeface="Open Sans"/>
              <a:sym typeface="Open Sans"/>
            </a:endParaRPr>
          </a:p>
        </p:txBody>
      </p:sp>
      <p:cxnSp>
        <p:nvCxnSpPr>
          <p:cNvPr id="92" name="Google Shape;92;p16"/>
          <p:cNvCxnSpPr/>
          <p:nvPr/>
        </p:nvCxnSpPr>
        <p:spPr>
          <a:xfrm>
            <a:off x="420075" y="2790116"/>
            <a:ext cx="8336100" cy="0"/>
          </a:xfrm>
          <a:prstGeom prst="straightConnector1">
            <a:avLst/>
          </a:prstGeom>
          <a:noFill/>
          <a:ln w="19050" cap="flat" cmpd="sng">
            <a:solidFill>
              <a:srgbClr val="611BB8"/>
            </a:solidFill>
            <a:prstDash val="dot"/>
            <a:round/>
            <a:headEnd type="none" w="sm" len="sm"/>
            <a:tailEnd type="none" w="sm" len="sm"/>
          </a:ln>
        </p:spPr>
      </p:cxnSp>
      <p:grpSp>
        <p:nvGrpSpPr>
          <p:cNvPr id="93" name="Google Shape;93;p16"/>
          <p:cNvGrpSpPr/>
          <p:nvPr/>
        </p:nvGrpSpPr>
        <p:grpSpPr>
          <a:xfrm>
            <a:off x="648675" y="1581271"/>
            <a:ext cx="196200" cy="1306800"/>
            <a:chOff x="648675" y="1657471"/>
            <a:chExt cx="196200" cy="1306800"/>
          </a:xfrm>
        </p:grpSpPr>
        <p:sp>
          <p:nvSpPr>
            <p:cNvPr id="94" name="Google Shape;94;p16"/>
            <p:cNvSpPr/>
            <p:nvPr/>
          </p:nvSpPr>
          <p:spPr>
            <a:xfrm>
              <a:off x="648675" y="2768371"/>
              <a:ext cx="196200" cy="195900"/>
            </a:xfrm>
            <a:prstGeom prst="ellipse">
              <a:avLst/>
            </a:prstGeom>
            <a:solidFill>
              <a:srgbClr val="611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5" name="Google Shape;95;p16"/>
            <p:cNvCxnSpPr>
              <a:stCxn id="94" idx="0"/>
            </p:cNvCxnSpPr>
            <p:nvPr/>
          </p:nvCxnSpPr>
          <p:spPr>
            <a:xfrm rot="10800000">
              <a:off x="746775" y="1657471"/>
              <a:ext cx="0" cy="1110900"/>
            </a:xfrm>
            <a:prstGeom prst="straightConnector1">
              <a:avLst/>
            </a:prstGeom>
            <a:noFill/>
            <a:ln w="19050" cap="flat" cmpd="sng">
              <a:solidFill>
                <a:srgbClr val="009688"/>
              </a:solidFill>
              <a:prstDash val="solid"/>
              <a:round/>
              <a:headEnd type="none" w="sm" len="sm"/>
              <a:tailEnd type="oval" w="med" len="med"/>
            </a:ln>
          </p:spPr>
        </p:cxnSp>
      </p:grpSp>
      <p:sp>
        <p:nvSpPr>
          <p:cNvPr id="96" name="Google Shape;96;p16"/>
          <p:cNvSpPr txBox="1"/>
          <p:nvPr/>
        </p:nvSpPr>
        <p:spPr>
          <a:xfrm>
            <a:off x="823805" y="1299975"/>
            <a:ext cx="2662200" cy="97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latin typeface="Source Sans Pro"/>
                <a:ea typeface="Source Sans Pro"/>
                <a:cs typeface="Source Sans Pro"/>
                <a:sym typeface="Source Sans Pro"/>
              </a:rPr>
              <a:t> Topic sentences (construct your writing)</a:t>
            </a:r>
            <a:endParaRPr sz="1800" b="1">
              <a:solidFill>
                <a:srgbClr val="000000"/>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a:solidFill>
                  <a:srgbClr val="7F7F7F"/>
                </a:solidFill>
                <a:latin typeface="Source Sans Pro"/>
                <a:ea typeface="Source Sans Pro"/>
                <a:cs typeface="Source Sans Pro"/>
                <a:sym typeface="Source Sans Pro"/>
              </a:rPr>
              <a:t>May 28th, 2021</a:t>
            </a:r>
            <a:endParaRPr>
              <a:solidFill>
                <a:srgbClr val="7F7F7F"/>
              </a:solidFill>
              <a:latin typeface="Source Sans Pro"/>
              <a:ea typeface="Source Sans Pro"/>
              <a:cs typeface="Source Sans Pro"/>
              <a:sym typeface="Source Sans Pro"/>
            </a:endParaRPr>
          </a:p>
          <a:p>
            <a:pPr marL="0" lvl="0" indent="0" algn="l" rtl="0">
              <a:lnSpc>
                <a:spcPct val="115000"/>
              </a:lnSpc>
              <a:spcBef>
                <a:spcPts val="0"/>
              </a:spcBef>
              <a:spcAft>
                <a:spcPts val="1600"/>
              </a:spcAft>
              <a:buNone/>
            </a:pPr>
            <a:endParaRPr>
              <a:solidFill>
                <a:srgbClr val="7F7F7F"/>
              </a:solidFill>
              <a:latin typeface="Source Sans Pro"/>
              <a:ea typeface="Source Sans Pro"/>
              <a:cs typeface="Source Sans Pro"/>
              <a:sym typeface="Source Sans Pro"/>
            </a:endParaRPr>
          </a:p>
        </p:txBody>
      </p:sp>
      <p:grpSp>
        <p:nvGrpSpPr>
          <p:cNvPr id="97" name="Google Shape;97;p16"/>
          <p:cNvGrpSpPr/>
          <p:nvPr/>
        </p:nvGrpSpPr>
        <p:grpSpPr>
          <a:xfrm>
            <a:off x="2512925" y="2692171"/>
            <a:ext cx="196200" cy="1404905"/>
            <a:chOff x="2512925" y="2768371"/>
            <a:chExt cx="196200" cy="1404905"/>
          </a:xfrm>
        </p:grpSpPr>
        <p:cxnSp>
          <p:nvCxnSpPr>
            <p:cNvPr id="98" name="Google Shape;98;p16"/>
            <p:cNvCxnSpPr/>
            <p:nvPr/>
          </p:nvCxnSpPr>
          <p:spPr>
            <a:xfrm>
              <a:off x="2611025" y="2964276"/>
              <a:ext cx="0" cy="1209000"/>
            </a:xfrm>
            <a:prstGeom prst="straightConnector1">
              <a:avLst/>
            </a:prstGeom>
            <a:noFill/>
            <a:ln w="19050" cap="flat" cmpd="sng">
              <a:solidFill>
                <a:srgbClr val="009688"/>
              </a:solidFill>
              <a:prstDash val="solid"/>
              <a:round/>
              <a:headEnd type="none" w="sm" len="sm"/>
              <a:tailEnd type="oval" w="med" len="med"/>
            </a:ln>
          </p:spPr>
        </p:cxnSp>
        <p:sp>
          <p:nvSpPr>
            <p:cNvPr id="99" name="Google Shape;99;p16"/>
            <p:cNvSpPr/>
            <p:nvPr/>
          </p:nvSpPr>
          <p:spPr>
            <a:xfrm>
              <a:off x="2512925" y="2768371"/>
              <a:ext cx="196200" cy="195900"/>
            </a:xfrm>
            <a:prstGeom prst="ellipse">
              <a:avLst/>
            </a:prstGeom>
            <a:solidFill>
              <a:srgbClr val="611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16"/>
          <p:cNvSpPr txBox="1"/>
          <p:nvPr/>
        </p:nvSpPr>
        <p:spPr>
          <a:xfrm>
            <a:off x="2709125" y="3242575"/>
            <a:ext cx="2662200" cy="97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latin typeface="Source Sans Pro"/>
                <a:ea typeface="Source Sans Pro"/>
                <a:cs typeface="Source Sans Pro"/>
                <a:sym typeface="Source Sans Pro"/>
              </a:rPr>
              <a:t>Writing good paragraphs</a:t>
            </a:r>
            <a:endParaRPr sz="1800" b="1">
              <a:solidFill>
                <a:srgbClr val="000000"/>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a:solidFill>
                  <a:srgbClr val="7F7F7F"/>
                </a:solidFill>
                <a:latin typeface="Source Sans Pro"/>
                <a:ea typeface="Source Sans Pro"/>
                <a:cs typeface="Source Sans Pro"/>
                <a:sym typeface="Source Sans Pro"/>
              </a:rPr>
              <a:t>June 4th, 2021</a:t>
            </a:r>
            <a:endParaRPr>
              <a:solidFill>
                <a:srgbClr val="7F7F7F"/>
              </a:solidFill>
              <a:latin typeface="Source Sans Pro"/>
              <a:ea typeface="Source Sans Pro"/>
              <a:cs typeface="Source Sans Pro"/>
              <a:sym typeface="Source Sans Pro"/>
            </a:endParaRPr>
          </a:p>
        </p:txBody>
      </p:sp>
      <p:grpSp>
        <p:nvGrpSpPr>
          <p:cNvPr id="101" name="Google Shape;101;p16"/>
          <p:cNvGrpSpPr/>
          <p:nvPr/>
        </p:nvGrpSpPr>
        <p:grpSpPr>
          <a:xfrm>
            <a:off x="4279200" y="1483171"/>
            <a:ext cx="196200" cy="1404900"/>
            <a:chOff x="4279200" y="1559371"/>
            <a:chExt cx="196200" cy="1404900"/>
          </a:xfrm>
        </p:grpSpPr>
        <p:cxnSp>
          <p:nvCxnSpPr>
            <p:cNvPr id="102" name="Google Shape;102;p16"/>
            <p:cNvCxnSpPr>
              <a:stCxn id="103" idx="0"/>
            </p:cNvCxnSpPr>
            <p:nvPr/>
          </p:nvCxnSpPr>
          <p:spPr>
            <a:xfrm rot="10800000">
              <a:off x="4377300" y="1559371"/>
              <a:ext cx="0" cy="1209000"/>
            </a:xfrm>
            <a:prstGeom prst="straightConnector1">
              <a:avLst/>
            </a:prstGeom>
            <a:noFill/>
            <a:ln w="19050" cap="flat" cmpd="sng">
              <a:solidFill>
                <a:srgbClr val="009688"/>
              </a:solidFill>
              <a:prstDash val="solid"/>
              <a:round/>
              <a:headEnd type="none" w="sm" len="sm"/>
              <a:tailEnd type="oval" w="med" len="med"/>
            </a:ln>
          </p:spPr>
        </p:cxnSp>
        <p:sp>
          <p:nvSpPr>
            <p:cNvPr id="103" name="Google Shape;103;p16"/>
            <p:cNvSpPr/>
            <p:nvPr/>
          </p:nvSpPr>
          <p:spPr>
            <a:xfrm>
              <a:off x="4279200" y="2768371"/>
              <a:ext cx="196200" cy="195900"/>
            </a:xfrm>
            <a:prstGeom prst="ellipse">
              <a:avLst/>
            </a:prstGeom>
            <a:solidFill>
              <a:srgbClr val="611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16"/>
          <p:cNvSpPr txBox="1"/>
          <p:nvPr/>
        </p:nvSpPr>
        <p:spPr>
          <a:xfrm>
            <a:off x="4454449" y="1299975"/>
            <a:ext cx="2662200" cy="97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latin typeface="Source Sans Pro"/>
                <a:ea typeface="Source Sans Pro"/>
                <a:cs typeface="Source Sans Pro"/>
                <a:sym typeface="Source Sans Pro"/>
              </a:rPr>
              <a:t>Academic essay</a:t>
            </a:r>
            <a:endParaRPr sz="1800" b="1">
              <a:solidFill>
                <a:srgbClr val="000000"/>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a:solidFill>
                  <a:srgbClr val="7F7F7F"/>
                </a:solidFill>
                <a:latin typeface="Source Sans Pro"/>
                <a:ea typeface="Source Sans Pro"/>
                <a:cs typeface="Source Sans Pro"/>
                <a:sym typeface="Source Sans Pro"/>
              </a:rPr>
              <a:t>June 11th, 2021</a:t>
            </a:r>
            <a:endParaRPr sz="1800">
              <a:solidFill>
                <a:srgbClr val="7F7F7F"/>
              </a:solidFill>
              <a:latin typeface="Source Sans Pro"/>
              <a:ea typeface="Source Sans Pro"/>
              <a:cs typeface="Source Sans Pro"/>
              <a:sym typeface="Source Sans Pro"/>
            </a:endParaRPr>
          </a:p>
        </p:txBody>
      </p:sp>
      <p:grpSp>
        <p:nvGrpSpPr>
          <p:cNvPr id="105" name="Google Shape;105;p16"/>
          <p:cNvGrpSpPr/>
          <p:nvPr/>
        </p:nvGrpSpPr>
        <p:grpSpPr>
          <a:xfrm>
            <a:off x="6045475" y="2692171"/>
            <a:ext cx="196200" cy="1404905"/>
            <a:chOff x="6045475" y="2768371"/>
            <a:chExt cx="196200" cy="1404905"/>
          </a:xfrm>
        </p:grpSpPr>
        <p:cxnSp>
          <p:nvCxnSpPr>
            <p:cNvPr id="106" name="Google Shape;106;p16"/>
            <p:cNvCxnSpPr/>
            <p:nvPr/>
          </p:nvCxnSpPr>
          <p:spPr>
            <a:xfrm>
              <a:off x="6143575" y="2964276"/>
              <a:ext cx="0" cy="1209000"/>
            </a:xfrm>
            <a:prstGeom prst="straightConnector1">
              <a:avLst/>
            </a:prstGeom>
            <a:noFill/>
            <a:ln w="19050" cap="flat" cmpd="sng">
              <a:solidFill>
                <a:srgbClr val="009688"/>
              </a:solidFill>
              <a:prstDash val="solid"/>
              <a:round/>
              <a:headEnd type="none" w="sm" len="sm"/>
              <a:tailEnd type="oval" w="med" len="med"/>
            </a:ln>
          </p:spPr>
        </p:cxnSp>
        <p:sp>
          <p:nvSpPr>
            <p:cNvPr id="107" name="Google Shape;107;p16"/>
            <p:cNvSpPr/>
            <p:nvPr/>
          </p:nvSpPr>
          <p:spPr>
            <a:xfrm>
              <a:off x="6045475" y="2768371"/>
              <a:ext cx="196200" cy="195900"/>
            </a:xfrm>
            <a:prstGeom prst="ellipse">
              <a:avLst/>
            </a:prstGeom>
            <a:solidFill>
              <a:srgbClr val="611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16"/>
          <p:cNvSpPr txBox="1"/>
          <p:nvPr/>
        </p:nvSpPr>
        <p:spPr>
          <a:xfrm>
            <a:off x="6241670" y="3232375"/>
            <a:ext cx="2662200" cy="97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latin typeface="Source Sans Pro"/>
                <a:ea typeface="Source Sans Pro"/>
                <a:cs typeface="Source Sans Pro"/>
                <a:sym typeface="Source Sans Pro"/>
              </a:rPr>
              <a:t>Data, quotations, and references</a:t>
            </a:r>
            <a:endParaRPr sz="1800" b="1">
              <a:solidFill>
                <a:srgbClr val="000000"/>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a:solidFill>
                  <a:srgbClr val="7F7F7F"/>
                </a:solidFill>
                <a:latin typeface="Source Sans Pro"/>
                <a:ea typeface="Source Sans Pro"/>
                <a:cs typeface="Source Sans Pro"/>
                <a:sym typeface="Source Sans Pro"/>
              </a:rPr>
              <a:t>June 18th, 2021</a:t>
            </a:r>
            <a:endParaRPr>
              <a:solidFill>
                <a:srgbClr val="7F7F7F"/>
              </a:solidFill>
              <a:latin typeface="Source Sans Pro"/>
              <a:ea typeface="Source Sans Pro"/>
              <a:cs typeface="Source Sans Pro"/>
              <a:sym typeface="Source Sans Pro"/>
            </a:endParaRPr>
          </a:p>
          <a:p>
            <a:pPr marL="0" lvl="0" indent="0" algn="l" rtl="0">
              <a:lnSpc>
                <a:spcPct val="115000"/>
              </a:lnSpc>
              <a:spcBef>
                <a:spcPts val="1600"/>
              </a:spcBef>
              <a:spcAft>
                <a:spcPts val="1600"/>
              </a:spcAft>
              <a:buNone/>
            </a:pPr>
            <a:endParaRPr>
              <a:solidFill>
                <a:srgbClr val="7F7F7F"/>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p:nvPr/>
        </p:nvSpPr>
        <p:spPr>
          <a:xfrm>
            <a:off x="3944300" y="2067788"/>
            <a:ext cx="4722900" cy="150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Find a topic</a:t>
            </a:r>
            <a:endParaRPr>
              <a:latin typeface="Montserrat"/>
              <a:ea typeface="Montserrat"/>
              <a:cs typeface="Montserrat"/>
              <a:sym typeface="Montserrat"/>
            </a:endParaRPr>
          </a:p>
          <a:p>
            <a:pPr marL="0" lvl="0" indent="0" algn="l" rtl="0">
              <a:spcBef>
                <a:spcPts val="0"/>
              </a:spcBef>
              <a:spcAft>
                <a:spcPts val="0"/>
              </a:spcAft>
              <a:buNone/>
            </a:pPr>
            <a:r>
              <a:rPr lang="en">
                <a:latin typeface="Montserrat"/>
                <a:ea typeface="Montserrat"/>
                <a:cs typeface="Montserrat"/>
                <a:sym typeface="Montserrat"/>
              </a:rPr>
              <a:t>Construct your ideas</a:t>
            </a:r>
            <a:endParaRPr sz="1800">
              <a:latin typeface="Montserrat"/>
              <a:ea typeface="Montserrat"/>
              <a:cs typeface="Montserrat"/>
              <a:sym typeface="Montserrat"/>
            </a:endParaRPr>
          </a:p>
          <a:p>
            <a:pPr marL="457200" lvl="0" indent="0" algn="l" rtl="0">
              <a:spcBef>
                <a:spcPts val="0"/>
              </a:spcBef>
              <a:spcAft>
                <a:spcPts val="0"/>
              </a:spcAft>
              <a:buNone/>
            </a:pPr>
            <a:endParaRPr>
              <a:latin typeface="Montserrat"/>
              <a:ea typeface="Montserrat"/>
              <a:cs typeface="Montserrat"/>
              <a:sym typeface="Montserrat"/>
            </a:endParaRPr>
          </a:p>
          <a:p>
            <a:pPr marL="457200" lvl="0" indent="0" algn="l" rtl="0">
              <a:spcBef>
                <a:spcPts val="0"/>
              </a:spcBef>
              <a:spcAft>
                <a:spcPts val="0"/>
              </a:spcAft>
              <a:buNone/>
            </a:pPr>
            <a:endParaRPr>
              <a:latin typeface="Montserrat"/>
              <a:ea typeface="Montserrat"/>
              <a:cs typeface="Montserrat"/>
              <a:sym typeface="Montserrat"/>
            </a:endParaRPr>
          </a:p>
        </p:txBody>
      </p:sp>
      <p:pic>
        <p:nvPicPr>
          <p:cNvPr id="114" name="Google Shape;114;p17"/>
          <p:cNvPicPr preferRelativeResize="0"/>
          <p:nvPr/>
        </p:nvPicPr>
        <p:blipFill rotWithShape="1">
          <a:blip r:embed="rId3">
            <a:alphaModFix/>
          </a:blip>
          <a:srcRect l="29063" r="29059"/>
          <a:stretch/>
        </p:blipFill>
        <p:spPr>
          <a:xfrm>
            <a:off x="0" y="0"/>
            <a:ext cx="3512718" cy="5143496"/>
          </a:xfrm>
          <a:prstGeom prst="rect">
            <a:avLst/>
          </a:prstGeom>
          <a:noFill/>
          <a:ln>
            <a:noFill/>
          </a:ln>
        </p:spPr>
      </p:pic>
      <p:pic>
        <p:nvPicPr>
          <p:cNvPr id="115" name="Google Shape;115;p17"/>
          <p:cNvPicPr preferRelativeResize="0"/>
          <p:nvPr/>
        </p:nvPicPr>
        <p:blipFill rotWithShape="1">
          <a:blip r:embed="rId4">
            <a:alphaModFix/>
          </a:blip>
          <a:srcRect/>
          <a:stretch/>
        </p:blipFill>
        <p:spPr>
          <a:xfrm>
            <a:off x="7018975" y="-4"/>
            <a:ext cx="1869626" cy="779000"/>
          </a:xfrm>
          <a:prstGeom prst="rect">
            <a:avLst/>
          </a:prstGeom>
          <a:noFill/>
          <a:ln>
            <a:noFill/>
          </a:ln>
        </p:spPr>
      </p:pic>
      <p:sp>
        <p:nvSpPr>
          <p:cNvPr id="116" name="Google Shape;116;p17"/>
          <p:cNvSpPr txBox="1"/>
          <p:nvPr/>
        </p:nvSpPr>
        <p:spPr>
          <a:xfrm>
            <a:off x="3944300" y="1240725"/>
            <a:ext cx="5182500" cy="7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Open Sans"/>
                <a:ea typeface="Open Sans"/>
                <a:cs typeface="Open Sans"/>
                <a:sym typeface="Open Sans"/>
              </a:rPr>
              <a:t>How to start a writing?</a:t>
            </a:r>
            <a:endParaRPr sz="1800" b="1">
              <a:latin typeface="Open Sans"/>
              <a:ea typeface="Open Sans"/>
              <a:cs typeface="Open Sans"/>
              <a:sym typeface="Open Sans"/>
            </a:endParaRPr>
          </a:p>
        </p:txBody>
      </p:sp>
      <p:pic>
        <p:nvPicPr>
          <p:cNvPr id="117" name="Google Shape;117;p17"/>
          <p:cNvPicPr preferRelativeResize="0"/>
          <p:nvPr/>
        </p:nvPicPr>
        <p:blipFill rotWithShape="1">
          <a:blip r:embed="rId5">
            <a:alphaModFix/>
          </a:blip>
          <a:srcRect l="18946" t="64574" r="17025" b="27766"/>
          <a:stretch/>
        </p:blipFill>
        <p:spPr>
          <a:xfrm>
            <a:off x="35750" y="4865275"/>
            <a:ext cx="9100176" cy="2932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18"/>
          <p:cNvPicPr preferRelativeResize="0"/>
          <p:nvPr/>
        </p:nvPicPr>
        <p:blipFill rotWithShape="1">
          <a:blip r:embed="rId3">
            <a:alphaModFix/>
          </a:blip>
          <a:srcRect/>
          <a:stretch/>
        </p:blipFill>
        <p:spPr>
          <a:xfrm>
            <a:off x="7018975" y="-4"/>
            <a:ext cx="1869626" cy="779000"/>
          </a:xfrm>
          <a:prstGeom prst="rect">
            <a:avLst/>
          </a:prstGeom>
          <a:noFill/>
          <a:ln>
            <a:noFill/>
          </a:ln>
        </p:spPr>
      </p:pic>
      <p:pic>
        <p:nvPicPr>
          <p:cNvPr id="123" name="Google Shape;123;p18"/>
          <p:cNvPicPr preferRelativeResize="0"/>
          <p:nvPr/>
        </p:nvPicPr>
        <p:blipFill rotWithShape="1">
          <a:blip r:embed="rId4">
            <a:alphaModFix/>
          </a:blip>
          <a:srcRect l="18946" t="64574" r="17025" b="27766"/>
          <a:stretch/>
        </p:blipFill>
        <p:spPr>
          <a:xfrm>
            <a:off x="35750" y="4865275"/>
            <a:ext cx="9100176" cy="293224"/>
          </a:xfrm>
          <a:prstGeom prst="rect">
            <a:avLst/>
          </a:prstGeom>
          <a:noFill/>
          <a:ln>
            <a:noFill/>
          </a:ln>
        </p:spPr>
      </p:pic>
      <p:sp>
        <p:nvSpPr>
          <p:cNvPr id="124" name="Google Shape;124;p18"/>
          <p:cNvSpPr txBox="1"/>
          <p:nvPr/>
        </p:nvSpPr>
        <p:spPr>
          <a:xfrm>
            <a:off x="420075" y="602700"/>
            <a:ext cx="5466300" cy="7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Open Sans"/>
                <a:ea typeface="Open Sans"/>
                <a:cs typeface="Open Sans"/>
                <a:sym typeface="Open Sans"/>
              </a:rPr>
              <a:t>Construct your ideas </a:t>
            </a:r>
            <a:endParaRPr sz="1800" b="1">
              <a:latin typeface="Open Sans"/>
              <a:ea typeface="Open Sans"/>
              <a:cs typeface="Open Sans"/>
              <a:sym typeface="Open Sans"/>
            </a:endParaRPr>
          </a:p>
        </p:txBody>
      </p:sp>
      <p:pic>
        <p:nvPicPr>
          <p:cNvPr id="125" name="Google Shape;125;p18"/>
          <p:cNvPicPr preferRelativeResize="0"/>
          <p:nvPr/>
        </p:nvPicPr>
        <p:blipFill rotWithShape="1">
          <a:blip r:embed="rId5">
            <a:alphaModFix/>
          </a:blip>
          <a:srcRect t="15800" b="15800"/>
          <a:stretch/>
        </p:blipFill>
        <p:spPr>
          <a:xfrm>
            <a:off x="1005875" y="1265750"/>
            <a:ext cx="6823450" cy="31115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p:nvPr/>
        </p:nvSpPr>
        <p:spPr>
          <a:xfrm>
            <a:off x="3798850" y="3127325"/>
            <a:ext cx="4849800" cy="622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p:nvPr/>
        </p:nvSpPr>
        <p:spPr>
          <a:xfrm>
            <a:off x="3785025" y="2384675"/>
            <a:ext cx="4863600" cy="622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9"/>
          <p:cNvSpPr/>
          <p:nvPr/>
        </p:nvSpPr>
        <p:spPr>
          <a:xfrm>
            <a:off x="3798850" y="1642050"/>
            <a:ext cx="4801500" cy="622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p:nvPr/>
        </p:nvSpPr>
        <p:spPr>
          <a:xfrm>
            <a:off x="3785025" y="891000"/>
            <a:ext cx="4801500" cy="622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19"/>
          <p:cNvPicPr preferRelativeResize="0"/>
          <p:nvPr/>
        </p:nvPicPr>
        <p:blipFill rotWithShape="1">
          <a:blip r:embed="rId3">
            <a:alphaModFix/>
          </a:blip>
          <a:srcRect/>
          <a:stretch/>
        </p:blipFill>
        <p:spPr>
          <a:xfrm>
            <a:off x="7018975" y="-4"/>
            <a:ext cx="1869626" cy="779000"/>
          </a:xfrm>
          <a:prstGeom prst="rect">
            <a:avLst/>
          </a:prstGeom>
          <a:noFill/>
          <a:ln>
            <a:noFill/>
          </a:ln>
        </p:spPr>
      </p:pic>
      <p:pic>
        <p:nvPicPr>
          <p:cNvPr id="135" name="Google Shape;135;p19"/>
          <p:cNvPicPr preferRelativeResize="0"/>
          <p:nvPr/>
        </p:nvPicPr>
        <p:blipFill rotWithShape="1">
          <a:blip r:embed="rId4">
            <a:alphaModFix/>
          </a:blip>
          <a:srcRect l="18946" t="64574" r="17025" b="27766"/>
          <a:stretch/>
        </p:blipFill>
        <p:spPr>
          <a:xfrm>
            <a:off x="35750" y="4865275"/>
            <a:ext cx="9100176" cy="293224"/>
          </a:xfrm>
          <a:prstGeom prst="rect">
            <a:avLst/>
          </a:prstGeom>
          <a:noFill/>
          <a:ln>
            <a:noFill/>
          </a:ln>
        </p:spPr>
      </p:pic>
      <p:sp>
        <p:nvSpPr>
          <p:cNvPr id="136" name="Google Shape;136;p19"/>
          <p:cNvSpPr txBox="1"/>
          <p:nvPr/>
        </p:nvSpPr>
        <p:spPr>
          <a:xfrm>
            <a:off x="379250" y="276625"/>
            <a:ext cx="5466300" cy="7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Open Sans"/>
                <a:ea typeface="Open Sans"/>
                <a:cs typeface="Open Sans"/>
                <a:sym typeface="Open Sans"/>
              </a:rPr>
              <a:t>Construct your writing</a:t>
            </a:r>
            <a:endParaRPr sz="1800" b="1">
              <a:latin typeface="Open Sans"/>
              <a:ea typeface="Open Sans"/>
              <a:cs typeface="Open Sans"/>
              <a:sym typeface="Open Sans"/>
            </a:endParaRPr>
          </a:p>
        </p:txBody>
      </p:sp>
      <p:sp>
        <p:nvSpPr>
          <p:cNvPr id="137" name="Google Shape;137;p19"/>
          <p:cNvSpPr/>
          <p:nvPr/>
        </p:nvSpPr>
        <p:spPr>
          <a:xfrm>
            <a:off x="1314125" y="1312025"/>
            <a:ext cx="2134800" cy="1988400"/>
          </a:xfrm>
          <a:prstGeom prst="ellipse">
            <a:avLst/>
          </a:prstGeom>
          <a:solidFill>
            <a:srgbClr val="FFFF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ontserrat"/>
                <a:ea typeface="Montserrat"/>
                <a:cs typeface="Montserrat"/>
                <a:sym typeface="Montserrat"/>
              </a:rPr>
              <a:t>Mobile technology in Education</a:t>
            </a:r>
            <a:endParaRPr b="1">
              <a:latin typeface="Montserrat"/>
              <a:ea typeface="Montserrat"/>
              <a:cs typeface="Montserrat"/>
              <a:sym typeface="Montserrat"/>
            </a:endParaRPr>
          </a:p>
        </p:txBody>
      </p:sp>
      <p:sp>
        <p:nvSpPr>
          <p:cNvPr id="138" name="Google Shape;138;p19"/>
          <p:cNvSpPr txBox="1"/>
          <p:nvPr/>
        </p:nvSpPr>
        <p:spPr>
          <a:xfrm>
            <a:off x="3891275" y="1625163"/>
            <a:ext cx="4300200" cy="86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Montserrat"/>
                <a:ea typeface="Montserrat"/>
                <a:cs typeface="Montserrat"/>
                <a:sym typeface="Montserrat"/>
              </a:rPr>
              <a:t>Mobile phones enhance learning.</a:t>
            </a:r>
            <a:endParaRPr sz="1200">
              <a:latin typeface="Montserrat"/>
              <a:ea typeface="Montserrat"/>
              <a:cs typeface="Montserrat"/>
              <a:sym typeface="Montserrat"/>
            </a:endParaRPr>
          </a:p>
        </p:txBody>
      </p:sp>
      <p:sp>
        <p:nvSpPr>
          <p:cNvPr id="139" name="Google Shape;139;p19"/>
          <p:cNvSpPr txBox="1"/>
          <p:nvPr/>
        </p:nvSpPr>
        <p:spPr>
          <a:xfrm>
            <a:off x="3930400" y="967200"/>
            <a:ext cx="4559400" cy="77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Montserrat"/>
                <a:ea typeface="Montserrat"/>
                <a:cs typeface="Montserrat"/>
                <a:sym typeface="Montserrat"/>
              </a:rPr>
              <a:t> Mobile phones is a debate in education</a:t>
            </a:r>
            <a:endParaRPr sz="1200">
              <a:latin typeface="Montserrat"/>
              <a:ea typeface="Montserrat"/>
              <a:cs typeface="Montserrat"/>
              <a:sym typeface="Montserrat"/>
            </a:endParaRPr>
          </a:p>
        </p:txBody>
      </p:sp>
      <p:sp>
        <p:nvSpPr>
          <p:cNvPr id="140" name="Google Shape;140;p19"/>
          <p:cNvSpPr txBox="1"/>
          <p:nvPr/>
        </p:nvSpPr>
        <p:spPr>
          <a:xfrm>
            <a:off x="3875050" y="2383375"/>
            <a:ext cx="4642200" cy="11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Montserrat"/>
                <a:ea typeface="Montserrat"/>
                <a:cs typeface="Montserrat"/>
                <a:sym typeface="Montserrat"/>
              </a:rPr>
              <a:t>Mobile phone cause mental disease.</a:t>
            </a:r>
            <a:endParaRPr sz="1200">
              <a:latin typeface="Montserrat"/>
              <a:ea typeface="Montserrat"/>
              <a:cs typeface="Montserrat"/>
              <a:sym typeface="Montserrat"/>
            </a:endParaRPr>
          </a:p>
          <a:p>
            <a:pPr marL="0" lvl="0" indent="0" algn="l" rtl="0">
              <a:spcBef>
                <a:spcPts val="0"/>
              </a:spcBef>
              <a:spcAft>
                <a:spcPts val="0"/>
              </a:spcAft>
              <a:buNone/>
            </a:pPr>
            <a:endParaRPr sz="1200">
              <a:latin typeface="Montserrat"/>
              <a:ea typeface="Montserrat"/>
              <a:cs typeface="Montserrat"/>
              <a:sym typeface="Montserrat"/>
            </a:endParaRPr>
          </a:p>
        </p:txBody>
      </p:sp>
      <p:sp>
        <p:nvSpPr>
          <p:cNvPr id="141" name="Google Shape;141;p19"/>
          <p:cNvSpPr txBox="1"/>
          <p:nvPr/>
        </p:nvSpPr>
        <p:spPr>
          <a:xfrm>
            <a:off x="3875050" y="3127300"/>
            <a:ext cx="4517700" cy="97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Montserrat"/>
                <a:ea typeface="Montserrat"/>
                <a:cs typeface="Montserrat"/>
                <a:sym typeface="Montserrat"/>
              </a:rPr>
              <a:t>Wise usage and policy are required.</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0"/>
          <p:cNvPicPr preferRelativeResize="0"/>
          <p:nvPr/>
        </p:nvPicPr>
        <p:blipFill rotWithShape="1">
          <a:blip r:embed="rId3">
            <a:alphaModFix/>
          </a:blip>
          <a:srcRect/>
          <a:stretch/>
        </p:blipFill>
        <p:spPr>
          <a:xfrm>
            <a:off x="7018975" y="-4"/>
            <a:ext cx="1869626" cy="779000"/>
          </a:xfrm>
          <a:prstGeom prst="rect">
            <a:avLst/>
          </a:prstGeom>
          <a:noFill/>
          <a:ln>
            <a:noFill/>
          </a:ln>
        </p:spPr>
      </p:pic>
      <p:pic>
        <p:nvPicPr>
          <p:cNvPr id="147" name="Google Shape;147;p20"/>
          <p:cNvPicPr preferRelativeResize="0"/>
          <p:nvPr/>
        </p:nvPicPr>
        <p:blipFill rotWithShape="1">
          <a:blip r:embed="rId4">
            <a:alphaModFix/>
          </a:blip>
          <a:srcRect l="18946" t="64574" r="17025" b="27766"/>
          <a:stretch/>
        </p:blipFill>
        <p:spPr>
          <a:xfrm>
            <a:off x="35750" y="4865275"/>
            <a:ext cx="9100176" cy="293224"/>
          </a:xfrm>
          <a:prstGeom prst="rect">
            <a:avLst/>
          </a:prstGeom>
          <a:noFill/>
          <a:ln>
            <a:noFill/>
          </a:ln>
        </p:spPr>
      </p:pic>
      <p:cxnSp>
        <p:nvCxnSpPr>
          <p:cNvPr id="148" name="Google Shape;148;p20"/>
          <p:cNvCxnSpPr/>
          <p:nvPr/>
        </p:nvCxnSpPr>
        <p:spPr>
          <a:xfrm rot="10800000" flipH="1">
            <a:off x="837600" y="2265000"/>
            <a:ext cx="3900" cy="1475100"/>
          </a:xfrm>
          <a:prstGeom prst="straightConnector1">
            <a:avLst/>
          </a:prstGeom>
          <a:noFill/>
          <a:ln w="19050" cap="flat" cmpd="sng">
            <a:solidFill>
              <a:srgbClr val="611BB8"/>
            </a:solidFill>
            <a:prstDash val="dot"/>
            <a:round/>
            <a:headEnd type="none" w="sm" len="sm"/>
            <a:tailEnd type="none" w="sm" len="sm"/>
          </a:ln>
        </p:spPr>
      </p:cxnSp>
      <p:sp>
        <p:nvSpPr>
          <p:cNvPr id="149" name="Google Shape;149;p20"/>
          <p:cNvSpPr txBox="1"/>
          <p:nvPr/>
        </p:nvSpPr>
        <p:spPr>
          <a:xfrm>
            <a:off x="1013100" y="2256300"/>
            <a:ext cx="6961500" cy="6309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SzPts val="1700"/>
              <a:buFont typeface="Montserrat"/>
              <a:buChar char="●"/>
            </a:pPr>
            <a:r>
              <a:rPr lang="en" sz="1350">
                <a:latin typeface="Verdana"/>
                <a:ea typeface="Verdana"/>
                <a:cs typeface="Verdana"/>
                <a:sym typeface="Verdana"/>
              </a:rPr>
              <a:t>The topic sentence is a sentence in a paragraph which shows what the paragraph is about and works as a summary of it. It is often the first sentence of the paragraph.</a:t>
            </a:r>
            <a:endParaRPr sz="1700">
              <a:latin typeface="Montserrat"/>
              <a:ea typeface="Montserrat"/>
              <a:cs typeface="Montserrat"/>
              <a:sym typeface="Montserrat"/>
            </a:endParaRPr>
          </a:p>
          <a:p>
            <a:pPr marL="457200" lvl="0" indent="0" algn="l" rtl="0">
              <a:spcBef>
                <a:spcPts val="0"/>
              </a:spcBef>
              <a:spcAft>
                <a:spcPts val="0"/>
              </a:spcAft>
              <a:buNone/>
            </a:pPr>
            <a:endParaRPr sz="2100" b="1">
              <a:solidFill>
                <a:srgbClr val="000000"/>
              </a:solidFill>
              <a:latin typeface="Source Sans Pro"/>
              <a:ea typeface="Source Sans Pro"/>
              <a:cs typeface="Source Sans Pro"/>
              <a:sym typeface="Source Sans Pro"/>
            </a:endParaRPr>
          </a:p>
          <a:p>
            <a:pPr marL="0" lvl="0" indent="0" algn="l" rtl="0">
              <a:lnSpc>
                <a:spcPct val="115000"/>
              </a:lnSpc>
              <a:spcBef>
                <a:spcPts val="0"/>
              </a:spcBef>
              <a:spcAft>
                <a:spcPts val="1600"/>
              </a:spcAft>
              <a:buNone/>
            </a:pPr>
            <a:r>
              <a:rPr lang="en" sz="1300">
                <a:solidFill>
                  <a:srgbClr val="7F7F7F"/>
                </a:solidFill>
                <a:latin typeface="Source Sans Pro"/>
                <a:ea typeface="Source Sans Pro"/>
                <a:cs typeface="Source Sans Pro"/>
                <a:sym typeface="Source Sans Pro"/>
              </a:rPr>
              <a:t>Source: britishcouncil</a:t>
            </a:r>
            <a:endParaRPr sz="1300">
              <a:solidFill>
                <a:srgbClr val="7F7F7F"/>
              </a:solidFill>
              <a:latin typeface="Source Sans Pro"/>
              <a:ea typeface="Source Sans Pro"/>
              <a:cs typeface="Source Sans Pro"/>
              <a:sym typeface="Source Sans Pro"/>
            </a:endParaRPr>
          </a:p>
        </p:txBody>
      </p:sp>
      <p:sp>
        <p:nvSpPr>
          <p:cNvPr id="150" name="Google Shape;150;p20"/>
          <p:cNvSpPr txBox="1"/>
          <p:nvPr/>
        </p:nvSpPr>
        <p:spPr>
          <a:xfrm>
            <a:off x="837600" y="1292875"/>
            <a:ext cx="5466300" cy="7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Open Sans"/>
                <a:ea typeface="Open Sans"/>
                <a:cs typeface="Open Sans"/>
                <a:sym typeface="Open Sans"/>
              </a:rPr>
              <a:t>Topic Sentences</a:t>
            </a:r>
            <a:endParaRPr sz="1800" b="1">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690</Words>
  <Application>Microsoft Macintosh PowerPoint</Application>
  <PresentationFormat>On-screen Show (16:9)</PresentationFormat>
  <Paragraphs>65</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Open Sans</vt:lpstr>
      <vt:lpstr>Montserrat</vt:lpstr>
      <vt:lpstr>Lato</vt:lpstr>
      <vt:lpstr>Playfair Display</vt:lpstr>
      <vt:lpstr>Calibri</vt:lpstr>
      <vt:lpstr>Arial</vt:lpstr>
      <vt:lpstr>Source Sans Pro</vt:lpstr>
      <vt:lpstr>Roboto</vt:lpstr>
      <vt:lpstr>Verdana</vt:lpstr>
      <vt:lpstr>Coral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David Sulistiawan Aditya</cp:lastModifiedBy>
  <cp:revision>3</cp:revision>
  <dcterms:modified xsi:type="dcterms:W3CDTF">2021-05-28T09:04:51Z</dcterms:modified>
</cp:coreProperties>
</file>