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3" r:id="rId2"/>
    <p:sldId id="273" r:id="rId3"/>
    <p:sldId id="256" r:id="rId4"/>
    <p:sldId id="257" r:id="rId5"/>
    <p:sldId id="258" r:id="rId6"/>
    <p:sldId id="259" r:id="rId7"/>
    <p:sldId id="260" r:id="rId8"/>
    <p:sldId id="265" r:id="rId9"/>
    <p:sldId id="262" r:id="rId10"/>
    <p:sldId id="264" r:id="rId11"/>
    <p:sldId id="269" r:id="rId12"/>
    <p:sldId id="270" r:id="rId13"/>
    <p:sldId id="271" r:id="rId14"/>
    <p:sldId id="272" r:id="rId15"/>
    <p:sldId id="266" r:id="rId16"/>
    <p:sldId id="267" r:id="rId17"/>
    <p:sldId id="268" r:id="rId18"/>
  </p:sldIdLst>
  <p:sldSz cx="12161838" cy="6858000"/>
  <p:notesSz cx="6858000" cy="9144000"/>
  <p:defaultTextStyle>
    <a:defPPr>
      <a:defRPr lang="en-US"/>
    </a:defPPr>
    <a:lvl1pPr marL="0" algn="l" defTabSz="121724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625" algn="l" defTabSz="121724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249" algn="l" defTabSz="121724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5874" algn="l" defTabSz="121724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4499" algn="l" defTabSz="121724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3123" algn="l" defTabSz="121724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1748" algn="l" defTabSz="121724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0372" algn="l" defTabSz="121724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68997" algn="l" defTabSz="121724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6689"/>
    <a:srgbClr val="2E75B6"/>
    <a:srgbClr val="3B3838"/>
    <a:srgbClr val="DAB410"/>
    <a:srgbClr val="FCE118"/>
    <a:srgbClr val="1AB2A0"/>
    <a:srgbClr val="920049"/>
    <a:srgbClr val="FF53A9"/>
    <a:srgbClr val="E20071"/>
    <a:srgbClr val="407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0"/>
  </p:normalViewPr>
  <p:slideViewPr>
    <p:cSldViewPr>
      <p:cViewPr varScale="1">
        <p:scale>
          <a:sx n="68" d="100"/>
          <a:sy n="68" d="100"/>
        </p:scale>
        <p:origin x="234" y="72"/>
      </p:cViewPr>
      <p:guideLst>
        <p:guide orient="horz" pos="2160"/>
        <p:guide pos="38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D930C-22F8-4334-BB2E-00110C1629FA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0A717A-D13A-49B6-9A12-A8D46B0E5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9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72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8625" algn="l" defTabSz="12172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7249" algn="l" defTabSz="12172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5874" algn="l" defTabSz="12172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4499" algn="l" defTabSz="12172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3123" algn="l" defTabSz="12172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1748" algn="l" defTabSz="12172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0372" algn="l" defTabSz="12172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68997" algn="l" defTabSz="121724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0A717A-D13A-49B6-9A12-A8D46B0E5E1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88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0A717A-D13A-49B6-9A12-A8D46B0E5E1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8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72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5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44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31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17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0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689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482A-782B-4438-992D-1148D645026B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4A74-EB1F-4E3B-BF3F-F154A366C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536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482A-782B-4438-992D-1148D645026B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4A74-EB1F-4E3B-BF3F-F154A366C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544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17332" y="274639"/>
            <a:ext cx="2736414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92" y="274639"/>
            <a:ext cx="800654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482A-782B-4438-992D-1148D645026B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4A74-EB1F-4E3B-BF3F-F154A366C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781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482A-782B-4438-992D-1148D645026B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4A74-EB1F-4E3B-BF3F-F154A366C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862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724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587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449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312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174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037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6899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482A-782B-4438-992D-1148D645026B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4A74-EB1F-4E3B-BF3F-F154A366C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935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92" y="1600201"/>
            <a:ext cx="5371478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2268" y="1600201"/>
            <a:ext cx="5371478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482A-782B-4438-992D-1148D645026B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4A74-EB1F-4E3B-BF3F-F154A366C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904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625" indent="0">
              <a:buNone/>
              <a:defRPr sz="2700" b="1"/>
            </a:lvl2pPr>
            <a:lvl3pPr marL="1217249" indent="0">
              <a:buNone/>
              <a:defRPr sz="2400" b="1"/>
            </a:lvl3pPr>
            <a:lvl4pPr marL="1825874" indent="0">
              <a:buNone/>
              <a:defRPr sz="2100" b="1"/>
            </a:lvl4pPr>
            <a:lvl5pPr marL="2434499" indent="0">
              <a:buNone/>
              <a:defRPr sz="2100" b="1"/>
            </a:lvl5pPr>
            <a:lvl6pPr marL="3043123" indent="0">
              <a:buNone/>
              <a:defRPr sz="2100" b="1"/>
            </a:lvl6pPr>
            <a:lvl7pPr marL="3651748" indent="0">
              <a:buNone/>
              <a:defRPr sz="2100" b="1"/>
            </a:lvl7pPr>
            <a:lvl8pPr marL="4260372" indent="0">
              <a:buNone/>
              <a:defRPr sz="2100" b="1"/>
            </a:lvl8pPr>
            <a:lvl9pPr marL="486899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7" y="1535113"/>
            <a:ext cx="5375701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625" indent="0">
              <a:buNone/>
              <a:defRPr sz="2700" b="1"/>
            </a:lvl2pPr>
            <a:lvl3pPr marL="1217249" indent="0">
              <a:buNone/>
              <a:defRPr sz="2400" b="1"/>
            </a:lvl3pPr>
            <a:lvl4pPr marL="1825874" indent="0">
              <a:buNone/>
              <a:defRPr sz="2100" b="1"/>
            </a:lvl4pPr>
            <a:lvl5pPr marL="2434499" indent="0">
              <a:buNone/>
              <a:defRPr sz="2100" b="1"/>
            </a:lvl5pPr>
            <a:lvl6pPr marL="3043123" indent="0">
              <a:buNone/>
              <a:defRPr sz="2100" b="1"/>
            </a:lvl6pPr>
            <a:lvl7pPr marL="3651748" indent="0">
              <a:buNone/>
              <a:defRPr sz="2100" b="1"/>
            </a:lvl7pPr>
            <a:lvl8pPr marL="4260372" indent="0">
              <a:buNone/>
              <a:defRPr sz="2100" b="1"/>
            </a:lvl8pPr>
            <a:lvl9pPr marL="486899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7" y="2174875"/>
            <a:ext cx="5375701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482A-782B-4438-992D-1148D645026B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4A74-EB1F-4E3B-BF3F-F154A366C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153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482A-782B-4438-992D-1148D645026B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4A74-EB1F-4E3B-BF3F-F154A366C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66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482A-782B-4438-992D-1148D645026B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4A74-EB1F-4E3B-BF3F-F154A366C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88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4" y="273049"/>
            <a:ext cx="4001161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2"/>
            <a:ext cx="6798805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4" y="1435102"/>
            <a:ext cx="4001161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8625" indent="0">
              <a:buNone/>
              <a:defRPr sz="1600"/>
            </a:lvl2pPr>
            <a:lvl3pPr marL="1217249" indent="0">
              <a:buNone/>
              <a:defRPr sz="1300"/>
            </a:lvl3pPr>
            <a:lvl4pPr marL="1825874" indent="0">
              <a:buNone/>
              <a:defRPr sz="1200"/>
            </a:lvl4pPr>
            <a:lvl5pPr marL="2434499" indent="0">
              <a:buNone/>
              <a:defRPr sz="1200"/>
            </a:lvl5pPr>
            <a:lvl6pPr marL="3043123" indent="0">
              <a:buNone/>
              <a:defRPr sz="1200"/>
            </a:lvl6pPr>
            <a:lvl7pPr marL="3651748" indent="0">
              <a:buNone/>
              <a:defRPr sz="1200"/>
            </a:lvl7pPr>
            <a:lvl8pPr marL="4260372" indent="0">
              <a:buNone/>
              <a:defRPr sz="1200"/>
            </a:lvl8pPr>
            <a:lvl9pPr marL="486899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482A-782B-4438-992D-1148D645026B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4A74-EB1F-4E3B-BF3F-F154A366C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230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8625" indent="0">
              <a:buNone/>
              <a:defRPr sz="3700"/>
            </a:lvl2pPr>
            <a:lvl3pPr marL="1217249" indent="0">
              <a:buNone/>
              <a:defRPr sz="3200"/>
            </a:lvl3pPr>
            <a:lvl4pPr marL="1825874" indent="0">
              <a:buNone/>
              <a:defRPr sz="2700"/>
            </a:lvl4pPr>
            <a:lvl5pPr marL="2434499" indent="0">
              <a:buNone/>
              <a:defRPr sz="2700"/>
            </a:lvl5pPr>
            <a:lvl6pPr marL="3043123" indent="0">
              <a:buNone/>
              <a:defRPr sz="2700"/>
            </a:lvl6pPr>
            <a:lvl7pPr marL="3651748" indent="0">
              <a:buNone/>
              <a:defRPr sz="2700"/>
            </a:lvl7pPr>
            <a:lvl8pPr marL="4260372" indent="0">
              <a:buNone/>
              <a:defRPr sz="2700"/>
            </a:lvl8pPr>
            <a:lvl9pPr marL="486899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8625" indent="0">
              <a:buNone/>
              <a:defRPr sz="1600"/>
            </a:lvl2pPr>
            <a:lvl3pPr marL="1217249" indent="0">
              <a:buNone/>
              <a:defRPr sz="1300"/>
            </a:lvl3pPr>
            <a:lvl4pPr marL="1825874" indent="0">
              <a:buNone/>
              <a:defRPr sz="1200"/>
            </a:lvl4pPr>
            <a:lvl5pPr marL="2434499" indent="0">
              <a:buNone/>
              <a:defRPr sz="1200"/>
            </a:lvl5pPr>
            <a:lvl6pPr marL="3043123" indent="0">
              <a:buNone/>
              <a:defRPr sz="1200"/>
            </a:lvl6pPr>
            <a:lvl7pPr marL="3651748" indent="0">
              <a:buNone/>
              <a:defRPr sz="1200"/>
            </a:lvl7pPr>
            <a:lvl8pPr marL="4260372" indent="0">
              <a:buNone/>
              <a:defRPr sz="1200"/>
            </a:lvl8pPr>
            <a:lvl9pPr marL="486899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482A-782B-4438-992D-1148D645026B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4A74-EB1F-4E3B-BF3F-F154A366C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785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9"/>
            <a:ext cx="10945654" cy="1143000"/>
          </a:xfrm>
          <a:prstGeom prst="rect">
            <a:avLst/>
          </a:prstGeom>
        </p:spPr>
        <p:txBody>
          <a:bodyPr vert="horz" lIns="121725" tIns="60862" rIns="121725" bIns="6086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121725" tIns="60862" rIns="121725" bIns="6086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121725" tIns="60862" rIns="121725" bIns="60862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1482A-782B-4438-992D-1148D645026B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121725" tIns="60862" rIns="121725" bIns="60862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121725" tIns="60862" rIns="121725" bIns="60862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A4A74-EB1F-4E3B-BF3F-F154A366C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53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7249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6468" indent="-456468" algn="l" defTabSz="1217249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89015" indent="-380390" algn="l" defTabSz="1217249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1562" indent="-304312" algn="l" defTabSz="1217249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0186" indent="-304312" algn="l" defTabSz="1217249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38811" indent="-304312" algn="l" defTabSz="1217249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47436" indent="-304312" algn="l" defTabSz="121724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56060" indent="-304312" algn="l" defTabSz="121724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64685" indent="-304312" algn="l" defTabSz="121724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73309" indent="-304312" algn="l" defTabSz="121724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724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8625" algn="l" defTabSz="121724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7249" algn="l" defTabSz="121724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874" algn="l" defTabSz="121724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4499" algn="l" defTabSz="121724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3123" algn="l" defTabSz="121724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1748" algn="l" defTabSz="121724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0372" algn="l" defTabSz="121724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68997" algn="l" defTabSz="121724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../VIDEO%20MOTIVASI%20KEPEMIMPINAN.mp4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43119" y="0"/>
            <a:ext cx="3276600" cy="4038600"/>
          </a:xfrm>
          <a:prstGeom prst="rect">
            <a:avLst/>
          </a:prstGeom>
          <a:solidFill>
            <a:srgbClr val="3B3838"/>
          </a:solidFill>
          <a:ln>
            <a:solidFill>
              <a:srgbClr val="3B3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4000" dirty="0">
              <a:latin typeface="Century Gothic" panose="020B0502020202020204" pitchFamily="34" charset="0"/>
            </a:endParaRPr>
          </a:p>
          <a:p>
            <a:pPr algn="r"/>
            <a:endParaRPr lang="en-US" sz="4000" dirty="0">
              <a:latin typeface="Century Gothic" panose="020B0502020202020204" pitchFamily="34" charset="0"/>
            </a:endParaRPr>
          </a:p>
          <a:p>
            <a:pPr algn="r"/>
            <a:endParaRPr lang="en-US" sz="4000" dirty="0">
              <a:latin typeface="Century Gothic" panose="020B0502020202020204" pitchFamily="34" charset="0"/>
            </a:endParaRPr>
          </a:p>
          <a:p>
            <a:pPr algn="r"/>
            <a:r>
              <a:rPr lang="en-US" sz="3200" dirty="0">
                <a:latin typeface="Century Gothic" panose="020B0502020202020204" pitchFamily="34" charset="0"/>
              </a:rPr>
              <a:t>SIFAT-SIFAT</a:t>
            </a:r>
          </a:p>
          <a:p>
            <a:pPr algn="r"/>
            <a:r>
              <a:rPr lang="en-US" sz="3200" dirty="0">
                <a:latin typeface="Century Gothic" panose="020B0502020202020204" pitchFamily="34" charset="0"/>
              </a:rPr>
              <a:t>MATEMATIKA</a:t>
            </a:r>
          </a:p>
          <a:p>
            <a:pPr algn="r"/>
            <a:r>
              <a:rPr lang="en-US" sz="3200" dirty="0">
                <a:latin typeface="Century Gothic" panose="020B0502020202020204" pitchFamily="34" charset="0"/>
              </a:rPr>
              <a:t>EKONOMI</a:t>
            </a:r>
          </a:p>
          <a:p>
            <a:pPr algn="r"/>
            <a:r>
              <a:rPr lang="en-US" sz="3200" dirty="0">
                <a:latin typeface="Century Gothic" panose="020B0502020202020204" pitchFamily="34" charset="0"/>
              </a:rPr>
              <a:t>DAN BISNIS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95C0F41A-2126-42EF-AE9A-E2A53E03FBCC}"/>
              </a:ext>
            </a:extLst>
          </p:cNvPr>
          <p:cNvSpPr txBox="1">
            <a:spLocks/>
          </p:cNvSpPr>
          <p:nvPr/>
        </p:nvSpPr>
        <p:spPr>
          <a:xfrm>
            <a:off x="4633119" y="4042117"/>
            <a:ext cx="10515600" cy="121920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defPPr>
              <a:defRPr lang="en-US"/>
            </a:defPPr>
            <a:lvl1pPr algn="ctr" rtl="0" eaLnBrk="1" fontAlgn="base" latinLnBrk="0" hangingPunct="1">
              <a:spcBef>
                <a:spcPct val="0"/>
              </a:spcBef>
              <a:spcAft>
                <a:spcPct val="0"/>
              </a:spcAft>
              <a:defRPr kumimoji="0" sz="2000" kern="1200">
                <a:solidFill>
                  <a:srgbClr val="FFFFFF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ID" sz="1600" dirty="0">
                <a:solidFill>
                  <a:schemeClr val="tx1"/>
                </a:solidFill>
                <a:latin typeface="Bahnschrift" panose="020B0502040204020203" pitchFamily="34" charset="0"/>
              </a:rPr>
              <a:t>NAMA DOSEN</a:t>
            </a:r>
          </a:p>
          <a:p>
            <a:r>
              <a:rPr lang="en-US" sz="1600" dirty="0">
                <a:solidFill>
                  <a:schemeClr val="tx1"/>
                </a:solidFill>
                <a:latin typeface="Bahnschrift" panose="020B0502040204020203" pitchFamily="34" charset="0"/>
              </a:rPr>
              <a:t>Dian </a:t>
            </a:r>
            <a:r>
              <a:rPr lang="en-US" sz="1600" dirty="0" err="1">
                <a:solidFill>
                  <a:schemeClr val="tx1"/>
                </a:solidFill>
                <a:latin typeface="Bahnschrift" panose="020B0502040204020203" pitchFamily="34" charset="0"/>
              </a:rPr>
              <a:t>Retnaningdiah</a:t>
            </a:r>
            <a:r>
              <a:rPr lang="en-US" sz="1600" dirty="0">
                <a:solidFill>
                  <a:schemeClr val="tx1"/>
                </a:solidFill>
                <a:latin typeface="Bahnschrift" panose="020B0502040204020203" pitchFamily="34" charset="0"/>
              </a:rPr>
              <a:t>, S.E., </a:t>
            </a:r>
            <a:r>
              <a:rPr lang="en-US" sz="1600" dirty="0" err="1">
                <a:solidFill>
                  <a:schemeClr val="tx1"/>
                </a:solidFill>
                <a:latin typeface="Bahnschrift" panose="020B0502040204020203" pitchFamily="34" charset="0"/>
              </a:rPr>
              <a:t>M.Si</a:t>
            </a:r>
            <a:endParaRPr lang="en-US" sz="1600" dirty="0">
              <a:solidFill>
                <a:schemeClr val="tx1"/>
              </a:solidFill>
              <a:latin typeface="Bahnschrift" panose="020B0502040204020203" pitchFamily="34" charset="0"/>
            </a:endParaRPr>
          </a:p>
          <a:p>
            <a:endParaRPr lang="en-US" sz="1600" dirty="0">
              <a:solidFill>
                <a:schemeClr val="tx1"/>
              </a:solidFill>
              <a:latin typeface="Bahnschrift" panose="020B0502040204020203" pitchFamily="34" charset="0"/>
            </a:endParaRPr>
          </a:p>
          <a:p>
            <a:endParaRPr lang="en-US" sz="1600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801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38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4728711" y="-96254"/>
            <a:ext cx="384058" cy="7218947"/>
          </a:xfrm>
          <a:prstGeom prst="rect">
            <a:avLst/>
          </a:prstGeom>
          <a:solidFill>
            <a:srgbClr val="920049"/>
          </a:solidFill>
          <a:ln>
            <a:solidFill>
              <a:srgbClr val="9200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4" tIns="45647" rIns="91294" bIns="45647"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504829" y="-112295"/>
            <a:ext cx="384058" cy="7218947"/>
          </a:xfrm>
          <a:prstGeom prst="rect">
            <a:avLst/>
          </a:prstGeom>
          <a:solidFill>
            <a:srgbClr val="FF53A9"/>
          </a:solidFill>
          <a:ln>
            <a:solidFill>
              <a:srgbClr val="FF5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4" tIns="45647" rIns="91294" bIns="45647"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296949" y="-112296"/>
            <a:ext cx="384058" cy="7218947"/>
          </a:xfrm>
          <a:prstGeom prst="rect">
            <a:avLst/>
          </a:prstGeom>
          <a:solidFill>
            <a:srgbClr val="E20071"/>
          </a:solidFill>
          <a:ln>
            <a:solidFill>
              <a:srgbClr val="E200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4" tIns="45647" rIns="91294" bIns="45647"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73065" y="-112298"/>
            <a:ext cx="384058" cy="7218947"/>
          </a:xfrm>
          <a:prstGeom prst="rect">
            <a:avLst/>
          </a:prstGeom>
          <a:solidFill>
            <a:srgbClr val="920049"/>
          </a:solidFill>
          <a:ln>
            <a:solidFill>
              <a:srgbClr val="9200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4" tIns="45647" rIns="91294" bIns="45647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8337" y="2334127"/>
            <a:ext cx="7705167" cy="3850103"/>
          </a:xfrm>
          <a:solidFill>
            <a:schemeClr val="bg2"/>
          </a:solidFill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br>
              <a:rPr lang="en-US" sz="2100" dirty="0">
                <a:latin typeface="Century Gothic" panose="020B0502020202020204" pitchFamily="34" charset="0"/>
              </a:rPr>
            </a:br>
            <a:r>
              <a:rPr lang="en-US" sz="6300" dirty="0">
                <a:latin typeface="Century Gothic" panose="020B0502020202020204" pitchFamily="34" charset="0"/>
              </a:rPr>
              <a:t>STATISTIKA</a:t>
            </a:r>
            <a:br>
              <a:rPr lang="en-US" sz="6300" dirty="0">
                <a:latin typeface="Century Gothic" panose="020B0502020202020204" pitchFamily="34" charset="0"/>
              </a:rPr>
            </a:br>
            <a:r>
              <a:rPr lang="en-US" sz="6300" dirty="0">
                <a:latin typeface="Century Gothic" panose="020B0502020202020204" pitchFamily="34" charset="0"/>
              </a:rPr>
              <a:t>EKONOMI</a:t>
            </a:r>
          </a:p>
          <a:p>
            <a:pPr marL="0" indent="0" algn="ctr">
              <a:buNone/>
            </a:pPr>
            <a:br>
              <a:rPr lang="en-US" sz="2100" dirty="0">
                <a:latin typeface="Century Gothic" panose="020B0502020202020204" pitchFamily="34" charset="0"/>
              </a:rPr>
            </a:br>
            <a:endParaRPr lang="en-US" sz="2100" dirty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id-ID" sz="2400" dirty="0">
                <a:latin typeface="Century Gothic" panose="020B0502020202020204" pitchFamily="34" charset="0"/>
              </a:rPr>
              <a:t>il</a:t>
            </a:r>
            <a:r>
              <a:rPr lang="en-US" sz="2400" dirty="0">
                <a:latin typeface="Century Gothic" panose="020B0502020202020204" pitchFamily="34" charset="0"/>
              </a:rPr>
              <a:t>mu yang </a:t>
            </a:r>
            <a:r>
              <a:rPr lang="en-US" sz="2400" dirty="0" err="1">
                <a:latin typeface="Century Gothic" panose="020B0502020202020204" pitchFamily="34" charset="0"/>
              </a:rPr>
              <a:t>mempelajari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cara</a:t>
            </a:r>
            <a:r>
              <a:rPr lang="en-US" sz="2400" dirty="0">
                <a:latin typeface="Century Gothic" panose="020B0502020202020204" pitchFamily="34" charset="0"/>
              </a:rPr>
              <a:t> ; </a:t>
            </a:r>
            <a:r>
              <a:rPr lang="en-US" sz="2400" dirty="0" err="1">
                <a:latin typeface="Century Gothic" panose="020B0502020202020204" pitchFamily="34" charset="0"/>
              </a:rPr>
              <a:t>Pengumpulan</a:t>
            </a:r>
            <a:r>
              <a:rPr lang="en-US" sz="2400" dirty="0">
                <a:latin typeface="Century Gothic" panose="020B0502020202020204" pitchFamily="34" charset="0"/>
              </a:rPr>
              <a:t> data, </a:t>
            </a:r>
            <a:r>
              <a:rPr lang="en-US" sz="2400" dirty="0" err="1">
                <a:latin typeface="Century Gothic" panose="020B0502020202020204" pitchFamily="34" charset="0"/>
              </a:rPr>
              <a:t>Pengolahan</a:t>
            </a:r>
            <a:r>
              <a:rPr lang="en-US" sz="2400" dirty="0">
                <a:latin typeface="Century Gothic" panose="020B0502020202020204" pitchFamily="34" charset="0"/>
              </a:rPr>
              <a:t> data, </a:t>
            </a:r>
            <a:r>
              <a:rPr lang="en-US" sz="2400" dirty="0" err="1">
                <a:latin typeface="Century Gothic" panose="020B0502020202020204" pitchFamily="34" charset="0"/>
              </a:rPr>
              <a:t>Analisa</a:t>
            </a:r>
            <a:r>
              <a:rPr lang="en-US" sz="2400" dirty="0">
                <a:latin typeface="Century Gothic" panose="020B0502020202020204" pitchFamily="34" charset="0"/>
              </a:rPr>
              <a:t> data, </a:t>
            </a:r>
            <a:r>
              <a:rPr lang="en-US" sz="2400" dirty="0" err="1">
                <a:latin typeface="Century Gothic" panose="020B0502020202020204" pitchFamily="34" charset="0"/>
              </a:rPr>
              <a:t>Penyajian</a:t>
            </a:r>
            <a:r>
              <a:rPr lang="en-US" sz="2400" dirty="0">
                <a:latin typeface="Century Gothic" panose="020B0502020202020204" pitchFamily="34" charset="0"/>
              </a:rPr>
              <a:t> data, </a:t>
            </a:r>
            <a:r>
              <a:rPr lang="en-US" sz="2400" dirty="0" err="1">
                <a:latin typeface="Century Gothic" panose="020B0502020202020204" pitchFamily="34" charset="0"/>
              </a:rPr>
              <a:t>penarikan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kesimpulan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atau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pengambilan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keputusan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berdasarkan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hasil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penelitian</a:t>
            </a:r>
            <a:r>
              <a:rPr lang="en-US" sz="2400" dirty="0">
                <a:latin typeface="Century Gothic" panose="020B0502020202020204" pitchFamily="34" charset="0"/>
              </a:rPr>
              <a:t> data </a:t>
            </a:r>
            <a:r>
              <a:rPr lang="en-US" sz="2400" dirty="0" err="1">
                <a:latin typeface="Century Gothic" panose="020B0502020202020204" pitchFamily="34" charset="0"/>
              </a:rPr>
              <a:t>atau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ringkasan</a:t>
            </a:r>
            <a:r>
              <a:rPr lang="en-US" sz="2400" dirty="0"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latin typeface="Century Gothic" panose="020B0502020202020204" pitchFamily="34" charset="0"/>
              </a:rPr>
              <a:t>berbentuk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angka</a:t>
            </a:r>
            <a:r>
              <a:rPr lang="en-US" sz="2400" dirty="0">
                <a:latin typeface="Century Gothic" panose="020B0502020202020204" pitchFamily="34" charset="0"/>
              </a:rPr>
              <a:t>. </a:t>
            </a:r>
            <a:r>
              <a:rPr lang="en-US" sz="2400" dirty="0" err="1">
                <a:latin typeface="Century Gothic" panose="020B0502020202020204" pitchFamily="34" charset="0"/>
              </a:rPr>
              <a:t>Misalnya</a:t>
            </a:r>
            <a:r>
              <a:rPr lang="en-US" sz="2400" dirty="0">
                <a:latin typeface="Century Gothic" panose="020B0502020202020204" pitchFamily="34" charset="0"/>
              </a:rPr>
              <a:t> : </a:t>
            </a:r>
            <a:r>
              <a:rPr lang="en-US" sz="2400" dirty="0" err="1">
                <a:latin typeface="Century Gothic" panose="020B0502020202020204" pitchFamily="34" charset="0"/>
              </a:rPr>
              <a:t>Statistik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Inflasi</a:t>
            </a:r>
            <a:r>
              <a:rPr lang="en-US" sz="2400" dirty="0">
                <a:latin typeface="Century Gothic" panose="020B0502020202020204" pitchFamily="34" charset="0"/>
              </a:rPr>
              <a:t>,  </a:t>
            </a:r>
            <a:r>
              <a:rPr lang="en-US" sz="2400" dirty="0" err="1">
                <a:latin typeface="Century Gothic" panose="020B0502020202020204" pitchFamily="34" charset="0"/>
              </a:rPr>
              <a:t>pertumbuhan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ekonomi</a:t>
            </a:r>
            <a:r>
              <a:rPr lang="en-US" sz="2400" dirty="0">
                <a:latin typeface="Century Gothic" panose="020B0502020202020204" pitchFamily="34" charset="0"/>
              </a:rPr>
              <a:t>, PDRB, </a:t>
            </a:r>
            <a:r>
              <a:rPr lang="en-US" sz="2400" dirty="0" err="1">
                <a:latin typeface="Century Gothic" panose="020B0502020202020204" pitchFamily="34" charset="0"/>
              </a:rPr>
              <a:t>harga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minyak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dunia</a:t>
            </a:r>
            <a:r>
              <a:rPr lang="en-US" sz="2400" dirty="0"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latin typeface="Century Gothic" panose="020B0502020202020204" pitchFamily="34" charset="0"/>
              </a:rPr>
              <a:t>kependudukan</a:t>
            </a:r>
            <a:r>
              <a:rPr lang="en-US" sz="2400" dirty="0">
                <a:latin typeface="Century Gothic" panose="020B0502020202020204" pitchFamily="34" charset="0"/>
              </a:rPr>
              <a:t>, IPM, </a:t>
            </a:r>
            <a:r>
              <a:rPr lang="en-US" sz="2400" dirty="0" err="1">
                <a:latin typeface="Century Gothic" panose="020B0502020202020204" pitchFamily="34" charset="0"/>
              </a:rPr>
              <a:t>dan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latin typeface="Century Gothic" panose="020B0502020202020204" pitchFamily="34" charset="0"/>
              </a:rPr>
              <a:t>sebagainya</a:t>
            </a:r>
            <a:endParaRPr lang="en-US" sz="2400" dirty="0">
              <a:latin typeface="Century Gothic" panose="020B0502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16609" y="4140200"/>
            <a:ext cx="4128623" cy="0"/>
          </a:xfrm>
          <a:prstGeom prst="line">
            <a:avLst/>
          </a:prstGeom>
          <a:ln w="76200">
            <a:solidFill>
              <a:srgbClr val="9200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4352606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5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50"/>
                            </p:stCondLst>
                            <p:childTnLst>
                              <p:par>
                                <p:cTn id="2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75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3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B4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5319" y="2693988"/>
            <a:ext cx="8445381" cy="1470025"/>
          </a:xfrm>
        </p:spPr>
        <p:txBody>
          <a:bodyPr>
            <a:noAutofit/>
          </a:bodyPr>
          <a:lstStyle/>
          <a:p>
            <a:pPr algn="l"/>
            <a:r>
              <a:rPr lang="en-US" sz="3600" dirty="0" err="1">
                <a:latin typeface="Century Gothic" panose="020B0502020202020204" pitchFamily="34" charset="0"/>
              </a:rPr>
              <a:t>Hubungan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Teori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Ekonomi</a:t>
            </a:r>
            <a:r>
              <a:rPr lang="en-US" sz="3600" dirty="0">
                <a:latin typeface="Century Gothic" panose="020B0502020202020204" pitchFamily="34" charset="0"/>
              </a:rPr>
              <a:t>, </a:t>
            </a:r>
            <a:r>
              <a:rPr lang="en-US" sz="3600" dirty="0" err="1">
                <a:latin typeface="Century Gothic" panose="020B0502020202020204" pitchFamily="34" charset="0"/>
              </a:rPr>
              <a:t>Matematika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Ekonomi</a:t>
            </a:r>
            <a:r>
              <a:rPr lang="en-US" sz="3600" dirty="0">
                <a:latin typeface="Century Gothic" panose="020B0502020202020204" pitchFamily="34" charset="0"/>
              </a:rPr>
              <a:t>, </a:t>
            </a:r>
            <a:r>
              <a:rPr lang="en-US" sz="3600" dirty="0" err="1">
                <a:latin typeface="Century Gothic" panose="020B0502020202020204" pitchFamily="34" charset="0"/>
              </a:rPr>
              <a:t>Ekonometrika</a:t>
            </a:r>
            <a:r>
              <a:rPr lang="en-US" sz="3600" dirty="0">
                <a:latin typeface="Century Gothic" panose="020B0502020202020204" pitchFamily="34" charset="0"/>
              </a:rPr>
              <a:t> Dan </a:t>
            </a:r>
            <a:r>
              <a:rPr lang="en-US" sz="3600" dirty="0" err="1">
                <a:latin typeface="Century Gothic" panose="020B0502020202020204" pitchFamily="34" charset="0"/>
              </a:rPr>
              <a:t>Statistika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Ekonomi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4" name="Oval 3"/>
          <p:cNvSpPr/>
          <p:nvPr/>
        </p:nvSpPr>
        <p:spPr>
          <a:xfrm>
            <a:off x="987041" y="2430194"/>
            <a:ext cx="1969678" cy="1997612"/>
          </a:xfrm>
          <a:prstGeom prst="ellipse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56519" y="2743200"/>
            <a:ext cx="1295400" cy="914400"/>
          </a:xfrm>
          <a:prstGeom prst="rect">
            <a:avLst/>
          </a:prstGeom>
        </p:spPr>
        <p:txBody>
          <a:bodyPr vert="horz" lIns="121725" tIns="60862" rIns="121725" bIns="60862" rtlCol="0">
            <a:noAutofit/>
          </a:bodyPr>
          <a:lstStyle>
            <a:lvl1pPr marL="0" indent="0" algn="ctr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8625" indent="0" algn="ctr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7249" indent="0" algn="ctr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5874" indent="0" algn="ctr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4499" indent="0" algn="ctr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3123" indent="0" algn="ctr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1748" indent="0" algn="ctr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0372" indent="0" algn="ctr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68997" indent="0" algn="ctr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600" dirty="0">
                <a:solidFill>
                  <a:schemeClr val="bg1"/>
                </a:solidFill>
                <a:latin typeface="KG HAPPY" panose="02000000000000000000" pitchFamily="2" charset="0"/>
                <a:ea typeface="1HoonWhayangyunwha Regular" pitchFamily="18" charset="-127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93609686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B4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2119" y="1271801"/>
            <a:ext cx="4139702" cy="4109091"/>
          </a:xfrm>
          <a:prstGeom prst="rect">
            <a:avLst/>
          </a:prstGeom>
          <a:solidFill>
            <a:schemeClr val="dk1">
              <a:alpha val="6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81357" y="1348001"/>
            <a:ext cx="3950257" cy="4062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id-ID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Teori Ekonomi</a:t>
            </a:r>
            <a:r>
              <a:rPr lang="id-ID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 biasanya dinyatakan dalam bentuk </a:t>
            </a:r>
            <a:r>
              <a:rPr lang="id-ID" sz="1800" i="1" dirty="0">
                <a:solidFill>
                  <a:schemeClr val="bg1"/>
                </a:solidFill>
                <a:latin typeface="Century Gothic" panose="020B0502020202020204" pitchFamily="34" charset="0"/>
              </a:rPr>
              <a:t>kualitatif</a:t>
            </a:r>
            <a:r>
              <a:rPr lang="en-US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 yang </a:t>
            </a:r>
            <a:r>
              <a:rPr lang="en-US" sz="18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umumnya</a:t>
            </a:r>
            <a:r>
              <a:rPr lang="en-US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tidak</a:t>
            </a:r>
            <a:r>
              <a:rPr lang="en-US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id-ID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memberikan ukuran angka (numerikal) yang jelas mengenai hubungan diantara hubungan kedua variabel</a:t>
            </a:r>
            <a:r>
              <a:rPr lang="en-US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. </a:t>
            </a:r>
            <a:r>
              <a:rPr lang="en-US" sz="18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Kemudian</a:t>
            </a:r>
            <a:r>
              <a:rPr lang="en-US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teori</a:t>
            </a:r>
            <a:r>
              <a:rPr lang="en-US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tersebut</a:t>
            </a:r>
            <a:r>
              <a:rPr lang="id-ID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 dapat disederhanakan oleh Ahli Matematika Ekonomi</a:t>
            </a:r>
            <a:r>
              <a:rPr lang="id-ID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id-ID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menjadi bentuk matematis berupa fungsi </a:t>
            </a:r>
            <a:r>
              <a:rPr lang="id-ID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Q=f(P)</a:t>
            </a:r>
            <a:r>
              <a:rPr lang="id-ID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 dan kemudian diperjelas lagi menjadi persamaan linear, yaitu </a:t>
            </a:r>
            <a:r>
              <a:rPr lang="id-ID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Q=a-bP</a:t>
            </a:r>
            <a:r>
              <a:rPr lang="id-ID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, sebagai contoh persamaannya:</a:t>
            </a:r>
            <a:endParaRPr lang="en-US" sz="18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5141617" y="4244910"/>
            <a:ext cx="4139702" cy="2232090"/>
            <a:chOff x="5141617" y="4244910"/>
            <a:chExt cx="4139702" cy="2232090"/>
          </a:xfrm>
        </p:grpSpPr>
        <p:sp>
          <p:nvSpPr>
            <p:cNvPr id="4" name="Rectangle 3"/>
            <p:cNvSpPr/>
            <p:nvPr/>
          </p:nvSpPr>
          <p:spPr>
            <a:xfrm>
              <a:off x="5141617" y="4244910"/>
              <a:ext cx="4139702" cy="2232089"/>
            </a:xfrm>
            <a:prstGeom prst="rect">
              <a:avLst/>
            </a:prstGeom>
            <a:solidFill>
              <a:schemeClr val="dk1">
                <a:alpha val="6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ontent Placeholder 2"/>
            <p:cNvSpPr txBox="1">
              <a:spLocks/>
            </p:cNvSpPr>
            <p:nvPr/>
          </p:nvSpPr>
          <p:spPr>
            <a:xfrm>
              <a:off x="5296258" y="4288486"/>
              <a:ext cx="3760815" cy="218851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>
                <a:lnSpc>
                  <a:spcPct val="100000"/>
                </a:lnSpc>
                <a:buNone/>
              </a:pPr>
              <a:r>
                <a:rPr lang="id-ID" sz="1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Dengan a dan b adalah konstanta,</a:t>
              </a:r>
              <a:r>
                <a:rPr lang="en-US" sz="1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id-ID" sz="1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dalam hal ini a dan b dapat disebut parameter, karna nilainya dapat berbeda untuk mengungkap kasus yang sama pada objek yang berbeda</a:t>
              </a:r>
              <a:endParaRPr lang="en-US" sz="18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pPr marL="0" indent="0" algn="just">
                <a:lnSpc>
                  <a:spcPct val="100000"/>
                </a:lnSpc>
                <a:buNone/>
              </a:pPr>
              <a:endParaRPr lang="en-US" sz="18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9949320" y="0"/>
            <a:ext cx="42098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592494" y="-2348"/>
            <a:ext cx="33912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1177198" y="-2348"/>
            <a:ext cx="24557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999657" y="2349305"/>
            <a:ext cx="2354016" cy="829993"/>
          </a:xfrm>
          <a:prstGeom prst="rect">
            <a:avLst/>
          </a:prstGeom>
          <a:solidFill>
            <a:schemeClr val="dk1">
              <a:alpha val="6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b="1" dirty="0">
                <a:latin typeface="Century Gothic" panose="020B0502020202020204" pitchFamily="34" charset="0"/>
              </a:rPr>
              <a:t>Q=10-2P</a:t>
            </a:r>
            <a:endParaRPr lang="en-US" sz="3200" dirty="0">
              <a:latin typeface="Century Gothic" panose="020B050202020202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5141616" y="3429000"/>
            <a:ext cx="4139703" cy="1087902"/>
            <a:chOff x="5141616" y="3429000"/>
            <a:chExt cx="4139703" cy="1087902"/>
          </a:xfrm>
        </p:grpSpPr>
        <p:sp>
          <p:nvSpPr>
            <p:cNvPr id="17" name="Rectangle 16"/>
            <p:cNvSpPr/>
            <p:nvPr/>
          </p:nvSpPr>
          <p:spPr>
            <a:xfrm>
              <a:off x="5141616" y="3429000"/>
              <a:ext cx="4139703" cy="1087902"/>
            </a:xfrm>
            <a:prstGeom prst="rect">
              <a:avLst/>
            </a:prstGeom>
            <a:solidFill>
              <a:schemeClr val="dk1">
                <a:alpha val="65000"/>
              </a:schemeClr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180855" y="3489158"/>
              <a:ext cx="289694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Q= </a:t>
              </a:r>
              <a:r>
                <a:rPr lang="en-US" sz="1800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variabel</a:t>
              </a:r>
              <a:r>
                <a:rPr lang="en-US" sz="1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en-US" sz="1800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tidak</a:t>
              </a:r>
              <a:r>
                <a:rPr lang="en-US" sz="1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en-US" sz="1800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bebas</a:t>
              </a:r>
              <a:endParaRPr lang="en-US" sz="18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r>
                <a:rPr lang="en-US" sz="1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P= </a:t>
              </a:r>
              <a:r>
                <a:rPr lang="en-US" sz="1800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variabel</a:t>
              </a:r>
              <a:r>
                <a:rPr lang="en-US" sz="1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en-US" sz="1800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bebas</a:t>
              </a:r>
              <a:endParaRPr lang="en-US" sz="18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r>
                <a:rPr lang="en-US" sz="1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10 </a:t>
              </a:r>
              <a:r>
                <a:rPr lang="en-US" sz="1800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dan</a:t>
              </a:r>
              <a:r>
                <a:rPr lang="en-US" sz="1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2= </a:t>
              </a:r>
              <a:r>
                <a:rPr lang="en-US" sz="1800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konstanta</a:t>
              </a:r>
              <a:endParaRPr lang="en-US" sz="18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5999657" y="3011655"/>
            <a:ext cx="2354016" cy="829993"/>
          </a:xfrm>
          <a:prstGeom prst="rect">
            <a:avLst/>
          </a:prstGeom>
          <a:solidFill>
            <a:schemeClr val="dk1">
              <a:alpha val="6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b="1" dirty="0">
                <a:latin typeface="Century Gothic" panose="020B0502020202020204" pitchFamily="34" charset="0"/>
              </a:rPr>
              <a:t>Q=</a:t>
            </a:r>
            <a:r>
              <a:rPr lang="en-US" sz="3200" b="1" dirty="0">
                <a:latin typeface="Century Gothic" panose="020B0502020202020204" pitchFamily="34" charset="0"/>
              </a:rPr>
              <a:t>a</a:t>
            </a:r>
            <a:r>
              <a:rPr lang="id-ID" sz="3200" b="1" dirty="0">
                <a:latin typeface="Century Gothic" panose="020B0502020202020204" pitchFamily="34" charset="0"/>
              </a:rPr>
              <a:t>-</a:t>
            </a:r>
            <a:r>
              <a:rPr lang="en-US" sz="3200" b="1" dirty="0">
                <a:latin typeface="Century Gothic" panose="020B0502020202020204" pitchFamily="34" charset="0"/>
              </a:rPr>
              <a:t>b</a:t>
            </a:r>
            <a:r>
              <a:rPr lang="id-ID" sz="3200" b="1" dirty="0">
                <a:latin typeface="Century Gothic" panose="020B0502020202020204" pitchFamily="34" charset="0"/>
              </a:rPr>
              <a:t>P</a:t>
            </a:r>
            <a:endParaRPr lang="en-US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0370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2 -0.00301 L -0.00222 -0.28079 " pathEditMode="relative" rAng="0" ptsTypes="AA">
                                      <p:cBhvr>
                                        <p:cTn id="23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23 3.33333E-6 L -0.00418 -0.2902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14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16" grpId="0" animBg="1"/>
      <p:bldP spid="16" grpId="1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51719" y="4191000"/>
            <a:ext cx="533400" cy="1219200"/>
          </a:xfrm>
          <a:prstGeom prst="rect">
            <a:avLst/>
          </a:prstGeom>
          <a:solidFill>
            <a:srgbClr val="DAB410"/>
          </a:solidFill>
          <a:ln>
            <a:solidFill>
              <a:srgbClr val="DAB4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386219" y="1371600"/>
            <a:ext cx="533400" cy="1219200"/>
          </a:xfrm>
          <a:prstGeom prst="rect">
            <a:avLst/>
          </a:prstGeom>
          <a:solidFill>
            <a:srgbClr val="DAB410"/>
          </a:solidFill>
          <a:ln>
            <a:solidFill>
              <a:srgbClr val="DAB4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356519" y="1790700"/>
            <a:ext cx="9296400" cy="3276600"/>
          </a:xfrm>
          <a:prstGeom prst="rect">
            <a:avLst/>
          </a:prstGeom>
          <a:solidFill>
            <a:srgbClr val="3B3838">
              <a:alpha val="90000"/>
            </a:srgbClr>
          </a:solidFill>
          <a:ln>
            <a:solidFill>
              <a:srgbClr val="3B3838">
                <a:alpha val="9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>
                <a:latin typeface="Century Gothic" panose="020B0502020202020204" pitchFamily="34" charset="0"/>
              </a:rPr>
              <a:t>Jadi ahli matematika ekonomi menyederhanakan teori ekonomi yang bersifat kualitatif menjadi bentuk kuantitatif. sehingga didalam teori ekonomi menyatakan hubungan terbalik antara kedua variabel tersebut, </a:t>
            </a:r>
            <a:r>
              <a:rPr lang="en-US" sz="2000" dirty="0" err="1">
                <a:latin typeface="Century Gothic" panose="020B0502020202020204" pitchFamily="34" charset="0"/>
              </a:rPr>
              <a:t>kemudian</a:t>
            </a:r>
            <a:r>
              <a:rPr lang="en-US" sz="2000" dirty="0">
                <a:latin typeface="Century Gothic" panose="020B0502020202020204" pitchFamily="34" charset="0"/>
              </a:rPr>
              <a:t> </a:t>
            </a:r>
            <a:r>
              <a:rPr lang="en-US" sz="2000" dirty="0" err="1">
                <a:latin typeface="Century Gothic" panose="020B0502020202020204" pitchFamily="34" charset="0"/>
              </a:rPr>
              <a:t>secara</a:t>
            </a:r>
            <a:r>
              <a:rPr lang="en-US" sz="2000" dirty="0">
                <a:latin typeface="Century Gothic" panose="020B0502020202020204" pitchFamily="34" charset="0"/>
              </a:rPr>
              <a:t> </a:t>
            </a:r>
            <a:r>
              <a:rPr lang="en-US" sz="2000" dirty="0" err="1">
                <a:latin typeface="Century Gothic" panose="020B0502020202020204" pitchFamily="34" charset="0"/>
              </a:rPr>
              <a:t>matematis</a:t>
            </a:r>
            <a:r>
              <a:rPr lang="en-US" sz="2000" dirty="0">
                <a:latin typeface="Century Gothic" panose="020B0502020202020204" pitchFamily="34" charset="0"/>
              </a:rPr>
              <a:t> </a:t>
            </a:r>
            <a:r>
              <a:rPr lang="id-ID" sz="2000" dirty="0">
                <a:latin typeface="Century Gothic" panose="020B0502020202020204" pitchFamily="34" charset="0"/>
              </a:rPr>
              <a:t>dinyatakan oleh parameter</a:t>
            </a:r>
            <a:r>
              <a:rPr lang="en-US" sz="2000" dirty="0">
                <a:latin typeface="Century Gothic" panose="020B0502020202020204" pitchFamily="34" charset="0"/>
              </a:rPr>
              <a:t>-</a:t>
            </a:r>
            <a:r>
              <a:rPr lang="id-ID" sz="2000" dirty="0">
                <a:latin typeface="Century Gothic" panose="020B0502020202020204" pitchFamily="34" charset="0"/>
              </a:rPr>
              <a:t>parameter </a:t>
            </a:r>
            <a:r>
              <a:rPr lang="en-US" sz="2000" dirty="0">
                <a:latin typeface="Century Gothic" panose="020B0502020202020204" pitchFamily="34" charset="0"/>
              </a:rPr>
              <a:t>yang </a:t>
            </a:r>
            <a:r>
              <a:rPr lang="id-ID" sz="2000" dirty="0">
                <a:latin typeface="Century Gothic" panose="020B0502020202020204" pitchFamily="34" charset="0"/>
              </a:rPr>
              <a:t>dapat ditaksir (</a:t>
            </a:r>
            <a:r>
              <a:rPr lang="id-ID" sz="2000" i="1" dirty="0">
                <a:latin typeface="Century Gothic" panose="020B0502020202020204" pitchFamily="34" charset="0"/>
              </a:rPr>
              <a:t>estimated)</a:t>
            </a:r>
            <a:r>
              <a:rPr lang="id-ID" sz="2000" dirty="0">
                <a:latin typeface="Century Gothic" panose="020B0502020202020204" pitchFamily="34" charset="0"/>
              </a:rPr>
              <a:t> oleh ahli ekonometrika. tentu dalam penaksirannya, ahli ekonometrika harus mengikuti teori ekonomi diatas. tetapi dalam proses pencarian nilai nilai parameter a dan b, ia harus menggunakan operasi operasi dan aturan aturan matematika ekonomi. </a:t>
            </a:r>
            <a:endParaRPr lang="en-US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757590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38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42319" y="2590800"/>
            <a:ext cx="9067800" cy="2895600"/>
          </a:xfrm>
          <a:prstGeom prst="rect">
            <a:avLst/>
          </a:prstGeom>
          <a:solidFill>
            <a:srgbClr val="DAB410"/>
          </a:solidFill>
          <a:ln>
            <a:solidFill>
              <a:srgbClr val="DAB4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Dipihak lain seorang</a:t>
            </a:r>
            <a:r>
              <a:rPr lang="id-ID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Ekonometrika </a:t>
            </a:r>
            <a:r>
              <a:rPr lang="id-ID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tentu membutuhkan data dalam proses penaksiran nilai nilai parameter </a:t>
            </a:r>
            <a:r>
              <a:rPr lang="en-US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,</a:t>
            </a:r>
            <a:r>
              <a:rPr lang="id-ID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 baik dari variabel harga maupun variabel jumlah produk yang diminta. Data kedua variabel ini harus dicari atau dilakukan dilakukan oleh seorang</a:t>
            </a:r>
            <a:r>
              <a:rPr lang="id-ID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Ahli Statistika Ekonomi</a:t>
            </a:r>
            <a:r>
              <a:rPr lang="id-ID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 karena pekerjaan utamanya berkenaan dengan pengumpulan, pemprosesan, dan penyajian data ekonomi. Dalam hal pemprosesan dan penyajian data ekonomi dalam bentuk tabel dan grafik harus mempunyai pengetahuan matematika ekonomi.</a:t>
            </a:r>
            <a:endParaRPr lang="en-US" sz="20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746919" y="-76200"/>
            <a:ext cx="0" cy="7010400"/>
          </a:xfrm>
          <a:prstGeom prst="line">
            <a:avLst/>
          </a:prstGeom>
          <a:ln w="762000" cmpd="dbl">
            <a:solidFill>
              <a:srgbClr val="DAB4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-319880" y="1295400"/>
            <a:ext cx="12481718" cy="0"/>
          </a:xfrm>
          <a:prstGeom prst="line">
            <a:avLst/>
          </a:prstGeom>
          <a:ln w="762000" cmpd="dbl">
            <a:solidFill>
              <a:srgbClr val="DAB4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13127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B2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1518" y="2857500"/>
            <a:ext cx="8292227" cy="1143000"/>
          </a:xfrm>
        </p:spPr>
        <p:txBody>
          <a:bodyPr>
            <a:noAutofit/>
          </a:bodyPr>
          <a:lstStyle/>
          <a:p>
            <a:pPr algn="l"/>
            <a:r>
              <a:rPr lang="id-ID" sz="4800" dirty="0">
                <a:latin typeface="Century Gothic" panose="020B0502020202020204" pitchFamily="34" charset="0"/>
              </a:rPr>
              <a:t>Sifat-sifat dalam Matematika Ekonomi dan Bisnis</a:t>
            </a:r>
            <a:endParaRPr lang="en-US" sz="4800" dirty="0">
              <a:latin typeface="Century Gothic" panose="020B050202020202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987041" y="2430194"/>
            <a:ext cx="1969678" cy="1997612"/>
          </a:xfrm>
          <a:prstGeom prst="ellipse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56519" y="2743200"/>
            <a:ext cx="1295400" cy="914400"/>
          </a:xfrm>
          <a:prstGeom prst="rect">
            <a:avLst/>
          </a:prstGeom>
        </p:spPr>
        <p:txBody>
          <a:bodyPr vert="horz" lIns="121725" tIns="60862" rIns="121725" bIns="60862" rtlCol="0">
            <a:noAutofit/>
          </a:bodyPr>
          <a:lstStyle>
            <a:lvl1pPr marL="456468" indent="-456468" algn="l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5" indent="-380390" algn="l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1562" indent="-304312" algn="l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0186" indent="-304312" algn="l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38811" indent="-304312" algn="l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47436" indent="-304312" algn="l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56060" indent="-304312" algn="l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64685" indent="-304312" algn="l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73309" indent="-304312" algn="l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9600" dirty="0">
                <a:solidFill>
                  <a:schemeClr val="bg1"/>
                </a:solidFill>
                <a:latin typeface="KG HAPPY" panose="02000000000000000000" pitchFamily="2" charset="0"/>
                <a:ea typeface="1HoonWhayangyunwha Regular" pitchFamily="18" charset="-127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372003788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B2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Brace 3"/>
          <p:cNvSpPr/>
          <p:nvPr/>
        </p:nvSpPr>
        <p:spPr>
          <a:xfrm>
            <a:off x="2736415" y="777242"/>
            <a:ext cx="45606" cy="4571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294" tIns="45647" rIns="91294" bIns="45647"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4743117" y="3317"/>
            <a:ext cx="2675604" cy="12468084"/>
            <a:chOff x="3643072" y="3316"/>
            <a:chExt cx="2150622" cy="12468084"/>
          </a:xfrm>
        </p:grpSpPr>
        <p:sp>
          <p:nvSpPr>
            <p:cNvPr id="16" name="Rectangle 15"/>
            <p:cNvSpPr/>
            <p:nvPr/>
          </p:nvSpPr>
          <p:spPr>
            <a:xfrm>
              <a:off x="3643072" y="3316"/>
              <a:ext cx="2103120" cy="585216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Century Gothic" panose="020B050202020202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3690574" y="9017000"/>
              <a:ext cx="2103120" cy="3454400"/>
            </a:xfrm>
            <a:prstGeom prst="rect">
              <a:avLst/>
            </a:prstGeom>
            <a:solidFill>
              <a:srgbClr val="3B3838"/>
            </a:solidFill>
            <a:ln>
              <a:solidFill>
                <a:srgbClr val="3B383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2100" dirty="0">
                  <a:latin typeface="Century Gothic" panose="020B0502020202020204" pitchFamily="34" charset="0"/>
                </a:rPr>
                <a:t>Bahasa yang </a:t>
              </a:r>
              <a:r>
                <a:rPr lang="en-US" sz="2100" dirty="0" err="1">
                  <a:latin typeface="Century Gothic" panose="020B0502020202020204" pitchFamily="34" charset="0"/>
                </a:rPr>
                <a:t>dipergunakan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ringkas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dan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tepat</a:t>
              </a:r>
              <a:endParaRPr lang="en-US" sz="2100" dirty="0">
                <a:latin typeface="Century Gothic" panose="020B0502020202020204" pitchFamily="34" charset="0"/>
              </a:endParaRPr>
            </a:p>
            <a:p>
              <a:pPr algn="ctr"/>
              <a:endParaRPr lang="en-US" sz="21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pPr algn="ctr"/>
              <a:endParaRPr lang="en-US" sz="21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pPr algn="ctr"/>
              <a:endParaRPr lang="en-US" sz="21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pPr algn="ctr"/>
              <a:endParaRPr lang="en-US" sz="21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pPr algn="ctr"/>
              <a:endParaRPr lang="en-US" sz="21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pPr algn="ctr"/>
              <a:endParaRPr lang="en-US" sz="21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013487" y="-127000"/>
            <a:ext cx="2675606" cy="12045667"/>
            <a:chOff x="968527" y="-127000"/>
            <a:chExt cx="2122681" cy="12045668"/>
          </a:xfrm>
        </p:grpSpPr>
        <p:sp>
          <p:nvSpPr>
            <p:cNvPr id="9" name="Rectangle 8"/>
            <p:cNvSpPr/>
            <p:nvPr/>
          </p:nvSpPr>
          <p:spPr>
            <a:xfrm>
              <a:off x="988087" y="-127000"/>
              <a:ext cx="2103121" cy="5982476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Century Gothic" panose="020B0502020202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968527" y="6985001"/>
              <a:ext cx="2103120" cy="4933667"/>
            </a:xfrm>
            <a:prstGeom prst="rect">
              <a:avLst/>
            </a:prstGeom>
            <a:solidFill>
              <a:srgbClr val="3B3838"/>
            </a:solidFill>
            <a:ln>
              <a:solidFill>
                <a:srgbClr val="3B383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2100" dirty="0" err="1">
                  <a:latin typeface="Century Gothic" panose="020B0502020202020204" pitchFamily="34" charset="0"/>
                </a:rPr>
                <a:t>Matematika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ekonomi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membahas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penerapan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matematis</a:t>
              </a:r>
              <a:r>
                <a:rPr lang="en-US" sz="2100" dirty="0">
                  <a:latin typeface="Century Gothic" panose="020B0502020202020204" pitchFamily="34" charset="0"/>
                </a:rPr>
                <a:t>  </a:t>
              </a:r>
              <a:r>
                <a:rPr lang="en-US" sz="2100" dirty="0" err="1">
                  <a:latin typeface="Century Gothic" panose="020B0502020202020204" pitchFamily="34" charset="0"/>
                </a:rPr>
                <a:t>pada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aspek-aspek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teoritis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murni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dari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analisis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ekonomi</a:t>
              </a:r>
              <a:r>
                <a:rPr lang="en-US" sz="2100" dirty="0">
                  <a:latin typeface="Century Gothic" panose="020B0502020202020204" pitchFamily="34" charset="0"/>
                </a:rPr>
                <a:t>, </a:t>
              </a:r>
              <a:r>
                <a:rPr lang="en-US" sz="2100" dirty="0" err="1">
                  <a:latin typeface="Century Gothic" panose="020B0502020202020204" pitchFamily="34" charset="0"/>
                </a:rPr>
                <a:t>tanpa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atau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hanya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sedikit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memperdulikan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masalah-masalah</a:t>
              </a:r>
              <a:r>
                <a:rPr lang="en-US" sz="2100" dirty="0">
                  <a:latin typeface="Century Gothic" panose="020B0502020202020204" pitchFamily="34" charset="0"/>
                </a:rPr>
                <a:t> statistic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8371399" y="3316"/>
            <a:ext cx="2675604" cy="11854693"/>
            <a:chOff x="6298057" y="3316"/>
            <a:chExt cx="2178565" cy="11854693"/>
          </a:xfrm>
        </p:grpSpPr>
        <p:sp>
          <p:nvSpPr>
            <p:cNvPr id="15" name="Rectangle 14"/>
            <p:cNvSpPr/>
            <p:nvPr/>
          </p:nvSpPr>
          <p:spPr>
            <a:xfrm>
              <a:off x="6298057" y="3316"/>
              <a:ext cx="2103120" cy="585216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Century Gothic" panose="020B0502020202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6373502" y="7797800"/>
              <a:ext cx="2103120" cy="4060209"/>
            </a:xfrm>
            <a:prstGeom prst="rect">
              <a:avLst/>
            </a:prstGeom>
            <a:solidFill>
              <a:srgbClr val="3B3838"/>
            </a:solidFill>
            <a:ln>
              <a:solidFill>
                <a:srgbClr val="3B383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dirty="0" err="1">
                  <a:latin typeface="Century Gothic" panose="020B0502020202020204" pitchFamily="34" charset="0"/>
                </a:rPr>
                <a:t>Mendorong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kita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untuk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menyatakan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asumsi-asumsi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secara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jelas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sebagai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prasyarat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memperguna-kan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dalil</a:t>
              </a:r>
              <a:r>
                <a:rPr lang="en-US" sz="2100" dirty="0">
                  <a:latin typeface="Century Gothic" panose="020B0502020202020204" pitchFamily="34" charset="0"/>
                </a:rPr>
                <a:t> </a:t>
              </a:r>
              <a:r>
                <a:rPr lang="en-US" sz="2100" dirty="0" err="1">
                  <a:latin typeface="Century Gothic" panose="020B0502020202020204" pitchFamily="34" charset="0"/>
                </a:rPr>
                <a:t>matematis</a:t>
              </a:r>
              <a:endParaRPr lang="en-US" sz="2100" dirty="0">
                <a:latin typeface="Century Gothic" panose="020B0502020202020204" pitchFamily="34" charset="0"/>
              </a:endParaRPr>
            </a:p>
            <a:p>
              <a:pPr algn="ctr"/>
              <a:endParaRPr lang="en-US" sz="2100" dirty="0">
                <a:latin typeface="Century Gothic" panose="020B0502020202020204" pitchFamily="34" charset="0"/>
              </a:endParaRPr>
            </a:p>
            <a:p>
              <a:pPr algn="ctr"/>
              <a:endParaRPr lang="en-US" sz="2100" dirty="0">
                <a:latin typeface="Century Gothic" panose="020B0502020202020204" pitchFamily="34" charset="0"/>
              </a:endParaRPr>
            </a:p>
            <a:p>
              <a:pPr algn="ctr"/>
              <a:endParaRPr lang="en-US" sz="2100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127" y="782637"/>
            <a:ext cx="10489585" cy="1325563"/>
          </a:xfrm>
        </p:spPr>
        <p:txBody>
          <a:bodyPr>
            <a:normAutofit/>
          </a:bodyPr>
          <a:lstStyle/>
          <a:p>
            <a:pPr algn="ctr"/>
            <a:r>
              <a:rPr lang="en-US" sz="2700" dirty="0" err="1">
                <a:latin typeface="Century Gothic" panose="020B0502020202020204" pitchFamily="34" charset="0"/>
              </a:rPr>
              <a:t>Sifat-sifat</a:t>
            </a:r>
            <a:r>
              <a:rPr lang="en-US" sz="2700" dirty="0">
                <a:latin typeface="Century Gothic" panose="020B0502020202020204" pitchFamily="34" charset="0"/>
              </a:rPr>
              <a:t> yang </a:t>
            </a:r>
            <a:r>
              <a:rPr lang="en-US" sz="2700" dirty="0" err="1">
                <a:latin typeface="Century Gothic" panose="020B0502020202020204" pitchFamily="34" charset="0"/>
              </a:rPr>
              <a:t>terdapat</a:t>
            </a:r>
            <a:r>
              <a:rPr lang="en-US" sz="2700" dirty="0">
                <a:latin typeface="Century Gothic" panose="020B0502020202020204" pitchFamily="34" charset="0"/>
              </a:rPr>
              <a:t> </a:t>
            </a:r>
            <a:r>
              <a:rPr lang="en-US" sz="2700" dirty="0" err="1">
                <a:latin typeface="Century Gothic" panose="020B0502020202020204" pitchFamily="34" charset="0"/>
              </a:rPr>
              <a:t>pada</a:t>
            </a:r>
            <a:r>
              <a:rPr lang="en-US" sz="2700" dirty="0">
                <a:latin typeface="Century Gothic" panose="020B0502020202020204" pitchFamily="34" charset="0"/>
              </a:rPr>
              <a:t> </a:t>
            </a:r>
            <a:r>
              <a:rPr lang="en-US" sz="2700" dirty="0" err="1">
                <a:latin typeface="Century Gothic" panose="020B0502020202020204" pitchFamily="34" charset="0"/>
              </a:rPr>
              <a:t>matematika</a:t>
            </a:r>
            <a:r>
              <a:rPr lang="en-US" sz="2700" dirty="0">
                <a:latin typeface="Century Gothic" panose="020B0502020202020204" pitchFamily="34" charset="0"/>
              </a:rPr>
              <a:t> </a:t>
            </a:r>
            <a:r>
              <a:rPr lang="en-US" sz="2700" dirty="0" err="1">
                <a:latin typeface="Century Gothic" panose="020B0502020202020204" pitchFamily="34" charset="0"/>
              </a:rPr>
              <a:t>ekonomi</a:t>
            </a:r>
            <a:r>
              <a:rPr lang="en-US" sz="2700" dirty="0">
                <a:latin typeface="Century Gothic" panose="020B0502020202020204" pitchFamily="34" charset="0"/>
              </a:rPr>
              <a:t> </a:t>
            </a:r>
            <a:r>
              <a:rPr lang="en-US" sz="2700" dirty="0" err="1">
                <a:latin typeface="Century Gothic" panose="020B0502020202020204" pitchFamily="34" charset="0"/>
              </a:rPr>
              <a:t>dan</a:t>
            </a:r>
            <a:r>
              <a:rPr lang="en-US" sz="2700" dirty="0">
                <a:latin typeface="Century Gothic" panose="020B0502020202020204" pitchFamily="34" charset="0"/>
              </a:rPr>
              <a:t> </a:t>
            </a:r>
            <a:r>
              <a:rPr lang="en-US" sz="2700" dirty="0" err="1">
                <a:latin typeface="Century Gothic" panose="020B0502020202020204" pitchFamily="34" charset="0"/>
              </a:rPr>
              <a:t>bisnis</a:t>
            </a:r>
            <a:r>
              <a:rPr lang="en-US" sz="2700" dirty="0">
                <a:latin typeface="Century Gothic" panose="020B0502020202020204" pitchFamily="34" charset="0"/>
              </a:rPr>
              <a:t> </a:t>
            </a:r>
            <a:r>
              <a:rPr lang="en-US" sz="2700" dirty="0" err="1">
                <a:latin typeface="Century Gothic" panose="020B0502020202020204" pitchFamily="34" charset="0"/>
              </a:rPr>
              <a:t>yaitu</a:t>
            </a:r>
            <a:endParaRPr lang="en-US" sz="2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233411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1081 L -0.00156 -0.7303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7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36689E-6 L 0 -0.727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3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4 -0.00927 L 0.00174 -0.7223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56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38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141808" y="3937001"/>
            <a:ext cx="10337562" cy="1470025"/>
          </a:xfrm>
        </p:spPr>
        <p:txBody>
          <a:bodyPr>
            <a:normAutofit/>
          </a:bodyPr>
          <a:lstStyle/>
          <a:p>
            <a:r>
              <a:rPr lang="en-US" sz="4300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Kesimpulan</a:t>
            </a:r>
            <a:endParaRPr lang="en-US" sz="43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37270" y="351661"/>
            <a:ext cx="8034849" cy="6125340"/>
          </a:xfrm>
          <a:solidFill>
            <a:schemeClr val="accent3">
              <a:lumMod val="75000"/>
            </a:schemeClr>
          </a:solidFill>
        </p:spPr>
        <p:txBody>
          <a:bodyPr>
            <a:noAutofit/>
          </a:bodyPr>
          <a:lstStyle/>
          <a:p>
            <a:pPr marL="314879" indent="-314879" algn="just">
              <a:buFont typeface="+mj-lt"/>
              <a:buAutoNum type="arabicPeriod"/>
            </a:pPr>
            <a:r>
              <a:rPr lang="id-ID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Matematika murni merupakan dasar untuk pemahaman matematika ekonomi dan bisnis.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latin typeface="Century Gothic" panose="020B0502020202020204" pitchFamily="34" charset="0"/>
            </a:endParaRPr>
          </a:p>
          <a:p>
            <a:pPr marL="314879" indent="-314879" algn="just">
              <a:buFont typeface="+mj-lt"/>
              <a:buAutoNum type="arabicPeriod"/>
            </a:pPr>
            <a:r>
              <a:rPr lang="id-ID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Matematika ekonomi dan bisnis merupakan salah satu pengaplikasian matematika terapan, matematika ini lebih mendasar pada 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masalah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yang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muncul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dalam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ekonomi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/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bisnis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seperti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laba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,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biaya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,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permintaan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dan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penawaran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,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penghasilan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,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dan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sebagainya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diselesaikan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dengan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menggunakan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analisis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matematika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untuk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mendapatkan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kesimpulan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dan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keputusan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yang</a:t>
            </a:r>
            <a:r>
              <a:rPr lang="id-ID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terbaik.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latin typeface="Century Gothic" panose="020B0502020202020204" pitchFamily="34" charset="0"/>
            </a:endParaRPr>
          </a:p>
          <a:p>
            <a:pPr marL="314879" indent="-314879" algn="just">
              <a:buFont typeface="+mj-lt"/>
              <a:buAutoNum type="arabicPeriod"/>
            </a:pPr>
            <a:r>
              <a:rPr lang="id-ID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Perbedaan yang mencolok yang dapat kita lihat antara matematika murni dan matematika ekonomi dan bisnis terletak pada simbol, variabel dan letak variabel pada diagram cartesius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latin typeface="Century Gothic" panose="020B0502020202020204" pitchFamily="34" charset="0"/>
            </a:endParaRPr>
          </a:p>
          <a:p>
            <a:pPr marL="314879" indent="-314879" algn="just">
              <a:buFont typeface="+mj-lt"/>
              <a:buAutoNum type="arabicPeriod"/>
            </a:pPr>
            <a:r>
              <a:rPr lang="id-ID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Jadi walaupun ekonometrika, statistika ekonomi, dan matematika ekonomi dipelajari secara terpisah, namun semuanya memiliki keterkaitan yang erat antara satu dengan yang lain.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id-ID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namun perlu diingat </a:t>
            </a:r>
            <a:r>
              <a:rPr lang="id-ID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Matematika ekonomi</a:t>
            </a:r>
            <a:r>
              <a:rPr lang="id-ID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faktor utama sebab untuk memahami ekonometrika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id-ID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dan statistika ekonomi kita harus menggunakan operasi atau aturan  matematika murni dan matematika ekonomi.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latin typeface="Century Gothic" panose="020B0502020202020204" pitchFamily="34" charset="0"/>
            </a:endParaRPr>
          </a:p>
          <a:p>
            <a:pPr marL="314879" indent="-314879" algn="just">
              <a:buFont typeface="+mj-lt"/>
              <a:buAutoNum type="arabicPeriod"/>
            </a:pPr>
            <a:r>
              <a:rPr lang="id-ID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Matematika juga memiliki manfaat yang besar bagi pelaku ekonomi, yang mungkin jarang disadari  oleh manusia 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06744" y="-3479800"/>
            <a:ext cx="731773" cy="7495519"/>
            <a:chOff x="573205" y="-1983089"/>
            <a:chExt cx="550191" cy="4336995"/>
          </a:xfrm>
          <a:solidFill>
            <a:schemeClr val="accent3">
              <a:lumMod val="75000"/>
            </a:schemeClr>
          </a:solidFill>
        </p:grpSpPr>
        <p:sp>
          <p:nvSpPr>
            <p:cNvPr id="5" name="Rectangle 4"/>
            <p:cNvSpPr/>
            <p:nvPr/>
          </p:nvSpPr>
          <p:spPr>
            <a:xfrm>
              <a:off x="573205" y="-1886228"/>
              <a:ext cx="327944" cy="4240134"/>
            </a:xfrm>
            <a:prstGeom prst="rect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003578" y="-1983089"/>
              <a:ext cx="119818" cy="4336994"/>
            </a:xfrm>
            <a:prstGeom prst="rect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747498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C66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719" y="1828800"/>
            <a:ext cx="32004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696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75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87041" y="2430194"/>
            <a:ext cx="1969678" cy="1997612"/>
          </a:xfrm>
          <a:prstGeom prst="ellipse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1939" y="2693988"/>
            <a:ext cx="8597780" cy="1470025"/>
          </a:xfrm>
        </p:spPr>
        <p:txBody>
          <a:bodyPr>
            <a:noAutofit/>
          </a:bodyPr>
          <a:lstStyle/>
          <a:p>
            <a:pPr algn="l"/>
            <a:r>
              <a:rPr lang="en-US" sz="4800" dirty="0" err="1">
                <a:latin typeface="Century Gothic" panose="020B0502020202020204" pitchFamily="34" charset="0"/>
              </a:rPr>
              <a:t>Matematika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Ekonomi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dan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Matematika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Murni</a:t>
            </a:r>
            <a:endParaRPr lang="en-US" sz="4800" dirty="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6519" y="2743200"/>
            <a:ext cx="1295400" cy="914400"/>
          </a:xfrm>
        </p:spPr>
        <p:txBody>
          <a:bodyPr>
            <a:noAutofit/>
          </a:bodyPr>
          <a:lstStyle/>
          <a:p>
            <a:r>
              <a:rPr lang="en-US" sz="9600" dirty="0">
                <a:solidFill>
                  <a:schemeClr val="bg1"/>
                </a:solidFill>
                <a:latin typeface="KG HAPPY" panose="02000000000000000000" pitchFamily="2" charset="0"/>
                <a:ea typeface="1HoonWhayangyunwha Regular" pitchFamily="18" charset="-127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891217423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8918681" y="685800"/>
            <a:ext cx="2586138" cy="1117600"/>
          </a:xfrm>
          <a:prstGeom prst="rect">
            <a:avLst/>
          </a:prstGeom>
          <a:solidFill>
            <a:schemeClr val="tx1">
              <a:lumMod val="75000"/>
              <a:lumOff val="25000"/>
              <a:alpha val="85000"/>
            </a:schemeClr>
          </a:solidFill>
          <a:ln>
            <a:solidFill>
              <a:schemeClr val="tx1">
                <a:lumMod val="75000"/>
                <a:lumOff val="25000"/>
                <a:alpha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rtlCol="0" anchor="ctr"/>
          <a:lstStyle/>
          <a:p>
            <a:pPr algn="ctr"/>
            <a:endParaRPr lang="en-US" sz="2700">
              <a:latin typeface="Century Gothic" panose="020B0502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4321" y="5054600"/>
            <a:ext cx="2586138" cy="1117600"/>
          </a:xfrm>
          <a:prstGeom prst="rect">
            <a:avLst/>
          </a:prstGeom>
          <a:solidFill>
            <a:schemeClr val="tx1">
              <a:lumMod val="75000"/>
              <a:lumOff val="25000"/>
              <a:alpha val="85000"/>
            </a:schemeClr>
          </a:solidFill>
          <a:ln>
            <a:solidFill>
              <a:schemeClr val="tx1">
                <a:lumMod val="75000"/>
                <a:lumOff val="25000"/>
                <a:alpha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rtlCol="0" anchor="ctr"/>
          <a:lstStyle/>
          <a:p>
            <a:pPr algn="ctr"/>
            <a:endParaRPr lang="en-US" sz="2700">
              <a:latin typeface="Century Gothic" panose="020B050202020202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520230" y="0"/>
            <a:ext cx="0" cy="6858000"/>
          </a:xfrm>
          <a:prstGeom prst="line">
            <a:avLst/>
          </a:prstGeom>
          <a:ln w="203200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84289" y="5257801"/>
            <a:ext cx="2671884" cy="1107996"/>
          </a:xfrm>
          <a:prstGeom prst="rect">
            <a:avLst/>
          </a:prstGeom>
          <a:solidFill>
            <a:srgbClr val="0070C0"/>
          </a:solidFill>
        </p:spPr>
        <p:txBody>
          <a:bodyPr wrap="none" lIns="121725" tIns="60862" rIns="121725" bIns="60862" rtlCol="0">
            <a:spAutoFit/>
          </a:bodyPr>
          <a:lstStyle/>
          <a:p>
            <a:pPr algn="ctr"/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Matematika</a:t>
            </a:r>
            <a:endParaRPr lang="en-US" sz="32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Murni</a:t>
            </a:r>
            <a:endParaRPr lang="en-US" sz="32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12138" y="381001"/>
            <a:ext cx="6283616" cy="2515516"/>
          </a:xfrm>
          <a:prstGeom prst="rect">
            <a:avLst/>
          </a:prstGeom>
          <a:solidFill>
            <a:schemeClr val="tx1">
              <a:lumMod val="75000"/>
              <a:lumOff val="25000"/>
              <a:alpha val="85000"/>
            </a:schemeClr>
          </a:solidFill>
          <a:ln>
            <a:solidFill>
              <a:schemeClr val="tx1">
                <a:lumMod val="75000"/>
                <a:lumOff val="25000"/>
                <a:alpha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rtlCol="0" anchor="ctr"/>
          <a:lstStyle/>
          <a:p>
            <a:pPr algn="ctr"/>
            <a:endParaRPr lang="en-US" sz="2700"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9441" y="584200"/>
            <a:ext cx="6283616" cy="2617113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just"/>
            <a:r>
              <a:rPr lang="en-US" sz="2300" dirty="0">
                <a:solidFill>
                  <a:schemeClr val="bg1"/>
                </a:solidFill>
                <a:latin typeface="Century Gothic" panose="020B0502020202020204" pitchFamily="34" charset="0"/>
              </a:rPr>
              <a:t>I</a:t>
            </a:r>
            <a:r>
              <a:rPr lang="id-ID" sz="2300" dirty="0">
                <a:solidFill>
                  <a:schemeClr val="bg1"/>
                </a:solidFill>
                <a:latin typeface="Century Gothic" panose="020B0502020202020204" pitchFamily="34" charset="0"/>
              </a:rPr>
              <a:t>lmu pengetahuan mempelajari konsep dasar pehitungan yang bersifat eksak dengan objek abstrak yang meliputi prinsip, konsep, serta operasi yang ada hubungannya dengan suatu bilangan dan penyelesainnya dilakukan secara sistematis.</a:t>
            </a:r>
            <a:endParaRPr lang="en-US" sz="23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0641608" y="0"/>
            <a:ext cx="0" cy="6858000"/>
          </a:xfrm>
          <a:prstGeom prst="line">
            <a:avLst/>
          </a:prstGeom>
          <a:ln w="203200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093571" y="482599"/>
            <a:ext cx="2671884" cy="1107996"/>
          </a:xfrm>
          <a:prstGeom prst="rect">
            <a:avLst/>
          </a:prstGeom>
          <a:solidFill>
            <a:srgbClr val="0070C0"/>
          </a:solidFill>
        </p:spPr>
        <p:txBody>
          <a:bodyPr wrap="none" lIns="121725" tIns="60862" rIns="121725" bIns="60862" rtlCol="0">
            <a:spAutoFit/>
          </a:bodyPr>
          <a:lstStyle/>
          <a:p>
            <a:pPr algn="r"/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Matematika</a:t>
            </a:r>
            <a:endParaRPr lang="en-US" sz="32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Ekonomi</a:t>
            </a:r>
            <a:endParaRPr lang="en-US" sz="32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67433" y="4114800"/>
            <a:ext cx="6437386" cy="2463801"/>
          </a:xfrm>
          <a:prstGeom prst="rect">
            <a:avLst/>
          </a:prstGeom>
          <a:solidFill>
            <a:schemeClr val="tx1">
              <a:lumMod val="75000"/>
              <a:lumOff val="25000"/>
              <a:alpha val="85000"/>
            </a:schemeClr>
          </a:solidFill>
          <a:ln>
            <a:solidFill>
              <a:schemeClr val="tx1">
                <a:lumMod val="75000"/>
                <a:lumOff val="25000"/>
                <a:alpha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rtlCol="0" anchor="ctr"/>
          <a:lstStyle/>
          <a:p>
            <a:pPr algn="ctr"/>
            <a:endParaRPr lang="en-US" sz="270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70129" y="3835401"/>
            <a:ext cx="6495325" cy="2530396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just"/>
            <a:r>
              <a:rPr lang="en-US" sz="23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Ilmu</a:t>
            </a:r>
            <a:r>
              <a:rPr lang="en-US" sz="23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id-ID" sz="2300" dirty="0">
                <a:solidFill>
                  <a:schemeClr val="bg1"/>
                </a:solidFill>
                <a:latin typeface="Century Gothic" panose="020B0502020202020204" pitchFamily="34" charset="0"/>
              </a:rPr>
              <a:t>matematika terapan</a:t>
            </a:r>
            <a:r>
              <a:rPr lang="en-US" sz="23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id-ID" sz="2300" dirty="0">
                <a:solidFill>
                  <a:schemeClr val="bg1"/>
                </a:solidFill>
                <a:latin typeface="Century Gothic" panose="020B0502020202020204" pitchFamily="34" charset="0"/>
              </a:rPr>
              <a:t>dimana masalah yang muncul dalam ekonomi/bisnis seperti laba, biaya, permintaan dan penawaran, penghasilan</a:t>
            </a:r>
            <a:r>
              <a:rPr lang="en-US" sz="23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dan</a:t>
            </a:r>
            <a:r>
              <a:rPr lang="en-US" sz="23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id-ID" sz="2300" dirty="0">
                <a:solidFill>
                  <a:schemeClr val="bg1"/>
                </a:solidFill>
                <a:latin typeface="Century Gothic" panose="020B0502020202020204" pitchFamily="34" charset="0"/>
              </a:rPr>
              <a:t>sebagainya diselesaikan dengan menggunakan analisis matematika untuk mendapatkan kesimpulan dan keputusan yang terbaik.</a:t>
            </a:r>
            <a:endParaRPr lang="en-US" sz="23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694992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1" animBg="1"/>
      <p:bldP spid="13" grpId="1" animBg="1"/>
      <p:bldP spid="7" grpId="0" animBg="1"/>
      <p:bldP spid="11" grpId="0" animBg="1"/>
      <p:bldP spid="2" grpId="0" animBg="1"/>
      <p:bldP spid="8" grpId="0" animBg="1"/>
      <p:bldP spid="12" grpId="0" animBg="1"/>
      <p:bldP spid="3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38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486314" y="1193800"/>
            <a:ext cx="245699" cy="492443"/>
          </a:xfrm>
          <a:prstGeom prst="rect">
            <a:avLst/>
          </a:prstGeom>
          <a:noFill/>
        </p:spPr>
        <p:txBody>
          <a:bodyPr wrap="none" lIns="121725" tIns="60862" rIns="121725" bIns="60862" rtlCol="0">
            <a:spAutoFit/>
          </a:bodyPr>
          <a:lstStyle/>
          <a:p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04046" y="-3378200"/>
            <a:ext cx="2108052" cy="3352800"/>
          </a:xfrm>
          <a:prstGeom prst="rect">
            <a:avLst/>
          </a:prstGeom>
          <a:solidFill>
            <a:srgbClr val="2E75B6"/>
          </a:solidFill>
          <a:ln>
            <a:solidFill>
              <a:srgbClr val="2E75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rtlCol="0" anchor="ctr"/>
          <a:lstStyle/>
          <a:p>
            <a:pPr algn="ctr"/>
            <a:endParaRPr lang="en-US" sz="21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n-US" sz="21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n-US" sz="21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Menggunakan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simbol-simbol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seperti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huruf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akhir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dari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abjad alphabet</a:t>
            </a:r>
          </a:p>
          <a:p>
            <a:pPr algn="ctr"/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Contoh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: X, Y, Z</a:t>
            </a:r>
          </a:p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635065" y="-3378200"/>
            <a:ext cx="2108052" cy="3352800"/>
          </a:xfrm>
          <a:prstGeom prst="rect">
            <a:avLst/>
          </a:prstGeom>
          <a:solidFill>
            <a:srgbClr val="2E75B6"/>
          </a:solidFill>
          <a:ln>
            <a:solidFill>
              <a:srgbClr val="2E75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Pada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diagram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cartesius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, variable P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digambarkan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pada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sumbu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horizontal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25544" y="-3378200"/>
            <a:ext cx="2108052" cy="3352800"/>
          </a:xfrm>
          <a:prstGeom prst="rect">
            <a:avLst/>
          </a:prstGeom>
          <a:solidFill>
            <a:srgbClr val="2E75B6"/>
          </a:solidFill>
          <a:ln>
            <a:solidFill>
              <a:srgbClr val="2E75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n-US" sz="21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>
              <a:tabLst>
                <a:tab pos="1525788" algn="l"/>
              </a:tabLst>
            </a:pP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Nilai-nilai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variable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dapat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berupa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negatif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atau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positif</a:t>
            </a:r>
            <a:endParaRPr lang="en-US" sz="21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04046" y="6883400"/>
            <a:ext cx="2108052" cy="3352800"/>
          </a:xfrm>
          <a:prstGeom prst="rect">
            <a:avLst/>
          </a:prstGeom>
          <a:solidFill>
            <a:srgbClr val="2E75B6"/>
          </a:solidFill>
          <a:ln>
            <a:solidFill>
              <a:srgbClr val="2E75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rtlCol="0" anchor="ctr"/>
          <a:lstStyle/>
          <a:p>
            <a:pPr algn="ctr"/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Menggunakan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simbol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sesuai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nama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variable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ekonominya</a:t>
            </a:r>
            <a:endParaRPr lang="en-US" sz="21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Contoh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: </a:t>
            </a:r>
            <a:r>
              <a:rPr lang="en-US" sz="2100" i="1" dirty="0">
                <a:solidFill>
                  <a:schemeClr val="bg1"/>
                </a:solidFill>
                <a:latin typeface="Century Gothic" panose="020B0502020202020204" pitchFamily="34" charset="0"/>
              </a:rPr>
              <a:t>Price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(P), </a:t>
            </a:r>
            <a:r>
              <a:rPr lang="en-US" sz="2100" i="1" dirty="0">
                <a:solidFill>
                  <a:schemeClr val="bg1"/>
                </a:solidFill>
                <a:latin typeface="Century Gothic" panose="020B0502020202020204" pitchFamily="34" charset="0"/>
              </a:rPr>
              <a:t>Cost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(C)</a:t>
            </a:r>
            <a:r>
              <a:rPr lang="en-US" sz="2100" i="1" dirty="0">
                <a:solidFill>
                  <a:schemeClr val="bg1"/>
                </a:solidFill>
                <a:latin typeface="Century Gothic" panose="020B0502020202020204" pitchFamily="34" charset="0"/>
              </a:rPr>
              <a:t>, Quantity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(Q)</a:t>
            </a:r>
            <a:r>
              <a:rPr lang="en-US" sz="2100" i="1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endParaRPr lang="en-US" sz="21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655335" y="6883400"/>
            <a:ext cx="2108052" cy="3352800"/>
          </a:xfrm>
          <a:prstGeom prst="rect">
            <a:avLst/>
          </a:prstGeom>
          <a:solidFill>
            <a:srgbClr val="2E75B6"/>
          </a:solidFill>
          <a:ln>
            <a:solidFill>
              <a:srgbClr val="2E75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rtlCol="0" anchor="ctr"/>
          <a:lstStyle/>
          <a:p>
            <a:pPr algn="ctr"/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Pada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diagram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cartesius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, variable P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digambarkan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pada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sumbu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vertikal</a:t>
            </a:r>
            <a:endParaRPr lang="en-US" sz="21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n-US" sz="21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n-US" sz="21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925544" y="6883400"/>
            <a:ext cx="2108052" cy="3352800"/>
          </a:xfrm>
          <a:prstGeom prst="rect">
            <a:avLst/>
          </a:prstGeom>
          <a:solidFill>
            <a:srgbClr val="2E75B6"/>
          </a:solidFill>
          <a:ln>
            <a:solidFill>
              <a:srgbClr val="2E75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rtlCol="0" anchor="ctr"/>
          <a:lstStyle/>
          <a:p>
            <a:pPr algn="ctr"/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Nilai-nilai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variable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diasumsikan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harus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bernilai</a:t>
            </a:r>
            <a:r>
              <a:rPr lang="en-US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non negative</a:t>
            </a:r>
          </a:p>
          <a:p>
            <a:pPr algn="ctr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614636" y="1193801"/>
            <a:ext cx="2254003" cy="861775"/>
          </a:xfrm>
          <a:prstGeom prst="rect">
            <a:avLst/>
          </a:prstGeom>
          <a:solidFill>
            <a:srgbClr val="2E75B6"/>
          </a:solidFill>
        </p:spPr>
        <p:txBody>
          <a:bodyPr wrap="none" lIns="121725" tIns="60862" rIns="121725" bIns="60862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MATEMATIKA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MURNI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14636" y="4546601"/>
            <a:ext cx="2254003" cy="861775"/>
          </a:xfrm>
          <a:prstGeom prst="rect">
            <a:avLst/>
          </a:prstGeom>
          <a:solidFill>
            <a:srgbClr val="2E75B6"/>
          </a:solidFill>
        </p:spPr>
        <p:txBody>
          <a:bodyPr wrap="none" lIns="121725" tIns="60862" rIns="121725" bIns="60862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MATEMATIKA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EKONOMI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94289" y="3121225"/>
            <a:ext cx="4373261" cy="615553"/>
          </a:xfrm>
          <a:prstGeom prst="rect">
            <a:avLst/>
          </a:prstGeom>
          <a:solidFill>
            <a:srgbClr val="2E75B6"/>
          </a:solidFill>
        </p:spPr>
        <p:txBody>
          <a:bodyPr wrap="none" lIns="121725" tIns="60862" rIns="121725" bIns="60862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PERBEDAAN ANTARA</a:t>
            </a:r>
          </a:p>
        </p:txBody>
      </p:sp>
    </p:spTree>
    <p:extLst>
      <p:ext uri="{BB962C8B-B14F-4D97-AF65-F5344CB8AC3E}">
        <p14:creationId xmlns:p14="http://schemas.microsoft.com/office/powerpoint/2010/main" val="10160315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6739E-6 L 0.29167 1.16739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3703 L 3.33333E-6 0.48133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91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5188 L 3.33333E-6 -0.496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74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0.03703 L 1.38889E-6 0.4813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918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03 0.05188 L -0.00503 -0.496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74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-0.03703 L -0.0033 0.48133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918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6671 L -0.0033 -0.496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8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4" grpId="0" animBg="1"/>
      <p:bldP spid="25" grpId="0" animBg="1"/>
      <p:bldP spid="26" grpId="0" animBg="1"/>
      <p:bldP spid="3" grpId="0" animBg="1"/>
      <p:bldP spid="4" grpId="0" animBg="1"/>
      <p:bldP spid="5" grpId="0" animBg="1"/>
      <p:bldP spid="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00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13920" y="914400"/>
            <a:ext cx="7835780" cy="5029200"/>
          </a:xfrm>
        </p:spPr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4000" dirty="0" err="1">
                <a:latin typeface="Century Gothic" panose="020B0502020202020204" pitchFamily="34" charset="0"/>
              </a:rPr>
              <a:t>Teori</a:t>
            </a:r>
            <a:r>
              <a:rPr lang="en-US" sz="4000" dirty="0">
                <a:latin typeface="Century Gothic" panose="020B0502020202020204" pitchFamily="34" charset="0"/>
              </a:rPr>
              <a:t> </a:t>
            </a:r>
            <a:r>
              <a:rPr lang="en-US" sz="4000" dirty="0" err="1">
                <a:latin typeface="Century Gothic" panose="020B0502020202020204" pitchFamily="34" charset="0"/>
              </a:rPr>
              <a:t>Ekonomi</a:t>
            </a:r>
            <a:r>
              <a:rPr lang="en-US" sz="4000" dirty="0">
                <a:latin typeface="Century Gothic" panose="020B0502020202020204" pitchFamily="34" charset="0"/>
              </a:rPr>
              <a:t>, </a:t>
            </a:r>
            <a:r>
              <a:rPr lang="en-US" sz="4000" dirty="0" err="1">
                <a:latin typeface="Century Gothic" panose="020B0502020202020204" pitchFamily="34" charset="0"/>
              </a:rPr>
              <a:t>Matematika</a:t>
            </a:r>
            <a:r>
              <a:rPr lang="en-US" sz="4000" dirty="0">
                <a:latin typeface="Century Gothic" panose="020B0502020202020204" pitchFamily="34" charset="0"/>
              </a:rPr>
              <a:t> </a:t>
            </a:r>
            <a:r>
              <a:rPr lang="en-US" sz="4000" dirty="0" err="1">
                <a:latin typeface="Century Gothic" panose="020B0502020202020204" pitchFamily="34" charset="0"/>
              </a:rPr>
              <a:t>Ekonomi</a:t>
            </a:r>
            <a:r>
              <a:rPr lang="en-US" sz="4000" dirty="0">
                <a:latin typeface="Century Gothic" panose="020B0502020202020204" pitchFamily="34" charset="0"/>
              </a:rPr>
              <a:t>, </a:t>
            </a:r>
            <a:r>
              <a:rPr lang="en-US" sz="4000" dirty="0" err="1">
                <a:latin typeface="Century Gothic" panose="020B0502020202020204" pitchFamily="34" charset="0"/>
              </a:rPr>
              <a:t>Ekonometrika</a:t>
            </a:r>
            <a:r>
              <a:rPr lang="en-US" sz="4000" dirty="0">
                <a:latin typeface="Century Gothic" panose="020B0502020202020204" pitchFamily="34" charset="0"/>
              </a:rPr>
              <a:t> </a:t>
            </a:r>
            <a:r>
              <a:rPr lang="en-US" sz="4000" dirty="0" err="1">
                <a:latin typeface="Century Gothic" panose="020B0502020202020204" pitchFamily="34" charset="0"/>
              </a:rPr>
              <a:t>dan</a:t>
            </a:r>
            <a:r>
              <a:rPr lang="en-US" sz="4000" dirty="0">
                <a:latin typeface="Century Gothic" panose="020B0502020202020204" pitchFamily="34" charset="0"/>
              </a:rPr>
              <a:t> </a:t>
            </a:r>
            <a:r>
              <a:rPr lang="en-US" sz="4000" dirty="0" err="1">
                <a:latin typeface="Century Gothic" panose="020B0502020202020204" pitchFamily="34" charset="0"/>
              </a:rPr>
              <a:t>Statistika</a:t>
            </a:r>
            <a:r>
              <a:rPr lang="en-US" sz="4000" dirty="0">
                <a:latin typeface="Century Gothic" panose="020B0502020202020204" pitchFamily="34" charset="0"/>
              </a:rPr>
              <a:t> </a:t>
            </a:r>
            <a:r>
              <a:rPr lang="en-US" sz="4000" dirty="0" err="1">
                <a:latin typeface="Century Gothic" panose="020B0502020202020204" pitchFamily="34" charset="0"/>
              </a:rPr>
              <a:t>Ekonomi</a:t>
            </a:r>
            <a:endParaRPr lang="en-US" sz="4000" dirty="0">
              <a:latin typeface="Century Gothic" panose="020B050202020202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987041" y="2430194"/>
            <a:ext cx="1969678" cy="1997612"/>
          </a:xfrm>
          <a:prstGeom prst="ellipse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56519" y="2743200"/>
            <a:ext cx="1295400" cy="914400"/>
          </a:xfrm>
          <a:prstGeom prst="rect">
            <a:avLst/>
          </a:prstGeom>
        </p:spPr>
        <p:txBody>
          <a:bodyPr vert="horz" lIns="121725" tIns="60862" rIns="121725" bIns="60862" rtlCol="0">
            <a:noAutofit/>
          </a:bodyPr>
          <a:lstStyle>
            <a:lvl1pPr marL="0" indent="0" algn="ctr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8625" indent="0" algn="ctr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7249" indent="0" algn="ctr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5874" indent="0" algn="ctr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4499" indent="0" algn="ctr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3123" indent="0" algn="ctr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1748" indent="0" algn="ctr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0372" indent="0" algn="ctr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68997" indent="0" algn="ctr" defTabSz="12172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600" dirty="0">
                <a:solidFill>
                  <a:schemeClr val="bg1"/>
                </a:solidFill>
                <a:latin typeface="KG HAPPY" panose="02000000000000000000" pitchFamily="2" charset="0"/>
                <a:ea typeface="1HoonWhayangyunwha Regular" pitchFamily="18" charset="-127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47299562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38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5477" y="2006601"/>
            <a:ext cx="6660278" cy="3087220"/>
          </a:xfrm>
        </p:spPr>
        <p:txBody>
          <a:bodyPr>
            <a:noAutofit/>
          </a:bodyPr>
          <a:lstStyle/>
          <a:p>
            <a:pPr lvl="0"/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pendekatan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secara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kualitatif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untuk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analisis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ekonomi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dimana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ahli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ekonomi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mempergunakan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symbol-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simbol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matematis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untuk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menyatakan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permasalahan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juga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memberikan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gambaran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dengan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dalil-dalil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matematis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telah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dikenal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untuk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membantu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pembahasan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permasalah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ekonomi</a:t>
            </a:r>
            <a:endParaRPr lang="en-US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" name="Straight Connector 3"/>
          <p:cNvCxnSpPr>
            <a:endCxn id="7" idx="1"/>
          </p:cNvCxnSpPr>
          <p:nvPr/>
        </p:nvCxnSpPr>
        <p:spPr>
          <a:xfrm>
            <a:off x="5316349" y="-533400"/>
            <a:ext cx="2920454" cy="2505263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7" idx="3"/>
          </p:cNvCxnSpPr>
          <p:nvPr/>
        </p:nvCxnSpPr>
        <p:spPr>
          <a:xfrm flipH="1">
            <a:off x="3648552" y="4558178"/>
            <a:ext cx="4588252" cy="3685244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7702486" y="1436220"/>
            <a:ext cx="3648551" cy="3657600"/>
            <a:chOff x="5105400" y="1752600"/>
            <a:chExt cx="3200400" cy="3200400"/>
          </a:xfrm>
          <a:solidFill>
            <a:srgbClr val="920049"/>
          </a:solidFill>
        </p:grpSpPr>
        <p:sp>
          <p:nvSpPr>
            <p:cNvPr id="7" name="Oval 6"/>
            <p:cNvSpPr/>
            <p:nvPr/>
          </p:nvSpPr>
          <p:spPr>
            <a:xfrm>
              <a:off x="5105400" y="1752600"/>
              <a:ext cx="3200400" cy="3200400"/>
            </a:xfrm>
            <a:prstGeom prst="ellipse">
              <a:avLst/>
            </a:prstGeom>
            <a:grpFill/>
            <a:ln>
              <a:solidFill>
                <a:srgbClr val="92004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00" dirty="0">
                  <a:latin typeface="Century Gothic" panose="020B0502020202020204" pitchFamily="34" charset="0"/>
                </a:rPr>
                <a:t>TEORI EKONOMI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5247651" y="1903702"/>
              <a:ext cx="2880360" cy="2880360"/>
            </a:xfrm>
            <a:prstGeom prst="ellipse">
              <a:avLst/>
            </a:prstGeom>
            <a:noFill/>
            <a:ln w="762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32741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00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 flipV="1">
            <a:off x="3485182" y="4800600"/>
            <a:ext cx="3621892" cy="2152939"/>
          </a:xfrm>
          <a:prstGeom prst="line">
            <a:avLst/>
          </a:prstGeom>
          <a:ln w="155575">
            <a:solidFill>
              <a:srgbClr val="3B38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-176982" y="365125"/>
            <a:ext cx="8565807" cy="3667440"/>
          </a:xfrm>
          <a:prstGeom prst="line">
            <a:avLst/>
          </a:prstGeom>
          <a:ln w="155575">
            <a:solidFill>
              <a:srgbClr val="3B38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722927" y="365125"/>
            <a:ext cx="3040460" cy="2926080"/>
          </a:xfrm>
          <a:prstGeom prst="ellipse">
            <a:avLst/>
          </a:prstGeom>
          <a:solidFill>
            <a:srgbClr val="3B3838"/>
          </a:solidFill>
          <a:ln>
            <a:solidFill>
              <a:srgbClr val="3B3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4" tIns="45647" rIns="91294" bIns="45647"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182268" y="1792285"/>
            <a:ext cx="4135025" cy="4145280"/>
          </a:xfrm>
          <a:prstGeom prst="ellipse">
            <a:avLst/>
          </a:prstGeom>
          <a:solidFill>
            <a:srgbClr val="3B3838"/>
          </a:solidFill>
          <a:ln>
            <a:solidFill>
              <a:srgbClr val="3B3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4" tIns="45647" rIns="91294" bIns="45647" rtlCol="0" anchor="ctr"/>
          <a:lstStyle/>
          <a:p>
            <a:pPr algn="ctr"/>
            <a:endParaRPr lang="en-US" sz="2800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62279" y="2843212"/>
            <a:ext cx="4187052" cy="43513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penerapan metode matematika untuk mewakili teori dan menganalisis masalah-masalah d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i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bidang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ekonomi</a:t>
            </a:r>
            <a:r>
              <a:rPr lang="id-ID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.</a:t>
            </a:r>
            <a:endParaRPr lang="en-US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251017" y="2187120"/>
            <a:ext cx="456069" cy="457200"/>
          </a:xfrm>
          <a:prstGeom prst="ellipse">
            <a:avLst/>
          </a:prstGeom>
          <a:solidFill>
            <a:srgbClr val="3B3838"/>
          </a:solidFill>
          <a:ln>
            <a:solidFill>
              <a:srgbClr val="3B3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4" tIns="45647" rIns="91294" bIns="45647"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0664890" y="3562891"/>
            <a:ext cx="912138" cy="914400"/>
          </a:xfrm>
          <a:prstGeom prst="ellipse">
            <a:avLst/>
          </a:prstGeom>
          <a:solidFill>
            <a:srgbClr val="3B3838"/>
          </a:solidFill>
          <a:ln>
            <a:solidFill>
              <a:srgbClr val="3B3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4" tIns="45647" rIns="91294" bIns="45647"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9519961" y="1311049"/>
            <a:ext cx="912138" cy="914400"/>
          </a:xfrm>
          <a:prstGeom prst="ellipse">
            <a:avLst/>
          </a:prstGeom>
          <a:solidFill>
            <a:srgbClr val="3B3838"/>
          </a:solidFill>
          <a:ln>
            <a:solidFill>
              <a:srgbClr val="3B3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4" tIns="45647" rIns="91294" bIns="45647"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0346120" y="2301651"/>
            <a:ext cx="912138" cy="914400"/>
          </a:xfrm>
          <a:prstGeom prst="ellipse">
            <a:avLst/>
          </a:prstGeom>
          <a:solidFill>
            <a:srgbClr val="3B3838"/>
          </a:solidFill>
          <a:ln>
            <a:solidFill>
              <a:srgbClr val="3B3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4" tIns="45647" rIns="91294" bIns="45647"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609583" y="2758851"/>
            <a:ext cx="456069" cy="457200"/>
          </a:xfrm>
          <a:prstGeom prst="ellipse">
            <a:avLst/>
          </a:prstGeom>
          <a:solidFill>
            <a:srgbClr val="3B3838"/>
          </a:solidFill>
          <a:ln>
            <a:solidFill>
              <a:srgbClr val="3B3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4" tIns="45647" rIns="91294" bIns="45647"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844183" y="1305005"/>
            <a:ext cx="2919204" cy="1107996"/>
          </a:xfrm>
          <a:prstGeom prst="rect">
            <a:avLst/>
          </a:prstGeom>
          <a:noFill/>
        </p:spPr>
        <p:txBody>
          <a:bodyPr wrap="none" lIns="121725" tIns="60862" rIns="121725" bIns="60862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MATEMATIKA 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EKONOMI</a:t>
            </a:r>
          </a:p>
        </p:txBody>
      </p:sp>
    </p:spTree>
    <p:extLst>
      <p:ext uri="{BB962C8B-B14F-4D97-AF65-F5344CB8AC3E}">
        <p14:creationId xmlns:p14="http://schemas.microsoft.com/office/powerpoint/2010/main" val="2780563072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32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32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600"/>
                            </p:stCondLst>
                            <p:childTnLst>
                              <p:par>
                                <p:cTn id="24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100"/>
                            </p:stCondLst>
                            <p:childTnLst>
                              <p:par>
                                <p:cTn id="40" presetID="1" presetClass="pat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0.00023 C 0.00026 0.22269 -0.1039 0.40533 -0.23281 0.40533 C -0.36093 0.40556 -0.46536 0.22292 -0.46536 -1.11111E-6 C -0.46536 -0.22454 -0.36106 -0.40555 -0.23255 -0.40555 C -0.1039 -0.40555 -3.125E-6 -0.2243 -3.125E-6 -0.00023 Z " pathEditMode="relative" rAng="5400000" ptsTypes="fffff">
                                      <p:cBhvr>
                                        <p:cTn id="41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55" y="23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0.00579 C 0.05326 0.20348 0.00482 0.45047 -0.11094 0.54977 C -0.2263 0.64468 -0.3638 0.55718 -0.41771 0.35857 C -0.47148 0.15625 -0.42122 -0.08379 -0.30651 -0.1824 C -0.19127 -0.28217 -0.05456 -0.19884 -1.04167E-6 0.00579 Z " pathEditMode="relative" rAng="3873288" ptsTypes="fffff">
                                      <p:cBhvr>
                                        <p:cTn id="43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59" y="17685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7.40741E-7 C 0.10234 0.13704 0.12474 0.39329 0.04856 0.57199 C -0.02617 0.75093 -0.17149 0.78681 -0.27487 0.65162 C -0.37683 0.51389 -0.3987 0.2581 -0.32357 0.07824 C -0.24753 -0.10116 -0.10287 -0.13657 2.91667E-6 -7.40741E-7 Z " pathEditMode="relative" rAng="2211069" ptsTypes="fffff">
                                      <p:cBhvr>
                                        <p:cTn id="45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37" y="32593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1.98888E-6 C -0.02327 -0.13342 0.01371 -0.2903 0.0901 -0.33879 C 0.1658 -0.3879 0.25035 -0.31408 0.27847 -0.17604 C 0.30677 -0.03644 0.26771 0.11488 0.19132 0.16368 C 0.11597 0.21217 0.03212 0.13928 0.00382 1.98888E-6 Z " pathEditMode="relative" rAng="15011956" ptsTypes="fffff">
                                      <p:cBhvr>
                                        <p:cTn id="4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33" y="-880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80358E-6 C -0.05348 -0.11272 -0.04688 -0.28134 0.01701 -0.37523 C 0.07951 -0.47097 0.17413 -0.45861 0.22777 -0.34651 C 0.28125 -0.23595 0.27413 -0.06918 0.21111 0.02687 C 0.14843 0.12292 0.05434 0.11118 4.72222E-6 -1.80358E-6 Z " pathEditMode="relative" rAng="13763015" ptsTypes="fffff">
                                      <p:cBhvr>
                                        <p:cTn id="49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37" y="-174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3" grpId="0" build="p"/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038" y="407976"/>
            <a:ext cx="6182268" cy="5689600"/>
          </a:xfrm>
        </p:spPr>
        <p:txBody>
          <a:bodyPr>
            <a:noAutofit/>
          </a:bodyPr>
          <a:lstStyle/>
          <a:p>
            <a:pPr lvl="0" algn="r"/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ilmu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membahas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masalah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pengukuran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ekonomi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demikian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Ekonometrika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ilmu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mencakup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teori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ekonomi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matematika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matematika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satu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kesatuan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bulat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ilmu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berdiri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sendiri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berlainan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ilmu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ekonomi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;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matematika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;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maupun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statistika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</a:p>
          <a:p>
            <a:pPr lvl="0" algn="r"/>
            <a:endParaRPr lang="en-US" sz="24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r"/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Ekonometrika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digunakan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alat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analisis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ekonomi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bertujuan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menguji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kebenaran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teorama-teorama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teori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ekonomi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berupa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antarvariabel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ekonomi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data </a:t>
            </a:r>
            <a:r>
              <a:rPr lang="en-US" sz="2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empiris</a:t>
            </a:r>
            <a:endParaRPr lang="en-US" sz="2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95914" y="1789736"/>
            <a:ext cx="3162078" cy="2926080"/>
          </a:xfrm>
          <a:prstGeom prst="rect">
            <a:avLst/>
          </a:prstGeom>
          <a:solidFill>
            <a:srgbClr val="920049"/>
          </a:solidFill>
          <a:ln>
            <a:solidFill>
              <a:srgbClr val="9200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09440" y="2526336"/>
            <a:ext cx="3162078" cy="2926080"/>
          </a:xfrm>
          <a:prstGeom prst="rect">
            <a:avLst/>
          </a:prstGeom>
          <a:solidFill>
            <a:schemeClr val="bg1"/>
          </a:solidFill>
          <a:ln>
            <a:solidFill>
              <a:srgbClr val="9200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554023" y="6509572"/>
            <a:ext cx="2744259" cy="1056"/>
          </a:xfrm>
          <a:prstGeom prst="line">
            <a:avLst/>
          </a:prstGeom>
          <a:ln w="127000" cmpd="sng">
            <a:solidFill>
              <a:srgbClr val="3B38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249752" y="1269472"/>
            <a:ext cx="3352800" cy="1056"/>
          </a:xfrm>
          <a:prstGeom prst="line">
            <a:avLst/>
          </a:prstGeom>
          <a:ln w="127000" cmpd="sng">
            <a:solidFill>
              <a:srgbClr val="3B38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405395" y="2221536"/>
            <a:ext cx="3162078" cy="2926080"/>
            <a:chOff x="304800" y="2133600"/>
            <a:chExt cx="2819400" cy="2667000"/>
          </a:xfrm>
        </p:grpSpPr>
        <p:sp>
          <p:nvSpPr>
            <p:cNvPr id="10" name="Rectangle 9"/>
            <p:cNvSpPr/>
            <p:nvPr/>
          </p:nvSpPr>
          <p:spPr>
            <a:xfrm>
              <a:off x="304800" y="2133600"/>
              <a:ext cx="2819400" cy="2667000"/>
            </a:xfrm>
            <a:prstGeom prst="rect">
              <a:avLst/>
            </a:prstGeom>
            <a:solidFill>
              <a:srgbClr val="3B3838"/>
            </a:solidFill>
            <a:ln>
              <a:solidFill>
                <a:srgbClr val="3B383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00" dirty="0">
                  <a:latin typeface="Century Gothic" panose="020B0502020202020204" pitchFamily="34" charset="0"/>
                </a:rPr>
                <a:t>EKONO-METRIKA</a:t>
              </a:r>
              <a:endParaRPr lang="en-US" sz="4300" dirty="0">
                <a:latin typeface="Century Gothic" panose="020B0502020202020204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57200" y="2286000"/>
              <a:ext cx="2514600" cy="2362200"/>
            </a:xfrm>
            <a:prstGeom prst="rect">
              <a:avLst/>
            </a:prstGeom>
            <a:noFill/>
            <a:ln w="76200">
              <a:solidFill>
                <a:srgbClr val="920049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0844306" y="0"/>
            <a:ext cx="1317532" cy="6858000"/>
          </a:xfrm>
          <a:prstGeom prst="rect">
            <a:avLst/>
          </a:prstGeom>
          <a:solidFill>
            <a:srgbClr val="920049"/>
          </a:solidFill>
          <a:ln>
            <a:solidFill>
              <a:srgbClr val="9200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spcCol="0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686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788</Words>
  <Application>Microsoft Office PowerPoint</Application>
  <PresentationFormat>Custom</PresentationFormat>
  <Paragraphs>86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Bahnschrift</vt:lpstr>
      <vt:lpstr>Calibri</vt:lpstr>
      <vt:lpstr>Century Gothic</vt:lpstr>
      <vt:lpstr>KG HAPPY</vt:lpstr>
      <vt:lpstr>Office Theme</vt:lpstr>
      <vt:lpstr>PowerPoint Presentation</vt:lpstr>
      <vt:lpstr>PowerPoint Presentation</vt:lpstr>
      <vt:lpstr>Matematika Ekonomi dan Matematika Murni</vt:lpstr>
      <vt:lpstr>Ilmu pengetahuan mempelajari konsep dasar pehitungan yang bersifat eksak dengan objek abstrak yang meliputi prinsip, konsep, serta operasi yang ada hubungannya dengan suatu bilangan dan penyelesainnya dilakukan secara sistematis.</vt:lpstr>
      <vt:lpstr>PowerPoint Presentation</vt:lpstr>
      <vt:lpstr>Teori Ekonomi, Matematika Ekonomi, Ekonometrika dan Statistika Ekonomi</vt:lpstr>
      <vt:lpstr>PowerPoint Presentation</vt:lpstr>
      <vt:lpstr>PowerPoint Presentation</vt:lpstr>
      <vt:lpstr>PowerPoint Presentation</vt:lpstr>
      <vt:lpstr>PowerPoint Presentation</vt:lpstr>
      <vt:lpstr>Hubungan Teori Ekonomi, Matematika Ekonomi, Ekonometrika Dan Statistika Ekonomi </vt:lpstr>
      <vt:lpstr>PowerPoint Presentation</vt:lpstr>
      <vt:lpstr>PowerPoint Presentation</vt:lpstr>
      <vt:lpstr>PowerPoint Presentation</vt:lpstr>
      <vt:lpstr>Sifat-sifat dalam Matematika Ekonomi dan Bisnis</vt:lpstr>
      <vt:lpstr>Sifat-sifat yang terdapat pada matematika ekonomi dan bisnis yaitu</vt:lpstr>
      <vt:lpstr>Kesimpulan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EKONOMI DAN MATEMATIKA MURNI</dc:title>
  <dc:creator>User</dc:creator>
  <cp:lastModifiedBy>nevita yuniarti</cp:lastModifiedBy>
  <cp:revision>49</cp:revision>
  <dcterms:created xsi:type="dcterms:W3CDTF">2017-08-23T05:06:19Z</dcterms:created>
  <dcterms:modified xsi:type="dcterms:W3CDTF">2024-01-11T09:16:04Z</dcterms:modified>
</cp:coreProperties>
</file>