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61D5A-E8E4-491D-8B76-029C2E7AE2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796FCCEA-D57D-434B-A6B4-A8AD0BCC40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821FF1BD-3EE9-4868-B89C-2741A7A48B99}"/>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221F7B86-EB51-4AE5-8CDA-9961B552B91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FCC90C0-6232-494C-A2D5-A1B4EC5E311F}"/>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2851601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8C6B7-0A6F-4575-8E8C-DDA1648D7539}"/>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9D1A29F-9B79-495C-96F7-8B651CF39E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3DD7988-1A88-4545-A0E8-4F9E3AFE566F}"/>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16167221-0BDE-44AC-8AD1-85EBD51A612A}"/>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4112629-2BD2-4374-A3B3-962C8B983455}"/>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3260048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40F0B9-1215-4AAD-8D7E-3EA7266AD7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251BB857-F760-4321-AEE7-94AFBD5E61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5DFD622-EC94-4AD3-A370-6C5534C7ECA0}"/>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15035F76-EDA2-451C-B3CD-C69EE180A60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858FE68-86B8-474E-BD6C-3B7AD89C40F0}"/>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301453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AF37-4F4B-427C-BEFE-A6F40F6E0E6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5B9B7940-DCC6-4CBD-BA98-44CBBB0364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9C80B08-3533-4E15-8BC8-941512DD7A83}"/>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F36F12D9-22A1-43DC-B559-5CB51A90114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1C4BECF-9907-43AC-9736-EBAFA1BFA1BB}"/>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246211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841CB-8018-4365-AD26-10333C881A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48736738-732D-4C4E-9BA2-75F5AEFF27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8C8F50-7CD0-46BD-9921-6E27D85CD1D3}"/>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DB9C2033-4382-46A8-9CCD-2B977F2C47B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B158913-7C44-47F9-A157-EA283045008E}"/>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106025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2452-0017-4C42-9BE9-5EB123E53945}"/>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610460E8-CE9B-4FFC-88A1-42B15AB03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D10BF27D-EA89-4EF6-B165-42300FE3D6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AA5ADCC6-75EC-4521-94D7-E5899915274E}"/>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6" name="Footer Placeholder 5">
            <a:extLst>
              <a:ext uri="{FF2B5EF4-FFF2-40B4-BE49-F238E27FC236}">
                <a16:creationId xmlns:a16="http://schemas.microsoft.com/office/drawing/2014/main" id="{119AFBDB-57CD-4F43-93B1-3B3BC31BEF0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885E9D8B-8A21-44FC-8293-125F33FDA85A}"/>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1555597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ECBB5-D8B3-4C87-9081-E169638D09B0}"/>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158CCD3E-B96A-4756-A873-CC74B7F6A3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1D63EC-E3DE-40DB-8FDD-682B216C9A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31423FBF-4EB6-40BA-B75F-A63A43940C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D58B8D-5508-4911-B135-875061921F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3E8192FF-2B08-4B11-92C7-7BE8A65742D3}"/>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8" name="Footer Placeholder 7">
            <a:extLst>
              <a:ext uri="{FF2B5EF4-FFF2-40B4-BE49-F238E27FC236}">
                <a16:creationId xmlns:a16="http://schemas.microsoft.com/office/drawing/2014/main" id="{DE4761F9-3CD4-42C7-A981-1909A4AAD72B}"/>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944299C4-D882-4DB7-94C5-9D6858E35999}"/>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249443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540C9-44B6-45B8-AD42-7265D2A19E7C}"/>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F729544F-7A0D-400C-ACA2-1AE3DA6D211F}"/>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4" name="Footer Placeholder 3">
            <a:extLst>
              <a:ext uri="{FF2B5EF4-FFF2-40B4-BE49-F238E27FC236}">
                <a16:creationId xmlns:a16="http://schemas.microsoft.com/office/drawing/2014/main" id="{D21F9BAD-1C8F-4192-BFED-D121688B9B99}"/>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7212C959-F122-4A49-9ECB-8CE58C4FCAE1}"/>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398297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8352F7-FE77-4FCB-9FA7-6A7EA4C4866F}"/>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3" name="Footer Placeholder 2">
            <a:extLst>
              <a:ext uri="{FF2B5EF4-FFF2-40B4-BE49-F238E27FC236}">
                <a16:creationId xmlns:a16="http://schemas.microsoft.com/office/drawing/2014/main" id="{FF1EE992-6DCF-4A78-96DE-235A4C22A2E2}"/>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21FCE201-3520-43F7-9247-299C345C3489}"/>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1276407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5B57C-7284-4BDB-AF4D-37C5064E59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798BD890-35DA-4206-88FE-2FFA3424C2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919160CC-477F-4D74-A107-D5295404F0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C007C1-87D4-49D5-9A12-241CF90A245F}"/>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6" name="Footer Placeholder 5">
            <a:extLst>
              <a:ext uri="{FF2B5EF4-FFF2-40B4-BE49-F238E27FC236}">
                <a16:creationId xmlns:a16="http://schemas.microsoft.com/office/drawing/2014/main" id="{C0AAC4BE-801E-449B-9845-8329C4A0CDC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DDA76FE-3DD8-4275-BC0E-5BF015ECC3D4}"/>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4121375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EE25A-52EE-40E3-9752-954BE09498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D06AA9C8-E1EE-4155-AC8D-F6E328759B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6B011DD1-9EC8-4E9E-BD76-334192B3A2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487736-6241-480B-B4E1-DF4B621FED89}"/>
              </a:ext>
            </a:extLst>
          </p:cNvPr>
          <p:cNvSpPr>
            <a:spLocks noGrp="1"/>
          </p:cNvSpPr>
          <p:nvPr>
            <p:ph type="dt" sz="half" idx="10"/>
          </p:nvPr>
        </p:nvSpPr>
        <p:spPr/>
        <p:txBody>
          <a:bodyPr/>
          <a:lstStyle/>
          <a:p>
            <a:fld id="{FE41A167-623A-45B0-87C8-4C6F43924852}" type="datetimeFigureOut">
              <a:rPr lang="en-ID" smtClean="0"/>
              <a:t>08/10/2020</a:t>
            </a:fld>
            <a:endParaRPr lang="en-ID"/>
          </a:p>
        </p:txBody>
      </p:sp>
      <p:sp>
        <p:nvSpPr>
          <p:cNvPr id="6" name="Footer Placeholder 5">
            <a:extLst>
              <a:ext uri="{FF2B5EF4-FFF2-40B4-BE49-F238E27FC236}">
                <a16:creationId xmlns:a16="http://schemas.microsoft.com/office/drawing/2014/main" id="{979D76B5-3D90-406A-9AF9-6C887248252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45B96A58-0911-4809-9C7E-7A0597553925}"/>
              </a:ext>
            </a:extLst>
          </p:cNvPr>
          <p:cNvSpPr>
            <a:spLocks noGrp="1"/>
          </p:cNvSpPr>
          <p:nvPr>
            <p:ph type="sldNum" sz="quarter" idx="12"/>
          </p:nvPr>
        </p:nvSpPr>
        <p:spPr/>
        <p:txBody>
          <a:bodyPr/>
          <a:lstStyle/>
          <a:p>
            <a:fld id="{9A81B01C-E070-4615-BC5A-705FFE91E468}" type="slidenum">
              <a:rPr lang="en-ID" smtClean="0"/>
              <a:t>‹#›</a:t>
            </a:fld>
            <a:endParaRPr lang="en-ID"/>
          </a:p>
        </p:txBody>
      </p:sp>
    </p:spTree>
    <p:extLst>
      <p:ext uri="{BB962C8B-B14F-4D97-AF65-F5344CB8AC3E}">
        <p14:creationId xmlns:p14="http://schemas.microsoft.com/office/powerpoint/2010/main" val="896661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ACAB8E-F72B-463A-9E87-1E0F248F76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6EAC6842-E56B-4D2B-9885-1FF82B90D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04437D3-96E0-4459-A430-8E5BF8538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41A167-623A-45B0-87C8-4C6F43924852}" type="datetimeFigureOut">
              <a:rPr lang="en-ID" smtClean="0"/>
              <a:t>08/10/2020</a:t>
            </a:fld>
            <a:endParaRPr lang="en-ID"/>
          </a:p>
        </p:txBody>
      </p:sp>
      <p:sp>
        <p:nvSpPr>
          <p:cNvPr id="5" name="Footer Placeholder 4">
            <a:extLst>
              <a:ext uri="{FF2B5EF4-FFF2-40B4-BE49-F238E27FC236}">
                <a16:creationId xmlns:a16="http://schemas.microsoft.com/office/drawing/2014/main" id="{84FD45CD-BDC9-47C0-B4F3-A22E356437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1A663A17-CF56-4DC4-857C-1FB8206061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1B01C-E070-4615-BC5A-705FFE91E468}" type="slidenum">
              <a:rPr lang="en-ID" smtClean="0"/>
              <a:t>‹#›</a:t>
            </a:fld>
            <a:endParaRPr lang="en-ID"/>
          </a:p>
        </p:txBody>
      </p:sp>
    </p:spTree>
    <p:extLst>
      <p:ext uri="{BB962C8B-B14F-4D97-AF65-F5344CB8AC3E}">
        <p14:creationId xmlns:p14="http://schemas.microsoft.com/office/powerpoint/2010/main" val="799128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62BD0-7AE6-4DA6-BF21-33D7025897BA}"/>
              </a:ext>
            </a:extLst>
          </p:cNvPr>
          <p:cNvSpPr>
            <a:spLocks noGrp="1"/>
          </p:cNvSpPr>
          <p:nvPr>
            <p:ph type="ctrTitle"/>
          </p:nvPr>
        </p:nvSpPr>
        <p:spPr/>
        <p:txBody>
          <a:bodyPr/>
          <a:lstStyle/>
          <a:p>
            <a:r>
              <a:rPr lang="en-ID" dirty="0"/>
              <a:t>Skill 1 </a:t>
            </a:r>
            <a:br>
              <a:rPr lang="en-ID" dirty="0"/>
            </a:br>
            <a:r>
              <a:rPr lang="en-ID" dirty="0"/>
              <a:t>Subject and Verb agreement</a:t>
            </a:r>
          </a:p>
        </p:txBody>
      </p:sp>
      <p:sp>
        <p:nvSpPr>
          <p:cNvPr id="3" name="Subtitle 2">
            <a:extLst>
              <a:ext uri="{FF2B5EF4-FFF2-40B4-BE49-F238E27FC236}">
                <a16:creationId xmlns:a16="http://schemas.microsoft.com/office/drawing/2014/main" id="{915E6F7F-AA8A-487B-BA1D-E59BCC677F41}"/>
              </a:ext>
            </a:extLst>
          </p:cNvPr>
          <p:cNvSpPr>
            <a:spLocks noGrp="1"/>
          </p:cNvSpPr>
          <p:nvPr>
            <p:ph type="subTitle" idx="1"/>
          </p:nvPr>
        </p:nvSpPr>
        <p:spPr/>
        <p:txBody>
          <a:bodyPr/>
          <a:lstStyle/>
          <a:p>
            <a:r>
              <a:rPr lang="en-ID" dirty="0"/>
              <a:t>David S Aditya</a:t>
            </a:r>
          </a:p>
        </p:txBody>
      </p:sp>
    </p:spTree>
    <p:extLst>
      <p:ext uri="{BB962C8B-B14F-4D97-AF65-F5344CB8AC3E}">
        <p14:creationId xmlns:p14="http://schemas.microsoft.com/office/powerpoint/2010/main" val="130839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4619F-DE84-4BA1-8E2F-2C3FB2C7DC94}"/>
              </a:ext>
            </a:extLst>
          </p:cNvPr>
          <p:cNvSpPr>
            <a:spLocks noGrp="1"/>
          </p:cNvSpPr>
          <p:nvPr>
            <p:ph type="title"/>
          </p:nvPr>
        </p:nvSpPr>
        <p:spPr/>
        <p:txBody>
          <a:bodyPr/>
          <a:lstStyle/>
          <a:p>
            <a:r>
              <a:rPr lang="en-US" sz="4400" b="1" dirty="0">
                <a:solidFill>
                  <a:srgbClr val="000000"/>
                </a:solidFill>
                <a:effectLst/>
                <a:latin typeface="Verdana" panose="020B0604030504040204" pitchFamily="34" charset="0"/>
                <a:ea typeface="Verdana" panose="020B0604030504040204" pitchFamily="34" charset="0"/>
              </a:rPr>
              <a:t>SENTENCES WITH ONE CLAUSE</a:t>
            </a:r>
            <a:endParaRPr lang="en-ID" dirty="0"/>
          </a:p>
        </p:txBody>
      </p:sp>
      <p:sp>
        <p:nvSpPr>
          <p:cNvPr id="3" name="Content Placeholder 2">
            <a:extLst>
              <a:ext uri="{FF2B5EF4-FFF2-40B4-BE49-F238E27FC236}">
                <a16:creationId xmlns:a16="http://schemas.microsoft.com/office/drawing/2014/main" id="{73245CC8-2EBD-496F-AE8A-FE95AA9AB10B}"/>
              </a:ext>
            </a:extLst>
          </p:cNvPr>
          <p:cNvSpPr>
            <a:spLocks noGrp="1"/>
          </p:cNvSpPr>
          <p:nvPr>
            <p:ph idx="1"/>
          </p:nvPr>
        </p:nvSpPr>
        <p:spPr/>
        <p:txBody>
          <a:bodyPr/>
          <a:lstStyle/>
          <a:p>
            <a:pPr marL="137160" indent="0" fontAlgn="base">
              <a:lnSpc>
                <a:spcPts val="1570"/>
              </a:lnSpc>
              <a:spcBef>
                <a:spcPts val="2345"/>
              </a:spcBef>
              <a:spcAft>
                <a:spcPts val="0"/>
              </a:spcAft>
              <a:buNone/>
              <a:tabLst>
                <a:tab pos="5897880" algn="r"/>
              </a:tabLst>
            </a:pPr>
            <a:r>
              <a:rPr lang="en-US" sz="1800" b="1" dirty="0">
                <a:solidFill>
                  <a:srgbClr val="000000"/>
                </a:solidFill>
                <a:effectLst/>
                <a:latin typeface="Verdana" panose="020B0604030504040204" pitchFamily="34" charset="0"/>
                <a:ea typeface="Verdana" panose="020B0604030504040204" pitchFamily="34" charset="0"/>
              </a:rPr>
              <a:t> </a:t>
            </a:r>
            <a:endParaRPr lang="en-ID" sz="1800" dirty="0">
              <a:effectLst/>
              <a:latin typeface="Times New Roman" panose="02020603050405020304" pitchFamily="18" charset="0"/>
              <a:ea typeface="PMingLiU" panose="02020500000000000000" pitchFamily="18" charset="-120"/>
            </a:endParaRPr>
          </a:p>
          <a:p>
            <a:pPr marL="365760" marR="91440" algn="just" fontAlgn="base">
              <a:lnSpc>
                <a:spcPct val="100000"/>
              </a:lnSpc>
              <a:spcBef>
                <a:spcPts val="1685"/>
              </a:spcBef>
              <a:spcAft>
                <a:spcPts val="0"/>
              </a:spcAft>
            </a:pPr>
            <a:r>
              <a:rPr lang="en-US" sz="1800" spc="35" dirty="0">
                <a:solidFill>
                  <a:srgbClr val="000000"/>
                </a:solidFill>
                <a:effectLst/>
                <a:ea typeface="Garamond" panose="02020404030301010803" pitchFamily="18" charset="0"/>
              </a:rPr>
              <a:t>Some sentences in English have just one subject and verb, and it is very important for you to find the subject and verb in these sentences. In some sentences it is easy to find the subject and verb. However, certain structures, such as objects of prepositions, appositives, and participles, can cause confusion in locating the subject and verb because each of these structures can look like a subject or verb. The object of the preposition can be mis­taken for a subject.</a:t>
            </a:r>
            <a:endParaRPr lang="en-ID" sz="1800" dirty="0">
              <a:effectLst/>
              <a:ea typeface="PMingLiU" panose="02020500000000000000" pitchFamily="18" charset="-120"/>
            </a:endParaRPr>
          </a:p>
          <a:p>
            <a:pPr marL="365760" marR="91440" indent="228600" algn="just" fontAlgn="base">
              <a:lnSpc>
                <a:spcPct val="100000"/>
              </a:lnSpc>
              <a:spcAft>
                <a:spcPts val="0"/>
              </a:spcAft>
            </a:pPr>
            <a:r>
              <a:rPr lang="en-US" sz="1800" spc="40" dirty="0">
                <a:solidFill>
                  <a:srgbClr val="000000"/>
                </a:solidFill>
                <a:effectLst/>
                <a:ea typeface="Garamond" panose="02020404030301010803" pitchFamily="18" charset="0"/>
              </a:rPr>
              <a:t>Therefore, you should be able to do the following in sentences with one subject and verb: (1) be sure the sentence has a subject and a verb, (2) be careful of objects of prepo­sitions and appositives when you are looking for the subject, and (3) be careful of present participles and past participles when you are looking for the verb.</a:t>
            </a:r>
            <a:endParaRPr lang="en-ID" sz="1800" dirty="0">
              <a:effectLst/>
              <a:ea typeface="PMingLiU" panose="02020500000000000000" pitchFamily="18" charset="-120"/>
            </a:endParaRPr>
          </a:p>
          <a:p>
            <a:endParaRPr lang="en-ID" dirty="0"/>
          </a:p>
        </p:txBody>
      </p:sp>
    </p:spTree>
    <p:extLst>
      <p:ext uri="{BB962C8B-B14F-4D97-AF65-F5344CB8AC3E}">
        <p14:creationId xmlns:p14="http://schemas.microsoft.com/office/powerpoint/2010/main" val="4223456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008A1-F33C-4454-8F07-74C5784BE3C5}"/>
              </a:ext>
            </a:extLst>
          </p:cNvPr>
          <p:cNvSpPr>
            <a:spLocks noGrp="1"/>
          </p:cNvSpPr>
          <p:nvPr>
            <p:ph type="title"/>
          </p:nvPr>
        </p:nvSpPr>
        <p:spPr/>
        <p:txBody>
          <a:bodyPr/>
          <a:lstStyle/>
          <a:p>
            <a:r>
              <a:rPr lang="en-US" sz="1800" b="1" spc="10" dirty="0">
                <a:solidFill>
                  <a:srgbClr val="000000"/>
                </a:solidFill>
                <a:effectLst/>
                <a:latin typeface="Verdana" panose="020B0604030504040204" pitchFamily="34" charset="0"/>
                <a:ea typeface="Verdana" panose="020B0604030504040204" pitchFamily="34" charset="0"/>
              </a:rPr>
              <a:t>SKILL I: BE SURE THE SENTENCE HAS A SUBJECT AND AVERB</a:t>
            </a:r>
            <a:br>
              <a:rPr lang="en-ID" sz="1800" dirty="0">
                <a:effectLst/>
                <a:latin typeface="Times New Roman" panose="02020603050405020304" pitchFamily="18" charset="0"/>
                <a:ea typeface="PMingLiU" panose="02020500000000000000" pitchFamily="18" charset="-120"/>
              </a:rPr>
            </a:br>
            <a:endParaRPr lang="en-ID" dirty="0"/>
          </a:p>
        </p:txBody>
      </p:sp>
      <p:sp>
        <p:nvSpPr>
          <p:cNvPr id="3" name="Content Placeholder 2">
            <a:extLst>
              <a:ext uri="{FF2B5EF4-FFF2-40B4-BE49-F238E27FC236}">
                <a16:creationId xmlns:a16="http://schemas.microsoft.com/office/drawing/2014/main" id="{0957FCA1-BBF0-4457-92D0-BEA0563E551D}"/>
              </a:ext>
            </a:extLst>
          </p:cNvPr>
          <p:cNvSpPr>
            <a:spLocks noGrp="1"/>
          </p:cNvSpPr>
          <p:nvPr>
            <p:ph idx="1"/>
          </p:nvPr>
        </p:nvSpPr>
        <p:spPr/>
        <p:txBody>
          <a:bodyPr/>
          <a:lstStyle/>
          <a:p>
            <a:pPr marL="0" indent="0">
              <a:lnSpc>
                <a:spcPct val="100000"/>
              </a:lnSpc>
              <a:buNone/>
            </a:pPr>
            <a:r>
              <a:rPr lang="en-US" sz="1800" spc="30" dirty="0">
                <a:solidFill>
                  <a:srgbClr val="000000"/>
                </a:solidFill>
                <a:effectLst/>
                <a:ea typeface="Garamond" panose="02020404030301010803" pitchFamily="18" charset="0"/>
              </a:rPr>
              <a:t>You know that a sentence in English should have a subject and a verb. The most common types of problems that you will encounter in the Structure section of the TOEFL test have to do with subjects and verbs: perhaps the sentence is missing either the subject or the verb or both, or perhaps the sentence has an extra subject or verb</a:t>
            </a:r>
            <a:r>
              <a:rPr lang="en-US" sz="1800" spc="30" dirty="0">
                <a:solidFill>
                  <a:srgbClr val="000000"/>
                </a:solidFill>
                <a:effectLst/>
                <a:latin typeface="Garamond" panose="02020404030301010803" pitchFamily="18" charset="0"/>
                <a:ea typeface="Garamond" panose="02020404030301010803" pitchFamily="18" charset="0"/>
              </a:rPr>
              <a:t>.</a:t>
            </a:r>
            <a:endParaRPr lang="en-ID" sz="1800" dirty="0">
              <a:latin typeface="Times New Roman" panose="02020603050405020304" pitchFamily="18" charset="0"/>
              <a:ea typeface="PMingLiU" panose="02020500000000000000" pitchFamily="18" charset="-120"/>
            </a:endParaRPr>
          </a:p>
          <a:p>
            <a:pPr marL="0" indent="0">
              <a:buNone/>
            </a:pPr>
            <a:endParaRPr lang="en-ID" sz="1800" b="1" spc="15" dirty="0">
              <a:solidFill>
                <a:srgbClr val="000000"/>
              </a:solidFill>
              <a:effectLst/>
              <a:latin typeface="Times New Roman" panose="02020603050405020304" pitchFamily="18" charset="0"/>
              <a:ea typeface="PMingLiU" panose="02020500000000000000" pitchFamily="18" charset="-120"/>
            </a:endParaRPr>
          </a:p>
          <a:p>
            <a:pPr marL="0" indent="0">
              <a:buNone/>
            </a:pPr>
            <a:r>
              <a:rPr lang="en-US" sz="1800" b="1" spc="15" dirty="0">
                <a:solidFill>
                  <a:srgbClr val="000000"/>
                </a:solidFill>
                <a:effectLst/>
                <a:latin typeface="Garamond" panose="02020404030301010803" pitchFamily="18" charset="0"/>
                <a:ea typeface="Garamond" panose="02020404030301010803" pitchFamily="18" charset="0"/>
              </a:rPr>
              <a:t>Example I</a:t>
            </a:r>
            <a:endParaRPr lang="en-ID" sz="1800" b="1" dirty="0">
              <a:latin typeface="Times New Roman" panose="02020603050405020304" pitchFamily="18" charset="0"/>
              <a:ea typeface="PMingLiU" panose="02020500000000000000" pitchFamily="18" charset="-120"/>
            </a:endParaRPr>
          </a:p>
          <a:p>
            <a:pPr marL="0" indent="0">
              <a:buNone/>
            </a:pPr>
            <a:r>
              <a:rPr lang="en-ID" sz="1800" b="1" spc="-15" dirty="0">
                <a:solidFill>
                  <a:srgbClr val="000000"/>
                </a:solidFill>
                <a:effectLst/>
                <a:latin typeface="Times New Roman" panose="02020603050405020304" pitchFamily="18" charset="0"/>
                <a:ea typeface="PMingLiU" panose="02020500000000000000" pitchFamily="18" charset="-120"/>
              </a:rPr>
              <a:t>1. _______ </a:t>
            </a:r>
            <a:r>
              <a:rPr lang="en-US" sz="1800" spc="-15" dirty="0">
                <a:solidFill>
                  <a:srgbClr val="000000"/>
                </a:solidFill>
                <a:effectLst/>
                <a:latin typeface="Garamond" panose="02020404030301010803" pitchFamily="18" charset="0"/>
                <a:ea typeface="Garamond" panose="02020404030301010803" pitchFamily="18" charset="0"/>
              </a:rPr>
              <a:t>was backed up for miles on the freeway.</a:t>
            </a:r>
            <a:endParaRPr lang="en-ID" sz="1800" dirty="0">
              <a:effectLst/>
              <a:latin typeface="Times New Roman" panose="02020603050405020304" pitchFamily="18" charset="0"/>
              <a:ea typeface="PMingLiU" panose="02020500000000000000" pitchFamily="18" charset="-120"/>
            </a:endParaRPr>
          </a:p>
          <a:p>
            <a:pPr marL="342900" lvl="0" indent="-342900" fontAlgn="base">
              <a:lnSpc>
                <a:spcPts val="1215"/>
              </a:lnSpc>
              <a:spcBef>
                <a:spcPts val="455"/>
              </a:spcBef>
              <a:spcAft>
                <a:spcPts val="0"/>
              </a:spcAft>
              <a:buClr>
                <a:srgbClr val="000000"/>
              </a:buClr>
              <a:buSzPts val="1150"/>
              <a:buAutoNum type="alphaUcParenBoth"/>
              <a:tabLst>
                <a:tab pos="274320" algn="l"/>
              </a:tabLst>
            </a:pPr>
            <a:r>
              <a:rPr lang="en-US" sz="1800" u="none" strike="noStrike" spc="-20" dirty="0">
                <a:solidFill>
                  <a:srgbClr val="000000"/>
                </a:solidFill>
                <a:effectLst/>
                <a:latin typeface="Garamond" panose="02020404030301010803" pitchFamily="18" charset="0"/>
                <a:ea typeface="Garamond" panose="02020404030301010803" pitchFamily="18" charset="0"/>
              </a:rPr>
              <a:t>Yesterday</a:t>
            </a:r>
            <a:endParaRPr lang="en-ID" sz="1800" spc="-20" dirty="0">
              <a:latin typeface="Garamond" panose="02020404030301010803" pitchFamily="18" charset="0"/>
              <a:ea typeface="Garamond" panose="02020404030301010803" pitchFamily="18" charset="0"/>
            </a:endParaRPr>
          </a:p>
          <a:p>
            <a:pPr marL="342900" lvl="0" indent="-342900" fontAlgn="base">
              <a:lnSpc>
                <a:spcPts val="1215"/>
              </a:lnSpc>
              <a:spcBef>
                <a:spcPts val="455"/>
              </a:spcBef>
              <a:spcAft>
                <a:spcPts val="0"/>
              </a:spcAft>
              <a:buClr>
                <a:srgbClr val="000000"/>
              </a:buClr>
              <a:buSzPts val="1150"/>
              <a:buAutoNum type="alphaUcParenBoth"/>
              <a:tabLst>
                <a:tab pos="274320" algn="l"/>
              </a:tabLst>
            </a:pPr>
            <a:r>
              <a:rPr lang="en-US" sz="1800" u="none" strike="noStrike" spc="-20" dirty="0">
                <a:solidFill>
                  <a:srgbClr val="000000"/>
                </a:solidFill>
                <a:effectLst/>
                <a:latin typeface="Garamond" panose="02020404030301010803" pitchFamily="18" charset="0"/>
                <a:ea typeface="Garamond" panose="02020404030301010803" pitchFamily="18" charset="0"/>
              </a:rPr>
              <a:t>In the morning</a:t>
            </a:r>
            <a:endParaRPr lang="en-ID" sz="1800" u="none" strike="noStrike" spc="-20" dirty="0">
              <a:effectLst/>
              <a:latin typeface="Garamond" panose="02020404030301010803" pitchFamily="18" charset="0"/>
              <a:ea typeface="Garamond" panose="02020404030301010803" pitchFamily="18" charset="0"/>
            </a:endParaRPr>
          </a:p>
          <a:p>
            <a:pPr marL="342900" lvl="0" indent="-342900" fontAlgn="base">
              <a:lnSpc>
                <a:spcPts val="1100"/>
              </a:lnSpc>
              <a:buClr>
                <a:srgbClr val="000000"/>
              </a:buClr>
              <a:buSzPts val="1150"/>
              <a:buFont typeface="+mj-lt"/>
              <a:buAutoNum type="alphaUcParenBoth"/>
              <a:tabLst>
                <a:tab pos="274320" algn="l"/>
              </a:tabLst>
            </a:pPr>
            <a:r>
              <a:rPr lang="en-US" sz="1800" u="none" strike="noStrike" spc="-25" dirty="0">
                <a:solidFill>
                  <a:srgbClr val="000000"/>
                </a:solidFill>
                <a:effectLst/>
                <a:latin typeface="Garamond" panose="02020404030301010803" pitchFamily="18" charset="0"/>
                <a:ea typeface="Garamond" panose="02020404030301010803" pitchFamily="18" charset="0"/>
              </a:rPr>
              <a:t>Traffic</a:t>
            </a:r>
            <a:endParaRPr lang="en-ID" sz="1800" spc="-20" dirty="0">
              <a:latin typeface="Garamond" panose="02020404030301010803" pitchFamily="18" charset="0"/>
              <a:ea typeface="Garamond" panose="02020404030301010803" pitchFamily="18" charset="0"/>
            </a:endParaRPr>
          </a:p>
          <a:p>
            <a:pPr marL="342900" lvl="0" indent="-342900" fontAlgn="base">
              <a:lnSpc>
                <a:spcPts val="1100"/>
              </a:lnSpc>
              <a:buClr>
                <a:srgbClr val="000000"/>
              </a:buClr>
              <a:buSzPts val="1150"/>
              <a:buFont typeface="+mj-lt"/>
              <a:buAutoNum type="alphaUcParenBoth"/>
              <a:tabLst>
                <a:tab pos="274320" algn="l"/>
              </a:tabLst>
            </a:pPr>
            <a:r>
              <a:rPr lang="en-US" sz="1800" spc="-5" dirty="0">
                <a:solidFill>
                  <a:srgbClr val="000000"/>
                </a:solidFill>
                <a:effectLst/>
                <a:latin typeface="Garamond" panose="02020404030301010803" pitchFamily="18" charset="0"/>
                <a:ea typeface="Garamond" panose="02020404030301010803" pitchFamily="18" charset="0"/>
                <a:cs typeface="Times New Roman" panose="02020603050405020304" pitchFamily="18" charset="0"/>
              </a:rPr>
              <a:t>Cars</a:t>
            </a:r>
            <a:endParaRPr lang="en-ID" dirty="0"/>
          </a:p>
        </p:txBody>
      </p:sp>
    </p:spTree>
    <p:extLst>
      <p:ext uri="{BB962C8B-B14F-4D97-AF65-F5344CB8AC3E}">
        <p14:creationId xmlns:p14="http://schemas.microsoft.com/office/powerpoint/2010/main" val="407571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77953-8629-4E79-8FF6-BD6E78ECC9E6}"/>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70584B62-2473-4879-B605-FFDF1A9ACB77}"/>
              </a:ext>
            </a:extLst>
          </p:cNvPr>
          <p:cNvSpPr>
            <a:spLocks noGrp="1"/>
          </p:cNvSpPr>
          <p:nvPr>
            <p:ph idx="1"/>
          </p:nvPr>
        </p:nvSpPr>
        <p:spPr/>
        <p:txBody>
          <a:bodyPr/>
          <a:lstStyle/>
          <a:p>
            <a:r>
              <a:rPr lang="en-US" sz="1800" spc="40" dirty="0">
                <a:solidFill>
                  <a:srgbClr val="000000"/>
                </a:solidFill>
                <a:effectLst/>
                <a:latin typeface="Garamond" panose="02020404030301010803" pitchFamily="18" charset="0"/>
                <a:ea typeface="Garamond" panose="02020404030301010803" pitchFamily="18" charset="0"/>
              </a:rPr>
              <a:t>In this example you should notice immediately that there is a verb </a:t>
            </a:r>
            <a:r>
              <a:rPr lang="en-US" sz="1800" i="1" spc="40" dirty="0">
                <a:solidFill>
                  <a:srgbClr val="000000"/>
                </a:solidFill>
                <a:effectLst/>
                <a:latin typeface="Garamond" panose="02020404030301010803" pitchFamily="18" charset="0"/>
                <a:ea typeface="Garamond" panose="02020404030301010803" pitchFamily="18" charset="0"/>
              </a:rPr>
              <a:t>(was), </a:t>
            </a:r>
            <a:r>
              <a:rPr lang="en-US" sz="1800" spc="40" dirty="0">
                <a:solidFill>
                  <a:srgbClr val="000000"/>
                </a:solidFill>
                <a:effectLst/>
                <a:latin typeface="Garamond" panose="02020404030301010803" pitchFamily="18" charset="0"/>
                <a:ea typeface="Garamond" panose="02020404030301010803" pitchFamily="18" charset="0"/>
              </a:rPr>
              <a:t>but there is no subject. Answer (C) is the best answer because it is a singular subject that agrees with the singular verb </a:t>
            </a:r>
            <a:r>
              <a:rPr lang="en-US" sz="1800" i="1" spc="40" dirty="0">
                <a:solidFill>
                  <a:srgbClr val="000000"/>
                </a:solidFill>
                <a:effectLst/>
                <a:latin typeface="Garamond" panose="02020404030301010803" pitchFamily="18" charset="0"/>
                <a:ea typeface="Garamond" panose="02020404030301010803" pitchFamily="18" charset="0"/>
              </a:rPr>
              <a:t>was. </a:t>
            </a:r>
            <a:r>
              <a:rPr lang="en-US" sz="1800" spc="40" dirty="0">
                <a:solidFill>
                  <a:srgbClr val="000000"/>
                </a:solidFill>
                <a:effectLst/>
                <a:latin typeface="Garamond" panose="02020404030301010803" pitchFamily="18" charset="0"/>
                <a:ea typeface="Garamond" panose="02020404030301010803" pitchFamily="18" charset="0"/>
              </a:rPr>
              <a:t>Answer (A), </a:t>
            </a:r>
            <a:r>
              <a:rPr lang="en-US" sz="1800" i="1" spc="40" dirty="0">
                <a:solidFill>
                  <a:srgbClr val="000000"/>
                </a:solidFill>
                <a:effectLst/>
                <a:latin typeface="Garamond" panose="02020404030301010803" pitchFamily="18" charset="0"/>
                <a:ea typeface="Garamond" panose="02020404030301010803" pitchFamily="18" charset="0"/>
              </a:rPr>
              <a:t>yesterday, </a:t>
            </a:r>
            <a:r>
              <a:rPr lang="en-US" sz="1800" spc="40" dirty="0">
                <a:solidFill>
                  <a:srgbClr val="000000"/>
                </a:solidFill>
                <a:effectLst/>
                <a:latin typeface="Garamond" panose="02020404030301010803" pitchFamily="18" charset="0"/>
                <a:ea typeface="Garamond" panose="02020404030301010803" pitchFamily="18" charset="0"/>
              </a:rPr>
              <a:t>and answer (B), </a:t>
            </a:r>
            <a:r>
              <a:rPr lang="en-US" sz="1800" i="1" spc="40" dirty="0">
                <a:solidFill>
                  <a:srgbClr val="000000"/>
                </a:solidFill>
                <a:effectLst/>
                <a:latin typeface="Garamond" panose="02020404030301010803" pitchFamily="18" charset="0"/>
                <a:ea typeface="Garamond" panose="02020404030301010803" pitchFamily="18" charset="0"/>
              </a:rPr>
              <a:t>in the morning, </a:t>
            </a:r>
            <a:r>
              <a:rPr lang="en-US" sz="1800" spc="40" dirty="0">
                <a:solidFill>
                  <a:srgbClr val="000000"/>
                </a:solidFill>
                <a:effectLst/>
                <a:latin typeface="Garamond" panose="02020404030301010803" pitchFamily="18" charset="0"/>
                <a:ea typeface="Garamond" panose="02020404030301010803" pitchFamily="18" charset="0"/>
              </a:rPr>
              <a:t>are not subjects, so they are not correct. Although answer (D), </a:t>
            </a:r>
            <a:r>
              <a:rPr lang="en-US" sz="1800" i="1" spc="40" dirty="0">
                <a:solidFill>
                  <a:srgbClr val="000000"/>
                </a:solidFill>
                <a:effectLst/>
                <a:latin typeface="Garamond" panose="02020404030301010803" pitchFamily="18" charset="0"/>
                <a:ea typeface="Garamond" panose="02020404030301010803" pitchFamily="18" charset="0"/>
              </a:rPr>
              <a:t>cars, </a:t>
            </a:r>
            <a:r>
              <a:rPr lang="en-US" sz="1800" spc="40" dirty="0">
                <a:solidFill>
                  <a:srgbClr val="000000"/>
                </a:solidFill>
                <a:effectLst/>
                <a:latin typeface="Garamond" panose="02020404030301010803" pitchFamily="18" charset="0"/>
                <a:ea typeface="Garamond" panose="02020404030301010803" pitchFamily="18" charset="0"/>
              </a:rPr>
              <a:t>could be a subject, it is not correct be­cause </a:t>
            </a:r>
            <a:r>
              <a:rPr lang="en-US" sz="1800" i="1" spc="40" dirty="0">
                <a:solidFill>
                  <a:srgbClr val="000000"/>
                </a:solidFill>
                <a:effectLst/>
                <a:latin typeface="Garamond" panose="02020404030301010803" pitchFamily="18" charset="0"/>
                <a:ea typeface="Garamond" panose="02020404030301010803" pitchFamily="18" charset="0"/>
              </a:rPr>
              <a:t>cars </a:t>
            </a:r>
            <a:r>
              <a:rPr lang="en-US" sz="1800" spc="40" dirty="0">
                <a:solidFill>
                  <a:srgbClr val="000000"/>
                </a:solidFill>
                <a:effectLst/>
                <a:latin typeface="Garamond" panose="02020404030301010803" pitchFamily="18" charset="0"/>
                <a:ea typeface="Garamond" panose="02020404030301010803" pitchFamily="18" charset="0"/>
              </a:rPr>
              <a:t>is plural and it does not agree with the singular verb </a:t>
            </a:r>
            <a:r>
              <a:rPr lang="en-US" sz="1800" i="1" spc="40" dirty="0">
                <a:solidFill>
                  <a:srgbClr val="000000"/>
                </a:solidFill>
                <a:effectLst/>
                <a:latin typeface="Garamond" panose="02020404030301010803" pitchFamily="18" charset="0"/>
                <a:ea typeface="Garamond" panose="02020404030301010803" pitchFamily="18" charset="0"/>
              </a:rPr>
              <a:t>was.</a:t>
            </a:r>
            <a:endParaRPr lang="en-ID" sz="1800" i="1" dirty="0">
              <a:latin typeface="Times New Roman" panose="02020603050405020304" pitchFamily="18" charset="0"/>
              <a:ea typeface="PMingLiU" panose="02020500000000000000" pitchFamily="18" charset="-120"/>
            </a:endParaRPr>
          </a:p>
          <a:p>
            <a:pPr marL="0" indent="0">
              <a:buNone/>
            </a:pPr>
            <a:endParaRPr lang="en-ID" sz="1800" b="1" i="1" spc="15" dirty="0">
              <a:solidFill>
                <a:srgbClr val="000000"/>
              </a:solidFill>
              <a:effectLst/>
              <a:latin typeface="Times New Roman" panose="02020603050405020304" pitchFamily="18" charset="0"/>
              <a:ea typeface="PMingLiU" panose="02020500000000000000" pitchFamily="18" charset="-120"/>
            </a:endParaRPr>
          </a:p>
          <a:p>
            <a:pPr marL="0" indent="0">
              <a:buNone/>
            </a:pPr>
            <a:r>
              <a:rPr lang="en-US" sz="1800" b="1" spc="15" dirty="0">
                <a:solidFill>
                  <a:srgbClr val="000000"/>
                </a:solidFill>
                <a:effectLst/>
                <a:latin typeface="Garamond" panose="02020404030301010803" pitchFamily="18" charset="0"/>
                <a:ea typeface="Garamond" panose="02020404030301010803" pitchFamily="18" charset="0"/>
              </a:rPr>
              <a:t>Example II</a:t>
            </a:r>
            <a:endParaRPr lang="en-ID" sz="1800" b="1" dirty="0">
              <a:latin typeface="Times New Roman" panose="02020603050405020304" pitchFamily="18" charset="0"/>
              <a:ea typeface="PMingLiU" panose="02020500000000000000" pitchFamily="18" charset="-120"/>
            </a:endParaRPr>
          </a:p>
          <a:p>
            <a:pPr marL="0" indent="0">
              <a:buNone/>
            </a:pPr>
            <a:r>
              <a:rPr lang="en-US" sz="1800" spc="-15" dirty="0">
                <a:solidFill>
                  <a:srgbClr val="000000"/>
                </a:solidFill>
                <a:effectLst/>
                <a:latin typeface="Garamond" panose="02020404030301010803" pitchFamily="18" charset="0"/>
                <a:ea typeface="Garamond" panose="02020404030301010803" pitchFamily="18" charset="0"/>
              </a:rPr>
              <a:t>Engineers	________ for work on the new space program.</a:t>
            </a:r>
            <a:endParaRPr lang="en-ID" sz="1800" dirty="0">
              <a:effectLst/>
              <a:latin typeface="Times New Roman" panose="02020603050405020304" pitchFamily="18" charset="0"/>
              <a:ea typeface="PMingLiU" panose="02020500000000000000" pitchFamily="18" charset="-120"/>
            </a:endParaRPr>
          </a:p>
          <a:p>
            <a:pPr marL="342900" lvl="0" indent="-342900" fontAlgn="base">
              <a:lnSpc>
                <a:spcPts val="1210"/>
              </a:lnSpc>
              <a:spcBef>
                <a:spcPts val="455"/>
              </a:spcBef>
              <a:spcAft>
                <a:spcPts val="0"/>
              </a:spcAft>
              <a:buClr>
                <a:srgbClr val="000000"/>
              </a:buClr>
              <a:buSzPts val="1150"/>
              <a:buFont typeface="+mj-lt"/>
              <a:buAutoNum type="alphaUcParenBoth"/>
              <a:tabLst>
                <a:tab pos="320040" algn="l"/>
              </a:tabLst>
            </a:pPr>
            <a:r>
              <a:rPr lang="en-US" sz="1800" u="none" strike="noStrike" spc="-40" dirty="0">
                <a:solidFill>
                  <a:srgbClr val="000000"/>
                </a:solidFill>
                <a:effectLst/>
                <a:latin typeface="Garamond" panose="02020404030301010803" pitchFamily="18" charset="0"/>
                <a:ea typeface="Garamond" panose="02020404030301010803" pitchFamily="18" charset="0"/>
              </a:rPr>
              <a:t>necessary</a:t>
            </a:r>
            <a:endParaRPr lang="en-ID" sz="1800" u="none" strike="noStrike" spc="-40" dirty="0">
              <a:effectLst/>
              <a:latin typeface="Garamond" panose="02020404030301010803" pitchFamily="18" charset="0"/>
              <a:ea typeface="Garamond" panose="02020404030301010803" pitchFamily="18" charset="0"/>
            </a:endParaRPr>
          </a:p>
          <a:p>
            <a:pPr marL="342900" lvl="0" indent="-342900" fontAlgn="base">
              <a:lnSpc>
                <a:spcPts val="1105"/>
              </a:lnSpc>
              <a:buClr>
                <a:srgbClr val="000000"/>
              </a:buClr>
              <a:buSzPts val="1150"/>
              <a:buFont typeface="+mj-lt"/>
              <a:buAutoNum type="alphaUcParenBoth"/>
              <a:tabLst>
                <a:tab pos="320040" algn="l"/>
              </a:tabLst>
            </a:pPr>
            <a:r>
              <a:rPr lang="en-US" sz="1800" u="none" strike="noStrike" spc="-40" dirty="0">
                <a:solidFill>
                  <a:srgbClr val="000000"/>
                </a:solidFill>
                <a:effectLst/>
                <a:latin typeface="Garamond" panose="02020404030301010803" pitchFamily="18" charset="0"/>
                <a:ea typeface="Garamond" panose="02020404030301010803" pitchFamily="18" charset="0"/>
              </a:rPr>
              <a:t>are needed</a:t>
            </a:r>
            <a:endParaRPr lang="en-ID" sz="1800" u="none" strike="noStrike" spc="-40" dirty="0">
              <a:effectLst/>
              <a:latin typeface="Garamond" panose="02020404030301010803" pitchFamily="18" charset="0"/>
              <a:ea typeface="Garamond" panose="02020404030301010803" pitchFamily="18" charset="0"/>
            </a:endParaRPr>
          </a:p>
          <a:p>
            <a:pPr marL="342900" lvl="0" indent="-342900" fontAlgn="base">
              <a:lnSpc>
                <a:spcPts val="1100"/>
              </a:lnSpc>
              <a:buClr>
                <a:srgbClr val="000000"/>
              </a:buClr>
              <a:buSzPts val="1150"/>
              <a:buFont typeface="+mj-lt"/>
              <a:buAutoNum type="alphaUcParenBoth"/>
              <a:tabLst>
                <a:tab pos="320040" algn="l"/>
              </a:tabLst>
            </a:pPr>
            <a:r>
              <a:rPr lang="en-US" sz="1800" u="none" strike="noStrike" spc="-45" dirty="0">
                <a:solidFill>
                  <a:srgbClr val="000000"/>
                </a:solidFill>
                <a:effectLst/>
                <a:latin typeface="Garamond" panose="02020404030301010803" pitchFamily="18" charset="0"/>
                <a:ea typeface="Garamond" panose="02020404030301010803" pitchFamily="18" charset="0"/>
              </a:rPr>
              <a:t>Hopefully</a:t>
            </a:r>
            <a:endParaRPr lang="en-ID" sz="1800" spc="-40" dirty="0">
              <a:latin typeface="Garamond" panose="02020404030301010803" pitchFamily="18" charset="0"/>
              <a:ea typeface="Garamond" panose="02020404030301010803" pitchFamily="18" charset="0"/>
            </a:endParaRPr>
          </a:p>
          <a:p>
            <a:pPr marL="342900" lvl="0" indent="-342900" fontAlgn="base">
              <a:lnSpc>
                <a:spcPts val="1100"/>
              </a:lnSpc>
              <a:buClr>
                <a:srgbClr val="000000"/>
              </a:buClr>
              <a:buSzPts val="1150"/>
              <a:buFont typeface="+mj-lt"/>
              <a:buAutoNum type="alphaUcParenBoth"/>
              <a:tabLst>
                <a:tab pos="320040" algn="l"/>
              </a:tabLst>
            </a:pPr>
            <a:r>
              <a:rPr lang="en-US" sz="1800" spc="-50" dirty="0">
                <a:solidFill>
                  <a:srgbClr val="000000"/>
                </a:solidFill>
                <a:effectLst/>
                <a:latin typeface="Garamond" panose="02020404030301010803" pitchFamily="18" charset="0"/>
                <a:ea typeface="Garamond" panose="02020404030301010803" pitchFamily="18" charset="0"/>
                <a:cs typeface="Times New Roman" panose="02020603050405020304" pitchFamily="18" charset="0"/>
              </a:rPr>
              <a:t>next month</a:t>
            </a:r>
            <a:endParaRPr lang="en-ID" dirty="0"/>
          </a:p>
        </p:txBody>
      </p:sp>
    </p:spTree>
    <p:extLst>
      <p:ext uri="{BB962C8B-B14F-4D97-AF65-F5344CB8AC3E}">
        <p14:creationId xmlns:p14="http://schemas.microsoft.com/office/powerpoint/2010/main" val="121452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2FE0-88C6-4E5F-9F14-E77DC819D7A9}"/>
              </a:ext>
            </a:extLst>
          </p:cNvPr>
          <p:cNvSpPr>
            <a:spLocks noGrp="1"/>
          </p:cNvSpPr>
          <p:nvPr>
            <p:ph type="title"/>
          </p:nvPr>
        </p:nvSpPr>
        <p:spPr/>
        <p:txBody>
          <a:bodyPr/>
          <a:lstStyle/>
          <a:p>
            <a:endParaRPr lang="en-ID" dirty="0"/>
          </a:p>
        </p:txBody>
      </p:sp>
      <p:sp>
        <p:nvSpPr>
          <p:cNvPr id="3" name="Content Placeholder 2">
            <a:extLst>
              <a:ext uri="{FF2B5EF4-FFF2-40B4-BE49-F238E27FC236}">
                <a16:creationId xmlns:a16="http://schemas.microsoft.com/office/drawing/2014/main" id="{25D23937-8420-4908-A15C-3313883F6A55}"/>
              </a:ext>
            </a:extLst>
          </p:cNvPr>
          <p:cNvSpPr>
            <a:spLocks noGrp="1"/>
          </p:cNvSpPr>
          <p:nvPr>
            <p:ph idx="1"/>
          </p:nvPr>
        </p:nvSpPr>
        <p:spPr/>
        <p:txBody>
          <a:bodyPr/>
          <a:lstStyle/>
          <a:p>
            <a:pPr marL="0" indent="0" algn="just" fontAlgn="base">
              <a:lnSpc>
                <a:spcPts val="1055"/>
              </a:lnSpc>
              <a:buNone/>
            </a:pPr>
            <a:endParaRPr lang="en-US" sz="1800" spc="35" dirty="0">
              <a:solidFill>
                <a:srgbClr val="000000"/>
              </a:solidFill>
              <a:effectLst/>
              <a:latin typeface="Verdana" panose="020B0604030504040204" pitchFamily="34" charset="0"/>
              <a:ea typeface="Verdana" panose="020B0604030504040204" pitchFamily="34" charset="0"/>
            </a:endParaRPr>
          </a:p>
          <a:p>
            <a:pPr marL="0" indent="0" algn="just" fontAlgn="base">
              <a:lnSpc>
                <a:spcPts val="1055"/>
              </a:lnSpc>
              <a:buNone/>
            </a:pPr>
            <a:r>
              <a:rPr lang="en-US" sz="1800" spc="35" dirty="0">
                <a:solidFill>
                  <a:srgbClr val="000000"/>
                </a:solidFill>
                <a:effectLst/>
                <a:latin typeface="Verdana" panose="020B0604030504040204" pitchFamily="34" charset="0"/>
                <a:ea typeface="Verdana" panose="020B0604030504040204" pitchFamily="34" charset="0"/>
              </a:rPr>
              <a:t>Example III</a:t>
            </a:r>
            <a:endParaRPr lang="en-ID" sz="1800" spc="35" dirty="0">
              <a:latin typeface="Times New Roman" panose="02020603050405020304" pitchFamily="18" charset="0"/>
              <a:ea typeface="PMingLiU" panose="02020500000000000000" pitchFamily="18" charset="-120"/>
            </a:endParaRPr>
          </a:p>
          <a:p>
            <a:pPr marL="0" indent="0" algn="just" fontAlgn="base">
              <a:lnSpc>
                <a:spcPts val="1055"/>
              </a:lnSpc>
              <a:buNone/>
            </a:pPr>
            <a:r>
              <a:rPr lang="en-US" sz="1800" dirty="0">
                <a:solidFill>
                  <a:srgbClr val="000000"/>
                </a:solidFill>
                <a:effectLst/>
                <a:latin typeface="Garamond" panose="02020404030301010803" pitchFamily="18" charset="0"/>
                <a:ea typeface="Garamond" panose="02020404030301010803" pitchFamily="18" charset="0"/>
              </a:rPr>
              <a:t>The boy _________  going to the movies with a friend.</a:t>
            </a:r>
            <a:endParaRPr lang="en-ID" sz="1800" dirty="0">
              <a:effectLst/>
              <a:latin typeface="Times New Roman" panose="02020603050405020304" pitchFamily="18" charset="0"/>
              <a:ea typeface="PMingLiU" panose="02020500000000000000" pitchFamily="18" charset="-120"/>
            </a:endParaRPr>
          </a:p>
          <a:p>
            <a:pPr marL="342900" lvl="0" indent="-342900" algn="just" fontAlgn="base">
              <a:lnSpc>
                <a:spcPts val="1135"/>
              </a:lnSpc>
              <a:spcBef>
                <a:spcPts val="585"/>
              </a:spcBef>
              <a:spcAft>
                <a:spcPts val="0"/>
              </a:spcAft>
              <a:buClr>
                <a:srgbClr val="000000"/>
              </a:buClr>
              <a:buSzPts val="1050"/>
              <a:buFont typeface="+mj-lt"/>
              <a:buAutoNum type="alphaUcParenBoth"/>
              <a:tabLst>
                <a:tab pos="274320" algn="l"/>
              </a:tabLst>
            </a:pPr>
            <a:r>
              <a:rPr lang="en-US" sz="1800" u="none" strike="noStrike" spc="-85" dirty="0">
                <a:solidFill>
                  <a:srgbClr val="000000"/>
                </a:solidFill>
                <a:effectLst/>
                <a:latin typeface="Garamond" panose="02020404030301010803" pitchFamily="18" charset="0"/>
                <a:ea typeface="Garamond" panose="02020404030301010803" pitchFamily="18" charset="0"/>
              </a:rPr>
              <a:t>he is</a:t>
            </a:r>
            <a:endParaRPr lang="en-ID" sz="1800" u="none" strike="noStrike" spc="-85" dirty="0">
              <a:effectLst/>
              <a:latin typeface="Garamond" panose="02020404030301010803" pitchFamily="18" charset="0"/>
              <a:ea typeface="Garamond" panose="02020404030301010803" pitchFamily="18" charset="0"/>
            </a:endParaRPr>
          </a:p>
          <a:p>
            <a:pPr marL="342900" lvl="0" indent="-342900" algn="just" fontAlgn="base">
              <a:lnSpc>
                <a:spcPts val="1100"/>
              </a:lnSpc>
              <a:buClr>
                <a:srgbClr val="000000"/>
              </a:buClr>
              <a:buSzPts val="1050"/>
              <a:buFont typeface="+mj-lt"/>
              <a:buAutoNum type="alphaUcParenBoth"/>
              <a:tabLst>
                <a:tab pos="274320" algn="l"/>
              </a:tabLst>
            </a:pPr>
            <a:r>
              <a:rPr lang="en-US" sz="1800" u="none" strike="noStrike" spc="-15" dirty="0">
                <a:solidFill>
                  <a:srgbClr val="000000"/>
                </a:solidFill>
                <a:effectLst/>
                <a:latin typeface="Garamond" panose="02020404030301010803" pitchFamily="18" charset="0"/>
                <a:ea typeface="Garamond" panose="02020404030301010803" pitchFamily="18" charset="0"/>
              </a:rPr>
              <a:t>he always was</a:t>
            </a:r>
            <a:endParaRPr lang="en-ID" sz="1800" u="none" strike="noStrike" spc="-85" dirty="0">
              <a:effectLst/>
              <a:latin typeface="Garamond" panose="02020404030301010803" pitchFamily="18" charset="0"/>
              <a:ea typeface="Garamond" panose="02020404030301010803" pitchFamily="18" charset="0"/>
            </a:endParaRPr>
          </a:p>
          <a:p>
            <a:pPr marL="342900" lvl="0" indent="-342900" algn="just" fontAlgn="base">
              <a:lnSpc>
                <a:spcPts val="1100"/>
              </a:lnSpc>
              <a:buClr>
                <a:srgbClr val="000000"/>
              </a:buClr>
              <a:buSzPts val="1050"/>
              <a:buFont typeface="+mj-lt"/>
              <a:buAutoNum type="alphaUcParenBoth"/>
              <a:tabLst>
                <a:tab pos="274320" algn="l"/>
              </a:tabLst>
            </a:pPr>
            <a:r>
              <a:rPr lang="en-US" sz="1800" u="none" strike="noStrike" spc="15" dirty="0">
                <a:solidFill>
                  <a:srgbClr val="000000"/>
                </a:solidFill>
                <a:effectLst/>
                <a:latin typeface="Garamond" panose="02020404030301010803" pitchFamily="18" charset="0"/>
                <a:ea typeface="Garamond" panose="02020404030301010803" pitchFamily="18" charset="0"/>
              </a:rPr>
              <a:t>is relaxing</a:t>
            </a:r>
            <a:endParaRPr lang="en-ID" sz="1800" spc="-85" dirty="0">
              <a:latin typeface="Garamond" panose="02020404030301010803" pitchFamily="18" charset="0"/>
              <a:ea typeface="Garamond" panose="02020404030301010803" pitchFamily="18" charset="0"/>
            </a:endParaRPr>
          </a:p>
          <a:p>
            <a:pPr marL="342900" lvl="0" indent="-342900" algn="just" fontAlgn="base">
              <a:lnSpc>
                <a:spcPts val="1100"/>
              </a:lnSpc>
              <a:buClr>
                <a:srgbClr val="000000"/>
              </a:buClr>
              <a:buSzPts val="1050"/>
              <a:buFont typeface="+mj-lt"/>
              <a:buAutoNum type="alphaUcParenBoth"/>
              <a:tabLst>
                <a:tab pos="274320" algn="l"/>
              </a:tabLst>
            </a:pPr>
            <a:r>
              <a:rPr lang="en-US" sz="1800" spc="15" dirty="0">
                <a:solidFill>
                  <a:srgbClr val="000000"/>
                </a:solidFill>
                <a:effectLst/>
                <a:latin typeface="Garamond" panose="02020404030301010803" pitchFamily="18" charset="0"/>
                <a:ea typeface="Garamond" panose="02020404030301010803" pitchFamily="18" charset="0"/>
                <a:cs typeface="Times New Roman" panose="02020603050405020304" pitchFamily="18" charset="0"/>
              </a:rPr>
              <a:t>will be</a:t>
            </a:r>
          </a:p>
          <a:p>
            <a:pPr marL="342900" lvl="0" indent="-342900" algn="just" fontAlgn="base">
              <a:lnSpc>
                <a:spcPts val="1100"/>
              </a:lnSpc>
              <a:buClr>
                <a:srgbClr val="000000"/>
              </a:buClr>
              <a:buSzPts val="1050"/>
              <a:buFont typeface="+mj-lt"/>
              <a:buAutoNum type="alphaUcParenBoth"/>
              <a:tabLst>
                <a:tab pos="274320" algn="l"/>
              </a:tabLst>
            </a:pPr>
            <a:endParaRPr lang="en-US" sz="1800" spc="15" dirty="0">
              <a:solidFill>
                <a:srgbClr val="000000"/>
              </a:solidFill>
              <a:latin typeface="Garamond" panose="02020404030301010803" pitchFamily="18" charset="0"/>
              <a:cs typeface="Times New Roman" panose="02020603050405020304" pitchFamily="18" charset="0"/>
            </a:endParaRPr>
          </a:p>
          <a:p>
            <a:pPr marL="0" indent="0" algn="just" fontAlgn="base">
              <a:lnSpc>
                <a:spcPct val="100000"/>
              </a:lnSpc>
              <a:buClr>
                <a:srgbClr val="000000"/>
              </a:buClr>
              <a:buSzPts val="1050"/>
              <a:buNone/>
              <a:tabLst>
                <a:tab pos="274320" algn="l"/>
              </a:tabLst>
            </a:pPr>
            <a:r>
              <a:rPr lang="en-US" sz="1800" spc="15" dirty="0">
                <a:solidFill>
                  <a:srgbClr val="000000"/>
                </a:solidFill>
                <a:effectLst/>
                <a:latin typeface="Garamond" panose="02020404030301010803" pitchFamily="18" charset="0"/>
                <a:ea typeface="Garamond" panose="02020404030301010803" pitchFamily="18" charset="0"/>
              </a:rPr>
              <a:t>This sentence has a subject </a:t>
            </a:r>
            <a:r>
              <a:rPr lang="en-US" sz="1800" i="1" spc="15" dirty="0">
                <a:solidFill>
                  <a:srgbClr val="000000"/>
                </a:solidFill>
                <a:effectLst/>
                <a:latin typeface="Garamond" panose="02020404030301010803" pitchFamily="18" charset="0"/>
                <a:ea typeface="Garamond" panose="02020404030301010803" pitchFamily="18" charset="0"/>
              </a:rPr>
              <a:t>(boy) </a:t>
            </a:r>
            <a:r>
              <a:rPr lang="en-US" sz="1800" spc="15" dirty="0">
                <a:solidFill>
                  <a:srgbClr val="000000"/>
                </a:solidFill>
                <a:effectLst/>
                <a:latin typeface="Garamond" panose="02020404030301010803" pitchFamily="18" charset="0"/>
                <a:ea typeface="Garamond" panose="02020404030301010803" pitchFamily="18" charset="0"/>
              </a:rPr>
              <a:t>and has part of a verb </a:t>
            </a:r>
            <a:r>
              <a:rPr lang="en-US" sz="1800" i="1" spc="15" dirty="0">
                <a:solidFill>
                  <a:srgbClr val="000000"/>
                </a:solidFill>
                <a:effectLst/>
                <a:latin typeface="Garamond" panose="02020404030301010803" pitchFamily="18" charset="0"/>
                <a:ea typeface="Garamond" panose="02020404030301010803" pitchFamily="18" charset="0"/>
              </a:rPr>
              <a:t>(going); </a:t>
            </a:r>
            <a:r>
              <a:rPr lang="en-US" sz="1800" spc="15" dirty="0">
                <a:solidFill>
                  <a:srgbClr val="000000"/>
                </a:solidFill>
                <a:effectLst/>
                <a:latin typeface="Garamond" panose="02020404030301010803" pitchFamily="18" charset="0"/>
                <a:ea typeface="Garamond" panose="02020404030301010803" pitchFamily="18" charset="0"/>
              </a:rPr>
              <a:t>to be </a:t>
            </a:r>
            <a:r>
              <a:rPr lang="en-US" sz="1800" spc="15" dirty="0" err="1">
                <a:solidFill>
                  <a:srgbClr val="000000"/>
                </a:solidFill>
                <a:effectLst/>
                <a:latin typeface="Garamond" panose="02020404030301010803" pitchFamily="18" charset="0"/>
                <a:ea typeface="Garamond" panose="02020404030301010803" pitchFamily="18" charset="0"/>
              </a:rPr>
              <a:t>correct,'some</a:t>
            </a:r>
            <a:r>
              <a:rPr lang="en-US" sz="1800" spc="15" dirty="0">
                <a:solidFill>
                  <a:srgbClr val="000000"/>
                </a:solidFill>
                <a:effectLst/>
                <a:latin typeface="Garamond" panose="02020404030301010803" pitchFamily="18" charset="0"/>
                <a:ea typeface="Garamond" panose="02020404030301010803" pitchFamily="18" charset="0"/>
              </a:rPr>
              <a:t> form of the verb </a:t>
            </a:r>
            <a:r>
              <a:rPr lang="en-US" sz="1800" i="1" spc="15" dirty="0">
                <a:solidFill>
                  <a:srgbClr val="000000"/>
                </a:solidFill>
                <a:effectLst/>
                <a:latin typeface="Garamond" panose="02020404030301010803" pitchFamily="18" charset="0"/>
                <a:ea typeface="Garamond" panose="02020404030301010803" pitchFamily="18" charset="0"/>
              </a:rPr>
              <a:t>be </a:t>
            </a:r>
            <a:r>
              <a:rPr lang="en-US" sz="1800" spc="15" dirty="0">
                <a:solidFill>
                  <a:srgbClr val="000000"/>
                </a:solidFill>
                <a:effectLst/>
                <a:latin typeface="Garamond" panose="02020404030301010803" pitchFamily="18" charset="0"/>
                <a:ea typeface="Garamond" panose="02020404030301010803" pitchFamily="18" charset="0"/>
              </a:rPr>
              <a:t>is needed to make the sentence complete. Answers (A) and (B) are incor­rect because the sentence already has a subject </a:t>
            </a:r>
            <a:r>
              <a:rPr lang="en-US" sz="1800" i="1" spc="15" dirty="0">
                <a:solidFill>
                  <a:srgbClr val="000000"/>
                </a:solidFill>
                <a:effectLst/>
                <a:latin typeface="Garamond" panose="02020404030301010803" pitchFamily="18" charset="0"/>
                <a:ea typeface="Garamond" panose="02020404030301010803" pitchFamily="18" charset="0"/>
              </a:rPr>
              <a:t>(boy) </a:t>
            </a:r>
            <a:r>
              <a:rPr lang="en-US" sz="1800" spc="15" dirty="0">
                <a:solidFill>
                  <a:srgbClr val="000000"/>
                </a:solidFill>
                <a:effectLst/>
                <a:latin typeface="Garamond" panose="02020404030301010803" pitchFamily="18" charset="0"/>
                <a:ea typeface="Garamond" panose="02020404030301010803" pitchFamily="18" charset="0"/>
              </a:rPr>
              <a:t>and does not need the extra subject </a:t>
            </a:r>
            <a:r>
              <a:rPr lang="en-US" sz="1800" i="1" spc="15" dirty="0">
                <a:solidFill>
                  <a:srgbClr val="000000"/>
                </a:solidFill>
                <a:effectLst/>
                <a:latin typeface="Garamond" panose="02020404030301010803" pitchFamily="18" charset="0"/>
                <a:ea typeface="Garamond" panose="02020404030301010803" pitchFamily="18" charset="0"/>
              </a:rPr>
              <a:t>he. </a:t>
            </a:r>
            <a:r>
              <a:rPr lang="en-US" sz="1800" spc="15" dirty="0">
                <a:solidFill>
                  <a:srgbClr val="000000"/>
                </a:solidFill>
                <a:effectLst/>
                <a:latin typeface="Garamond" panose="02020404030301010803" pitchFamily="18" charset="0"/>
                <a:ea typeface="Garamond" panose="02020404030301010803" pitchFamily="18" charset="0"/>
              </a:rPr>
              <a:t>Answer (C) is incorrect because </a:t>
            </a:r>
            <a:r>
              <a:rPr lang="en-US" sz="1800" i="1" spc="15" dirty="0">
                <a:solidFill>
                  <a:srgbClr val="000000"/>
                </a:solidFill>
                <a:effectLst/>
                <a:latin typeface="Garamond" panose="02020404030301010803" pitchFamily="18" charset="0"/>
                <a:ea typeface="Garamond" panose="02020404030301010803" pitchFamily="18" charset="0"/>
              </a:rPr>
              <a:t>relaxing </a:t>
            </a:r>
            <a:r>
              <a:rPr lang="en-US" sz="1800" spc="15" dirty="0">
                <a:solidFill>
                  <a:srgbClr val="000000"/>
                </a:solidFill>
                <a:effectLst/>
                <a:latin typeface="Garamond" panose="02020404030301010803" pitchFamily="18" charset="0"/>
                <a:ea typeface="Garamond" panose="02020404030301010803" pitchFamily="18" charset="0"/>
              </a:rPr>
              <a:t>is an extra verb part that is unnecessary be­cause of </a:t>
            </a:r>
            <a:r>
              <a:rPr lang="en-US" sz="1800" i="1" spc="15" dirty="0">
                <a:solidFill>
                  <a:srgbClr val="000000"/>
                </a:solidFill>
                <a:effectLst/>
                <a:latin typeface="Garamond" panose="02020404030301010803" pitchFamily="18" charset="0"/>
                <a:ea typeface="Garamond" panose="02020404030301010803" pitchFamily="18" charset="0"/>
              </a:rPr>
              <a:t>going. </a:t>
            </a:r>
            <a:r>
              <a:rPr lang="en-US" sz="1800" spc="15" dirty="0">
                <a:solidFill>
                  <a:srgbClr val="000000"/>
                </a:solidFill>
                <a:effectLst/>
                <a:latin typeface="Garamond" panose="02020404030301010803" pitchFamily="18" charset="0"/>
                <a:ea typeface="Garamond" panose="02020404030301010803" pitchFamily="18" charset="0"/>
              </a:rPr>
              <a:t>Answer (D) is the best answer; </a:t>
            </a:r>
            <a:r>
              <a:rPr lang="en-US" sz="1800" i="1" spc="15" dirty="0">
                <a:solidFill>
                  <a:srgbClr val="000000"/>
                </a:solidFill>
                <a:effectLst/>
                <a:latin typeface="Garamond" panose="02020404030301010803" pitchFamily="18" charset="0"/>
                <a:ea typeface="Garamond" panose="02020404030301010803" pitchFamily="18" charset="0"/>
              </a:rPr>
              <a:t>will be </a:t>
            </a:r>
            <a:r>
              <a:rPr lang="en-US" sz="1800" spc="15" dirty="0">
                <a:solidFill>
                  <a:srgbClr val="000000"/>
                </a:solidFill>
                <a:effectLst/>
                <a:latin typeface="Garamond" panose="02020404030301010803" pitchFamily="18" charset="0"/>
                <a:ea typeface="Garamond" panose="02020404030301010803" pitchFamily="18" charset="0"/>
              </a:rPr>
              <a:t>together with </a:t>
            </a:r>
            <a:r>
              <a:rPr lang="en-US" sz="1800" i="1" spc="15" dirty="0">
                <a:solidFill>
                  <a:srgbClr val="000000"/>
                </a:solidFill>
                <a:effectLst/>
                <a:latin typeface="Garamond" panose="02020404030301010803" pitchFamily="18" charset="0"/>
                <a:ea typeface="Garamond" panose="02020404030301010803" pitchFamily="18" charset="0"/>
              </a:rPr>
              <a:t>going </a:t>
            </a:r>
            <a:r>
              <a:rPr lang="en-US" sz="1800" spc="15" dirty="0">
                <a:solidFill>
                  <a:srgbClr val="000000"/>
                </a:solidFill>
                <a:effectLst/>
                <a:latin typeface="Garamond" panose="02020404030301010803" pitchFamily="18" charset="0"/>
                <a:ea typeface="Garamond" panose="02020404030301010803" pitchFamily="18" charset="0"/>
              </a:rPr>
              <a:t>is a complete verb.</a:t>
            </a:r>
            <a:endParaRPr lang="en-ID" sz="1800" dirty="0">
              <a:effectLst/>
              <a:latin typeface="Times New Roman" panose="02020603050405020304" pitchFamily="18" charset="0"/>
              <a:ea typeface="PMingLiU" panose="02020500000000000000" pitchFamily="18" charset="-120"/>
            </a:endParaRPr>
          </a:p>
          <a:p>
            <a:pPr marL="0" lvl="0" indent="0" algn="just" fontAlgn="base">
              <a:lnSpc>
                <a:spcPts val="1100"/>
              </a:lnSpc>
              <a:buClr>
                <a:srgbClr val="000000"/>
              </a:buClr>
              <a:buSzPts val="1050"/>
              <a:buNone/>
              <a:tabLst>
                <a:tab pos="274320" algn="l"/>
              </a:tabLst>
            </a:pPr>
            <a:endParaRPr lang="en-ID" dirty="0"/>
          </a:p>
        </p:txBody>
      </p:sp>
    </p:spTree>
    <p:extLst>
      <p:ext uri="{BB962C8B-B14F-4D97-AF65-F5344CB8AC3E}">
        <p14:creationId xmlns:p14="http://schemas.microsoft.com/office/powerpoint/2010/main" val="1123447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EB3B8-163D-4FA6-9802-016DEFB74D6B}"/>
              </a:ext>
            </a:extLst>
          </p:cNvPr>
          <p:cNvSpPr>
            <a:spLocks noGrp="1"/>
          </p:cNvSpPr>
          <p:nvPr>
            <p:ph type="title"/>
          </p:nvPr>
        </p:nvSpPr>
        <p:spPr/>
        <p:txBody>
          <a:bodyPr/>
          <a:lstStyle/>
          <a:p>
            <a:r>
              <a:rPr lang="en-ID" dirty="0"/>
              <a:t>Point</a:t>
            </a:r>
          </a:p>
        </p:txBody>
      </p:sp>
      <p:sp>
        <p:nvSpPr>
          <p:cNvPr id="3" name="Content Placeholder 2">
            <a:extLst>
              <a:ext uri="{FF2B5EF4-FFF2-40B4-BE49-F238E27FC236}">
                <a16:creationId xmlns:a16="http://schemas.microsoft.com/office/drawing/2014/main" id="{142D2D4F-9D45-4F36-8A55-9C8C13A863D9}"/>
              </a:ext>
            </a:extLst>
          </p:cNvPr>
          <p:cNvSpPr>
            <a:spLocks noGrp="1"/>
          </p:cNvSpPr>
          <p:nvPr>
            <p:ph idx="1"/>
          </p:nvPr>
        </p:nvSpPr>
        <p:spPr/>
        <p:txBody>
          <a:bodyPr/>
          <a:lstStyle/>
          <a:p>
            <a:r>
              <a:rPr lang="en-US" sz="1800" spc="-35" dirty="0">
                <a:solidFill>
                  <a:srgbClr val="000000"/>
                </a:solidFill>
                <a:effectLst/>
                <a:latin typeface="Garamond" panose="02020404030301010803" pitchFamily="18" charset="0"/>
                <a:ea typeface="Garamond" panose="02020404030301010803" pitchFamily="18" charset="0"/>
                <a:cs typeface="Times New Roman" panose="02020603050405020304" pitchFamily="18" charset="0"/>
              </a:rPr>
              <a:t>A </a:t>
            </a:r>
            <a:r>
              <a:rPr lang="en-US" sz="1800" spc="-35"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sentence in English must have at least </a:t>
            </a:r>
            <a:r>
              <a:rPr lang="en-US" sz="1800" b="1" spc="-35"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one subject and one verb</a:t>
            </a:r>
            <a:r>
              <a:rPr lang="en-US" sz="1800" spc="-35"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a:t>
            </a:r>
            <a:endParaRPr lang="en-ID" dirty="0"/>
          </a:p>
        </p:txBody>
      </p:sp>
    </p:spTree>
    <p:extLst>
      <p:ext uri="{BB962C8B-B14F-4D97-AF65-F5344CB8AC3E}">
        <p14:creationId xmlns:p14="http://schemas.microsoft.com/office/powerpoint/2010/main" val="2534070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544</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Garamond</vt:lpstr>
      <vt:lpstr>Times New Roman</vt:lpstr>
      <vt:lpstr>Verdana</vt:lpstr>
      <vt:lpstr>Office Theme</vt:lpstr>
      <vt:lpstr>Skill 1  Subject and Verb agreement</vt:lpstr>
      <vt:lpstr>SENTENCES WITH ONE CLAUSE</vt:lpstr>
      <vt:lpstr>SKILL I: BE SURE THE SENTENCE HAS A SUBJECT AND AVERB </vt:lpstr>
      <vt:lpstr>PowerPoint Presentation</vt:lpstr>
      <vt:lpstr>PowerPoint Presentation</vt:lpstr>
      <vt:lpst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 1  Subject and Verb agreement</dc:title>
  <dc:creator>David</dc:creator>
  <cp:lastModifiedBy>David</cp:lastModifiedBy>
  <cp:revision>2</cp:revision>
  <dcterms:created xsi:type="dcterms:W3CDTF">2020-10-08T05:28:12Z</dcterms:created>
  <dcterms:modified xsi:type="dcterms:W3CDTF">2020-10-08T05:37:56Z</dcterms:modified>
</cp:coreProperties>
</file>