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578" r:id="rId3"/>
    <p:sldId id="257" r:id="rId4"/>
    <p:sldId id="259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69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Gaya Medium 2 - Akse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/>
              <a:t>Klik untuk mengedit gaya subjudul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6D0E9-31BE-4084-863D-6BA59DDB6D94}" type="datetimeFigureOut">
              <a:rPr lang="en-ID" smtClean="0"/>
              <a:t>10/11/2022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5A37-0396-4818-9937-B596E009361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3829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udul d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6D0E9-31BE-4084-863D-6BA59DDB6D94}" type="datetimeFigureOut">
              <a:rPr lang="en-ID" smtClean="0"/>
              <a:t>10/11/2022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5A37-0396-4818-9937-B596E009361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63156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tipa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6D0E9-31BE-4084-863D-6BA59DDB6D94}" type="datetimeFigureOut">
              <a:rPr lang="en-ID" smtClean="0"/>
              <a:t>10/11/2022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5A37-0396-4818-9937-B596E009361B}" type="slidenum">
              <a:rPr lang="en-ID" smtClean="0"/>
              <a:t>‹#›</a:t>
            </a:fld>
            <a:endParaRPr lang="en-ID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83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u N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6D0E9-31BE-4084-863D-6BA59DDB6D94}" type="datetimeFigureOut">
              <a:rPr lang="en-ID" smtClean="0"/>
              <a:t>10/11/2022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5A37-0396-4818-9937-B596E009361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668205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u Nama dengan Kutip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6D0E9-31BE-4084-863D-6BA59DDB6D94}" type="datetimeFigureOut">
              <a:rPr lang="en-ID" smtClean="0"/>
              <a:t>10/11/2022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5A37-0396-4818-9937-B596E009361B}" type="slidenum">
              <a:rPr lang="en-ID" smtClean="0"/>
              <a:t>‹#›</a:t>
            </a:fld>
            <a:endParaRPr lang="en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03555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ar atau Sal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6D0E9-31BE-4084-863D-6BA59DDB6D94}" type="datetimeFigureOut">
              <a:rPr lang="en-ID" smtClean="0"/>
              <a:t>10/11/2022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5A37-0396-4818-9937-B596E009361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11057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6D0E9-31BE-4084-863D-6BA59DDB6D94}" type="datetimeFigureOut">
              <a:rPr lang="en-ID" smtClean="0"/>
              <a:t>10/11/2022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5A37-0396-4818-9937-B596E009361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400171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6D0E9-31BE-4084-863D-6BA59DDB6D94}" type="datetimeFigureOut">
              <a:rPr lang="en-ID" smtClean="0"/>
              <a:t>10/11/2022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5A37-0396-4818-9937-B596E009361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52541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435" y="26369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23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6D0E9-31BE-4084-863D-6BA59DDB6D94}" type="datetimeFigureOut">
              <a:rPr lang="en-ID" smtClean="0"/>
              <a:t>10/11/2022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5A37-0396-4818-9937-B596E009361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57058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6D0E9-31BE-4084-863D-6BA59DDB6D94}" type="datetimeFigureOut">
              <a:rPr lang="en-ID" smtClean="0"/>
              <a:t>10/11/2022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5A37-0396-4818-9937-B596E009361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62343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6D0E9-31BE-4084-863D-6BA59DDB6D94}" type="datetimeFigureOut">
              <a:rPr lang="en-ID" smtClean="0"/>
              <a:t>10/11/2022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5A37-0396-4818-9937-B596E009361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35509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6D0E9-31BE-4084-863D-6BA59DDB6D94}" type="datetimeFigureOut">
              <a:rPr lang="en-ID" smtClean="0"/>
              <a:t>10/11/2022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5A37-0396-4818-9937-B596E009361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97151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6D0E9-31BE-4084-863D-6BA59DDB6D94}" type="datetimeFigureOut">
              <a:rPr lang="en-ID" smtClean="0"/>
              <a:t>10/11/2022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5A37-0396-4818-9937-B596E009361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7980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6D0E9-31BE-4084-863D-6BA59DDB6D94}" type="datetimeFigureOut">
              <a:rPr lang="en-ID" smtClean="0"/>
              <a:t>10/11/2022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5A37-0396-4818-9937-B596E009361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5262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6D0E9-31BE-4084-863D-6BA59DDB6D94}" type="datetimeFigureOut">
              <a:rPr lang="en-ID" smtClean="0"/>
              <a:t>10/11/2022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5A37-0396-4818-9937-B596E009361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77634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d-ID"/>
              <a:t>Klik ikon untuk menambahkan gambar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d-ID"/>
              <a:t>Klik untuk edit gaya teks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6D0E9-31BE-4084-863D-6BA59DDB6D94}" type="datetimeFigureOut">
              <a:rPr lang="en-ID" smtClean="0"/>
              <a:t>10/11/2022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45A37-0396-4818-9937-B596E009361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55552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6D0E9-31BE-4084-863D-6BA59DDB6D94}" type="datetimeFigureOut">
              <a:rPr lang="en-ID" smtClean="0"/>
              <a:t>10/11/2022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9F45A37-0396-4818-9937-B596E009361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04989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BBFD7BE-8C16-91C6-E70D-44FA934BF0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9515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/>
              <a:t>Lembaga </a:t>
            </a:r>
            <a:r>
              <a:rPr lang="en-US" sz="3200" dirty="0" err="1"/>
              <a:t>Pembiayaan</a:t>
            </a:r>
            <a:r>
              <a:rPr lang="en-US" sz="3200" dirty="0"/>
              <a:t> , Lembaga </a:t>
            </a:r>
            <a:r>
              <a:rPr lang="en-US" sz="3200" dirty="0" err="1"/>
              <a:t>Kredit</a:t>
            </a:r>
            <a:r>
              <a:rPr lang="en-US" sz="3200" dirty="0"/>
              <a:t> dan Lembaga </a:t>
            </a:r>
            <a:r>
              <a:rPr lang="en-US" sz="3200" dirty="0" err="1"/>
              <a:t>Penjaminan</a:t>
            </a:r>
            <a:br>
              <a:rPr lang="en-US" sz="3200" dirty="0"/>
            </a:br>
            <a:r>
              <a:rPr lang="en-US" sz="3200" dirty="0" err="1"/>
              <a:t>Dalam</a:t>
            </a:r>
            <a:r>
              <a:rPr lang="en-US" sz="3200" dirty="0"/>
              <a:t> Syariah dan </a:t>
            </a:r>
            <a:r>
              <a:rPr lang="en-US" sz="3200" dirty="0" err="1"/>
              <a:t>Konvensional</a:t>
            </a:r>
            <a:br>
              <a:rPr lang="en-US" sz="3200" dirty="0"/>
            </a:br>
            <a:endParaRPr lang="en-ID" sz="3200" dirty="0"/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9622BB11-F83E-273A-C4B3-D312C1785E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3606801"/>
            <a:ext cx="7766936" cy="1540932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Dr Drs </a:t>
            </a:r>
            <a:r>
              <a:rPr lang="en-US" dirty="0" err="1"/>
              <a:t>Suyatno</a:t>
            </a:r>
            <a:r>
              <a:rPr lang="en-US" dirty="0"/>
              <a:t>, MM</a:t>
            </a:r>
          </a:p>
          <a:p>
            <a:pPr algn="ctr"/>
            <a:r>
              <a:rPr lang="en-US" dirty="0"/>
              <a:t>Hukum </a:t>
            </a:r>
            <a:r>
              <a:rPr lang="en-US" dirty="0" err="1"/>
              <a:t>Bisnis</a:t>
            </a:r>
            <a:r>
              <a:rPr lang="en-US" dirty="0"/>
              <a:t>, </a:t>
            </a:r>
            <a:r>
              <a:rPr lang="en-US" dirty="0" err="1"/>
              <a:t>Manajemen</a:t>
            </a:r>
            <a:r>
              <a:rPr lang="en-US" dirty="0"/>
              <a:t>, FEISHUM</a:t>
            </a:r>
          </a:p>
          <a:p>
            <a:pPr algn="ctr"/>
            <a:r>
              <a:rPr lang="en-US" sz="2800" b="1" dirty="0"/>
              <a:t>Universitas </a:t>
            </a:r>
            <a:r>
              <a:rPr lang="en-US" sz="2800" b="1" dirty="0" err="1"/>
              <a:t>Aisyiyah</a:t>
            </a:r>
            <a:r>
              <a:rPr lang="en-US" sz="2800" b="1" dirty="0"/>
              <a:t> Yogyakarta</a:t>
            </a:r>
            <a:endParaRPr lang="en-ID" sz="2800" b="1" dirty="0"/>
          </a:p>
        </p:txBody>
      </p:sp>
    </p:spTree>
    <p:extLst>
      <p:ext uri="{BB962C8B-B14F-4D97-AF65-F5344CB8AC3E}">
        <p14:creationId xmlns:p14="http://schemas.microsoft.com/office/powerpoint/2010/main" val="143836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DC7F5E4C-4ED1-CECC-B012-322DC4578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1995"/>
          </a:xfrm>
        </p:spPr>
        <p:txBody>
          <a:bodyPr>
            <a:normAutofit/>
          </a:bodyPr>
          <a:lstStyle/>
          <a:p>
            <a:r>
              <a:rPr lang="en-ID" sz="2800" b="1" dirty="0" err="1"/>
              <a:t>unsur</a:t>
            </a:r>
            <a:r>
              <a:rPr lang="en-ID" sz="2800" b="1" dirty="0"/>
              <a:t> </a:t>
            </a:r>
            <a:r>
              <a:rPr lang="en-ID" sz="2800" b="1" dirty="0" err="1"/>
              <a:t>pemberian</a:t>
            </a:r>
            <a:r>
              <a:rPr lang="en-ID" sz="2800" b="1" dirty="0"/>
              <a:t> </a:t>
            </a:r>
            <a:r>
              <a:rPr lang="en-ID" sz="2800" b="1" dirty="0" err="1"/>
              <a:t>kredit</a:t>
            </a:r>
            <a:r>
              <a:rPr lang="en-ID" sz="2800" b="1" dirty="0"/>
              <a:t> </a:t>
            </a:r>
            <a:r>
              <a:rPr lang="en-ID" sz="2800" b="1" dirty="0" err="1"/>
              <a:t>sebagai</a:t>
            </a:r>
            <a:r>
              <a:rPr lang="en-ID" sz="2800" b="1" dirty="0"/>
              <a:t> </a:t>
            </a:r>
            <a:r>
              <a:rPr lang="en-ID" sz="2800" b="1" dirty="0" err="1"/>
              <a:t>berikut</a:t>
            </a:r>
            <a:r>
              <a:rPr lang="en-ID" sz="2800" b="1" dirty="0"/>
              <a:t>: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CCF758B3-7C97-C80A-19ED-AD62DE27E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9360"/>
            <a:ext cx="10515600" cy="4947603"/>
          </a:xfrm>
        </p:spPr>
        <p:txBody>
          <a:bodyPr>
            <a:normAutofit/>
          </a:bodyPr>
          <a:lstStyle/>
          <a:p>
            <a:r>
              <a:rPr lang="en-ID" dirty="0"/>
              <a:t>1). </a:t>
            </a:r>
            <a:r>
              <a:rPr lang="en-ID" dirty="0" err="1"/>
              <a:t>Kepercayaan</a:t>
            </a:r>
            <a:r>
              <a:rPr lang="en-ID" dirty="0"/>
              <a:t>. </a:t>
            </a:r>
          </a:p>
          <a:p>
            <a:r>
              <a:rPr lang="en-ID" dirty="0"/>
              <a:t>2). </a:t>
            </a:r>
            <a:r>
              <a:rPr lang="en-ID" dirty="0" err="1"/>
              <a:t>Kesepakatan</a:t>
            </a:r>
            <a:r>
              <a:rPr lang="en-ID" dirty="0"/>
              <a:t>. </a:t>
            </a:r>
          </a:p>
          <a:p>
            <a:r>
              <a:rPr lang="en-ID" dirty="0"/>
              <a:t>3). </a:t>
            </a:r>
            <a:r>
              <a:rPr lang="en-ID" dirty="0" err="1"/>
              <a:t>Jangka</a:t>
            </a:r>
            <a:r>
              <a:rPr lang="en-ID" dirty="0"/>
              <a:t> Waktu. </a:t>
            </a:r>
          </a:p>
          <a:p>
            <a:r>
              <a:rPr lang="en-ID" dirty="0"/>
              <a:t>4). </a:t>
            </a:r>
            <a:r>
              <a:rPr lang="en-ID" dirty="0" err="1"/>
              <a:t>Resiko</a:t>
            </a:r>
            <a:r>
              <a:rPr lang="en-ID" dirty="0"/>
              <a:t>. </a:t>
            </a:r>
          </a:p>
          <a:p>
            <a:r>
              <a:rPr lang="en-ID" dirty="0"/>
              <a:t>5). </a:t>
            </a:r>
            <a:r>
              <a:rPr lang="en-ID" dirty="0" err="1"/>
              <a:t>Balas</a:t>
            </a:r>
            <a:r>
              <a:rPr lang="en-ID" dirty="0"/>
              <a:t> Jasa (</a:t>
            </a:r>
            <a:r>
              <a:rPr lang="en-ID" dirty="0" err="1"/>
              <a:t>Kasmir</a:t>
            </a:r>
            <a:r>
              <a:rPr lang="en-ID" dirty="0"/>
              <a:t>, 2013). </a:t>
            </a:r>
          </a:p>
          <a:p>
            <a:r>
              <a:rPr lang="en-ID" dirty="0"/>
              <a:t>6). Degree of Risk (</a:t>
            </a:r>
            <a:r>
              <a:rPr lang="en-ID" dirty="0" err="1"/>
              <a:t>Simorangkir</a:t>
            </a:r>
            <a:r>
              <a:rPr lang="en-ID" dirty="0"/>
              <a:t>, 2001). </a:t>
            </a:r>
          </a:p>
        </p:txBody>
      </p:sp>
    </p:spTree>
    <p:extLst>
      <p:ext uri="{BB962C8B-B14F-4D97-AF65-F5344CB8AC3E}">
        <p14:creationId xmlns:p14="http://schemas.microsoft.com/office/powerpoint/2010/main" val="2475850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54D00A30-DC99-500C-FCDB-27C980D15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3575"/>
          </a:xfrm>
        </p:spPr>
        <p:txBody>
          <a:bodyPr>
            <a:normAutofit/>
          </a:bodyPr>
          <a:lstStyle/>
          <a:p>
            <a:r>
              <a:rPr lang="en-ID" sz="2800" b="1" dirty="0" err="1"/>
              <a:t>Tujuan</a:t>
            </a:r>
            <a:r>
              <a:rPr lang="en-ID" sz="2800" b="1" dirty="0"/>
              <a:t> </a:t>
            </a:r>
            <a:r>
              <a:rPr lang="en-ID" sz="2800" b="1" dirty="0" err="1"/>
              <a:t>kredit</a:t>
            </a:r>
            <a:r>
              <a:rPr lang="en-ID" sz="2800" b="1" dirty="0"/>
              <a:t> </a:t>
            </a:r>
            <a:r>
              <a:rPr lang="en-ID" sz="2800" b="1" dirty="0" err="1"/>
              <a:t>adalah</a:t>
            </a:r>
            <a:r>
              <a:rPr lang="en-ID" sz="2800" b="1" dirty="0"/>
              <a:t>: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D7D8C8D3-5C20-AB80-938F-62265EFBC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0140"/>
            <a:ext cx="10515600" cy="5056823"/>
          </a:xfrm>
        </p:spPr>
        <p:txBody>
          <a:bodyPr/>
          <a:lstStyle/>
          <a:p>
            <a:r>
              <a:rPr lang="en-ID" dirty="0"/>
              <a:t>1). </a:t>
            </a:r>
            <a:r>
              <a:rPr lang="en-ID" dirty="0" err="1"/>
              <a:t>Mencari</a:t>
            </a:r>
            <a:r>
              <a:rPr lang="en-ID" dirty="0"/>
              <a:t> </a:t>
            </a:r>
            <a:r>
              <a:rPr lang="en-ID" dirty="0" err="1"/>
              <a:t>Keuntungan</a:t>
            </a:r>
            <a:r>
              <a:rPr lang="en-ID" dirty="0"/>
              <a:t>. </a:t>
            </a:r>
          </a:p>
          <a:p>
            <a:r>
              <a:rPr lang="en-ID" dirty="0"/>
              <a:t>2). </a:t>
            </a:r>
            <a:r>
              <a:rPr lang="en-ID" dirty="0" err="1"/>
              <a:t>Membantu</a:t>
            </a:r>
            <a:r>
              <a:rPr lang="en-ID" dirty="0"/>
              <a:t> Usaha </a:t>
            </a:r>
            <a:r>
              <a:rPr lang="en-ID" dirty="0" err="1"/>
              <a:t>Nasabah</a:t>
            </a:r>
            <a:r>
              <a:rPr lang="en-ID" dirty="0"/>
              <a:t> (</a:t>
            </a:r>
            <a:r>
              <a:rPr lang="en-ID" dirty="0" err="1"/>
              <a:t>perusahaan</a:t>
            </a:r>
            <a:r>
              <a:rPr lang="en-ID" dirty="0"/>
              <a:t>). </a:t>
            </a:r>
          </a:p>
          <a:p>
            <a:r>
              <a:rPr lang="en-ID" dirty="0"/>
              <a:t>3).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(</a:t>
            </a:r>
            <a:r>
              <a:rPr lang="en-ID" dirty="0" err="1"/>
              <a:t>Kasmir</a:t>
            </a:r>
            <a:r>
              <a:rPr lang="en-ID" dirty="0"/>
              <a:t>, 2013). </a:t>
            </a:r>
          </a:p>
          <a:p>
            <a:r>
              <a:rPr lang="en-ID" dirty="0"/>
              <a:t>4). </a:t>
            </a:r>
            <a:r>
              <a:rPr lang="en-ID" dirty="0" err="1"/>
              <a:t>Melaksanakan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operasional</a:t>
            </a:r>
            <a:r>
              <a:rPr lang="en-ID" dirty="0"/>
              <a:t> bank. </a:t>
            </a:r>
          </a:p>
          <a:p>
            <a:r>
              <a:rPr lang="en-ID" dirty="0"/>
              <a:t>5).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permintaan</a:t>
            </a:r>
            <a:r>
              <a:rPr lang="en-ID" dirty="0"/>
              <a:t> </a:t>
            </a:r>
            <a:r>
              <a:rPr lang="en-ID" dirty="0" err="1"/>
              <a:t>kredit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. </a:t>
            </a:r>
          </a:p>
          <a:p>
            <a:r>
              <a:rPr lang="en-ID" dirty="0"/>
              <a:t>6). </a:t>
            </a:r>
            <a:r>
              <a:rPr lang="en-ID" dirty="0" err="1"/>
              <a:t>Memperlancar</a:t>
            </a:r>
            <a:r>
              <a:rPr lang="en-ID" dirty="0"/>
              <a:t> </a:t>
            </a:r>
            <a:r>
              <a:rPr lang="en-ID" dirty="0" err="1"/>
              <a:t>lalu</a:t>
            </a:r>
            <a:r>
              <a:rPr lang="en-ID" dirty="0"/>
              <a:t> </a:t>
            </a:r>
            <a:r>
              <a:rPr lang="en-ID" dirty="0" err="1"/>
              <a:t>lintas</a:t>
            </a:r>
            <a:r>
              <a:rPr lang="en-ID" dirty="0"/>
              <a:t> </a:t>
            </a:r>
            <a:r>
              <a:rPr lang="en-ID" dirty="0" err="1"/>
              <a:t>pembayaran</a:t>
            </a:r>
            <a:r>
              <a:rPr lang="en-ID" dirty="0"/>
              <a:t>. </a:t>
            </a:r>
          </a:p>
          <a:p>
            <a:r>
              <a:rPr lang="en-ID" dirty="0"/>
              <a:t>7).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pendapatan</a:t>
            </a:r>
            <a:r>
              <a:rPr lang="en-ID" dirty="0"/>
              <a:t> dan </a:t>
            </a:r>
            <a:r>
              <a:rPr lang="en-ID" dirty="0" err="1"/>
              <a:t>kesejahteraan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(</a:t>
            </a:r>
            <a:r>
              <a:rPr lang="en-ID" dirty="0" err="1"/>
              <a:t>Hasibuan</a:t>
            </a:r>
            <a:r>
              <a:rPr lang="en-ID" dirty="0"/>
              <a:t>, 2008). </a:t>
            </a:r>
          </a:p>
          <a:p>
            <a:r>
              <a:rPr lang="en-ID" dirty="0"/>
              <a:t>8). </a:t>
            </a:r>
            <a:r>
              <a:rPr lang="en-ID" dirty="0" err="1"/>
              <a:t>Turut</a:t>
            </a:r>
            <a:r>
              <a:rPr lang="en-ID" dirty="0"/>
              <a:t> </a:t>
            </a:r>
            <a:r>
              <a:rPr lang="en-ID" dirty="0" err="1"/>
              <a:t>menyukseskan</a:t>
            </a:r>
            <a:r>
              <a:rPr lang="en-ID" dirty="0"/>
              <a:t> program </a:t>
            </a:r>
            <a:r>
              <a:rPr lang="en-ID" dirty="0" err="1"/>
              <a:t>pemerintah</a:t>
            </a:r>
            <a:r>
              <a:rPr lang="en-ID" dirty="0"/>
              <a:t> di </a:t>
            </a:r>
            <a:r>
              <a:rPr lang="en-ID" dirty="0" err="1"/>
              <a:t>bidang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 dan </a:t>
            </a:r>
            <a:r>
              <a:rPr lang="en-ID" dirty="0" err="1"/>
              <a:t>pembangunan</a:t>
            </a:r>
            <a:r>
              <a:rPr lang="en-ID" dirty="0"/>
              <a:t> (</a:t>
            </a:r>
            <a:r>
              <a:rPr lang="en-ID" dirty="0" err="1"/>
              <a:t>Simorangkir</a:t>
            </a:r>
            <a:r>
              <a:rPr lang="en-ID" dirty="0"/>
              <a:t>, 2001).</a:t>
            </a:r>
          </a:p>
        </p:txBody>
      </p:sp>
    </p:spTree>
    <p:extLst>
      <p:ext uri="{BB962C8B-B14F-4D97-AF65-F5344CB8AC3E}">
        <p14:creationId xmlns:p14="http://schemas.microsoft.com/office/powerpoint/2010/main" val="3013505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6F208152-7556-79A4-1C70-66C276C64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3045"/>
            <a:ext cx="10515600" cy="650875"/>
          </a:xfrm>
        </p:spPr>
        <p:txBody>
          <a:bodyPr>
            <a:normAutofit/>
          </a:bodyPr>
          <a:lstStyle/>
          <a:p>
            <a:r>
              <a:rPr lang="en-ID" sz="3200" b="1" dirty="0" err="1"/>
              <a:t>Fungsi</a:t>
            </a:r>
            <a:r>
              <a:rPr lang="en-ID" sz="3200" b="1" dirty="0"/>
              <a:t> </a:t>
            </a:r>
            <a:r>
              <a:rPr lang="en-ID" sz="3200" b="1" dirty="0" err="1"/>
              <a:t>kredit</a:t>
            </a:r>
            <a:r>
              <a:rPr lang="en-ID" sz="3200" b="1" dirty="0"/>
              <a:t> </a:t>
            </a:r>
            <a:r>
              <a:rPr lang="en-ID" sz="3200" b="1" dirty="0" err="1"/>
              <a:t>menurut</a:t>
            </a:r>
            <a:r>
              <a:rPr lang="en-ID" sz="3200" b="1" dirty="0"/>
              <a:t> </a:t>
            </a:r>
            <a:r>
              <a:rPr lang="en-ID" sz="3200" b="1" dirty="0" err="1"/>
              <a:t>Nurhadi</a:t>
            </a:r>
            <a:r>
              <a:rPr lang="en-ID" sz="3200" b="1" dirty="0"/>
              <a:t> (2017)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EFEF94D9-0739-BD55-0DD1-AB1F5AF3B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8560"/>
            <a:ext cx="10515600" cy="5446395"/>
          </a:xfrm>
        </p:spPr>
        <p:txBody>
          <a:bodyPr>
            <a:normAutofit/>
          </a:bodyPr>
          <a:lstStyle/>
          <a:p>
            <a:r>
              <a:rPr lang="en-ID" dirty="0"/>
              <a:t>1).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daya</a:t>
            </a:r>
            <a:r>
              <a:rPr lang="en-ID" dirty="0"/>
              <a:t> </a:t>
            </a:r>
            <a:r>
              <a:rPr lang="en-ID" dirty="0" err="1"/>
              <a:t>guna</a:t>
            </a:r>
            <a:r>
              <a:rPr lang="en-ID" dirty="0"/>
              <a:t> uang. </a:t>
            </a:r>
          </a:p>
          <a:p>
            <a:r>
              <a:rPr lang="en-ID" dirty="0"/>
              <a:t>2).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peredaran</a:t>
            </a:r>
            <a:r>
              <a:rPr lang="en-ID" dirty="0"/>
              <a:t> dan </a:t>
            </a:r>
            <a:r>
              <a:rPr lang="en-ID" dirty="0" err="1"/>
              <a:t>lalu</a:t>
            </a:r>
            <a:r>
              <a:rPr lang="en-ID" dirty="0"/>
              <a:t> </a:t>
            </a:r>
            <a:r>
              <a:rPr lang="en-ID" dirty="0" err="1"/>
              <a:t>lintas</a:t>
            </a:r>
            <a:r>
              <a:rPr lang="en-ID" dirty="0"/>
              <a:t> uang. </a:t>
            </a:r>
          </a:p>
          <a:p>
            <a:r>
              <a:rPr lang="en-ID" dirty="0"/>
              <a:t>3).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daya</a:t>
            </a:r>
            <a:r>
              <a:rPr lang="en-ID" dirty="0"/>
              <a:t> </a:t>
            </a:r>
            <a:r>
              <a:rPr lang="en-ID" dirty="0" err="1"/>
              <a:t>guna</a:t>
            </a:r>
            <a:r>
              <a:rPr lang="en-ID" dirty="0"/>
              <a:t> </a:t>
            </a:r>
            <a:r>
              <a:rPr lang="en-ID" dirty="0" err="1"/>
              <a:t>barang</a:t>
            </a:r>
            <a:r>
              <a:rPr lang="en-ID" dirty="0"/>
              <a:t>. </a:t>
            </a:r>
          </a:p>
          <a:p>
            <a:r>
              <a:rPr lang="en-ID" dirty="0"/>
              <a:t>4).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peredaran</a:t>
            </a:r>
            <a:r>
              <a:rPr lang="en-ID" dirty="0"/>
              <a:t> </a:t>
            </a:r>
            <a:r>
              <a:rPr lang="en-ID" dirty="0" err="1"/>
              <a:t>barang</a:t>
            </a:r>
            <a:r>
              <a:rPr lang="en-ID" dirty="0"/>
              <a:t>. </a:t>
            </a:r>
          </a:p>
          <a:p>
            <a:r>
              <a:rPr lang="en-ID" dirty="0"/>
              <a:t>5).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stabilitas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. </a:t>
            </a:r>
          </a:p>
          <a:p>
            <a:r>
              <a:rPr lang="en-ID" dirty="0"/>
              <a:t>6).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kegairahan</a:t>
            </a:r>
            <a:r>
              <a:rPr lang="en-ID" dirty="0"/>
              <a:t> </a:t>
            </a:r>
            <a:r>
              <a:rPr lang="en-ID" dirty="0" err="1"/>
              <a:t>berusaha</a:t>
            </a:r>
            <a:r>
              <a:rPr lang="en-ID" dirty="0"/>
              <a:t>. </a:t>
            </a:r>
          </a:p>
          <a:p>
            <a:r>
              <a:rPr lang="en-ID" dirty="0"/>
              <a:t>7).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pemerataan</a:t>
            </a:r>
            <a:r>
              <a:rPr lang="en-ID" dirty="0"/>
              <a:t> </a:t>
            </a:r>
            <a:r>
              <a:rPr lang="en-ID" dirty="0" err="1"/>
              <a:t>pendapatan</a:t>
            </a:r>
            <a:r>
              <a:rPr lang="en-ID" dirty="0"/>
              <a:t>. </a:t>
            </a:r>
          </a:p>
          <a:p>
            <a:r>
              <a:rPr lang="en-ID" dirty="0"/>
              <a:t>8).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(L/C, CGI, dan lain-lain) (Untung, 2004). </a:t>
            </a:r>
          </a:p>
          <a:p>
            <a:r>
              <a:rPr lang="en-ID" dirty="0"/>
              <a:t>9). </a:t>
            </a:r>
            <a:r>
              <a:rPr lang="en-ID" dirty="0" err="1"/>
              <a:t>Menjadi</a:t>
            </a:r>
            <a:r>
              <a:rPr lang="en-ID" dirty="0"/>
              <a:t> motivator dan </a:t>
            </a:r>
            <a:r>
              <a:rPr lang="en-ID" dirty="0" err="1"/>
              <a:t>dinamisator</a:t>
            </a:r>
            <a:r>
              <a:rPr lang="en-ID" dirty="0"/>
              <a:t> </a:t>
            </a:r>
            <a:r>
              <a:rPr lang="en-ID" dirty="0" err="1"/>
              <a:t>peningkatan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dan </a:t>
            </a:r>
            <a:r>
              <a:rPr lang="en-ID" dirty="0" err="1"/>
              <a:t>perekonomian</a:t>
            </a:r>
            <a:r>
              <a:rPr lang="en-ID" dirty="0"/>
              <a:t>. </a:t>
            </a:r>
          </a:p>
          <a:p>
            <a:r>
              <a:rPr lang="en-ID" dirty="0"/>
              <a:t>10). </a:t>
            </a:r>
            <a:r>
              <a:rPr lang="en-ID" dirty="0" err="1"/>
              <a:t>Memperbesar</a:t>
            </a:r>
            <a:r>
              <a:rPr lang="en-ID" dirty="0"/>
              <a:t> modal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. </a:t>
            </a:r>
          </a:p>
          <a:p>
            <a:r>
              <a:rPr lang="en-ID" dirty="0"/>
              <a:t>11). </a:t>
            </a:r>
            <a:r>
              <a:rPr lang="en-ID" dirty="0" err="1"/>
              <a:t>Meningkatkan</a:t>
            </a:r>
            <a:r>
              <a:rPr lang="en-ID" dirty="0"/>
              <a:t> income per capita (IRC) </a:t>
            </a:r>
            <a:r>
              <a:rPr lang="en-ID" dirty="0" err="1"/>
              <a:t>masyarakat</a:t>
            </a:r>
            <a:r>
              <a:rPr lang="en-ID" dirty="0"/>
              <a:t>. </a:t>
            </a:r>
          </a:p>
          <a:p>
            <a:r>
              <a:rPr lang="en-ID" dirty="0"/>
              <a:t>12). </a:t>
            </a:r>
            <a:r>
              <a:rPr lang="en-ID" dirty="0" err="1"/>
              <a:t>Mengubah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berpikir</a:t>
            </a:r>
            <a:r>
              <a:rPr lang="en-ID" dirty="0"/>
              <a:t>/</a:t>
            </a:r>
            <a:r>
              <a:rPr lang="en-ID" dirty="0" err="1"/>
              <a:t>bertindak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ekonomis</a:t>
            </a:r>
            <a:r>
              <a:rPr lang="en-ID" dirty="0"/>
              <a:t> (</a:t>
            </a:r>
            <a:r>
              <a:rPr lang="en-ID" dirty="0" err="1"/>
              <a:t>Hasibuan</a:t>
            </a:r>
            <a:r>
              <a:rPr lang="en-ID" dirty="0"/>
              <a:t>, 2008).</a:t>
            </a:r>
          </a:p>
        </p:txBody>
      </p:sp>
    </p:spTree>
    <p:extLst>
      <p:ext uri="{BB962C8B-B14F-4D97-AF65-F5344CB8AC3E}">
        <p14:creationId xmlns:p14="http://schemas.microsoft.com/office/powerpoint/2010/main" val="3727500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1288733-E8E4-3AC2-90E1-5C64C5621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3679"/>
            <a:ext cx="10515600" cy="894715"/>
          </a:xfrm>
        </p:spPr>
        <p:txBody>
          <a:bodyPr>
            <a:normAutofit fontScale="90000"/>
          </a:bodyPr>
          <a:lstStyle/>
          <a:p>
            <a:r>
              <a:rPr lang="en-ID" sz="2800" b="1" dirty="0"/>
              <a:t>Ada </a:t>
            </a:r>
            <a:r>
              <a:rPr lang="en-ID" sz="2800" b="1" dirty="0" err="1"/>
              <a:t>beberapa</a:t>
            </a:r>
            <a:r>
              <a:rPr lang="en-ID" sz="2800" b="1" dirty="0"/>
              <a:t> </a:t>
            </a:r>
            <a:r>
              <a:rPr lang="en-ID" sz="2800" b="1" dirty="0" err="1"/>
              <a:t>perbedaan</a:t>
            </a:r>
            <a:r>
              <a:rPr lang="en-ID" sz="2800" b="1" dirty="0"/>
              <a:t> </a:t>
            </a:r>
            <a:r>
              <a:rPr lang="en-ID" sz="2800" b="1" dirty="0" err="1"/>
              <a:t>antara</a:t>
            </a:r>
            <a:r>
              <a:rPr lang="en-ID" sz="2800" b="1" dirty="0"/>
              <a:t> </a:t>
            </a:r>
            <a:r>
              <a:rPr lang="en-ID" sz="2800" b="1" dirty="0" err="1"/>
              <a:t>pembiayaan</a:t>
            </a:r>
            <a:r>
              <a:rPr lang="en-ID" sz="2800" b="1" dirty="0"/>
              <a:t> </a:t>
            </a:r>
            <a:r>
              <a:rPr lang="en-ID" sz="2800" b="1" dirty="0" err="1"/>
              <a:t>lembaga</a:t>
            </a:r>
            <a:r>
              <a:rPr lang="en-ID" sz="2800" b="1" dirty="0"/>
              <a:t> </a:t>
            </a:r>
            <a:r>
              <a:rPr lang="en-ID" sz="2800" b="1" dirty="0" err="1"/>
              <a:t>keuangan</a:t>
            </a:r>
            <a:r>
              <a:rPr lang="en-ID" sz="2800" b="1" dirty="0"/>
              <a:t> syariah </a:t>
            </a:r>
            <a:r>
              <a:rPr lang="en-ID" sz="2800" b="1" dirty="0" err="1"/>
              <a:t>dengan</a:t>
            </a:r>
            <a:r>
              <a:rPr lang="en-ID" sz="2800" b="1" dirty="0"/>
              <a:t> </a:t>
            </a:r>
            <a:r>
              <a:rPr lang="en-ID" sz="2800" b="1" dirty="0" err="1"/>
              <a:t>kredit</a:t>
            </a:r>
            <a:r>
              <a:rPr lang="en-ID" sz="2800" b="1" dirty="0"/>
              <a:t> </a:t>
            </a:r>
            <a:r>
              <a:rPr lang="en-ID" sz="2800" b="1" dirty="0" err="1"/>
              <a:t>lembaga</a:t>
            </a:r>
            <a:r>
              <a:rPr lang="en-ID" sz="2800" b="1" dirty="0"/>
              <a:t> </a:t>
            </a:r>
            <a:r>
              <a:rPr lang="en-ID" sz="2800" b="1" dirty="0" err="1"/>
              <a:t>keuangan</a:t>
            </a:r>
            <a:r>
              <a:rPr lang="en-ID" sz="2800" b="1" dirty="0"/>
              <a:t> </a:t>
            </a:r>
            <a:r>
              <a:rPr lang="en-ID" sz="2800" b="1" dirty="0" err="1"/>
              <a:t>konvensional</a:t>
            </a:r>
            <a:r>
              <a:rPr lang="en-ID" sz="2800" b="1" dirty="0"/>
              <a:t>, </a:t>
            </a:r>
            <a:r>
              <a:rPr lang="en-ID" sz="2800" b="1" dirty="0" err="1"/>
              <a:t>diantaranya</a:t>
            </a:r>
            <a:r>
              <a:rPr lang="en-ID" sz="2800" b="1" dirty="0"/>
              <a:t> </a:t>
            </a:r>
            <a:r>
              <a:rPr lang="en-ID" sz="2800" b="1" dirty="0" err="1"/>
              <a:t>adalah</a:t>
            </a:r>
            <a:r>
              <a:rPr lang="en-ID" sz="2800" b="1" dirty="0"/>
              <a:t>: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4E132DC3-6EA7-3FFC-2BD6-40C4418FF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ID" sz="2400" dirty="0"/>
              <a:t>1. Dari </a:t>
            </a:r>
            <a:r>
              <a:rPr lang="en-ID" sz="2400" dirty="0" err="1"/>
              <a:t>Segi</a:t>
            </a:r>
            <a:r>
              <a:rPr lang="en-ID" sz="2400" dirty="0"/>
              <a:t> </a:t>
            </a:r>
            <a:r>
              <a:rPr lang="en-ID" sz="2400" dirty="0" err="1"/>
              <a:t>Akad</a:t>
            </a:r>
            <a:r>
              <a:rPr lang="en-ID" sz="2400" dirty="0"/>
              <a:t> dan </a:t>
            </a:r>
            <a:r>
              <a:rPr lang="en-ID" sz="2400" dirty="0" err="1"/>
              <a:t>Legalitas</a:t>
            </a:r>
            <a:r>
              <a:rPr lang="en-ID" sz="2400" dirty="0"/>
              <a:t>. </a:t>
            </a:r>
          </a:p>
          <a:p>
            <a:r>
              <a:rPr lang="en-ID" sz="2400" dirty="0" err="1"/>
              <a:t>Fikih</a:t>
            </a:r>
            <a:r>
              <a:rPr lang="en-ID" sz="2400" dirty="0"/>
              <a:t> </a:t>
            </a:r>
            <a:r>
              <a:rPr lang="en-ID" sz="2400" dirty="0" err="1"/>
              <a:t>muamalat</a:t>
            </a:r>
            <a:r>
              <a:rPr lang="en-ID" sz="2400" dirty="0"/>
              <a:t> Islam </a:t>
            </a:r>
            <a:r>
              <a:rPr lang="en-ID" sz="2400" dirty="0" err="1"/>
              <a:t>membedakan</a:t>
            </a:r>
            <a:r>
              <a:rPr lang="en-ID" sz="2400" dirty="0"/>
              <a:t> </a:t>
            </a:r>
            <a:r>
              <a:rPr lang="en-ID" sz="2400" dirty="0" err="1"/>
              <a:t>antara</a:t>
            </a:r>
            <a:r>
              <a:rPr lang="en-ID" sz="2400" dirty="0"/>
              <a:t> </a:t>
            </a:r>
            <a:r>
              <a:rPr lang="en-ID" sz="2400" dirty="0" err="1"/>
              <a:t>wa’ad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akad</a:t>
            </a:r>
            <a:r>
              <a:rPr lang="en-ID" sz="2400" dirty="0"/>
              <a:t>. </a:t>
            </a:r>
            <a:r>
              <a:rPr lang="en-ID" sz="2400" dirty="0" err="1"/>
              <a:t>Wa’ad</a:t>
            </a:r>
            <a:r>
              <a:rPr lang="en-ID" sz="2400" dirty="0"/>
              <a:t> </a:t>
            </a:r>
            <a:r>
              <a:rPr lang="en-ID" sz="2400" dirty="0" err="1"/>
              <a:t>hanya</a:t>
            </a:r>
            <a:r>
              <a:rPr lang="en-ID" sz="2400" dirty="0"/>
              <a:t> </a:t>
            </a:r>
            <a:r>
              <a:rPr lang="en-ID" sz="2400" dirty="0" err="1"/>
              <a:t>mengikat</a:t>
            </a:r>
            <a:r>
              <a:rPr lang="en-ID" sz="2400" dirty="0"/>
              <a:t> </a:t>
            </a:r>
            <a:r>
              <a:rPr lang="en-ID" sz="2400" dirty="0" err="1"/>
              <a:t>satu</a:t>
            </a:r>
            <a:r>
              <a:rPr lang="en-ID" sz="2400" dirty="0"/>
              <a:t> </a:t>
            </a:r>
            <a:r>
              <a:rPr lang="en-ID" sz="2400" dirty="0" err="1"/>
              <a:t>pihak</a:t>
            </a:r>
            <a:r>
              <a:rPr lang="en-ID" sz="2400" dirty="0"/>
              <a:t>. </a:t>
            </a:r>
            <a:r>
              <a:rPr lang="en-ID" sz="2400" dirty="0" err="1"/>
              <a:t>Bila</a:t>
            </a:r>
            <a:r>
              <a:rPr lang="en-ID" sz="2400" dirty="0"/>
              <a:t> </a:t>
            </a:r>
            <a:r>
              <a:rPr lang="en-ID" sz="2400" dirty="0" err="1"/>
              <a:t>pihak</a:t>
            </a:r>
            <a:r>
              <a:rPr lang="en-ID" sz="2400" dirty="0"/>
              <a:t> yang </a:t>
            </a:r>
            <a:r>
              <a:rPr lang="en-ID" sz="2400" dirty="0" err="1"/>
              <a:t>berjanji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memenuhi</a:t>
            </a:r>
            <a:r>
              <a:rPr lang="en-ID" sz="2400" dirty="0"/>
              <a:t> </a:t>
            </a:r>
            <a:r>
              <a:rPr lang="en-ID" sz="2400" dirty="0" err="1"/>
              <a:t>janjinya</a:t>
            </a:r>
            <a:r>
              <a:rPr lang="en-ID" sz="2400" dirty="0"/>
              <a:t>, </a:t>
            </a:r>
            <a:r>
              <a:rPr lang="en-ID" sz="2400" dirty="0" err="1"/>
              <a:t>maka</a:t>
            </a:r>
            <a:r>
              <a:rPr lang="en-ID" sz="2400" dirty="0"/>
              <a:t> </a:t>
            </a:r>
            <a:r>
              <a:rPr lang="en-ID" sz="2400" dirty="0" err="1"/>
              <a:t>sanksi</a:t>
            </a:r>
            <a:r>
              <a:rPr lang="en-ID" sz="2400" dirty="0"/>
              <a:t> yang </a:t>
            </a:r>
            <a:r>
              <a:rPr lang="en-ID" sz="2400" dirty="0" err="1"/>
              <a:t>diterimanya</a:t>
            </a:r>
            <a:r>
              <a:rPr lang="en-ID" sz="2400" dirty="0"/>
              <a:t>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merupakan</a:t>
            </a:r>
            <a:r>
              <a:rPr lang="en-ID" sz="2400" dirty="0"/>
              <a:t> </a:t>
            </a:r>
            <a:r>
              <a:rPr lang="en-ID" sz="2400" dirty="0" err="1"/>
              <a:t>sanksi</a:t>
            </a:r>
            <a:r>
              <a:rPr lang="en-ID" sz="2400" dirty="0"/>
              <a:t> moral. </a:t>
            </a:r>
            <a:r>
              <a:rPr lang="en-ID" sz="2400" dirty="0" err="1"/>
              <a:t>Akad</a:t>
            </a:r>
            <a:r>
              <a:rPr lang="en-ID" sz="2400" dirty="0"/>
              <a:t> </a:t>
            </a:r>
            <a:r>
              <a:rPr lang="en-ID" sz="2400" dirty="0" err="1"/>
              <a:t>merupakan</a:t>
            </a:r>
            <a:r>
              <a:rPr lang="en-ID" sz="2400" dirty="0"/>
              <a:t> </a:t>
            </a:r>
            <a:r>
              <a:rPr lang="en-ID" sz="2400" dirty="0" err="1"/>
              <a:t>suatu</a:t>
            </a:r>
            <a:r>
              <a:rPr lang="en-ID" sz="2400" dirty="0"/>
              <a:t> </a:t>
            </a:r>
            <a:r>
              <a:rPr lang="en-ID" sz="2400" dirty="0" err="1"/>
              <a:t>kesepakatan</a:t>
            </a:r>
            <a:r>
              <a:rPr lang="en-ID" sz="2400" dirty="0"/>
              <a:t> yang </a:t>
            </a:r>
            <a:r>
              <a:rPr lang="en-ID" sz="2400" dirty="0" err="1"/>
              <a:t>mengikat</a:t>
            </a:r>
            <a:r>
              <a:rPr lang="en-ID" sz="2400" dirty="0"/>
              <a:t> </a:t>
            </a:r>
            <a:r>
              <a:rPr lang="en-ID" sz="2400" dirty="0" err="1"/>
              <a:t>kedua</a:t>
            </a:r>
            <a:r>
              <a:rPr lang="en-ID" sz="2400" dirty="0"/>
              <a:t> </a:t>
            </a:r>
            <a:r>
              <a:rPr lang="en-ID" sz="2400" dirty="0" err="1"/>
              <a:t>belah</a:t>
            </a:r>
            <a:r>
              <a:rPr lang="en-ID" sz="2400" dirty="0"/>
              <a:t> </a:t>
            </a:r>
            <a:r>
              <a:rPr lang="en-ID" sz="2400" dirty="0" err="1"/>
              <a:t>pihak</a:t>
            </a:r>
            <a:r>
              <a:rPr lang="en-ID" sz="2400" dirty="0"/>
              <a:t> yang </a:t>
            </a:r>
            <a:r>
              <a:rPr lang="en-ID" sz="2400" dirty="0" err="1"/>
              <a:t>saling</a:t>
            </a:r>
            <a:r>
              <a:rPr lang="en-ID" sz="2400" dirty="0"/>
              <a:t> </a:t>
            </a:r>
            <a:r>
              <a:rPr lang="en-ID" sz="2400" dirty="0" err="1"/>
              <a:t>bersepakat</a:t>
            </a:r>
            <a:r>
              <a:rPr lang="en-ID" sz="2400" dirty="0"/>
              <a:t> (</a:t>
            </a:r>
            <a:r>
              <a:rPr lang="en-ID" sz="2400" dirty="0" err="1"/>
              <a:t>Mas’adi</a:t>
            </a:r>
            <a:r>
              <a:rPr lang="en-ID" sz="2400" dirty="0"/>
              <a:t>, 2002).</a:t>
            </a:r>
          </a:p>
          <a:p>
            <a:r>
              <a:rPr lang="en-ID" sz="2400" dirty="0"/>
              <a:t> Lembaga </a:t>
            </a:r>
            <a:r>
              <a:rPr lang="en-ID" sz="2400" dirty="0" err="1"/>
              <a:t>keuangan</a:t>
            </a:r>
            <a:r>
              <a:rPr lang="en-ID" sz="2400" dirty="0"/>
              <a:t> Islam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syari’ah</a:t>
            </a:r>
            <a:r>
              <a:rPr lang="en-ID" sz="2400" dirty="0"/>
              <a:t>, </a:t>
            </a:r>
            <a:r>
              <a:rPr lang="en-ID" sz="2400" dirty="0" err="1"/>
              <a:t>akad</a:t>
            </a:r>
            <a:r>
              <a:rPr lang="en-ID" sz="2400" dirty="0"/>
              <a:t> yang </a:t>
            </a:r>
            <a:r>
              <a:rPr lang="en-ID" sz="2400" dirty="0" err="1"/>
              <a:t>dilakukan</a:t>
            </a:r>
            <a:r>
              <a:rPr lang="en-ID" sz="2400" dirty="0"/>
              <a:t>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konsekuensi</a:t>
            </a:r>
            <a:r>
              <a:rPr lang="en-ID" sz="2400" dirty="0"/>
              <a:t> </a:t>
            </a:r>
            <a:r>
              <a:rPr lang="en-ID" sz="2400" dirty="0" err="1"/>
              <a:t>duniawi</a:t>
            </a:r>
            <a:r>
              <a:rPr lang="en-ID" sz="2400" dirty="0"/>
              <a:t> dan </a:t>
            </a:r>
            <a:r>
              <a:rPr lang="en-ID" sz="2400" dirty="0" err="1"/>
              <a:t>ukhrawi</a:t>
            </a:r>
            <a:r>
              <a:rPr lang="en-ID" sz="2400" dirty="0"/>
              <a:t> </a:t>
            </a:r>
            <a:r>
              <a:rPr lang="en-ID" sz="2400" dirty="0" err="1"/>
              <a:t>karena</a:t>
            </a:r>
            <a:r>
              <a:rPr lang="en-ID" sz="2400" dirty="0"/>
              <a:t> </a:t>
            </a:r>
            <a:r>
              <a:rPr lang="en-ID" sz="2400" dirty="0" err="1"/>
              <a:t>akad</a:t>
            </a:r>
            <a:r>
              <a:rPr lang="en-ID" sz="2400" dirty="0"/>
              <a:t> yang </a:t>
            </a:r>
            <a:r>
              <a:rPr lang="en-ID" sz="2400" dirty="0" err="1"/>
              <a:t>dilakukan</a:t>
            </a:r>
            <a:r>
              <a:rPr lang="en-ID" sz="2400" dirty="0"/>
              <a:t> </a:t>
            </a:r>
            <a:r>
              <a:rPr lang="en-ID" sz="2400" dirty="0" err="1"/>
              <a:t>berdasarkan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Islam. </a:t>
            </a:r>
            <a:r>
              <a:rPr lang="en-ID" sz="2400" dirty="0" err="1"/>
              <a:t>Sering</a:t>
            </a:r>
            <a:r>
              <a:rPr lang="en-ID" sz="2400" dirty="0"/>
              <a:t> kali </a:t>
            </a:r>
            <a:r>
              <a:rPr lang="en-ID" sz="2400" dirty="0" err="1"/>
              <a:t>nasabah</a:t>
            </a:r>
            <a:r>
              <a:rPr lang="en-ID" sz="2400" dirty="0"/>
              <a:t> </a:t>
            </a:r>
            <a:r>
              <a:rPr lang="en-ID" sz="2400" dirty="0" err="1"/>
              <a:t>berani</a:t>
            </a:r>
            <a:r>
              <a:rPr lang="en-ID" sz="2400" dirty="0"/>
              <a:t> </a:t>
            </a:r>
            <a:r>
              <a:rPr lang="en-ID" sz="2400" dirty="0" err="1"/>
              <a:t>melanggar</a:t>
            </a:r>
            <a:r>
              <a:rPr lang="en-ID" sz="2400" dirty="0"/>
              <a:t> </a:t>
            </a:r>
            <a:r>
              <a:rPr lang="en-ID" sz="2400" dirty="0" err="1"/>
              <a:t>kesepakatan</a:t>
            </a:r>
            <a:r>
              <a:rPr lang="en-ID" sz="2400" dirty="0"/>
              <a:t>/</a:t>
            </a:r>
            <a:r>
              <a:rPr lang="en-ID" sz="2400" dirty="0" err="1"/>
              <a:t>perjanjian</a:t>
            </a:r>
            <a:r>
              <a:rPr lang="en-ID" sz="2400" dirty="0"/>
              <a:t> yang </a:t>
            </a:r>
            <a:r>
              <a:rPr lang="en-ID" sz="2400" dirty="0" err="1"/>
              <a:t>telah</a:t>
            </a:r>
            <a:r>
              <a:rPr lang="en-ID" sz="2400" dirty="0"/>
              <a:t> </a:t>
            </a:r>
            <a:r>
              <a:rPr lang="en-ID" sz="2400" dirty="0" err="1"/>
              <a:t>dilakukan</a:t>
            </a:r>
            <a:r>
              <a:rPr lang="en-ID" sz="2400" dirty="0"/>
              <a:t> </a:t>
            </a:r>
            <a:r>
              <a:rPr lang="en-ID" sz="2400" dirty="0" err="1"/>
              <a:t>bila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itu</a:t>
            </a:r>
            <a:r>
              <a:rPr lang="en-ID" sz="2400" dirty="0"/>
              <a:t> </a:t>
            </a:r>
            <a:r>
              <a:rPr lang="en-ID" sz="2400" dirty="0" err="1"/>
              <a:t>hanya</a:t>
            </a:r>
            <a:r>
              <a:rPr lang="en-ID" sz="2400" dirty="0"/>
              <a:t> </a:t>
            </a:r>
            <a:r>
              <a:rPr lang="en-ID" sz="2400" dirty="0" err="1"/>
              <a:t>berdasarkan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postif</a:t>
            </a:r>
            <a:r>
              <a:rPr lang="en-ID" sz="2400" dirty="0"/>
              <a:t> </a:t>
            </a:r>
            <a:r>
              <a:rPr lang="en-ID" sz="2400" dirty="0" err="1"/>
              <a:t>belaka</a:t>
            </a:r>
            <a:r>
              <a:rPr lang="en-ID" sz="2400" dirty="0"/>
              <a:t>, </a:t>
            </a:r>
            <a:r>
              <a:rPr lang="en-ID" sz="2400" dirty="0" err="1"/>
              <a:t>tapi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demikian</a:t>
            </a:r>
            <a:r>
              <a:rPr lang="en-ID" sz="2400" dirty="0"/>
              <a:t> </a:t>
            </a:r>
            <a:r>
              <a:rPr lang="en-ID" sz="2400" dirty="0" err="1"/>
              <a:t>bila</a:t>
            </a:r>
            <a:r>
              <a:rPr lang="en-ID" sz="2400" dirty="0"/>
              <a:t> </a:t>
            </a:r>
            <a:r>
              <a:rPr lang="en-ID" sz="2400" dirty="0" err="1"/>
              <a:t>perjanjian</a:t>
            </a:r>
            <a:r>
              <a:rPr lang="en-ID" sz="2400" dirty="0"/>
              <a:t> </a:t>
            </a:r>
            <a:r>
              <a:rPr lang="en-ID" sz="2400" dirty="0" err="1"/>
              <a:t>tersebut</a:t>
            </a:r>
            <a:r>
              <a:rPr lang="en-ID" sz="2400" dirty="0"/>
              <a:t>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pertanggung</a:t>
            </a:r>
            <a:r>
              <a:rPr lang="en-ID" sz="2400" dirty="0"/>
              <a:t> </a:t>
            </a:r>
            <a:r>
              <a:rPr lang="en-ID" sz="2400" dirty="0" err="1"/>
              <a:t>jawaban</a:t>
            </a:r>
            <a:r>
              <a:rPr lang="en-ID" sz="2400" dirty="0"/>
              <a:t> </a:t>
            </a:r>
            <a:r>
              <a:rPr lang="en-ID" sz="2400" dirty="0" err="1"/>
              <a:t>hingga</a:t>
            </a:r>
            <a:r>
              <a:rPr lang="en-ID" sz="2400" dirty="0"/>
              <a:t> </a:t>
            </a:r>
            <a:r>
              <a:rPr lang="en-ID" sz="2400" dirty="0" err="1"/>
              <a:t>yaumil</a:t>
            </a:r>
            <a:r>
              <a:rPr lang="en-ID" sz="2400" dirty="0"/>
              <a:t> </a:t>
            </a:r>
            <a:r>
              <a:rPr lang="en-ID" sz="2400" dirty="0" err="1"/>
              <a:t>qiyamah</a:t>
            </a:r>
            <a:r>
              <a:rPr lang="en-ID" sz="2400" dirty="0"/>
              <a:t> </a:t>
            </a:r>
            <a:r>
              <a:rPr lang="en-ID" sz="2400" dirty="0" err="1"/>
              <a:t>nanti</a:t>
            </a:r>
            <a:r>
              <a:rPr lang="en-ID" sz="2400" dirty="0"/>
              <a:t>.</a:t>
            </a:r>
          </a:p>
          <a:p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6692431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002B8965-7E67-BCA3-2502-E5AF9604F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9915"/>
          </a:xfrm>
        </p:spPr>
        <p:txBody>
          <a:bodyPr>
            <a:normAutofit/>
          </a:bodyPr>
          <a:lstStyle/>
          <a:p>
            <a:r>
              <a:rPr lang="en-ID" sz="2800" b="1" dirty="0" err="1"/>
              <a:t>ketentuan</a:t>
            </a:r>
            <a:r>
              <a:rPr lang="en-ID" sz="2800" b="1" dirty="0"/>
              <a:t> </a:t>
            </a:r>
            <a:r>
              <a:rPr lang="en-ID" sz="2800" b="1" dirty="0" err="1"/>
              <a:t>akad</a:t>
            </a:r>
            <a:r>
              <a:rPr lang="en-ID" sz="2800" b="1" dirty="0"/>
              <a:t> </a:t>
            </a:r>
            <a:r>
              <a:rPr lang="en-ID" sz="2800" b="1" dirty="0" err="1"/>
              <a:t>dalam</a:t>
            </a:r>
            <a:r>
              <a:rPr lang="en-ID" sz="2800" b="1" dirty="0"/>
              <a:t> </a:t>
            </a:r>
            <a:r>
              <a:rPr lang="en-ID" sz="2800" b="1" dirty="0" err="1"/>
              <a:t>lembaga</a:t>
            </a:r>
            <a:r>
              <a:rPr lang="en-ID" sz="2800" b="1" dirty="0"/>
              <a:t> </a:t>
            </a:r>
            <a:r>
              <a:rPr lang="en-ID" sz="2800" b="1" dirty="0" err="1"/>
              <a:t>keuangan</a:t>
            </a:r>
            <a:r>
              <a:rPr lang="en-ID" sz="2800" b="1" dirty="0"/>
              <a:t> Islam,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6FDF63B9-6CC1-8743-12CC-A02B63077E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7280"/>
            <a:ext cx="10515600" cy="5079683"/>
          </a:xfrm>
        </p:spPr>
        <p:txBody>
          <a:bodyPr/>
          <a:lstStyle/>
          <a:p>
            <a:r>
              <a:rPr lang="en-ID" dirty="0"/>
              <a:t>(1). </a:t>
            </a:r>
            <a:r>
              <a:rPr lang="en-ID" dirty="0" err="1"/>
              <a:t>Rukun</a:t>
            </a:r>
            <a:r>
              <a:rPr lang="en-ID" dirty="0"/>
              <a:t>,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berikut</a:t>
            </a:r>
            <a:r>
              <a:rPr lang="en-ID" dirty="0"/>
              <a:t>: a). </a:t>
            </a:r>
            <a:r>
              <a:rPr lang="en-ID" dirty="0" err="1"/>
              <a:t>Penjual</a:t>
            </a:r>
            <a:r>
              <a:rPr lang="en-ID" dirty="0"/>
              <a:t>; b). </a:t>
            </a:r>
            <a:r>
              <a:rPr lang="en-ID" dirty="0" err="1"/>
              <a:t>Pembeli</a:t>
            </a:r>
            <a:r>
              <a:rPr lang="en-ID" dirty="0"/>
              <a:t>; c). </a:t>
            </a:r>
            <a:r>
              <a:rPr lang="en-ID" dirty="0" err="1"/>
              <a:t>Barang</a:t>
            </a:r>
            <a:r>
              <a:rPr lang="en-ID" dirty="0"/>
              <a:t>; d). Harga; e). </a:t>
            </a:r>
            <a:r>
              <a:rPr lang="en-ID" dirty="0" err="1"/>
              <a:t>Akad</a:t>
            </a:r>
            <a:r>
              <a:rPr lang="en-ID" dirty="0"/>
              <a:t>/</a:t>
            </a:r>
            <a:r>
              <a:rPr lang="en-ID" dirty="0" err="1"/>
              <a:t>ijab-qabul</a:t>
            </a:r>
            <a:r>
              <a:rPr lang="en-ID" dirty="0"/>
              <a:t>; dan</a:t>
            </a:r>
          </a:p>
          <a:p>
            <a:r>
              <a:rPr lang="en-ID" dirty="0"/>
              <a:t> (2). </a:t>
            </a:r>
            <a:r>
              <a:rPr lang="en-ID" dirty="0" err="1"/>
              <a:t>Syarat</a:t>
            </a:r>
            <a:r>
              <a:rPr lang="en-ID" dirty="0"/>
              <a:t>,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berikut</a:t>
            </a:r>
            <a:r>
              <a:rPr lang="en-ID" dirty="0"/>
              <a:t>: a). </a:t>
            </a:r>
            <a:r>
              <a:rPr lang="en-ID" dirty="0" err="1"/>
              <a:t>Barang</a:t>
            </a:r>
            <a:r>
              <a:rPr lang="en-ID" dirty="0"/>
              <a:t> dan </a:t>
            </a:r>
            <a:r>
              <a:rPr lang="en-ID" dirty="0" err="1"/>
              <a:t>jasa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halal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barang</a:t>
            </a:r>
            <a:r>
              <a:rPr lang="en-ID" dirty="0"/>
              <a:t> dan </a:t>
            </a:r>
            <a:r>
              <a:rPr lang="en-ID" dirty="0" err="1"/>
              <a:t>jasa</a:t>
            </a:r>
            <a:r>
              <a:rPr lang="en-ID" dirty="0"/>
              <a:t> yang haram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batal</a:t>
            </a:r>
            <a:r>
              <a:rPr lang="en-ID" dirty="0"/>
              <a:t> demi </a:t>
            </a:r>
            <a:r>
              <a:rPr lang="en-ID" dirty="0" err="1"/>
              <a:t>hukum</a:t>
            </a:r>
            <a:r>
              <a:rPr lang="en-ID" dirty="0"/>
              <a:t> syariah; b). Harga </a:t>
            </a:r>
            <a:r>
              <a:rPr lang="en-ID" dirty="0" err="1"/>
              <a:t>barang</a:t>
            </a:r>
            <a:r>
              <a:rPr lang="en-ID" dirty="0"/>
              <a:t> dan </a:t>
            </a:r>
            <a:r>
              <a:rPr lang="en-ID" dirty="0" err="1"/>
              <a:t>jasa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jelas</a:t>
            </a:r>
            <a:r>
              <a:rPr lang="en-ID" dirty="0"/>
              <a:t>; c). </a:t>
            </a:r>
            <a:r>
              <a:rPr lang="en-ID" dirty="0" err="1"/>
              <a:t>Tempat</a:t>
            </a:r>
            <a:r>
              <a:rPr lang="en-ID" dirty="0"/>
              <a:t> </a:t>
            </a:r>
            <a:r>
              <a:rPr lang="en-ID" dirty="0" err="1"/>
              <a:t>penyerahan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jelas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terdampak</a:t>
            </a:r>
            <a:r>
              <a:rPr lang="en-ID" dirty="0"/>
              <a:t> pada </a:t>
            </a:r>
            <a:r>
              <a:rPr lang="en-ID" dirty="0" err="1"/>
              <a:t>biaya</a:t>
            </a:r>
            <a:r>
              <a:rPr lang="en-ID" dirty="0"/>
              <a:t> </a:t>
            </a:r>
            <a:r>
              <a:rPr lang="en-ID" dirty="0" err="1"/>
              <a:t>transportasi</a:t>
            </a:r>
            <a:r>
              <a:rPr lang="en-ID" dirty="0"/>
              <a:t>; d). </a:t>
            </a:r>
            <a:r>
              <a:rPr lang="en-ID" dirty="0" err="1"/>
              <a:t>Barang</a:t>
            </a:r>
            <a:r>
              <a:rPr lang="en-ID" dirty="0"/>
              <a:t> yang </a:t>
            </a:r>
            <a:r>
              <a:rPr lang="en-ID" dirty="0" err="1"/>
              <a:t>ditransaksikan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sepenuhnya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kepemilikan</a:t>
            </a:r>
            <a:r>
              <a:rPr lang="en-ID" dirty="0"/>
              <a:t>.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menjual</a:t>
            </a:r>
            <a:r>
              <a:rPr lang="en-ID" dirty="0"/>
              <a:t> </a:t>
            </a:r>
            <a:r>
              <a:rPr lang="en-ID" dirty="0" err="1"/>
              <a:t>sesuatu</a:t>
            </a:r>
            <a:r>
              <a:rPr lang="en-ID" dirty="0"/>
              <a:t> yang </a:t>
            </a:r>
            <a:r>
              <a:rPr lang="en-ID" dirty="0" err="1"/>
              <a:t>belum</a:t>
            </a:r>
            <a:r>
              <a:rPr lang="en-ID" dirty="0"/>
              <a:t> </a:t>
            </a:r>
            <a:r>
              <a:rPr lang="en-ID" dirty="0" err="1"/>
              <a:t>dimiliki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dikuasai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yang </a:t>
            </a:r>
            <a:r>
              <a:rPr lang="en-ID" dirty="0" err="1"/>
              <a:t>terjadi</a:t>
            </a:r>
            <a:r>
              <a:rPr lang="en-ID" dirty="0"/>
              <a:t> pada </a:t>
            </a:r>
            <a:r>
              <a:rPr lang="en-ID" dirty="0" err="1"/>
              <a:t>transaksi</a:t>
            </a:r>
            <a:r>
              <a:rPr lang="en-ID" dirty="0"/>
              <a:t> short sale </a:t>
            </a:r>
            <a:r>
              <a:rPr lang="en-ID" dirty="0" err="1"/>
              <a:t>dalam</a:t>
            </a:r>
            <a:r>
              <a:rPr lang="en-ID" dirty="0"/>
              <a:t> pasar modal (</a:t>
            </a:r>
            <a:r>
              <a:rPr lang="en-ID" dirty="0" err="1"/>
              <a:t>Multimules</a:t>
            </a:r>
            <a:r>
              <a:rPr lang="en-ID" dirty="0"/>
              <a:t>, 2016).</a:t>
            </a:r>
          </a:p>
        </p:txBody>
      </p:sp>
    </p:spTree>
    <p:extLst>
      <p:ext uri="{BB962C8B-B14F-4D97-AF65-F5344CB8AC3E}">
        <p14:creationId xmlns:p14="http://schemas.microsoft.com/office/powerpoint/2010/main" val="2368609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5838935E-9AA5-CD90-9726-D2D07AAEF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2. Dari Segi Bisnis dan Usaha yang Dibiayai.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FBA97385-CD07-A81F-BD42-BDEDA4A4C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Landasan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PBI No. 6/24/PBI/2004 Bab V </a:t>
            </a:r>
            <a:r>
              <a:rPr lang="en-ID" dirty="0" err="1"/>
              <a:t>pasal</a:t>
            </a:r>
            <a:r>
              <a:rPr lang="en-ID" dirty="0"/>
              <a:t> 36 bank </a:t>
            </a:r>
            <a:r>
              <a:rPr lang="en-ID" dirty="0" err="1"/>
              <a:t>wajib</a:t>
            </a:r>
            <a:r>
              <a:rPr lang="en-ID" dirty="0"/>
              <a:t> </a:t>
            </a:r>
            <a:r>
              <a:rPr lang="en-ID" dirty="0" err="1"/>
              <a:t>menerapkan</a:t>
            </a:r>
            <a:r>
              <a:rPr lang="en-ID" dirty="0"/>
              <a:t> </a:t>
            </a:r>
            <a:r>
              <a:rPr lang="en-ID" dirty="0" err="1"/>
              <a:t>prinsip</a:t>
            </a:r>
            <a:r>
              <a:rPr lang="en-ID" dirty="0"/>
              <a:t> syariah dan </a:t>
            </a:r>
            <a:r>
              <a:rPr lang="en-ID" dirty="0" err="1"/>
              <a:t>prinsip</a:t>
            </a:r>
            <a:r>
              <a:rPr lang="en-ID" dirty="0"/>
              <a:t> </a:t>
            </a:r>
            <a:r>
              <a:rPr lang="en-ID" dirty="0" err="1"/>
              <a:t>kehati-hatian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yang </a:t>
            </a:r>
            <a:r>
              <a:rPr lang="en-ID" dirty="0" err="1"/>
              <a:t>meliputi</a:t>
            </a:r>
            <a:r>
              <a:rPr lang="en-ID" dirty="0"/>
              <a:t> </a:t>
            </a:r>
            <a:r>
              <a:rPr lang="en-ID" dirty="0" err="1"/>
              <a:t>penghimpunan</a:t>
            </a:r>
            <a:r>
              <a:rPr lang="en-ID" dirty="0"/>
              <a:t> dana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simpanan</a:t>
            </a:r>
            <a:r>
              <a:rPr lang="en-ID" dirty="0"/>
              <a:t> dan </a:t>
            </a:r>
            <a:r>
              <a:rPr lang="en-ID" dirty="0" err="1"/>
              <a:t>investasi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lain giro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prinsip</a:t>
            </a:r>
            <a:r>
              <a:rPr lang="en-ID" dirty="0"/>
              <a:t> </a:t>
            </a:r>
            <a:r>
              <a:rPr lang="en-ID" dirty="0" err="1"/>
              <a:t>waidah</a:t>
            </a:r>
            <a:r>
              <a:rPr lang="en-ID" dirty="0"/>
              <a:t>, </a:t>
            </a:r>
            <a:r>
              <a:rPr lang="en-ID" dirty="0" err="1"/>
              <a:t>tabungan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prinsip</a:t>
            </a:r>
            <a:r>
              <a:rPr lang="en-ID" dirty="0"/>
              <a:t> </a:t>
            </a:r>
            <a:r>
              <a:rPr lang="en-ID" dirty="0" err="1"/>
              <a:t>wadiah</a:t>
            </a:r>
            <a:r>
              <a:rPr lang="en-ID" dirty="0"/>
              <a:t> dan </a:t>
            </a:r>
            <a:r>
              <a:rPr lang="en-ID" dirty="0" err="1"/>
              <a:t>mudharabah</a:t>
            </a:r>
            <a:r>
              <a:rPr lang="en-ID" dirty="0"/>
              <a:t>, dan </a:t>
            </a:r>
            <a:r>
              <a:rPr lang="en-ID" dirty="0" err="1"/>
              <a:t>deposito</a:t>
            </a:r>
            <a:r>
              <a:rPr lang="en-ID" dirty="0"/>
              <a:t> </a:t>
            </a:r>
            <a:r>
              <a:rPr lang="en-ID" dirty="0" err="1"/>
              <a:t>berjangka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prinsip</a:t>
            </a:r>
            <a:r>
              <a:rPr lang="en-ID" dirty="0"/>
              <a:t> </a:t>
            </a:r>
            <a:r>
              <a:rPr lang="en-ID" dirty="0" err="1"/>
              <a:t>mudharabah</a:t>
            </a:r>
            <a:r>
              <a:rPr lang="en-ID" dirty="0"/>
              <a:t>. </a:t>
            </a:r>
          </a:p>
          <a:p>
            <a:r>
              <a:rPr lang="en-ID" dirty="0"/>
              <a:t>Lembaga </a:t>
            </a:r>
            <a:r>
              <a:rPr lang="en-ID" dirty="0" err="1"/>
              <a:t>keuangan</a:t>
            </a:r>
            <a:r>
              <a:rPr lang="en-ID" dirty="0"/>
              <a:t> syariah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membiayai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dan </a:t>
            </a:r>
            <a:r>
              <a:rPr lang="en-ID" dirty="0" err="1"/>
              <a:t>usaha</a:t>
            </a:r>
            <a:r>
              <a:rPr lang="en-ID" dirty="0"/>
              <a:t> yang </a:t>
            </a:r>
            <a:r>
              <a:rPr lang="en-ID" dirty="0" err="1"/>
              <a:t>bertentangan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syariah. Usaha yang </a:t>
            </a:r>
            <a:r>
              <a:rPr lang="en-ID" dirty="0" err="1"/>
              <a:t>dibiayai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yang halal. Lembaga </a:t>
            </a:r>
            <a:r>
              <a:rPr lang="en-ID" dirty="0" err="1"/>
              <a:t>keuangan</a:t>
            </a:r>
            <a:r>
              <a:rPr lang="en-ID" dirty="0"/>
              <a:t> syariah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membiayai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dan </a:t>
            </a:r>
            <a:r>
              <a:rPr lang="en-ID" dirty="0" err="1"/>
              <a:t>usaha</a:t>
            </a:r>
            <a:r>
              <a:rPr lang="en-ID" dirty="0"/>
              <a:t> yang </a:t>
            </a:r>
            <a:r>
              <a:rPr lang="en-ID" dirty="0" err="1"/>
              <a:t>mengandung</a:t>
            </a:r>
            <a:r>
              <a:rPr lang="en-ID" dirty="0"/>
              <a:t> Maghrib (</a:t>
            </a:r>
            <a:r>
              <a:rPr lang="en-ID" dirty="0" err="1"/>
              <a:t>Maysir</a:t>
            </a:r>
            <a:r>
              <a:rPr lang="en-ID" dirty="0"/>
              <a:t>, </a:t>
            </a:r>
            <a:r>
              <a:rPr lang="en-ID" dirty="0" err="1"/>
              <a:t>Gharar</a:t>
            </a:r>
            <a:r>
              <a:rPr lang="en-ID" dirty="0"/>
              <a:t>, </a:t>
            </a:r>
            <a:r>
              <a:rPr lang="en-ID" dirty="0" err="1"/>
              <a:t>Riba</a:t>
            </a:r>
            <a:r>
              <a:rPr lang="en-ID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770692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17CE233B-1440-1109-CB24-E9E7DC1BE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6F9D3D3F-ED8C-6389-A8BF-2AF599CD6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perbankan</a:t>
            </a:r>
            <a:r>
              <a:rPr lang="en-ID" dirty="0"/>
              <a:t> syariah </a:t>
            </a:r>
            <a:r>
              <a:rPr lang="en-ID" dirty="0" err="1"/>
              <a:t>membiayai</a:t>
            </a:r>
            <a:r>
              <a:rPr lang="en-ID" dirty="0"/>
              <a:t>:</a:t>
            </a:r>
          </a:p>
          <a:p>
            <a:r>
              <a:rPr lang="en-ID" dirty="0"/>
              <a:t> (1). </a:t>
            </a:r>
            <a:r>
              <a:rPr lang="en-ID" dirty="0" err="1"/>
              <a:t>Obyek</a:t>
            </a:r>
            <a:r>
              <a:rPr lang="en-ID" dirty="0"/>
              <a:t> </a:t>
            </a:r>
            <a:r>
              <a:rPr lang="en-ID" dirty="0" err="1"/>
              <a:t>pembiayaan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halal </a:t>
            </a:r>
            <a:r>
              <a:rPr lang="en-ID" dirty="0" err="1"/>
              <a:t>tak</a:t>
            </a:r>
            <a:r>
              <a:rPr lang="en-ID" dirty="0"/>
              <a:t>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mengandung</a:t>
            </a:r>
            <a:r>
              <a:rPr lang="en-ID" dirty="0"/>
              <a:t> </a:t>
            </a:r>
            <a:r>
              <a:rPr lang="en-ID" dirty="0" err="1"/>
              <a:t>Unsur</a:t>
            </a:r>
            <a:r>
              <a:rPr lang="en-ID" dirty="0"/>
              <a:t> Haram;</a:t>
            </a:r>
          </a:p>
          <a:p>
            <a:r>
              <a:rPr lang="en-ID" dirty="0"/>
              <a:t> (2). </a:t>
            </a:r>
            <a:r>
              <a:rPr lang="en-ID" dirty="0" err="1"/>
              <a:t>Proyek</a:t>
            </a:r>
            <a:r>
              <a:rPr lang="en-ID" dirty="0"/>
              <a:t> </a:t>
            </a:r>
            <a:r>
              <a:rPr lang="en-ID" dirty="0" err="1"/>
              <a:t>tak</a:t>
            </a:r>
            <a:r>
              <a:rPr lang="en-ID" dirty="0"/>
              <a:t>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menimbulkan</a:t>
            </a:r>
            <a:r>
              <a:rPr lang="en-ID" dirty="0"/>
              <a:t> </a:t>
            </a:r>
            <a:r>
              <a:rPr lang="en-ID" dirty="0" err="1"/>
              <a:t>kemudharatan</a:t>
            </a:r>
            <a:r>
              <a:rPr lang="en-ID" dirty="0"/>
              <a:t> pada </a:t>
            </a:r>
            <a:r>
              <a:rPr lang="en-ID" dirty="0" err="1"/>
              <a:t>masyaraka</a:t>
            </a:r>
            <a:r>
              <a:rPr lang="en-ID" dirty="0"/>
              <a:t>; </a:t>
            </a:r>
          </a:p>
          <a:p>
            <a:r>
              <a:rPr lang="en-ID" dirty="0"/>
              <a:t>(3). </a:t>
            </a:r>
            <a:r>
              <a:rPr lang="en-ID" dirty="0" err="1"/>
              <a:t>Proyek</a:t>
            </a:r>
            <a:r>
              <a:rPr lang="en-ID" dirty="0"/>
              <a:t> </a:t>
            </a:r>
            <a:r>
              <a:rPr lang="en-ID" dirty="0" err="1"/>
              <a:t>tak</a:t>
            </a:r>
            <a:r>
              <a:rPr lang="en-ID" dirty="0"/>
              <a:t>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berkaitan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mesum</a:t>
            </a:r>
            <a:r>
              <a:rPr lang="en-ID" dirty="0"/>
              <a:t>/</a:t>
            </a:r>
            <a:r>
              <a:rPr lang="en-ID" dirty="0" err="1"/>
              <a:t>asusila</a:t>
            </a:r>
            <a:r>
              <a:rPr lang="en-ID" dirty="0"/>
              <a:t>; </a:t>
            </a:r>
          </a:p>
          <a:p>
            <a:r>
              <a:rPr lang="en-ID" dirty="0"/>
              <a:t>(4). </a:t>
            </a:r>
            <a:r>
              <a:rPr lang="en-ID" dirty="0" err="1"/>
              <a:t>Proyek</a:t>
            </a:r>
            <a:r>
              <a:rPr lang="en-ID" dirty="0"/>
              <a:t> </a:t>
            </a:r>
            <a:r>
              <a:rPr lang="en-ID" dirty="0" err="1"/>
              <a:t>tak</a:t>
            </a:r>
            <a:r>
              <a:rPr lang="en-ID" dirty="0"/>
              <a:t>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berkaitan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perjudian</a:t>
            </a:r>
            <a:r>
              <a:rPr lang="en-ID" dirty="0"/>
              <a:t>; </a:t>
            </a:r>
          </a:p>
          <a:p>
            <a:r>
              <a:rPr lang="en-ID" dirty="0"/>
              <a:t>(5). Usaha </a:t>
            </a:r>
            <a:r>
              <a:rPr lang="en-ID" dirty="0" err="1"/>
              <a:t>tak</a:t>
            </a:r>
            <a:r>
              <a:rPr lang="en-ID" dirty="0"/>
              <a:t>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berkaitan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industri</a:t>
            </a:r>
            <a:r>
              <a:rPr lang="en-ID" dirty="0"/>
              <a:t> </a:t>
            </a:r>
            <a:r>
              <a:rPr lang="en-ID" dirty="0" err="1"/>
              <a:t>senjata</a:t>
            </a:r>
            <a:r>
              <a:rPr lang="en-ID" dirty="0"/>
              <a:t> illegal, </a:t>
            </a:r>
            <a:r>
              <a:rPr lang="en-ID" dirty="0" err="1"/>
              <a:t>berkaitan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pembunuh</a:t>
            </a:r>
            <a:r>
              <a:rPr lang="en-ID" dirty="0"/>
              <a:t> </a:t>
            </a:r>
            <a:r>
              <a:rPr lang="en-ID" dirty="0" err="1"/>
              <a:t>masal</a:t>
            </a:r>
            <a:r>
              <a:rPr lang="en-ID" dirty="0"/>
              <a:t>; </a:t>
            </a:r>
          </a:p>
          <a:p>
            <a:r>
              <a:rPr lang="en-ID" dirty="0"/>
              <a:t>(6). </a:t>
            </a:r>
            <a:r>
              <a:rPr lang="en-ID" dirty="0" err="1"/>
              <a:t>Proyek</a:t>
            </a:r>
            <a:r>
              <a:rPr lang="en-ID" dirty="0"/>
              <a:t> </a:t>
            </a:r>
            <a:r>
              <a:rPr lang="en-ID" dirty="0" err="1"/>
              <a:t>tak</a:t>
            </a:r>
            <a:r>
              <a:rPr lang="en-ID" dirty="0"/>
              <a:t>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merugikan</a:t>
            </a:r>
            <a:r>
              <a:rPr lang="en-ID" dirty="0"/>
              <a:t> </a:t>
            </a:r>
            <a:r>
              <a:rPr lang="en-ID" dirty="0" err="1"/>
              <a:t>syiar</a:t>
            </a:r>
            <a:r>
              <a:rPr lang="en-ID" dirty="0"/>
              <a:t> Islam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langsung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tak</a:t>
            </a:r>
            <a:r>
              <a:rPr lang="en-ID" dirty="0"/>
              <a:t> </a:t>
            </a:r>
            <a:r>
              <a:rPr lang="en-ID" dirty="0" err="1"/>
              <a:t>langsung</a:t>
            </a:r>
            <a:r>
              <a:rPr lang="en-ID" dirty="0"/>
              <a:t> (</a:t>
            </a:r>
            <a:r>
              <a:rPr lang="en-ID" dirty="0" err="1"/>
              <a:t>Indriani</a:t>
            </a:r>
            <a:r>
              <a:rPr lang="en-ID" dirty="0"/>
              <a:t> et all, 2018).</a:t>
            </a:r>
          </a:p>
        </p:txBody>
      </p:sp>
    </p:spTree>
    <p:extLst>
      <p:ext uri="{BB962C8B-B14F-4D97-AF65-F5344CB8AC3E}">
        <p14:creationId xmlns:p14="http://schemas.microsoft.com/office/powerpoint/2010/main" val="34641231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6D75D8D1-3602-303E-44A6-0E7B4A667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360"/>
            <a:ext cx="10515600" cy="5963603"/>
          </a:xfrm>
        </p:spPr>
        <p:txBody>
          <a:bodyPr>
            <a:normAutofit/>
          </a:bodyPr>
          <a:lstStyle/>
          <a:p>
            <a:r>
              <a:rPr lang="en-ID" dirty="0"/>
              <a:t>3. </a:t>
            </a:r>
            <a:r>
              <a:rPr lang="en-ID" dirty="0" err="1"/>
              <a:t>Struktur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dan Lembaga </a:t>
            </a:r>
            <a:r>
              <a:rPr lang="en-ID" dirty="0" err="1"/>
              <a:t>Penyelesaian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.</a:t>
            </a:r>
          </a:p>
          <a:p>
            <a:r>
              <a:rPr lang="en-ID" dirty="0" err="1"/>
              <a:t>Struktur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syariah, </a:t>
            </a:r>
            <a:r>
              <a:rPr lang="en-ID" dirty="0" err="1"/>
              <a:t>yaitu</a:t>
            </a:r>
            <a:r>
              <a:rPr lang="en-ID" dirty="0"/>
              <a:t>: (1). </a:t>
            </a:r>
            <a:r>
              <a:rPr lang="en-ID" dirty="0" err="1"/>
              <a:t>Terdapat</a:t>
            </a:r>
            <a:r>
              <a:rPr lang="en-ID" dirty="0"/>
              <a:t> Dewan </a:t>
            </a:r>
            <a:r>
              <a:rPr lang="en-ID" dirty="0" err="1"/>
              <a:t>Pengawas</a:t>
            </a:r>
            <a:r>
              <a:rPr lang="en-ID" dirty="0"/>
              <a:t> Syariah (DPS) yang </a:t>
            </a:r>
            <a:r>
              <a:rPr lang="en-ID" dirty="0" err="1"/>
              <a:t>berperan</a:t>
            </a:r>
            <a:r>
              <a:rPr lang="en-ID" dirty="0"/>
              <a:t> </a:t>
            </a:r>
            <a:r>
              <a:rPr lang="en-ID" dirty="0" err="1"/>
              <a:t>mengawasi</a:t>
            </a:r>
            <a:r>
              <a:rPr lang="en-ID" dirty="0"/>
              <a:t> </a:t>
            </a:r>
            <a:r>
              <a:rPr lang="en-ID" dirty="0" err="1"/>
              <a:t>jalannya</a:t>
            </a:r>
            <a:r>
              <a:rPr lang="en-ID" dirty="0"/>
              <a:t> </a:t>
            </a:r>
            <a:r>
              <a:rPr lang="en-ID" dirty="0" err="1"/>
              <a:t>operasional</a:t>
            </a:r>
            <a:r>
              <a:rPr lang="en-ID" dirty="0"/>
              <a:t> bank </a:t>
            </a:r>
            <a:r>
              <a:rPr lang="en-ID" dirty="0" err="1"/>
              <a:t>sehari-hari</a:t>
            </a:r>
            <a:r>
              <a:rPr lang="en-ID" dirty="0"/>
              <a:t> agar </a:t>
            </a:r>
            <a:r>
              <a:rPr lang="en-ID" dirty="0" err="1"/>
              <a:t>selalu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ketentuan</a:t>
            </a:r>
            <a:r>
              <a:rPr lang="en-ID" dirty="0"/>
              <a:t> syariah; (2). </a:t>
            </a:r>
            <a:r>
              <a:rPr lang="en-ID" dirty="0" err="1"/>
              <a:t>Terdapat</a:t>
            </a:r>
            <a:r>
              <a:rPr lang="en-ID" dirty="0"/>
              <a:t> Dewan Syariah Nasional (DSN) : Dewan Syariah yang </a:t>
            </a:r>
            <a:r>
              <a:rPr lang="en-ID" dirty="0" err="1"/>
              <a:t>bersifat</a:t>
            </a:r>
            <a:r>
              <a:rPr lang="en-ID" dirty="0"/>
              <a:t> </a:t>
            </a:r>
            <a:r>
              <a:rPr lang="en-ID" dirty="0" err="1"/>
              <a:t>nasional</a:t>
            </a:r>
            <a:r>
              <a:rPr lang="en-ID" dirty="0"/>
              <a:t> yang </a:t>
            </a:r>
            <a:r>
              <a:rPr lang="en-ID" dirty="0" err="1"/>
              <a:t>membawahi</a:t>
            </a:r>
            <a:r>
              <a:rPr lang="en-ID" dirty="0"/>
              <a:t>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syariah dan </a:t>
            </a:r>
            <a:r>
              <a:rPr lang="en-ID" dirty="0" err="1"/>
              <a:t>mengawasi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DPS.</a:t>
            </a:r>
          </a:p>
          <a:p>
            <a:r>
              <a:rPr lang="en-ID" dirty="0" err="1"/>
              <a:t>struktur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konvensional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: (1).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,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Komisaris</a:t>
            </a:r>
            <a:r>
              <a:rPr lang="en-ID" dirty="0"/>
              <a:t> dan </a:t>
            </a:r>
            <a:r>
              <a:rPr lang="en-ID" dirty="0" err="1"/>
              <a:t>Direksi</a:t>
            </a:r>
            <a:r>
              <a:rPr lang="en-ID" dirty="0"/>
              <a:t>; (2).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, </a:t>
            </a:r>
            <a:r>
              <a:rPr lang="en-ID" dirty="0" err="1"/>
              <a:t>hanya</a:t>
            </a:r>
            <a:r>
              <a:rPr lang="en-ID" dirty="0"/>
              <a:t> Bank Indonesia (BI)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pengawas</a:t>
            </a:r>
            <a:r>
              <a:rPr lang="en-ID" dirty="0"/>
              <a:t> </a:t>
            </a:r>
            <a:r>
              <a:rPr lang="en-ID" dirty="0" err="1"/>
              <a:t>utamanya</a:t>
            </a:r>
            <a:r>
              <a:rPr lang="en-ID" dirty="0"/>
              <a:t>.</a:t>
            </a:r>
          </a:p>
          <a:p>
            <a:r>
              <a:rPr lang="en-ID" b="1" dirty="0"/>
              <a:t>Lembaga </a:t>
            </a:r>
            <a:r>
              <a:rPr lang="en-ID" b="1" dirty="0" err="1"/>
              <a:t>Penyelesaian</a:t>
            </a:r>
            <a:r>
              <a:rPr lang="en-ID" b="1" dirty="0"/>
              <a:t> </a:t>
            </a:r>
            <a:r>
              <a:rPr lang="en-ID" b="1" dirty="0" err="1"/>
              <a:t>Sengketa</a:t>
            </a:r>
            <a:r>
              <a:rPr lang="en-ID" b="1" dirty="0"/>
              <a:t>, </a:t>
            </a:r>
          </a:p>
          <a:p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syariah, </a:t>
            </a:r>
            <a:r>
              <a:rPr lang="en-ID" dirty="0" err="1"/>
              <a:t>yaitu</a:t>
            </a:r>
            <a:r>
              <a:rPr lang="en-ID" dirty="0"/>
              <a:t>: (1). Jika </a:t>
            </a:r>
            <a:r>
              <a:rPr lang="en-ID" dirty="0" err="1"/>
              <a:t>terdapat</a:t>
            </a:r>
            <a:r>
              <a:rPr lang="en-ID" dirty="0"/>
              <a:t> </a:t>
            </a: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perselisihan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bank dan </a:t>
            </a:r>
            <a:r>
              <a:rPr lang="en-ID" dirty="0" err="1"/>
              <a:t>nasabahnya</a:t>
            </a:r>
            <a:r>
              <a:rPr lang="en-ID" dirty="0"/>
              <a:t>, </a:t>
            </a:r>
            <a:r>
              <a:rPr lang="en-ID" dirty="0" err="1"/>
              <a:t>kedua</a:t>
            </a:r>
            <a:r>
              <a:rPr lang="en-ID" dirty="0"/>
              <a:t> </a:t>
            </a:r>
            <a:r>
              <a:rPr lang="en-ID" dirty="0" err="1"/>
              <a:t>belah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menyelesaikannya</a:t>
            </a:r>
            <a:r>
              <a:rPr lang="en-ID" dirty="0"/>
              <a:t> di </a:t>
            </a:r>
            <a:r>
              <a:rPr lang="en-ID" dirty="0" err="1"/>
              <a:t>peradilan</a:t>
            </a:r>
            <a:r>
              <a:rPr lang="en-ID" dirty="0"/>
              <a:t> negeri, </a:t>
            </a:r>
            <a:r>
              <a:rPr lang="en-ID" dirty="0" err="1"/>
              <a:t>tetapi</a:t>
            </a:r>
            <a:r>
              <a:rPr lang="en-ID" dirty="0"/>
              <a:t> </a:t>
            </a:r>
            <a:r>
              <a:rPr lang="en-ID" dirty="0" err="1"/>
              <a:t>menyelesaikannya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tata </a:t>
            </a:r>
            <a:r>
              <a:rPr lang="en-ID" dirty="0" err="1"/>
              <a:t>cara</a:t>
            </a:r>
            <a:r>
              <a:rPr lang="en-ID" dirty="0"/>
              <a:t> dan </a:t>
            </a:r>
            <a:r>
              <a:rPr lang="en-ID" dirty="0" err="1"/>
              <a:t>hukum</a:t>
            </a:r>
            <a:r>
              <a:rPr lang="en-ID" dirty="0"/>
              <a:t> syariah; (2). Lembaga </a:t>
            </a:r>
            <a:r>
              <a:rPr lang="en-ID" dirty="0" err="1"/>
              <a:t>yangmengatur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materi</a:t>
            </a:r>
            <a:r>
              <a:rPr lang="en-ID" dirty="0"/>
              <a:t> dan </a:t>
            </a:r>
            <a:r>
              <a:rPr lang="en-ID" dirty="0" err="1"/>
              <a:t>prinsip</a:t>
            </a:r>
            <a:r>
              <a:rPr lang="en-ID" dirty="0"/>
              <a:t> syariah di Indonesia </a:t>
            </a:r>
            <a:r>
              <a:rPr lang="en-ID" dirty="0" err="1"/>
              <a:t>disebut</a:t>
            </a:r>
            <a:r>
              <a:rPr lang="en-ID" dirty="0"/>
              <a:t> BAMUI (Badan </a:t>
            </a:r>
            <a:r>
              <a:rPr lang="en-ID" dirty="0" err="1"/>
              <a:t>Arbitrase</a:t>
            </a:r>
            <a:r>
              <a:rPr lang="en-ID" dirty="0"/>
              <a:t> </a:t>
            </a:r>
            <a:r>
              <a:rPr lang="en-ID" dirty="0" err="1"/>
              <a:t>Muamalah</a:t>
            </a:r>
            <a:r>
              <a:rPr lang="en-ID" dirty="0"/>
              <a:t> Indonesia) yang </a:t>
            </a:r>
            <a:r>
              <a:rPr lang="en-ID" dirty="0" err="1"/>
              <a:t>didirikan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bersama</a:t>
            </a:r>
            <a:r>
              <a:rPr lang="en-ID" dirty="0"/>
              <a:t> oleh </a:t>
            </a:r>
            <a:r>
              <a:rPr lang="en-ID" dirty="0" err="1"/>
              <a:t>Kejagung</a:t>
            </a:r>
            <a:r>
              <a:rPr lang="en-ID" dirty="0"/>
              <a:t> RI dan MUI.</a:t>
            </a:r>
          </a:p>
          <a:p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konvensional</a:t>
            </a:r>
            <a:r>
              <a:rPr lang="en-ID" dirty="0"/>
              <a:t> </a:t>
            </a:r>
            <a:r>
              <a:rPr lang="en-ID" dirty="0" err="1"/>
              <a:t>penyelesaian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: Jika </a:t>
            </a:r>
            <a:r>
              <a:rPr lang="en-ID" dirty="0" err="1"/>
              <a:t>terdapat</a:t>
            </a:r>
            <a:r>
              <a:rPr lang="en-ID" dirty="0"/>
              <a:t> </a:t>
            </a: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perselisihan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bank dan </a:t>
            </a:r>
            <a:r>
              <a:rPr lang="en-ID" dirty="0" err="1"/>
              <a:t>nasabahnya</a:t>
            </a:r>
            <a:r>
              <a:rPr lang="en-ID" dirty="0"/>
              <a:t>, </a:t>
            </a:r>
            <a:r>
              <a:rPr lang="en-ID" dirty="0" err="1"/>
              <a:t>kedua</a:t>
            </a:r>
            <a:r>
              <a:rPr lang="en-ID" dirty="0"/>
              <a:t> </a:t>
            </a:r>
            <a:r>
              <a:rPr lang="en-ID" dirty="0" err="1"/>
              <a:t>belah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menyelesaikannya</a:t>
            </a:r>
            <a:r>
              <a:rPr lang="en-ID" dirty="0"/>
              <a:t> d</a:t>
            </a:r>
          </a:p>
        </p:txBody>
      </p:sp>
    </p:spTree>
    <p:extLst>
      <p:ext uri="{BB962C8B-B14F-4D97-AF65-F5344CB8AC3E}">
        <p14:creationId xmlns:p14="http://schemas.microsoft.com/office/powerpoint/2010/main" val="5913982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7B5ED1CB-69FB-A945-3C69-93C79006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742315"/>
          </a:xfrm>
        </p:spPr>
        <p:txBody>
          <a:bodyPr>
            <a:normAutofit fontScale="90000"/>
          </a:bodyPr>
          <a:lstStyle/>
          <a:p>
            <a:r>
              <a:rPr lang="en-ID" sz="2800" b="1" dirty="0" err="1"/>
              <a:t>Persamaan</a:t>
            </a:r>
            <a:r>
              <a:rPr lang="en-ID" sz="2800" b="1" dirty="0"/>
              <a:t> </a:t>
            </a:r>
            <a:r>
              <a:rPr lang="en-ID" sz="2800" b="1" dirty="0" err="1"/>
              <a:t>pembiayaan</a:t>
            </a:r>
            <a:r>
              <a:rPr lang="en-ID" sz="2800" b="1" dirty="0"/>
              <a:t> </a:t>
            </a:r>
            <a:r>
              <a:rPr lang="en-ID" sz="2800" b="1" dirty="0" err="1"/>
              <a:t>lembaga</a:t>
            </a:r>
            <a:r>
              <a:rPr lang="en-ID" sz="2800" b="1" dirty="0"/>
              <a:t> </a:t>
            </a:r>
            <a:r>
              <a:rPr lang="en-ID" sz="2800" b="1" dirty="0" err="1"/>
              <a:t>keuangan</a:t>
            </a:r>
            <a:r>
              <a:rPr lang="en-ID" sz="2800" b="1" dirty="0"/>
              <a:t> syariah </a:t>
            </a:r>
            <a:r>
              <a:rPr lang="en-ID" sz="2800" b="1" dirty="0" err="1"/>
              <a:t>dengan</a:t>
            </a:r>
            <a:r>
              <a:rPr lang="en-ID" sz="2800" b="1" dirty="0"/>
              <a:t> </a:t>
            </a:r>
            <a:r>
              <a:rPr lang="en-ID" sz="2800" b="1" dirty="0" err="1"/>
              <a:t>kredit</a:t>
            </a:r>
            <a:r>
              <a:rPr lang="en-ID" sz="2800" b="1" dirty="0"/>
              <a:t> </a:t>
            </a:r>
            <a:r>
              <a:rPr lang="en-ID" sz="2800" b="1" dirty="0" err="1"/>
              <a:t>lembaga</a:t>
            </a:r>
            <a:r>
              <a:rPr lang="en-ID" sz="2800" b="1" dirty="0"/>
              <a:t> </a:t>
            </a:r>
            <a:r>
              <a:rPr lang="en-ID" sz="2800" b="1" dirty="0" err="1"/>
              <a:t>keuangan</a:t>
            </a:r>
            <a:r>
              <a:rPr lang="en-ID" sz="2800" b="1" dirty="0"/>
              <a:t> </a:t>
            </a:r>
            <a:r>
              <a:rPr lang="en-ID" sz="2800" b="1" dirty="0" err="1"/>
              <a:t>konvensional</a:t>
            </a:r>
            <a:r>
              <a:rPr lang="en-ID" sz="2800" b="1" dirty="0"/>
              <a:t> </a:t>
            </a:r>
            <a:r>
              <a:rPr lang="en-ID" sz="2800" b="1" dirty="0" err="1"/>
              <a:t>adalah</a:t>
            </a:r>
            <a:r>
              <a:rPr lang="en-ID" sz="2800" b="1" dirty="0"/>
              <a:t>: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421520A3-6A5B-5516-3A51-D39A1B78F0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7920"/>
            <a:ext cx="10515600" cy="5039043"/>
          </a:xfrm>
        </p:spPr>
        <p:txBody>
          <a:bodyPr/>
          <a:lstStyle/>
          <a:p>
            <a:r>
              <a:rPr lang="en-ID" dirty="0"/>
              <a:t>1. Sisi </a:t>
            </a:r>
            <a:r>
              <a:rPr lang="en-ID" dirty="0" err="1"/>
              <a:t>teknis</a:t>
            </a:r>
            <a:r>
              <a:rPr lang="en-ID" dirty="0"/>
              <a:t> </a:t>
            </a:r>
            <a:r>
              <a:rPr lang="en-ID" dirty="0" err="1"/>
              <a:t>penerimaan</a:t>
            </a:r>
            <a:r>
              <a:rPr lang="en-ID" dirty="0"/>
              <a:t> uang; 2. </a:t>
            </a:r>
            <a:r>
              <a:rPr lang="en-ID" dirty="0" err="1"/>
              <a:t>Persamaan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mekanisme</a:t>
            </a:r>
            <a:r>
              <a:rPr lang="en-ID" dirty="0"/>
              <a:t> transfer; 3. </a:t>
            </a:r>
            <a:r>
              <a:rPr lang="en-ID" dirty="0" err="1"/>
              <a:t>Teknologi</a:t>
            </a:r>
            <a:r>
              <a:rPr lang="en-ID" dirty="0"/>
              <a:t> </a:t>
            </a:r>
            <a:r>
              <a:rPr lang="en-ID" dirty="0" err="1"/>
              <a:t>komputer</a:t>
            </a:r>
            <a:r>
              <a:rPr lang="en-ID" dirty="0"/>
              <a:t> yang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syarat-syarat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pembiayaan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KTP, NPWP, proposal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dan </a:t>
            </a:r>
            <a:r>
              <a:rPr lang="en-ID" dirty="0" err="1"/>
              <a:t>sebagainya</a:t>
            </a:r>
            <a:r>
              <a:rPr lang="en-ID" dirty="0"/>
              <a:t>. </a:t>
            </a:r>
          </a:p>
          <a:p>
            <a:r>
              <a:rPr lang="en-ID" dirty="0"/>
              <a:t>4. </a:t>
            </a:r>
            <a:r>
              <a:rPr lang="en-ID" dirty="0" err="1"/>
              <a:t>Persamaan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kartu</a:t>
            </a:r>
            <a:r>
              <a:rPr lang="en-ID" dirty="0"/>
              <a:t> </a:t>
            </a:r>
            <a:r>
              <a:rPr lang="en-ID" dirty="0" err="1"/>
              <a:t>kredit</a:t>
            </a:r>
            <a:r>
              <a:rPr lang="en-ID" dirty="0"/>
              <a:t> syariah dan </a:t>
            </a:r>
            <a:r>
              <a:rPr lang="en-ID" dirty="0" err="1"/>
              <a:t>kartu</a:t>
            </a:r>
            <a:r>
              <a:rPr lang="en-ID" dirty="0"/>
              <a:t> </a:t>
            </a:r>
            <a:r>
              <a:rPr lang="en-ID" dirty="0" err="1"/>
              <a:t>kredit</a:t>
            </a:r>
            <a:r>
              <a:rPr lang="en-ID" dirty="0"/>
              <a:t> </a:t>
            </a:r>
            <a:r>
              <a:rPr lang="en-ID" dirty="0" err="1"/>
              <a:t>konvensional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iuran</a:t>
            </a:r>
            <a:r>
              <a:rPr lang="en-ID" dirty="0"/>
              <a:t> </a:t>
            </a:r>
            <a:r>
              <a:rPr lang="en-ID" dirty="0" err="1"/>
              <a:t>tahunan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: (a). </a:t>
            </a:r>
            <a:r>
              <a:rPr lang="en-ID" dirty="0" err="1"/>
              <a:t>Pagu</a:t>
            </a:r>
            <a:r>
              <a:rPr lang="en-ID" dirty="0"/>
              <a:t> limit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kartu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hijau</a:t>
            </a:r>
            <a:r>
              <a:rPr lang="en-ID" dirty="0"/>
              <a:t>, </a:t>
            </a:r>
            <a:r>
              <a:rPr lang="en-ID" dirty="0" err="1"/>
              <a:t>emas</a:t>
            </a:r>
            <a:r>
              <a:rPr lang="en-ID" dirty="0"/>
              <a:t> dan platinum; (b).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jasa</a:t>
            </a:r>
            <a:r>
              <a:rPr lang="en-ID" dirty="0"/>
              <a:t> </a:t>
            </a:r>
            <a:r>
              <a:rPr lang="en-ID" dirty="0" err="1"/>
              <a:t>layanan</a:t>
            </a:r>
            <a:r>
              <a:rPr lang="en-ID" dirty="0"/>
              <a:t> </a:t>
            </a:r>
            <a:r>
              <a:rPr lang="en-ID" dirty="0" err="1"/>
              <a:t>penyedia</a:t>
            </a:r>
            <a:r>
              <a:rPr lang="en-ID" dirty="0"/>
              <a:t> </a:t>
            </a:r>
            <a:r>
              <a:rPr lang="en-ID" dirty="0" err="1"/>
              <a:t>kartu</a:t>
            </a:r>
            <a:r>
              <a:rPr lang="en-ID" dirty="0"/>
              <a:t> global (master card); (c).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pembayaran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kredit</a:t>
            </a:r>
            <a:r>
              <a:rPr lang="en-ID" dirty="0"/>
              <a:t> di </a:t>
            </a:r>
            <a:r>
              <a:rPr lang="en-ID" dirty="0" err="1"/>
              <a:t>marchant</a:t>
            </a:r>
            <a:r>
              <a:rPr lang="en-ID" dirty="0"/>
              <a:t> </a:t>
            </a:r>
            <a:r>
              <a:rPr lang="en-ID" dirty="0" err="1"/>
              <a:t>penyedia</a:t>
            </a:r>
            <a:r>
              <a:rPr lang="en-ID" dirty="0"/>
              <a:t> </a:t>
            </a:r>
            <a:r>
              <a:rPr lang="en-ID" dirty="0" err="1"/>
              <a:t>kartu</a:t>
            </a:r>
            <a:r>
              <a:rPr lang="en-ID" dirty="0"/>
              <a:t> global </a:t>
            </a:r>
            <a:r>
              <a:rPr lang="en-ID" dirty="0" err="1"/>
              <a:t>tersebut</a:t>
            </a:r>
            <a:r>
              <a:rPr lang="en-ID" dirty="0"/>
              <a:t> dan </a:t>
            </a:r>
            <a:r>
              <a:rPr lang="en-ID" dirty="0" err="1"/>
              <a:t>pembayaran</a:t>
            </a:r>
            <a:r>
              <a:rPr lang="en-ID" dirty="0"/>
              <a:t> </a:t>
            </a:r>
            <a:r>
              <a:rPr lang="en-ID" dirty="0" err="1"/>
              <a:t>tagihan</a:t>
            </a:r>
            <a:r>
              <a:rPr lang="en-ID" dirty="0"/>
              <a:t> </a:t>
            </a:r>
            <a:r>
              <a:rPr lang="en-ID" dirty="0" err="1"/>
              <a:t>bulanan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listrik</a:t>
            </a:r>
            <a:r>
              <a:rPr lang="en-ID" dirty="0"/>
              <a:t>, air dan </a:t>
            </a:r>
            <a:r>
              <a:rPr lang="en-ID" dirty="0" err="1"/>
              <a:t>telepon</a:t>
            </a:r>
            <a:r>
              <a:rPr lang="en-ID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416837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Judul 3">
            <a:extLst>
              <a:ext uri="{FF2B5EF4-FFF2-40B4-BE49-F238E27FC236}">
                <a16:creationId xmlns:a16="http://schemas.microsoft.com/office/drawing/2014/main" id="{FFC93B40-8EA4-E31A-A88E-61C28FBC8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61034"/>
          </a:xfrm>
        </p:spPr>
        <p:txBody>
          <a:bodyPr>
            <a:normAutofit fontScale="90000"/>
          </a:bodyPr>
          <a:lstStyle/>
          <a:p>
            <a:pPr algn="ctr"/>
            <a:r>
              <a:rPr lang="en-ID" sz="2400" b="1" dirty="0" err="1"/>
              <a:t>Perbandingan</a:t>
            </a:r>
            <a:r>
              <a:rPr lang="en-ID" sz="2400" b="1" dirty="0"/>
              <a:t> Lembaga </a:t>
            </a:r>
            <a:r>
              <a:rPr lang="en-ID" sz="2400" b="1" dirty="0" err="1"/>
              <a:t>Keuangan</a:t>
            </a:r>
            <a:r>
              <a:rPr lang="en-ID" sz="2400" b="1" dirty="0"/>
              <a:t> Syariah dan </a:t>
            </a:r>
            <a:r>
              <a:rPr lang="en-ID" sz="2400" b="1" dirty="0" err="1"/>
              <a:t>Konvensional</a:t>
            </a:r>
            <a:r>
              <a:rPr lang="en-ID" sz="2400" b="1" dirty="0"/>
              <a:t> </a:t>
            </a:r>
            <a:r>
              <a:rPr lang="en-ID" sz="2400" b="1" dirty="0" err="1"/>
              <a:t>Perbedan</a:t>
            </a:r>
            <a:r>
              <a:rPr lang="en-ID" sz="2400" b="1" dirty="0"/>
              <a:t> </a:t>
            </a:r>
            <a:r>
              <a:rPr lang="en-ID" sz="2400" b="1" dirty="0" err="1"/>
              <a:t>secara</a:t>
            </a:r>
            <a:r>
              <a:rPr lang="en-ID" sz="2400" b="1" dirty="0"/>
              <a:t> </a:t>
            </a:r>
            <a:r>
              <a:rPr lang="en-ID" sz="2400" b="1" dirty="0" err="1"/>
              <a:t>umum</a:t>
            </a:r>
            <a:r>
              <a:rPr lang="en-ID" sz="2400" b="1" dirty="0"/>
              <a:t> LKS dan LKK</a:t>
            </a:r>
          </a:p>
        </p:txBody>
      </p:sp>
      <p:sp>
        <p:nvSpPr>
          <p:cNvPr id="5" name="Tampungan Teks 4">
            <a:extLst>
              <a:ext uri="{FF2B5EF4-FFF2-40B4-BE49-F238E27FC236}">
                <a16:creationId xmlns:a16="http://schemas.microsoft.com/office/drawing/2014/main" id="{B6F96DE9-E724-D0BC-3379-04EA6558A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353661"/>
            <a:ext cx="5157787" cy="505619"/>
          </a:xfrm>
        </p:spPr>
        <p:txBody>
          <a:bodyPr/>
          <a:lstStyle/>
          <a:p>
            <a:r>
              <a:rPr lang="en-ID" dirty="0"/>
              <a:t>Lembaga </a:t>
            </a:r>
            <a:r>
              <a:rPr lang="en-ID" dirty="0" err="1"/>
              <a:t>Keuangan</a:t>
            </a:r>
            <a:r>
              <a:rPr lang="en-ID" dirty="0"/>
              <a:t> Syariah</a:t>
            </a:r>
          </a:p>
        </p:txBody>
      </p:sp>
      <p:sp>
        <p:nvSpPr>
          <p:cNvPr id="6" name="Tampungan Konten 5">
            <a:extLst>
              <a:ext uri="{FF2B5EF4-FFF2-40B4-BE49-F238E27FC236}">
                <a16:creationId xmlns:a16="http://schemas.microsoft.com/office/drawing/2014/main" id="{EA9D9272-A5B0-7285-59EF-361A73F72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77573"/>
            <a:ext cx="5157787" cy="4012090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1. Melakukan investasi yang jelas hukum halal dan haramnya</a:t>
            </a:r>
          </a:p>
          <a:p>
            <a:r>
              <a:rPr lang="en-ID" dirty="0"/>
              <a:t>2.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prinsip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: 1). </a:t>
            </a:r>
            <a:r>
              <a:rPr lang="en-ID" dirty="0" err="1"/>
              <a:t>Besarnya</a:t>
            </a:r>
            <a:r>
              <a:rPr lang="en-ID" dirty="0"/>
              <a:t> </a:t>
            </a:r>
            <a:r>
              <a:rPr lang="en-ID" dirty="0" err="1"/>
              <a:t>disepakati</a:t>
            </a:r>
            <a:r>
              <a:rPr lang="en-ID" dirty="0"/>
              <a:t> pada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akad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berpedoman</a:t>
            </a:r>
            <a:r>
              <a:rPr lang="en-ID" dirty="0"/>
              <a:t> pada </a:t>
            </a:r>
            <a:r>
              <a:rPr lang="en-ID" dirty="0" err="1"/>
              <a:t>untung</a:t>
            </a:r>
            <a:r>
              <a:rPr lang="en-ID" dirty="0"/>
              <a:t> dan </a:t>
            </a:r>
            <a:r>
              <a:rPr lang="en-ID" dirty="0" err="1"/>
              <a:t>rugi</a:t>
            </a:r>
            <a:r>
              <a:rPr lang="en-ID" dirty="0"/>
              <a:t>. </a:t>
            </a:r>
          </a:p>
          <a:p>
            <a:r>
              <a:rPr lang="en-ID" dirty="0"/>
              <a:t>2). </a:t>
            </a:r>
            <a:r>
              <a:rPr lang="en-ID" dirty="0" err="1"/>
              <a:t>Besar</a:t>
            </a:r>
            <a:r>
              <a:rPr lang="en-ID" dirty="0"/>
              <a:t> </a:t>
            </a:r>
            <a:r>
              <a:rPr lang="en-ID" dirty="0" err="1"/>
              <a:t>rasio</a:t>
            </a:r>
            <a:r>
              <a:rPr lang="en-ID" dirty="0"/>
              <a:t> </a:t>
            </a:r>
            <a:r>
              <a:rPr lang="en-ID" dirty="0" err="1"/>
              <a:t>didasarkan</a:t>
            </a:r>
            <a:r>
              <a:rPr lang="en-ID" dirty="0"/>
              <a:t> pada </a:t>
            </a:r>
            <a:r>
              <a:rPr lang="en-ID" dirty="0" err="1"/>
              <a:t>besarnya</a:t>
            </a:r>
            <a:r>
              <a:rPr lang="en-ID" dirty="0"/>
              <a:t> </a:t>
            </a:r>
            <a:r>
              <a:rPr lang="en-ID" dirty="0" err="1"/>
              <a:t>keuntungan</a:t>
            </a:r>
            <a:r>
              <a:rPr lang="en-ID" dirty="0"/>
              <a:t> yang di </a:t>
            </a:r>
            <a:r>
              <a:rPr lang="en-ID" dirty="0" err="1"/>
              <a:t>peroleh</a:t>
            </a:r>
            <a:r>
              <a:rPr lang="en-ID" dirty="0"/>
              <a:t>. </a:t>
            </a:r>
          </a:p>
          <a:p>
            <a:r>
              <a:rPr lang="en-ID" dirty="0"/>
              <a:t>3). </a:t>
            </a:r>
            <a:r>
              <a:rPr lang="en-ID" dirty="0" err="1"/>
              <a:t>Jumlah</a:t>
            </a:r>
            <a:r>
              <a:rPr lang="en-ID" dirty="0"/>
              <a:t> </a:t>
            </a:r>
            <a:r>
              <a:rPr lang="en-ID" dirty="0" err="1"/>
              <a:t>pembagian</a:t>
            </a:r>
            <a:r>
              <a:rPr lang="en-ID" dirty="0"/>
              <a:t> </a:t>
            </a:r>
            <a:r>
              <a:rPr lang="en-ID" dirty="0" err="1"/>
              <a:t>laba</a:t>
            </a:r>
            <a:r>
              <a:rPr lang="en-ID" dirty="0"/>
              <a:t> </a:t>
            </a:r>
            <a:r>
              <a:rPr lang="en-ID" dirty="0" err="1"/>
              <a:t>meningkat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meningkatnya</a:t>
            </a:r>
            <a:r>
              <a:rPr lang="en-ID" dirty="0"/>
              <a:t> </a:t>
            </a:r>
            <a:r>
              <a:rPr lang="en-ID" dirty="0" err="1"/>
              <a:t>keuntungan</a:t>
            </a:r>
            <a:r>
              <a:rPr lang="en-ID" dirty="0"/>
              <a:t>. </a:t>
            </a:r>
          </a:p>
          <a:p>
            <a:r>
              <a:rPr lang="en-ID" dirty="0"/>
              <a:t>4). </a:t>
            </a:r>
            <a:r>
              <a:rPr lang="en-ID" dirty="0" err="1"/>
              <a:t>Rasio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berubah</a:t>
            </a:r>
            <a:r>
              <a:rPr lang="en-ID" dirty="0"/>
              <a:t> </a:t>
            </a:r>
            <a:r>
              <a:rPr lang="en-ID" dirty="0" err="1"/>
              <a:t>selama</a:t>
            </a:r>
            <a:r>
              <a:rPr lang="en-ID" dirty="0"/>
              <a:t> </a:t>
            </a:r>
            <a:r>
              <a:rPr lang="en-ID" dirty="0" err="1"/>
              <a:t>akad</a:t>
            </a:r>
            <a:r>
              <a:rPr lang="en-ID" dirty="0"/>
              <a:t> </a:t>
            </a:r>
            <a:r>
              <a:rPr lang="en-ID" dirty="0" err="1"/>
              <a:t>masih</a:t>
            </a:r>
            <a:r>
              <a:rPr lang="en-ID" dirty="0"/>
              <a:t> </a:t>
            </a:r>
            <a:r>
              <a:rPr lang="en-ID" dirty="0" err="1"/>
              <a:t>berlaku</a:t>
            </a:r>
            <a:r>
              <a:rPr lang="en-ID" dirty="0"/>
              <a:t>. </a:t>
            </a:r>
          </a:p>
          <a:p>
            <a:r>
              <a:rPr lang="en-ID" dirty="0"/>
              <a:t>5). </a:t>
            </a:r>
            <a:r>
              <a:rPr lang="en-ID" dirty="0" err="1"/>
              <a:t>Kerugian</a:t>
            </a:r>
            <a:r>
              <a:rPr lang="en-ID" dirty="0"/>
              <a:t> </a:t>
            </a:r>
            <a:r>
              <a:rPr lang="en-ID" dirty="0" err="1"/>
              <a:t>ditanggung</a:t>
            </a:r>
            <a:r>
              <a:rPr lang="en-ID" dirty="0"/>
              <a:t> </a:t>
            </a:r>
            <a:r>
              <a:rPr lang="en-ID" dirty="0" err="1"/>
              <a:t>bersama</a:t>
            </a:r>
            <a:r>
              <a:rPr lang="en-ID" dirty="0"/>
              <a:t>.</a:t>
            </a:r>
            <a:r>
              <a:rPr lang="sv-SE" dirty="0"/>
              <a:t> </a:t>
            </a:r>
            <a:endParaRPr lang="en-ID" dirty="0"/>
          </a:p>
        </p:txBody>
      </p:sp>
      <p:sp>
        <p:nvSpPr>
          <p:cNvPr id="7" name="Tampungan Teks 6">
            <a:extLst>
              <a:ext uri="{FF2B5EF4-FFF2-40B4-BE49-F238E27FC236}">
                <a16:creationId xmlns:a16="http://schemas.microsoft.com/office/drawing/2014/main" id="{2D0326AF-ACDC-7808-F206-608C27B829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1353661"/>
            <a:ext cx="5183188" cy="505619"/>
          </a:xfrm>
        </p:spPr>
        <p:txBody>
          <a:bodyPr/>
          <a:lstStyle/>
          <a:p>
            <a:r>
              <a:rPr lang="en-ID" dirty="0"/>
              <a:t>Lembaga </a:t>
            </a:r>
            <a:r>
              <a:rPr lang="en-ID" dirty="0" err="1"/>
              <a:t>Keuanagan</a:t>
            </a:r>
            <a:r>
              <a:rPr lang="en-ID" dirty="0"/>
              <a:t> </a:t>
            </a:r>
            <a:r>
              <a:rPr lang="en-ID" dirty="0" err="1"/>
              <a:t>Konvensional</a:t>
            </a:r>
            <a:endParaRPr lang="en-ID" dirty="0"/>
          </a:p>
        </p:txBody>
      </p:sp>
      <p:sp>
        <p:nvSpPr>
          <p:cNvPr id="8" name="Tampungan Konten 7">
            <a:extLst>
              <a:ext uri="{FF2B5EF4-FFF2-40B4-BE49-F238E27FC236}">
                <a16:creationId xmlns:a16="http://schemas.microsoft.com/office/drawing/2014/main" id="{0AA05962-956A-8A45-486C-253D12927C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77573"/>
            <a:ext cx="5183188" cy="4012090"/>
          </a:xfrm>
        </p:spPr>
        <p:txBody>
          <a:bodyPr>
            <a:normAutofit fontScale="92500" lnSpcReduction="10000"/>
          </a:bodyPr>
          <a:lstStyle/>
          <a:p>
            <a:r>
              <a:rPr lang="en-ID" dirty="0"/>
              <a:t>1. </a:t>
            </a:r>
            <a:r>
              <a:rPr lang="en-ID" dirty="0" err="1"/>
              <a:t>Investasi</a:t>
            </a:r>
            <a:r>
              <a:rPr lang="en-ID" dirty="0"/>
              <a:t> yang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belum</a:t>
            </a:r>
            <a:r>
              <a:rPr lang="en-ID" dirty="0"/>
              <a:t> </a:t>
            </a:r>
            <a:r>
              <a:rPr lang="en-ID" dirty="0" err="1"/>
              <a:t>jelas</a:t>
            </a:r>
            <a:r>
              <a:rPr lang="en-ID" dirty="0"/>
              <a:t> halal dan </a:t>
            </a:r>
            <a:r>
              <a:rPr lang="en-ID" dirty="0" err="1"/>
              <a:t>haramnya</a:t>
            </a:r>
            <a:endParaRPr lang="en-ID" dirty="0"/>
          </a:p>
          <a:p>
            <a:r>
              <a:rPr lang="en-ID" dirty="0"/>
              <a:t>2.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bunga</a:t>
            </a:r>
            <a:r>
              <a:rPr lang="en-ID" dirty="0"/>
              <a:t>: </a:t>
            </a:r>
          </a:p>
          <a:p>
            <a:r>
              <a:rPr lang="en-ID" dirty="0"/>
              <a:t>1). </a:t>
            </a:r>
            <a:r>
              <a:rPr lang="en-ID" dirty="0" err="1"/>
              <a:t>Besarnya</a:t>
            </a:r>
            <a:r>
              <a:rPr lang="en-ID" dirty="0"/>
              <a:t> </a:t>
            </a:r>
            <a:r>
              <a:rPr lang="en-ID" dirty="0" err="1"/>
              <a:t>disepakati</a:t>
            </a:r>
            <a:r>
              <a:rPr lang="en-ID" dirty="0"/>
              <a:t> pada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akad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asumsi</a:t>
            </a:r>
            <a:r>
              <a:rPr lang="en-ID" dirty="0"/>
              <a:t> </a:t>
            </a:r>
            <a:r>
              <a:rPr lang="en-ID" dirty="0" err="1"/>
              <a:t>selalu</a:t>
            </a:r>
            <a:r>
              <a:rPr lang="en-ID" dirty="0"/>
              <a:t> </a:t>
            </a:r>
            <a:r>
              <a:rPr lang="en-ID" dirty="0" err="1"/>
              <a:t>untung</a:t>
            </a:r>
            <a:r>
              <a:rPr lang="en-ID" dirty="0"/>
              <a:t>. </a:t>
            </a:r>
          </a:p>
          <a:p>
            <a:r>
              <a:rPr lang="en-ID" dirty="0"/>
              <a:t>2). </a:t>
            </a:r>
            <a:r>
              <a:rPr lang="en-ID" dirty="0" err="1"/>
              <a:t>Pembagian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didasarkan</a:t>
            </a:r>
            <a:r>
              <a:rPr lang="en-ID" dirty="0"/>
              <a:t> pada modal yang </a:t>
            </a:r>
            <a:r>
              <a:rPr lang="en-ID" dirty="0" err="1"/>
              <a:t>dipinjamkan</a:t>
            </a:r>
            <a:r>
              <a:rPr lang="en-ID" dirty="0"/>
              <a:t>. </a:t>
            </a:r>
          </a:p>
          <a:p>
            <a:r>
              <a:rPr lang="en-ID" dirty="0"/>
              <a:t>3). Bunga </a:t>
            </a:r>
            <a:r>
              <a:rPr lang="en-ID" dirty="0" err="1"/>
              <a:t>besarnya</a:t>
            </a:r>
            <a:r>
              <a:rPr lang="en-ID" dirty="0"/>
              <a:t> </a:t>
            </a:r>
            <a:r>
              <a:rPr lang="en-ID" dirty="0" err="1"/>
              <a:t>mengambang</a:t>
            </a:r>
            <a:r>
              <a:rPr lang="en-ID" dirty="0"/>
              <a:t> dan naik </a:t>
            </a:r>
            <a:r>
              <a:rPr lang="en-ID" dirty="0" err="1"/>
              <a:t>turun</a:t>
            </a:r>
            <a:r>
              <a:rPr lang="en-ID" dirty="0"/>
              <a:t>. </a:t>
            </a:r>
          </a:p>
          <a:p>
            <a:r>
              <a:rPr lang="en-ID" dirty="0"/>
              <a:t>4). </a:t>
            </a:r>
            <a:r>
              <a:rPr lang="en-ID" dirty="0" err="1"/>
              <a:t>Pembayaran</a:t>
            </a:r>
            <a:r>
              <a:rPr lang="en-ID" dirty="0"/>
              <a:t> </a:t>
            </a:r>
            <a:r>
              <a:rPr lang="en-ID" dirty="0" err="1"/>
              <a:t>bunga</a:t>
            </a:r>
            <a:r>
              <a:rPr lang="en-ID" dirty="0"/>
              <a:t> </a:t>
            </a:r>
            <a:r>
              <a:rPr lang="en-ID" dirty="0" err="1"/>
              <a:t>besarnya</a:t>
            </a:r>
            <a:r>
              <a:rPr lang="en-ID" dirty="0"/>
              <a:t> </a:t>
            </a:r>
            <a:r>
              <a:rPr lang="en-ID" dirty="0" err="1"/>
              <a:t>tetap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pertimbangan</a:t>
            </a:r>
            <a:r>
              <a:rPr lang="en-ID" dirty="0"/>
              <a:t> </a:t>
            </a:r>
            <a:r>
              <a:rPr lang="en-ID" dirty="0" err="1"/>
              <a:t>untung</a:t>
            </a:r>
            <a:r>
              <a:rPr lang="en-ID" dirty="0"/>
              <a:t> </a:t>
            </a:r>
            <a:r>
              <a:rPr lang="en-ID" dirty="0" err="1"/>
              <a:t>rugi</a:t>
            </a:r>
            <a:r>
              <a:rPr lang="en-ID" dirty="0"/>
              <a:t>. </a:t>
            </a:r>
          </a:p>
          <a:p>
            <a:r>
              <a:rPr lang="en-ID" dirty="0"/>
              <a:t>5). </a:t>
            </a:r>
            <a:r>
              <a:rPr lang="en-ID" dirty="0" err="1"/>
              <a:t>Jumlah</a:t>
            </a:r>
            <a:r>
              <a:rPr lang="en-ID" dirty="0"/>
              <a:t> </a:t>
            </a:r>
            <a:r>
              <a:rPr lang="en-ID" dirty="0" err="1"/>
              <a:t>bunga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meningkat</a:t>
            </a:r>
            <a:r>
              <a:rPr lang="en-ID" dirty="0"/>
              <a:t> </a:t>
            </a:r>
            <a:r>
              <a:rPr lang="en-ID" dirty="0" err="1"/>
              <a:t>walaupun</a:t>
            </a:r>
            <a:r>
              <a:rPr lang="en-ID" dirty="0"/>
              <a:t> </a:t>
            </a:r>
            <a:r>
              <a:rPr lang="en-ID" dirty="0" err="1"/>
              <a:t>keuntungan</a:t>
            </a:r>
            <a:r>
              <a:rPr lang="en-ID" dirty="0"/>
              <a:t> </a:t>
            </a:r>
            <a:r>
              <a:rPr lang="en-ID" dirty="0" err="1"/>
              <a:t>meningkat</a:t>
            </a:r>
            <a:r>
              <a:rPr lang="en-ID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9207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sz="3600" dirty="0">
                <a:latin typeface="Franklin Gothic Heavy" pitchFamily="34" charset="0"/>
                <a:ea typeface="Arial Unicode MS" pitchFamily="34" charset="-128"/>
                <a:cs typeface="Tahoma" pitchFamily="34" charset="0"/>
              </a:rPr>
              <a:t>PEMBUKA BELAJAR</a:t>
            </a:r>
            <a:endParaRPr lang="id-ID" sz="3600" dirty="0">
              <a:latin typeface="Franklin Gothic Heavy" pitchFamily="34" charset="0"/>
              <a:ea typeface="Arial Unicode MS" pitchFamily="34" charset="-128"/>
              <a:cs typeface="Tahoma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74623" y="4668982"/>
            <a:ext cx="9753599" cy="1605396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“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Kami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ridho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Allah SWT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sebagai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Tuhanku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, Islam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sebagai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agamaku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dan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Nabi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Muhammad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sebagai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Nabi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dan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Rasul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Ya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Allah,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tambahkanlah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kepadaku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ilmu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dan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berikanlah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aku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Gill Sans MT Condensed" pitchFamily="34" charset="0"/>
              </a:rPr>
              <a:t>kefahaman</a:t>
            </a:r>
            <a:r>
              <a:rPr lang="en-US" sz="2800" dirty="0">
                <a:solidFill>
                  <a:schemeClr val="tx1"/>
                </a:solidFill>
                <a:latin typeface="Gill Sans MT Condensed" pitchFamily="34" charset="0"/>
              </a:rPr>
              <a:t>”</a:t>
            </a:r>
          </a:p>
        </p:txBody>
      </p:sp>
      <p:pic>
        <p:nvPicPr>
          <p:cNvPr id="15364" name="Picture 5" descr="C:\Users\Suryani\Pictures\doa-belaja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1276" y="1390651"/>
            <a:ext cx="10432473" cy="2779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796146" y="304799"/>
            <a:ext cx="7827818" cy="581891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DOA BELAJAR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4E575DB0-C796-8FE7-A251-63FB2CBC7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32F8BAB8-0CFE-F823-FEFD-DA36275FAA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Tampungan Konten 3">
            <a:extLst>
              <a:ext uri="{FF2B5EF4-FFF2-40B4-BE49-F238E27FC236}">
                <a16:creationId xmlns:a16="http://schemas.microsoft.com/office/drawing/2014/main" id="{AB63A472-E5CE-9E8F-DB25-19658F56C0F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ID" dirty="0"/>
              <a:t>3. Profit oriented dan </a:t>
            </a:r>
            <a:r>
              <a:rPr lang="en-ID" dirty="0" err="1"/>
              <a:t>pencapaian</a:t>
            </a:r>
            <a:r>
              <a:rPr lang="en-ID" dirty="0"/>
              <a:t> </a:t>
            </a:r>
            <a:r>
              <a:rPr lang="en-ID" dirty="0" err="1"/>
              <a:t>falah</a:t>
            </a:r>
            <a:r>
              <a:rPr lang="en-ID" dirty="0"/>
              <a:t> </a:t>
            </a:r>
          </a:p>
          <a:p>
            <a:r>
              <a:rPr lang="en-ID" dirty="0"/>
              <a:t>4.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nasabah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kemitraan</a:t>
            </a:r>
            <a:r>
              <a:rPr lang="en-ID" dirty="0"/>
              <a:t> </a:t>
            </a:r>
          </a:p>
          <a:p>
            <a:r>
              <a:rPr lang="en-ID" dirty="0"/>
              <a:t>5. </a:t>
            </a:r>
            <a:r>
              <a:rPr lang="en-ID" dirty="0" err="1"/>
              <a:t>Penghimpunan</a:t>
            </a:r>
            <a:r>
              <a:rPr lang="en-ID" dirty="0"/>
              <a:t> dan </a:t>
            </a:r>
            <a:r>
              <a:rPr lang="en-ID" dirty="0" err="1"/>
              <a:t>penyaluran</a:t>
            </a:r>
            <a:r>
              <a:rPr lang="en-ID" dirty="0"/>
              <a:t> dana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fatwa Dewan </a:t>
            </a:r>
            <a:r>
              <a:rPr lang="en-ID" dirty="0" err="1"/>
              <a:t>Pengawas</a:t>
            </a:r>
            <a:r>
              <a:rPr lang="en-ID" dirty="0"/>
              <a:t> Syariah </a:t>
            </a:r>
          </a:p>
        </p:txBody>
      </p:sp>
      <p:sp>
        <p:nvSpPr>
          <p:cNvPr id="5" name="Tampungan Teks 4">
            <a:extLst>
              <a:ext uri="{FF2B5EF4-FFF2-40B4-BE49-F238E27FC236}">
                <a16:creationId xmlns:a16="http://schemas.microsoft.com/office/drawing/2014/main" id="{9DC07617-371A-C0D6-A328-1EFC98D342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Tampungan Konten 5">
            <a:extLst>
              <a:ext uri="{FF2B5EF4-FFF2-40B4-BE49-F238E27FC236}">
                <a16:creationId xmlns:a16="http://schemas.microsoft.com/office/drawing/2014/main" id="{FE6D486F-27E4-E032-EC5A-9D73D92E0F8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ID" dirty="0"/>
              <a:t>3. Profit oriented </a:t>
            </a:r>
          </a:p>
          <a:p>
            <a:r>
              <a:rPr lang="en-ID" dirty="0"/>
              <a:t>4.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nasabah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kreditur-debitur</a:t>
            </a:r>
            <a:r>
              <a:rPr lang="en-ID" dirty="0"/>
              <a:t> </a:t>
            </a:r>
          </a:p>
          <a:p>
            <a:r>
              <a:rPr lang="en-ID" dirty="0"/>
              <a:t>5.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terdapat</a:t>
            </a:r>
            <a:r>
              <a:rPr lang="en-ID" dirty="0"/>
              <a:t> dewan </a:t>
            </a:r>
            <a:r>
              <a:rPr lang="en-ID" dirty="0" err="1"/>
              <a:t>sejenis</a:t>
            </a:r>
            <a:r>
              <a:rPr lang="en-ID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05661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84352CA-D670-0A49-DA0A-E284B6154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752475"/>
          </a:xfrm>
        </p:spPr>
        <p:txBody>
          <a:bodyPr>
            <a:normAutofit fontScale="90000"/>
          </a:bodyPr>
          <a:lstStyle/>
          <a:p>
            <a:pPr algn="ctr"/>
            <a:r>
              <a:rPr lang="en-ID" sz="2400" b="1" dirty="0" err="1"/>
              <a:t>Perbandingan</a:t>
            </a:r>
            <a:r>
              <a:rPr lang="en-ID" sz="2400" b="1" dirty="0"/>
              <a:t> Lembaga </a:t>
            </a:r>
            <a:r>
              <a:rPr lang="en-ID" sz="2400" b="1" dirty="0" err="1"/>
              <a:t>Keuangan</a:t>
            </a:r>
            <a:r>
              <a:rPr lang="en-ID" sz="2400" b="1" dirty="0"/>
              <a:t> Syariah dan </a:t>
            </a:r>
            <a:r>
              <a:rPr lang="en-ID" sz="2400" b="1" dirty="0" err="1"/>
              <a:t>Konvensional</a:t>
            </a:r>
            <a:r>
              <a:rPr lang="en-ID" sz="2400" b="1" dirty="0"/>
              <a:t> </a:t>
            </a:r>
            <a:r>
              <a:rPr lang="en-ID" sz="2400" b="1" dirty="0" err="1"/>
              <a:t>Perbedaan</a:t>
            </a:r>
            <a:r>
              <a:rPr lang="en-ID" sz="2400" b="1" dirty="0"/>
              <a:t> </a:t>
            </a:r>
            <a:r>
              <a:rPr lang="en-ID" sz="2400" b="1" dirty="0" err="1"/>
              <a:t>Berdasarkan</a:t>
            </a:r>
            <a:r>
              <a:rPr lang="en-ID" sz="2400" b="1" dirty="0"/>
              <a:t> </a:t>
            </a:r>
            <a:r>
              <a:rPr lang="en-ID" sz="2400" b="1" dirty="0" err="1"/>
              <a:t>Karakteristik</a:t>
            </a:r>
            <a:r>
              <a:rPr lang="en-ID" sz="2400" b="1" dirty="0"/>
              <a:t> LKS dan LKK</a:t>
            </a:r>
          </a:p>
        </p:txBody>
      </p:sp>
      <p:graphicFrame>
        <p:nvGraphicFramePr>
          <p:cNvPr id="7" name="Tabel 7">
            <a:extLst>
              <a:ext uri="{FF2B5EF4-FFF2-40B4-BE49-F238E27FC236}">
                <a16:creationId xmlns:a16="http://schemas.microsoft.com/office/drawing/2014/main" id="{BC49AC98-D0A5-9A88-7937-C6159DCAC1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4660147"/>
              </p:ext>
            </p:extLst>
          </p:nvPr>
        </p:nvGraphicFramePr>
        <p:xfrm>
          <a:off x="1219200" y="1219200"/>
          <a:ext cx="10058400" cy="54327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305643293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296607688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002287618"/>
                    </a:ext>
                  </a:extLst>
                </a:gridCol>
              </a:tblGrid>
              <a:tr h="599440">
                <a:tc>
                  <a:txBody>
                    <a:bodyPr/>
                    <a:lstStyle/>
                    <a:p>
                      <a:r>
                        <a:rPr lang="en-ID" dirty="0" err="1"/>
                        <a:t>Karakteristik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/>
                        <a:t>Lembaga </a:t>
                      </a:r>
                      <a:r>
                        <a:rPr lang="en-ID" dirty="0" err="1"/>
                        <a:t>Keuangan</a:t>
                      </a:r>
                      <a:r>
                        <a:rPr lang="en-ID" dirty="0"/>
                        <a:t> Syariah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/>
                        <a:t>Lembaga </a:t>
                      </a:r>
                      <a:r>
                        <a:rPr lang="en-ID" dirty="0" err="1"/>
                        <a:t>Keuangan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Konvensional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180139"/>
                  </a:ext>
                </a:extLst>
              </a:tr>
              <a:tr h="2617439">
                <a:tc>
                  <a:txBody>
                    <a:bodyPr/>
                    <a:lstStyle/>
                    <a:p>
                      <a:r>
                        <a:rPr lang="en-ID" dirty="0" err="1"/>
                        <a:t>Kerangka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Bisnis</a:t>
                      </a:r>
                      <a:r>
                        <a:rPr lang="en-ID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ID" dirty="0" err="1"/>
                        <a:t>Berdasarkan</a:t>
                      </a:r>
                      <a:r>
                        <a:rPr lang="en-ID" dirty="0"/>
                        <a:t> pada </a:t>
                      </a:r>
                      <a:r>
                        <a:rPr lang="en-ID" dirty="0" err="1"/>
                        <a:t>nilainilai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Islami</a:t>
                      </a:r>
                      <a:endParaRPr lang="en-ID" dirty="0"/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/>
                        <a:t> </a:t>
                      </a:r>
                      <a:r>
                        <a:rPr lang="en-ID" dirty="0" err="1"/>
                        <a:t>Menjadikan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maslahah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sebagai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tujuan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pencapaian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falah</a:t>
                      </a:r>
                      <a:r>
                        <a:rPr lang="en-ID" dirty="0"/>
                        <a:t>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 err="1"/>
                        <a:t>Meninggalkan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segala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bentuk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aktivitas</a:t>
                      </a:r>
                      <a:r>
                        <a:rPr lang="en-ID" dirty="0"/>
                        <a:t> yang </a:t>
                      </a:r>
                      <a:r>
                        <a:rPr lang="en-ID" dirty="0" err="1"/>
                        <a:t>bertentangan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dengan</a:t>
                      </a:r>
                      <a:r>
                        <a:rPr lang="en-ID" dirty="0"/>
                        <a:t> agama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ID" dirty="0" err="1"/>
                        <a:t>Prinsip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ekonomi</a:t>
                      </a:r>
                      <a:r>
                        <a:rPr lang="en-ID" dirty="0"/>
                        <a:t> (barat) </a:t>
                      </a:r>
                      <a:r>
                        <a:rPr lang="en-ID" dirty="0" err="1"/>
                        <a:t>dijadikan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sebagai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landasan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filosofis</a:t>
                      </a:r>
                      <a:r>
                        <a:rPr lang="en-ID" dirty="0"/>
                        <a:t>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 err="1"/>
                        <a:t>Kegiatan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bisnis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dilandaskan</a:t>
                      </a:r>
                      <a:r>
                        <a:rPr lang="en-ID" dirty="0"/>
                        <a:t> pada </a:t>
                      </a:r>
                      <a:r>
                        <a:rPr lang="en-ID" dirty="0" err="1"/>
                        <a:t>orientasi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keuntungan</a:t>
                      </a:r>
                      <a:r>
                        <a:rPr lang="en-ID" dirty="0"/>
                        <a:t> optima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1155056"/>
                  </a:ext>
                </a:extLst>
              </a:tr>
              <a:tr h="752848">
                <a:tc>
                  <a:txBody>
                    <a:bodyPr/>
                    <a:lstStyle/>
                    <a:p>
                      <a:r>
                        <a:rPr lang="en-ID" dirty="0" err="1"/>
                        <a:t>Landasan</a:t>
                      </a:r>
                      <a:r>
                        <a:rPr lang="en-ID" dirty="0"/>
                        <a:t> Hukum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sv-SE" dirty="0"/>
                        <a:t>Hukum Syariah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sv-SE" dirty="0"/>
                        <a:t>UU Perbankan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/>
                        <a:t>1. UU </a:t>
                      </a:r>
                      <a:r>
                        <a:rPr lang="en-ID" dirty="0" err="1"/>
                        <a:t>Perbankan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9032610"/>
                  </a:ext>
                </a:extLst>
              </a:tr>
              <a:tr h="1262673">
                <a:tc>
                  <a:txBody>
                    <a:bodyPr/>
                    <a:lstStyle/>
                    <a:p>
                      <a:r>
                        <a:rPr lang="en-ID" dirty="0" err="1"/>
                        <a:t>Imbalan</a:t>
                      </a:r>
                      <a:r>
                        <a:rPr lang="en-ID" dirty="0"/>
                        <a:t> Hasil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sv-SE" dirty="0"/>
                        <a:t>Prinsip Bagi Hasil dan pembagian keuntungan yang jelas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sv-SE" dirty="0"/>
                        <a:t>Disepakati secara bersama - sama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ID" dirty="0" err="1"/>
                        <a:t>Sistem</a:t>
                      </a:r>
                      <a:r>
                        <a:rPr lang="en-ID" dirty="0"/>
                        <a:t> Bunga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 err="1"/>
                        <a:t>Fluktuatif</a:t>
                      </a:r>
                      <a:r>
                        <a:rPr lang="en-ID" dirty="0"/>
                        <a:t> dan </a:t>
                      </a:r>
                      <a:r>
                        <a:rPr lang="en-ID" dirty="0" err="1"/>
                        <a:t>sesuai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dengan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tingkat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suku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bunga</a:t>
                      </a:r>
                      <a:r>
                        <a:rPr lang="en-ID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0243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6882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 7">
            <a:extLst>
              <a:ext uri="{FF2B5EF4-FFF2-40B4-BE49-F238E27FC236}">
                <a16:creationId xmlns:a16="http://schemas.microsoft.com/office/drawing/2014/main" id="{2A649EE4-D9BE-504D-414B-F5DBB40D93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291948"/>
              </p:ext>
            </p:extLst>
          </p:nvPr>
        </p:nvGraphicFramePr>
        <p:xfrm>
          <a:off x="1625599" y="750146"/>
          <a:ext cx="8940801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9768">
                  <a:extLst>
                    <a:ext uri="{9D8B030D-6E8A-4147-A177-3AD203B41FA5}">
                      <a16:colId xmlns:a16="http://schemas.microsoft.com/office/drawing/2014/main" val="3720933438"/>
                    </a:ext>
                  </a:extLst>
                </a:gridCol>
                <a:gridCol w="3129768">
                  <a:extLst>
                    <a:ext uri="{9D8B030D-6E8A-4147-A177-3AD203B41FA5}">
                      <a16:colId xmlns:a16="http://schemas.microsoft.com/office/drawing/2014/main" val="988304766"/>
                    </a:ext>
                  </a:extLst>
                </a:gridCol>
                <a:gridCol w="2681265">
                  <a:extLst>
                    <a:ext uri="{9D8B030D-6E8A-4147-A177-3AD203B41FA5}">
                      <a16:colId xmlns:a16="http://schemas.microsoft.com/office/drawing/2014/main" val="9869895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D" dirty="0" err="1"/>
                        <a:t>Bentuk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Transaksi</a:t>
                      </a:r>
                      <a:r>
                        <a:rPr lang="en-ID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ID" dirty="0" err="1"/>
                        <a:t>Akad</a:t>
                      </a:r>
                      <a:r>
                        <a:rPr lang="en-ID" dirty="0"/>
                        <a:t> yang </a:t>
                      </a:r>
                      <a:r>
                        <a:rPr lang="en-ID" dirty="0" err="1"/>
                        <a:t>jelas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sesuai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dengan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kesepakatan</a:t>
                      </a:r>
                      <a:r>
                        <a:rPr lang="en-ID" dirty="0"/>
                        <a:t> Bersama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/>
                        <a:t> </a:t>
                      </a:r>
                      <a:r>
                        <a:rPr lang="en-ID" dirty="0" err="1"/>
                        <a:t>Menjunjung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tinggi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hak</a:t>
                      </a:r>
                      <a:r>
                        <a:rPr lang="en-ID" dirty="0"/>
                        <a:t> dan </a:t>
                      </a:r>
                      <a:r>
                        <a:rPr lang="en-ID" dirty="0" err="1"/>
                        <a:t>kewajiban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sesuai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akad</a:t>
                      </a:r>
                      <a:r>
                        <a:rPr lang="en-ID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ID" dirty="0"/>
                        <a:t>Uang </a:t>
                      </a:r>
                      <a:r>
                        <a:rPr lang="en-ID" dirty="0" err="1"/>
                        <a:t>boleh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digunakan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sesuai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dengan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keinginan</a:t>
                      </a:r>
                      <a:endParaRPr lang="en-ID" dirty="0"/>
                    </a:p>
                    <a:p>
                      <a:pPr marL="342900" indent="-342900">
                        <a:buAutoNum type="arabicPeriod"/>
                      </a:pP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0602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D" dirty="0" err="1"/>
                        <a:t>Sektor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Bisnis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ID" dirty="0" err="1"/>
                        <a:t>Optimalisasi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pembiayaan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sektor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riil</a:t>
                      </a:r>
                      <a:r>
                        <a:rPr lang="en-ID" dirty="0"/>
                        <a:t>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 err="1"/>
                        <a:t>Melihat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karakteristik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usaha</a:t>
                      </a:r>
                      <a:r>
                        <a:rPr lang="en-ID" dirty="0"/>
                        <a:t> dan </a:t>
                      </a:r>
                      <a:r>
                        <a:rPr lang="en-ID" dirty="0" err="1"/>
                        <a:t>perusahaan</a:t>
                      </a:r>
                      <a:r>
                        <a:rPr lang="en-ID" dirty="0"/>
                        <a:t> yang </a:t>
                      </a:r>
                      <a:r>
                        <a:rPr lang="en-ID" dirty="0" err="1"/>
                        <a:t>sesuai</a:t>
                      </a:r>
                      <a:r>
                        <a:rPr lang="en-ID" dirty="0"/>
                        <a:t> syariah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ID" dirty="0" err="1"/>
                        <a:t>Sektor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keuangan</a:t>
                      </a:r>
                      <a:r>
                        <a:rPr lang="en-ID" dirty="0"/>
                        <a:t> dan pasar </a:t>
                      </a:r>
                      <a:r>
                        <a:rPr lang="en-ID" dirty="0" err="1"/>
                        <a:t>derivatif</a:t>
                      </a:r>
                      <a:r>
                        <a:rPr lang="en-ID" dirty="0"/>
                        <a:t>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 err="1"/>
                        <a:t>Semua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perusahaan</a:t>
                      </a:r>
                      <a:r>
                        <a:rPr lang="en-ID" dirty="0"/>
                        <a:t> dan </a:t>
                      </a:r>
                      <a:r>
                        <a:rPr lang="en-ID" dirty="0" err="1"/>
                        <a:t>usaha</a:t>
                      </a:r>
                      <a:r>
                        <a:rPr lang="en-ID" dirty="0"/>
                        <a:t> yang </a:t>
                      </a:r>
                      <a:r>
                        <a:rPr lang="en-ID" dirty="0" err="1"/>
                        <a:t>dianggap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menguntungkan</a:t>
                      </a:r>
                      <a:r>
                        <a:rPr lang="en-ID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83574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D" dirty="0" err="1"/>
                        <a:t>Denda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ID" dirty="0" err="1"/>
                        <a:t>Diambil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sesuai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dengan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keuntungan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prinsip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pendidikan</a:t>
                      </a:r>
                      <a:r>
                        <a:rPr lang="en-ID" dirty="0"/>
                        <a:t> dan </a:t>
                      </a:r>
                      <a:r>
                        <a:rPr lang="en-ID" dirty="0" err="1"/>
                        <a:t>penegasan</a:t>
                      </a:r>
                      <a:r>
                        <a:rPr lang="en-ID" dirty="0"/>
                        <a:t>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 err="1"/>
                        <a:t>Dihitung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sebagai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bukan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pendapatan</a:t>
                      </a:r>
                      <a:r>
                        <a:rPr lang="en-ID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ID" dirty="0" err="1"/>
                        <a:t>Diambil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sesuai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pelanggaran</a:t>
                      </a:r>
                      <a:r>
                        <a:rPr lang="en-ID" dirty="0"/>
                        <a:t> yang </a:t>
                      </a:r>
                      <a:r>
                        <a:rPr lang="en-ID" dirty="0" err="1"/>
                        <a:t>dilakukan</a:t>
                      </a:r>
                      <a:r>
                        <a:rPr lang="en-ID" dirty="0"/>
                        <a:t>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 err="1"/>
                        <a:t>Dihitung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sebagai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bagian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dari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pendapatan</a:t>
                      </a:r>
                      <a:r>
                        <a:rPr lang="en-ID" dirty="0"/>
                        <a:t> bank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87833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D" dirty="0" err="1"/>
                        <a:t>Penyelesaian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sengketa</a:t>
                      </a:r>
                      <a:r>
                        <a:rPr lang="en-ID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sv-SE" dirty="0"/>
                        <a:t>Pengadilan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sv-SE" dirty="0"/>
                        <a:t>Badan Arbitrase Syariah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ID" dirty="0" err="1"/>
                        <a:t>Pengadilan</a:t>
                      </a:r>
                      <a:r>
                        <a:rPr lang="en-ID" dirty="0"/>
                        <a:t>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ID" dirty="0"/>
                        <a:t>2. </a:t>
                      </a:r>
                      <a:r>
                        <a:rPr lang="en-ID" dirty="0" err="1"/>
                        <a:t>Arbitrase</a:t>
                      </a:r>
                      <a:r>
                        <a:rPr lang="en-ID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43856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88666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 7">
            <a:extLst>
              <a:ext uri="{FF2B5EF4-FFF2-40B4-BE49-F238E27FC236}">
                <a16:creationId xmlns:a16="http://schemas.microsoft.com/office/drawing/2014/main" id="{355EA7B4-AAC6-9AF0-E6F0-15F70EF70D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312536"/>
              </p:ext>
            </p:extLst>
          </p:nvPr>
        </p:nvGraphicFramePr>
        <p:xfrm>
          <a:off x="2174240" y="1918546"/>
          <a:ext cx="8127999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45574361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20104518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8051901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D" dirty="0" err="1"/>
                        <a:t>Hubungan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Bisnis</a:t>
                      </a:r>
                      <a:r>
                        <a:rPr lang="en-ID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nl-NL" dirty="0"/>
                        <a:t>Kemitraan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nl-NL" dirty="0"/>
                        <a:t> Pedagang dan penjual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/>
                        <a:t>1. </a:t>
                      </a:r>
                      <a:r>
                        <a:rPr lang="en-ID" dirty="0" err="1"/>
                        <a:t>Kreditor</a:t>
                      </a:r>
                      <a:r>
                        <a:rPr lang="en-ID" dirty="0"/>
                        <a:t> dan </a:t>
                      </a:r>
                      <a:r>
                        <a:rPr lang="en-ID" dirty="0" err="1"/>
                        <a:t>Debitor</a:t>
                      </a:r>
                      <a:r>
                        <a:rPr lang="en-ID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588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D" dirty="0" err="1"/>
                        <a:t>Pelayanan</a:t>
                      </a:r>
                      <a:r>
                        <a:rPr lang="en-ID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/>
                        <a:t>1. Etika </a:t>
                      </a:r>
                      <a:r>
                        <a:rPr lang="en-ID" dirty="0" err="1"/>
                        <a:t>Bisnis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Islami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1. Etika bisnis berorientasi keuntungan materiil 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074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D" dirty="0" err="1"/>
                        <a:t>Pengawasaan</a:t>
                      </a:r>
                      <a:r>
                        <a:rPr lang="en-ID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n-NO" dirty="0"/>
                        <a:t>1. Manajemen Prudensial 2. Manajemen Syariah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/>
                        <a:t>1. </a:t>
                      </a:r>
                      <a:r>
                        <a:rPr lang="en-ID" dirty="0" err="1"/>
                        <a:t>Manajemen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Prudensial</a:t>
                      </a:r>
                      <a:r>
                        <a:rPr lang="en-ID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1938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99505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69847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10D8D034-F9A1-3EF7-831F-586F07D95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518795"/>
          </a:xfrm>
        </p:spPr>
        <p:txBody>
          <a:bodyPr>
            <a:normAutofit/>
          </a:bodyPr>
          <a:lstStyle/>
          <a:p>
            <a:r>
              <a:rPr lang="en-ID" sz="2400" b="1" dirty="0" err="1"/>
              <a:t>Perbedaan</a:t>
            </a:r>
            <a:r>
              <a:rPr lang="en-ID" sz="2400" b="1" dirty="0"/>
              <a:t> </a:t>
            </a:r>
            <a:r>
              <a:rPr lang="en-ID" sz="2400" b="1" dirty="0" err="1"/>
              <a:t>Sistem</a:t>
            </a:r>
            <a:r>
              <a:rPr lang="en-ID" sz="2400" b="1" dirty="0"/>
              <a:t> Bunga dan </a:t>
            </a:r>
            <a:r>
              <a:rPr lang="en-ID" sz="2400" b="1" dirty="0" err="1"/>
              <a:t>Bagi</a:t>
            </a:r>
            <a:r>
              <a:rPr lang="en-ID" sz="2400" b="1" dirty="0"/>
              <a:t> Hasil LKS dan LKK</a:t>
            </a:r>
          </a:p>
        </p:txBody>
      </p:sp>
      <p:graphicFrame>
        <p:nvGraphicFramePr>
          <p:cNvPr id="8" name="Tabel 8">
            <a:extLst>
              <a:ext uri="{FF2B5EF4-FFF2-40B4-BE49-F238E27FC236}">
                <a16:creationId xmlns:a16="http://schemas.microsoft.com/office/drawing/2014/main" id="{EE4CAD87-30D2-D878-1163-210E658725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765131"/>
              </p:ext>
            </p:extLst>
          </p:nvPr>
        </p:nvGraphicFramePr>
        <p:xfrm>
          <a:off x="1300480" y="1014306"/>
          <a:ext cx="9845040" cy="5061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1680">
                  <a:extLst>
                    <a:ext uri="{9D8B030D-6E8A-4147-A177-3AD203B41FA5}">
                      <a16:colId xmlns:a16="http://schemas.microsoft.com/office/drawing/2014/main" val="2482495515"/>
                    </a:ext>
                  </a:extLst>
                </a:gridCol>
                <a:gridCol w="2748408">
                  <a:extLst>
                    <a:ext uri="{9D8B030D-6E8A-4147-A177-3AD203B41FA5}">
                      <a16:colId xmlns:a16="http://schemas.microsoft.com/office/drawing/2014/main" val="2538183763"/>
                    </a:ext>
                  </a:extLst>
                </a:gridCol>
                <a:gridCol w="3814952">
                  <a:extLst>
                    <a:ext uri="{9D8B030D-6E8A-4147-A177-3AD203B41FA5}">
                      <a16:colId xmlns:a16="http://schemas.microsoft.com/office/drawing/2014/main" val="171640830"/>
                    </a:ext>
                  </a:extLst>
                </a:gridCol>
              </a:tblGrid>
              <a:tr h="435195">
                <a:tc>
                  <a:txBody>
                    <a:bodyPr/>
                    <a:lstStyle/>
                    <a:p>
                      <a:r>
                        <a:rPr lang="en-ID" dirty="0"/>
                        <a:t>Hal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Sistem</a:t>
                      </a:r>
                      <a:r>
                        <a:rPr lang="en-ID" dirty="0"/>
                        <a:t> Bunga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Sistem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Bagi</a:t>
                      </a:r>
                      <a:r>
                        <a:rPr lang="en-ID" dirty="0"/>
                        <a:t> Hasil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0130316"/>
                  </a:ext>
                </a:extLst>
              </a:tr>
              <a:tr h="751158">
                <a:tc>
                  <a:txBody>
                    <a:bodyPr/>
                    <a:lstStyle/>
                    <a:p>
                      <a:r>
                        <a:rPr lang="en-ID" dirty="0" err="1"/>
                        <a:t>Penentuan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besar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imbalan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Sebelum</a:t>
                      </a:r>
                      <a:r>
                        <a:rPr lang="en-ID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Sesudah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usaha</a:t>
                      </a:r>
                      <a:r>
                        <a:rPr lang="en-ID" dirty="0"/>
                        <a:t>, </a:t>
                      </a:r>
                      <a:r>
                        <a:rPr lang="en-ID" dirty="0" err="1"/>
                        <a:t>ketika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mempunyai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keuntungan</a:t>
                      </a:r>
                      <a:r>
                        <a:rPr lang="en-ID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932903"/>
                  </a:ext>
                </a:extLst>
              </a:tr>
              <a:tr h="751158">
                <a:tc>
                  <a:txBody>
                    <a:bodyPr/>
                    <a:lstStyle/>
                    <a:p>
                      <a:r>
                        <a:rPr lang="en-ID" dirty="0" err="1"/>
                        <a:t>Sistem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imbalan</a:t>
                      </a:r>
                      <a:r>
                        <a:rPr lang="en-ID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/>
                        <a:t>Bunga, </a:t>
                      </a:r>
                      <a:r>
                        <a:rPr lang="en-ID" dirty="0" err="1"/>
                        <a:t>besarnya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nilai</a:t>
                      </a:r>
                      <a:r>
                        <a:rPr lang="en-ID" dirty="0"/>
                        <a:t> Rupiah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Proporsi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pembagian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keuntungan</a:t>
                      </a:r>
                      <a:r>
                        <a:rPr lang="en-ID" dirty="0"/>
                        <a:t>. </a:t>
                      </a:r>
                      <a:r>
                        <a:rPr lang="en-ID" dirty="0" err="1"/>
                        <a:t>Misal</a:t>
                      </a:r>
                      <a:r>
                        <a:rPr lang="en-ID" dirty="0"/>
                        <a:t> 60;40, 70;30,dst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93871"/>
                  </a:ext>
                </a:extLst>
              </a:tr>
              <a:tr h="435195">
                <a:tc>
                  <a:txBody>
                    <a:bodyPr/>
                    <a:lstStyle/>
                    <a:p>
                      <a:r>
                        <a:rPr lang="en-ID" dirty="0" err="1"/>
                        <a:t>Kerugian</a:t>
                      </a:r>
                      <a:r>
                        <a:rPr lang="en-ID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/>
                        <a:t>Di </a:t>
                      </a:r>
                      <a:r>
                        <a:rPr lang="en-ID" dirty="0" err="1"/>
                        <a:t>tanggung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nasabah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Ditanggung</a:t>
                      </a:r>
                      <a:r>
                        <a:rPr lang="en-ID" dirty="0"/>
                        <a:t> oleh </a:t>
                      </a:r>
                      <a:r>
                        <a:rPr lang="en-ID" dirty="0" err="1"/>
                        <a:t>kedua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belah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pihak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403724"/>
                  </a:ext>
                </a:extLst>
              </a:tr>
              <a:tr h="435195">
                <a:tc>
                  <a:txBody>
                    <a:bodyPr/>
                    <a:lstStyle/>
                    <a:p>
                      <a:r>
                        <a:rPr lang="en-ID" dirty="0" err="1"/>
                        <a:t>Penghitungan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imbalan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/>
                        <a:t>Dari </a:t>
                      </a:r>
                      <a:r>
                        <a:rPr lang="en-ID" dirty="0" err="1"/>
                        <a:t>jumlah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pembiayaan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/>
                        <a:t>Dari </a:t>
                      </a:r>
                      <a:r>
                        <a:rPr lang="en-ID" dirty="0" err="1"/>
                        <a:t>hasil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keuntungan</a:t>
                      </a:r>
                      <a:r>
                        <a:rPr lang="en-ID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1835702"/>
                  </a:ext>
                </a:extLst>
              </a:tr>
              <a:tr h="751158">
                <a:tc>
                  <a:txBody>
                    <a:bodyPr/>
                    <a:lstStyle/>
                    <a:p>
                      <a:r>
                        <a:rPr lang="en-ID" dirty="0" err="1"/>
                        <a:t>Titik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perhatian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usaha</a:t>
                      </a:r>
                      <a:r>
                        <a:rPr lang="en-ID" dirty="0"/>
                        <a:t>/</a:t>
                      </a:r>
                      <a:r>
                        <a:rPr lang="en-ID" dirty="0" err="1"/>
                        <a:t>proyek</a:t>
                      </a:r>
                      <a:r>
                        <a:rPr lang="en-ID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Pasti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menguntungkan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pihak</a:t>
                      </a:r>
                      <a:r>
                        <a:rPr lang="en-ID" dirty="0"/>
                        <a:t> 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Keberhasilan dan kerugian secara bersama 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1876872"/>
                  </a:ext>
                </a:extLst>
              </a:tr>
              <a:tr h="751158">
                <a:tc>
                  <a:txBody>
                    <a:bodyPr/>
                    <a:lstStyle/>
                    <a:p>
                      <a:r>
                        <a:rPr lang="en-ID" dirty="0" err="1"/>
                        <a:t>Kondisi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imbalan</a:t>
                      </a:r>
                      <a:r>
                        <a:rPr lang="en-ID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Pasti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dari</a:t>
                      </a:r>
                      <a:r>
                        <a:rPr lang="en-ID" dirty="0"/>
                        <a:t> (%) </a:t>
                      </a:r>
                      <a:r>
                        <a:rPr lang="en-ID" dirty="0" err="1"/>
                        <a:t>jumlah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pinjaman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Proporsi</a:t>
                      </a:r>
                      <a:r>
                        <a:rPr lang="en-ID" dirty="0"/>
                        <a:t> (%) </a:t>
                      </a:r>
                      <a:r>
                        <a:rPr lang="en-ID" dirty="0" err="1"/>
                        <a:t>dari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jumlah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keuntungan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usaha</a:t>
                      </a:r>
                      <a:r>
                        <a:rPr lang="en-ID" dirty="0"/>
                        <a:t> yang </a:t>
                      </a:r>
                      <a:r>
                        <a:rPr lang="en-ID" dirty="0" err="1"/>
                        <a:t>tidak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pasti</a:t>
                      </a:r>
                      <a:r>
                        <a:rPr lang="en-ID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2338884"/>
                  </a:ext>
                </a:extLst>
              </a:tr>
              <a:tr h="751158">
                <a:tc>
                  <a:txBody>
                    <a:bodyPr/>
                    <a:lstStyle/>
                    <a:p>
                      <a:r>
                        <a:rPr lang="en-ID" dirty="0"/>
                        <a:t>Status </a:t>
                      </a:r>
                      <a:r>
                        <a:rPr lang="en-ID" dirty="0" err="1"/>
                        <a:t>hukum</a:t>
                      </a:r>
                      <a:r>
                        <a:rPr lang="en-ID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Berlawanan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dengan</a:t>
                      </a:r>
                      <a:r>
                        <a:rPr lang="en-ID" dirty="0"/>
                        <a:t> Q.S </a:t>
                      </a:r>
                      <a:r>
                        <a:rPr lang="en-ID" dirty="0" err="1"/>
                        <a:t>Luqman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ayat</a:t>
                      </a:r>
                      <a:r>
                        <a:rPr lang="en-ID" dirty="0"/>
                        <a:t> 34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 err="1"/>
                        <a:t>Sesuai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dengan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prinsip</a:t>
                      </a:r>
                      <a:r>
                        <a:rPr lang="en-ID" dirty="0"/>
                        <a:t> Islam Q.S </a:t>
                      </a:r>
                      <a:r>
                        <a:rPr lang="en-ID" dirty="0" err="1"/>
                        <a:t>Luqman</a:t>
                      </a:r>
                      <a:r>
                        <a:rPr lang="en-ID" dirty="0"/>
                        <a:t> </a:t>
                      </a:r>
                      <a:r>
                        <a:rPr lang="en-ID" dirty="0" err="1"/>
                        <a:t>ayat</a:t>
                      </a:r>
                      <a:r>
                        <a:rPr lang="en-ID" dirty="0"/>
                        <a:t> 34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262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7834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2B98B753-99C1-B621-8278-051CC317F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Lembaga </a:t>
            </a:r>
            <a:r>
              <a:rPr lang="en-US" dirty="0" err="1"/>
              <a:t>Keuangan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990542F2-0F71-8D16-68A8-E1C1C05E0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D" dirty="0"/>
              <a:t>Lembaga </a:t>
            </a:r>
            <a:r>
              <a:rPr lang="en-ID" dirty="0" err="1"/>
              <a:t>keuangan</a:t>
            </a:r>
            <a:r>
              <a:rPr lang="en-ID" dirty="0"/>
              <a:t> syariah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yang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aktifitasnya</a:t>
            </a:r>
            <a:r>
              <a:rPr lang="en-ID" dirty="0"/>
              <a:t>,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penghimpunan</a:t>
            </a:r>
            <a:r>
              <a:rPr lang="en-ID" dirty="0"/>
              <a:t> dana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rangka</a:t>
            </a:r>
            <a:r>
              <a:rPr lang="en-ID" dirty="0"/>
              <a:t> </a:t>
            </a:r>
            <a:r>
              <a:rPr lang="en-ID" dirty="0" err="1"/>
              <a:t>penyaluran</a:t>
            </a:r>
            <a:r>
              <a:rPr lang="en-ID" dirty="0"/>
              <a:t> </a:t>
            </a:r>
            <a:r>
              <a:rPr lang="en-ID" dirty="0" err="1"/>
              <a:t>dananya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dan </a:t>
            </a:r>
            <a:r>
              <a:rPr lang="en-ID" dirty="0" err="1"/>
              <a:t>mengenakan</a:t>
            </a:r>
            <a:r>
              <a:rPr lang="en-ID" dirty="0"/>
              <a:t> </a:t>
            </a:r>
            <a:r>
              <a:rPr lang="en-ID" dirty="0" err="1"/>
              <a:t>imbalan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prinsip</a:t>
            </a:r>
            <a:r>
              <a:rPr lang="en-ID" dirty="0"/>
              <a:t> syariah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jual</a:t>
            </a:r>
            <a:r>
              <a:rPr lang="en-ID" dirty="0"/>
              <a:t> </a:t>
            </a:r>
            <a:r>
              <a:rPr lang="en-ID" dirty="0" err="1"/>
              <a:t>beli</a:t>
            </a:r>
            <a:r>
              <a:rPr lang="en-ID" dirty="0"/>
              <a:t> dan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(</a:t>
            </a:r>
            <a:r>
              <a:rPr lang="en-ID" dirty="0" err="1"/>
              <a:t>Kasmir</a:t>
            </a:r>
            <a:r>
              <a:rPr lang="en-ID" dirty="0"/>
              <a:t>, 2012).</a:t>
            </a:r>
          </a:p>
          <a:p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melaksanakan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pembiayaan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panjang</a:t>
            </a:r>
            <a:r>
              <a:rPr lang="en-ID" dirty="0"/>
              <a:t>, </a:t>
            </a:r>
            <a:r>
              <a:rPr lang="en-ID" dirty="0" err="1"/>
              <a:t>pembiayaan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mengembangkan</a:t>
            </a:r>
            <a:r>
              <a:rPr lang="en-ID" dirty="0"/>
              <a:t> </a:t>
            </a:r>
            <a:r>
              <a:rPr lang="en-ID" dirty="0" err="1"/>
              <a:t>koperasi</a:t>
            </a:r>
            <a:r>
              <a:rPr lang="en-ID" dirty="0"/>
              <a:t>, </a:t>
            </a: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pengusaha</a:t>
            </a:r>
            <a:r>
              <a:rPr lang="en-ID" dirty="0"/>
              <a:t> </a:t>
            </a:r>
            <a:r>
              <a:rPr lang="en-ID" dirty="0" err="1"/>
              <a:t>golongan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 </a:t>
            </a:r>
            <a:r>
              <a:rPr lang="en-ID" dirty="0" err="1"/>
              <a:t>lemah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pengusaha</a:t>
            </a:r>
            <a:r>
              <a:rPr lang="en-ID" dirty="0"/>
              <a:t> </a:t>
            </a:r>
            <a:r>
              <a:rPr lang="en-ID" dirty="0" err="1"/>
              <a:t>kecil</a:t>
            </a:r>
            <a:r>
              <a:rPr lang="en-ID" dirty="0"/>
              <a:t>, </a:t>
            </a: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ekspor</a:t>
            </a:r>
            <a:r>
              <a:rPr lang="en-ID" dirty="0"/>
              <a:t> non </a:t>
            </a:r>
            <a:r>
              <a:rPr lang="en-ID" dirty="0" err="1"/>
              <a:t>migas</a:t>
            </a:r>
            <a:r>
              <a:rPr lang="en-ID" dirty="0"/>
              <a:t> dan </a:t>
            </a:r>
            <a:r>
              <a:rPr lang="en-ID" dirty="0" err="1"/>
              <a:t>pengembangan</a:t>
            </a:r>
            <a:r>
              <a:rPr lang="en-ID" dirty="0"/>
              <a:t> </a:t>
            </a:r>
            <a:r>
              <a:rPr lang="en-ID" dirty="0" err="1"/>
              <a:t>pembangunan</a:t>
            </a:r>
            <a:r>
              <a:rPr lang="en-ID" dirty="0"/>
              <a:t> </a:t>
            </a:r>
            <a:r>
              <a:rPr lang="en-ID" dirty="0" err="1"/>
              <a:t>perumahaan</a:t>
            </a:r>
            <a:r>
              <a:rPr lang="en-ID" dirty="0"/>
              <a:t> </a:t>
            </a:r>
            <a:r>
              <a:rPr lang="en-ID" dirty="0" err="1"/>
              <a:t>rakyat</a:t>
            </a:r>
            <a:r>
              <a:rPr lang="en-ID" dirty="0"/>
              <a:t> (</a:t>
            </a:r>
            <a:r>
              <a:rPr lang="en-ID" dirty="0" err="1"/>
              <a:t>Amarsyaeliani</a:t>
            </a:r>
            <a:r>
              <a:rPr lang="en-ID" dirty="0"/>
              <a:t>, 2014).</a:t>
            </a:r>
          </a:p>
          <a:p>
            <a:r>
              <a:rPr lang="en-ID" dirty="0" err="1"/>
              <a:t>Mekanisme</a:t>
            </a:r>
            <a:r>
              <a:rPr lang="en-ID" dirty="0"/>
              <a:t> Lembaga </a:t>
            </a:r>
            <a:r>
              <a:rPr lang="en-ID" dirty="0" err="1"/>
              <a:t>Keuangan</a:t>
            </a:r>
            <a:r>
              <a:rPr lang="en-ID" dirty="0"/>
              <a:t> Syariah,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mengenal</a:t>
            </a:r>
            <a:r>
              <a:rPr lang="en-ID" dirty="0"/>
              <a:t> </a:t>
            </a:r>
            <a:r>
              <a:rPr lang="en-ID" dirty="0" err="1"/>
              <a:t>bunga</a:t>
            </a:r>
            <a:r>
              <a:rPr lang="en-ID" dirty="0"/>
              <a:t>,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menghimpun</a:t>
            </a:r>
            <a:r>
              <a:rPr lang="en-ID" dirty="0"/>
              <a:t> </a:t>
            </a:r>
            <a:r>
              <a:rPr lang="en-ID" dirty="0" err="1"/>
              <a:t>tabungan</a:t>
            </a:r>
            <a:r>
              <a:rPr lang="en-ID" dirty="0"/>
              <a:t> </a:t>
            </a:r>
            <a:r>
              <a:rPr lang="en-ID" dirty="0" err="1"/>
              <a:t>investasi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ataupun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pembiayaan</a:t>
            </a:r>
            <a:r>
              <a:rPr lang="en-ID" dirty="0"/>
              <a:t>. </a:t>
            </a:r>
            <a:r>
              <a:rPr lang="en-ID" dirty="0" err="1"/>
              <a:t>Keuntungan</a:t>
            </a:r>
            <a:r>
              <a:rPr lang="en-ID" dirty="0"/>
              <a:t> total pada modal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dibagi</a:t>
            </a:r>
            <a:r>
              <a:rPr lang="en-ID" dirty="0"/>
              <a:t> di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kedua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menurut</a:t>
            </a:r>
            <a:r>
              <a:rPr lang="en-ID" dirty="0"/>
              <a:t> </a:t>
            </a:r>
            <a:r>
              <a:rPr lang="en-ID" dirty="0" err="1"/>
              <a:t>keadilan</a:t>
            </a:r>
            <a:r>
              <a:rPr lang="en-ID" dirty="0"/>
              <a:t> (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).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penyedia</a:t>
            </a:r>
            <a:r>
              <a:rPr lang="en-ID" dirty="0"/>
              <a:t> dana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dijamin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laju</a:t>
            </a:r>
            <a:r>
              <a:rPr lang="en-ID" dirty="0"/>
              <a:t> </a:t>
            </a:r>
            <a:r>
              <a:rPr lang="en-ID" dirty="0" err="1"/>
              <a:t>keuntungan</a:t>
            </a:r>
            <a:r>
              <a:rPr lang="en-ID" dirty="0"/>
              <a:t> di </a:t>
            </a:r>
            <a:r>
              <a:rPr lang="en-ID" dirty="0" err="1"/>
              <a:t>depan</a:t>
            </a:r>
            <a:r>
              <a:rPr lang="en-ID" dirty="0"/>
              <a:t> </a:t>
            </a:r>
            <a:r>
              <a:rPr lang="en-ID" dirty="0" err="1"/>
              <a:t>meskipun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ternyata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menguntungkan</a:t>
            </a:r>
            <a:r>
              <a:rPr lang="en-ID" dirty="0"/>
              <a:t> (Lewis, 2001)</a:t>
            </a:r>
          </a:p>
        </p:txBody>
      </p:sp>
    </p:spTree>
    <p:extLst>
      <p:ext uri="{BB962C8B-B14F-4D97-AF65-F5344CB8AC3E}">
        <p14:creationId xmlns:p14="http://schemas.microsoft.com/office/powerpoint/2010/main" val="1397920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09B7F24A-4F00-113F-2F88-17712E82D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D" sz="2800" b="1" dirty="0" err="1"/>
              <a:t>Ciri-ciri</a:t>
            </a:r>
            <a:r>
              <a:rPr lang="en-ID" sz="2800" b="1" dirty="0"/>
              <a:t> Lembaga </a:t>
            </a:r>
            <a:r>
              <a:rPr lang="en-ID" sz="2800" b="1" dirty="0" err="1"/>
              <a:t>Keuangan</a:t>
            </a:r>
            <a:r>
              <a:rPr lang="en-ID" sz="2800" b="1" dirty="0"/>
              <a:t> Syariah minimal </a:t>
            </a:r>
            <a:r>
              <a:rPr lang="en-ID" sz="2800" b="1" dirty="0" err="1"/>
              <a:t>ada</a:t>
            </a:r>
            <a:r>
              <a:rPr lang="en-ID" sz="2800" b="1" dirty="0"/>
              <a:t> lima </a:t>
            </a:r>
            <a:r>
              <a:rPr lang="en-ID" sz="2800" b="1" dirty="0" err="1"/>
              <a:t>hal</a:t>
            </a:r>
            <a:r>
              <a:rPr lang="en-ID" sz="2800" b="1" dirty="0"/>
              <a:t>, </a:t>
            </a:r>
            <a:r>
              <a:rPr lang="en-ID" sz="2800" b="1" dirty="0" err="1"/>
              <a:t>yaitu</a:t>
            </a:r>
            <a:endParaRPr lang="en-ID" sz="2800" b="1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F7082FA2-0C57-2D8D-0AD8-379ADC025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D" dirty="0"/>
              <a:t>1).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menerima</a:t>
            </a:r>
            <a:r>
              <a:rPr lang="en-ID" dirty="0"/>
              <a:t> </a:t>
            </a:r>
            <a:r>
              <a:rPr lang="en-ID" dirty="0" err="1"/>
              <a:t>titipan</a:t>
            </a:r>
            <a:r>
              <a:rPr lang="en-ID" dirty="0"/>
              <a:t> dan </a:t>
            </a:r>
            <a:r>
              <a:rPr lang="en-ID" dirty="0" err="1"/>
              <a:t>investasi</a:t>
            </a:r>
            <a:r>
              <a:rPr lang="en-ID" dirty="0"/>
              <a:t>, Lembaga </a:t>
            </a:r>
            <a:r>
              <a:rPr lang="en-ID" dirty="0" err="1"/>
              <a:t>Keuangan</a:t>
            </a:r>
            <a:r>
              <a:rPr lang="en-ID" dirty="0"/>
              <a:t> Syariah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fatwa Dewan </a:t>
            </a:r>
            <a:r>
              <a:rPr lang="en-ID" dirty="0" err="1"/>
              <a:t>Pengawas</a:t>
            </a:r>
            <a:r>
              <a:rPr lang="en-ID" dirty="0"/>
              <a:t> Syariah; </a:t>
            </a:r>
          </a:p>
          <a:p>
            <a:r>
              <a:rPr lang="en-ID" dirty="0"/>
              <a:t>2).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investor (</a:t>
            </a:r>
            <a:r>
              <a:rPr lang="en-ID" dirty="0" err="1"/>
              <a:t>penyimpan</a:t>
            </a:r>
            <a:r>
              <a:rPr lang="en-ID" dirty="0"/>
              <a:t> dana), </a:t>
            </a:r>
            <a:r>
              <a:rPr lang="en-ID" dirty="0" err="1"/>
              <a:t>pengguna</a:t>
            </a:r>
            <a:r>
              <a:rPr lang="en-ID" dirty="0"/>
              <a:t> dana, dan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syariah </a:t>
            </a:r>
            <a:r>
              <a:rPr lang="en-ID" dirty="0" err="1"/>
              <a:t>sebagai</a:t>
            </a:r>
            <a:r>
              <a:rPr lang="en-ID" dirty="0"/>
              <a:t> intermediary institution,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kemitraan</a:t>
            </a:r>
            <a:r>
              <a:rPr lang="en-ID" dirty="0"/>
              <a:t>,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debiturkreditur</a:t>
            </a:r>
            <a:r>
              <a:rPr lang="en-ID" dirty="0"/>
              <a:t>; </a:t>
            </a:r>
          </a:p>
          <a:p>
            <a:r>
              <a:rPr lang="en-ID" dirty="0"/>
              <a:t>3). </a:t>
            </a:r>
            <a:r>
              <a:rPr lang="en-ID" dirty="0" err="1"/>
              <a:t>Bisnis</a:t>
            </a:r>
            <a:r>
              <a:rPr lang="en-ID" dirty="0"/>
              <a:t> Lembaga </a:t>
            </a:r>
            <a:r>
              <a:rPr lang="en-ID" dirty="0" err="1"/>
              <a:t>Keuangan</a:t>
            </a:r>
            <a:r>
              <a:rPr lang="en-ID" dirty="0"/>
              <a:t> Syariah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profit </a:t>
            </a:r>
            <a:r>
              <a:rPr lang="en-ID" dirty="0" err="1"/>
              <a:t>orianted</a:t>
            </a:r>
            <a:r>
              <a:rPr lang="en-ID" dirty="0"/>
              <a:t>, </a:t>
            </a:r>
            <a:r>
              <a:rPr lang="en-ID" dirty="0" err="1"/>
              <a:t>tetapi</a:t>
            </a:r>
            <a:r>
              <a:rPr lang="en-ID" dirty="0"/>
              <a:t> juga </a:t>
            </a:r>
            <a:r>
              <a:rPr lang="en-ID" dirty="0" err="1"/>
              <a:t>falah</a:t>
            </a:r>
            <a:r>
              <a:rPr lang="en-ID" dirty="0"/>
              <a:t> </a:t>
            </a:r>
            <a:r>
              <a:rPr lang="en-ID" dirty="0" err="1"/>
              <a:t>orianted</a:t>
            </a:r>
            <a:r>
              <a:rPr lang="en-ID" dirty="0"/>
              <a:t>, </a:t>
            </a:r>
            <a:r>
              <a:rPr lang="en-ID" dirty="0" err="1"/>
              <a:t>yakni</a:t>
            </a:r>
            <a:r>
              <a:rPr lang="en-ID" dirty="0"/>
              <a:t> </a:t>
            </a:r>
            <a:r>
              <a:rPr lang="en-ID" dirty="0" err="1"/>
              <a:t>kemakmuran</a:t>
            </a:r>
            <a:r>
              <a:rPr lang="en-ID" dirty="0"/>
              <a:t> di dunia dan </a:t>
            </a:r>
            <a:r>
              <a:rPr lang="en-ID" dirty="0" err="1"/>
              <a:t>kebahagiaan</a:t>
            </a:r>
            <a:r>
              <a:rPr lang="en-ID" dirty="0"/>
              <a:t> di </a:t>
            </a:r>
            <a:r>
              <a:rPr lang="en-ID" dirty="0" err="1"/>
              <a:t>akhirat</a:t>
            </a:r>
            <a:r>
              <a:rPr lang="en-ID" dirty="0"/>
              <a:t>; </a:t>
            </a:r>
          </a:p>
          <a:p>
            <a:r>
              <a:rPr lang="en-ID" dirty="0"/>
              <a:t>4). </a:t>
            </a:r>
            <a:r>
              <a:rPr lang="en-ID" dirty="0" err="1"/>
              <a:t>Konsep</a:t>
            </a:r>
            <a:r>
              <a:rPr lang="en-ID" dirty="0"/>
              <a:t> yang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syariah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prinsip</a:t>
            </a:r>
            <a:r>
              <a:rPr lang="en-ID" dirty="0"/>
              <a:t> </a:t>
            </a:r>
            <a:r>
              <a:rPr lang="en-ID" dirty="0" err="1"/>
              <a:t>kemitraan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, </a:t>
            </a:r>
            <a:r>
              <a:rPr lang="en-ID" dirty="0" err="1"/>
              <a:t>jual</a:t>
            </a:r>
            <a:r>
              <a:rPr lang="en-ID" dirty="0"/>
              <a:t> </a:t>
            </a:r>
            <a:r>
              <a:rPr lang="en-ID" dirty="0" err="1"/>
              <a:t>beli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sewa</a:t>
            </a:r>
            <a:r>
              <a:rPr lang="en-ID" dirty="0"/>
              <a:t> </a:t>
            </a:r>
            <a:r>
              <a:rPr lang="en-ID" dirty="0" err="1"/>
              <a:t>menyewa</a:t>
            </a:r>
            <a:r>
              <a:rPr lang="en-ID" dirty="0"/>
              <a:t> </a:t>
            </a:r>
            <a:r>
              <a:rPr lang="en-ID" dirty="0" err="1"/>
              <a:t>guna</a:t>
            </a:r>
            <a:r>
              <a:rPr lang="en-ID" dirty="0"/>
              <a:t>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komersial</a:t>
            </a:r>
            <a:r>
              <a:rPr lang="en-ID" dirty="0"/>
              <a:t>, dan </a:t>
            </a:r>
            <a:r>
              <a:rPr lang="en-ID" dirty="0" err="1"/>
              <a:t>pinjammeminjam</a:t>
            </a:r>
            <a:r>
              <a:rPr lang="en-ID" dirty="0"/>
              <a:t> (</a:t>
            </a:r>
            <a:r>
              <a:rPr lang="en-ID" dirty="0" err="1"/>
              <a:t>qardh</a:t>
            </a:r>
            <a:r>
              <a:rPr lang="en-ID" dirty="0"/>
              <a:t>/ </a:t>
            </a:r>
            <a:r>
              <a:rPr lang="en-ID" dirty="0" err="1"/>
              <a:t>kredit</a:t>
            </a:r>
            <a:r>
              <a:rPr lang="en-ID" dirty="0"/>
              <a:t>) </a:t>
            </a:r>
            <a:r>
              <a:rPr lang="en-ID" dirty="0" err="1"/>
              <a:t>guna</a:t>
            </a:r>
            <a:r>
              <a:rPr lang="en-ID" dirty="0"/>
              <a:t>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; </a:t>
            </a:r>
          </a:p>
          <a:p>
            <a:r>
              <a:rPr lang="en-ID" dirty="0"/>
              <a:t>5). Lembaga </a:t>
            </a:r>
            <a:r>
              <a:rPr lang="en-ID" dirty="0" err="1"/>
              <a:t>keuangan</a:t>
            </a:r>
            <a:r>
              <a:rPr lang="en-ID" dirty="0"/>
              <a:t> syariah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investasi</a:t>
            </a:r>
            <a:r>
              <a:rPr lang="en-ID" dirty="0"/>
              <a:t> yang halal dan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menimbulkan</a:t>
            </a:r>
            <a:r>
              <a:rPr lang="en-ID" dirty="0"/>
              <a:t> </a:t>
            </a:r>
            <a:r>
              <a:rPr lang="en-ID" dirty="0" err="1"/>
              <a:t>kemudharatan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merugikan</a:t>
            </a:r>
            <a:r>
              <a:rPr lang="en-ID" dirty="0"/>
              <a:t> </a:t>
            </a:r>
            <a:r>
              <a:rPr lang="en-ID" dirty="0" err="1"/>
              <a:t>syiar</a:t>
            </a:r>
            <a:r>
              <a:rPr lang="en-ID" dirty="0"/>
              <a:t> Islam (</a:t>
            </a:r>
            <a:r>
              <a:rPr lang="en-ID" dirty="0" err="1"/>
              <a:t>Nurjaman</a:t>
            </a:r>
            <a:r>
              <a:rPr lang="en-ID" dirty="0"/>
              <a:t>, 2014).</a:t>
            </a:r>
          </a:p>
        </p:txBody>
      </p:sp>
    </p:spTree>
    <p:extLst>
      <p:ext uri="{BB962C8B-B14F-4D97-AF65-F5344CB8AC3E}">
        <p14:creationId xmlns:p14="http://schemas.microsoft.com/office/powerpoint/2010/main" val="1112999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944E8415-6BA7-8F44-2899-856442BC0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0235"/>
          </a:xfrm>
        </p:spPr>
        <p:txBody>
          <a:bodyPr>
            <a:normAutofit/>
          </a:bodyPr>
          <a:lstStyle/>
          <a:p>
            <a:r>
              <a:rPr lang="en-US" sz="3200" dirty="0"/>
              <a:t>Lembaga </a:t>
            </a:r>
            <a:r>
              <a:rPr lang="en-US" sz="3200" dirty="0" err="1"/>
              <a:t>Keuangan</a:t>
            </a:r>
            <a:r>
              <a:rPr lang="en-US" sz="3200" dirty="0"/>
              <a:t> </a:t>
            </a:r>
            <a:r>
              <a:rPr lang="en-US" sz="3200" b="1" dirty="0" err="1"/>
              <a:t>Konvensional</a:t>
            </a:r>
            <a:endParaRPr lang="en-ID" sz="3200" b="1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335B4B79-4C72-625B-51FF-20014F088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7600"/>
            <a:ext cx="10515600" cy="5059363"/>
          </a:xfrm>
        </p:spPr>
        <p:txBody>
          <a:bodyPr>
            <a:normAutofit/>
          </a:bodyPr>
          <a:lstStyle/>
          <a:p>
            <a:r>
              <a:rPr lang="en-ID" dirty="0"/>
              <a:t>Lembaga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konvensional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badan </a:t>
            </a:r>
            <a:r>
              <a:rPr lang="en-ID" dirty="0" err="1"/>
              <a:t>usaha</a:t>
            </a:r>
            <a:r>
              <a:rPr lang="en-ID" dirty="0"/>
              <a:t> yang </a:t>
            </a:r>
            <a:r>
              <a:rPr lang="en-ID" dirty="0" err="1"/>
              <a:t>kekayaannya</a:t>
            </a:r>
            <a:r>
              <a:rPr lang="en-ID" dirty="0"/>
              <a:t> </a:t>
            </a:r>
            <a:r>
              <a:rPr lang="en-ID" dirty="0" err="1"/>
              <a:t>terutama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aset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tagihan</a:t>
            </a:r>
            <a:r>
              <a:rPr lang="en-ID" dirty="0"/>
              <a:t> (claims) </a:t>
            </a:r>
            <a:r>
              <a:rPr lang="en-ID" dirty="0" err="1"/>
              <a:t>dibandingkan</a:t>
            </a:r>
            <a:r>
              <a:rPr lang="en-ID" dirty="0"/>
              <a:t> </a:t>
            </a:r>
            <a:r>
              <a:rPr lang="en-ID" dirty="0" err="1"/>
              <a:t>aset</a:t>
            </a:r>
            <a:r>
              <a:rPr lang="en-ID" dirty="0"/>
              <a:t> non financial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aset</a:t>
            </a:r>
            <a:r>
              <a:rPr lang="en-ID" dirty="0"/>
              <a:t> </a:t>
            </a:r>
            <a:r>
              <a:rPr lang="en-ID" dirty="0" err="1"/>
              <a:t>ril</a:t>
            </a:r>
            <a:r>
              <a:rPr lang="en-ID" dirty="0"/>
              <a:t>. Lembaga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konvensional</a:t>
            </a:r>
            <a:r>
              <a:rPr lang="en-ID" dirty="0"/>
              <a:t> </a:t>
            </a:r>
            <a:r>
              <a:rPr lang="en-ID" dirty="0" err="1"/>
              <a:t>memberikaan</a:t>
            </a:r>
            <a:r>
              <a:rPr lang="en-ID" dirty="0"/>
              <a:t> </a:t>
            </a:r>
            <a:r>
              <a:rPr lang="en-ID" dirty="0" err="1"/>
              <a:t>kredit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nasabah</a:t>
            </a:r>
            <a:r>
              <a:rPr lang="en-ID" dirty="0"/>
              <a:t> dan </a:t>
            </a:r>
            <a:r>
              <a:rPr lang="en-ID" dirty="0" err="1"/>
              <a:t>menanamkan</a:t>
            </a:r>
            <a:r>
              <a:rPr lang="en-ID" dirty="0"/>
              <a:t> </a:t>
            </a:r>
            <a:r>
              <a:rPr lang="en-ID" dirty="0" err="1"/>
              <a:t>dananya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surat-surat</a:t>
            </a:r>
            <a:r>
              <a:rPr lang="en-ID" dirty="0"/>
              <a:t> </a:t>
            </a:r>
            <a:r>
              <a:rPr lang="en-ID" dirty="0" err="1"/>
              <a:t>berharga</a:t>
            </a:r>
            <a:r>
              <a:rPr lang="en-ID" dirty="0"/>
              <a:t> (</a:t>
            </a:r>
            <a:r>
              <a:rPr lang="en-ID" dirty="0" err="1"/>
              <a:t>obligasi</a:t>
            </a:r>
            <a:r>
              <a:rPr lang="en-ID" dirty="0"/>
              <a:t>). </a:t>
            </a:r>
          </a:p>
          <a:p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konvensional</a:t>
            </a:r>
            <a:r>
              <a:rPr lang="en-ID" dirty="0"/>
              <a:t> juga </a:t>
            </a:r>
            <a:r>
              <a:rPr lang="en-ID" dirty="0" err="1"/>
              <a:t>menawarkan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jasa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lain </a:t>
            </a:r>
            <a:r>
              <a:rPr lang="en-ID" dirty="0" err="1"/>
              <a:t>menawarkan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skema</a:t>
            </a:r>
            <a:r>
              <a:rPr lang="en-ID" dirty="0"/>
              <a:t> </a:t>
            </a:r>
            <a:r>
              <a:rPr lang="en-ID" dirty="0" err="1"/>
              <a:t>tabungan</a:t>
            </a:r>
            <a:r>
              <a:rPr lang="en-ID" dirty="0"/>
              <a:t>, </a:t>
            </a:r>
            <a:r>
              <a:rPr lang="en-ID" dirty="0" err="1"/>
              <a:t>proteksi</a:t>
            </a:r>
            <a:r>
              <a:rPr lang="en-ID" dirty="0"/>
              <a:t> </a:t>
            </a:r>
            <a:r>
              <a:rPr lang="en-ID" dirty="0" err="1"/>
              <a:t>asuransi</a:t>
            </a:r>
            <a:r>
              <a:rPr lang="en-ID" dirty="0"/>
              <a:t>, program </a:t>
            </a:r>
            <a:r>
              <a:rPr lang="en-ID" dirty="0" err="1"/>
              <a:t>pensiun</a:t>
            </a:r>
            <a:r>
              <a:rPr lang="en-ID" dirty="0"/>
              <a:t>, </a:t>
            </a:r>
            <a:r>
              <a:rPr lang="en-ID" dirty="0" err="1"/>
              <a:t>penyediaan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pembayaran</a:t>
            </a:r>
            <a:r>
              <a:rPr lang="en-ID" dirty="0"/>
              <a:t> dan </a:t>
            </a:r>
            <a:r>
              <a:rPr lang="en-ID" dirty="0" err="1"/>
              <a:t>mekanisme</a:t>
            </a:r>
            <a:r>
              <a:rPr lang="en-ID" dirty="0"/>
              <a:t> transfer dana. Lembaga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konvensional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bahagian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 dan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 </a:t>
            </a:r>
            <a:r>
              <a:rPr lang="en-ID" dirty="0" err="1"/>
              <a:t>moderen</a:t>
            </a:r>
            <a:r>
              <a:rPr lang="en-ID" dirty="0"/>
              <a:t> yang </a:t>
            </a:r>
            <a:r>
              <a:rPr lang="en-ID" dirty="0" err="1"/>
              <a:t>fungsinya</a:t>
            </a:r>
            <a:r>
              <a:rPr lang="en-ID" dirty="0"/>
              <a:t> </a:t>
            </a:r>
            <a:r>
              <a:rPr lang="en-ID" dirty="0" err="1"/>
              <a:t>melayani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pemakai</a:t>
            </a:r>
            <a:r>
              <a:rPr lang="en-ID" dirty="0"/>
              <a:t> </a:t>
            </a:r>
            <a:r>
              <a:rPr lang="en-ID" dirty="0" err="1"/>
              <a:t>jasa-jasa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digitalisasi</a:t>
            </a:r>
            <a:r>
              <a:rPr lang="en-ID" dirty="0"/>
              <a:t> (</a:t>
            </a:r>
            <a:r>
              <a:rPr lang="en-ID" dirty="0" err="1"/>
              <a:t>Nurjaman</a:t>
            </a:r>
            <a:r>
              <a:rPr lang="en-ID" dirty="0"/>
              <a:t>, 2014).</a:t>
            </a:r>
          </a:p>
          <a:p>
            <a:r>
              <a:rPr lang="en-ID" dirty="0" err="1"/>
              <a:t>Mekanisme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konvensional</a:t>
            </a:r>
            <a:r>
              <a:rPr lang="en-ID" dirty="0"/>
              <a:t>,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perbankan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penghimpunan</a:t>
            </a:r>
            <a:r>
              <a:rPr lang="en-ID" dirty="0"/>
              <a:t> dana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penyaluran</a:t>
            </a:r>
            <a:r>
              <a:rPr lang="en-ID" dirty="0"/>
              <a:t> dana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produksi</a:t>
            </a:r>
            <a:r>
              <a:rPr lang="en-ID" dirty="0"/>
              <a:t> </a:t>
            </a:r>
            <a:r>
              <a:rPr lang="en-ID" dirty="0" err="1"/>
              <a:t>jasa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. </a:t>
            </a:r>
          </a:p>
          <a:p>
            <a:r>
              <a:rPr lang="en-ID" dirty="0" err="1"/>
              <a:t>Keamanan</a:t>
            </a:r>
            <a:r>
              <a:rPr lang="en-ID" dirty="0"/>
              <a:t> dana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perbankan</a:t>
            </a:r>
            <a:r>
              <a:rPr lang="en-ID" dirty="0"/>
              <a:t> </a:t>
            </a:r>
            <a:r>
              <a:rPr lang="en-ID" dirty="0" err="1"/>
              <a:t>dijamin</a:t>
            </a:r>
            <a:r>
              <a:rPr lang="en-ID" dirty="0"/>
              <a:t> oleh LPS (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penjamin</a:t>
            </a:r>
            <a:r>
              <a:rPr lang="en-ID" dirty="0"/>
              <a:t> </a:t>
            </a:r>
            <a:r>
              <a:rPr lang="en-ID" dirty="0" err="1"/>
              <a:t>simpanan</a:t>
            </a:r>
            <a:r>
              <a:rPr lang="en-ID" dirty="0"/>
              <a:t>), </a:t>
            </a:r>
            <a:r>
              <a:rPr lang="en-ID" dirty="0" err="1"/>
              <a:t>sedangkan</a:t>
            </a:r>
            <a:r>
              <a:rPr lang="en-ID" dirty="0"/>
              <a:t> </a:t>
            </a:r>
            <a:r>
              <a:rPr lang="en-ID" dirty="0" err="1"/>
              <a:t>keamanan</a:t>
            </a:r>
            <a:r>
              <a:rPr lang="en-ID" dirty="0"/>
              <a:t> dana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stabilitas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 </a:t>
            </a:r>
            <a:r>
              <a:rPr lang="en-ID" dirty="0" err="1"/>
              <a:t>nasional</a:t>
            </a:r>
            <a:r>
              <a:rPr lang="en-ID" dirty="0"/>
              <a:t> </a:t>
            </a:r>
            <a:r>
              <a:rPr lang="en-ID" dirty="0" err="1"/>
              <a:t>dijamin</a:t>
            </a:r>
            <a:r>
              <a:rPr lang="en-ID" dirty="0"/>
              <a:t> oleh </a:t>
            </a:r>
            <a:r>
              <a:rPr lang="en-ID" dirty="0" err="1"/>
              <a:t>otoritas</a:t>
            </a:r>
            <a:r>
              <a:rPr lang="en-ID" dirty="0"/>
              <a:t> </a:t>
            </a:r>
            <a:r>
              <a:rPr lang="en-ID" dirty="0" err="1"/>
              <a:t>jasa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(OJK) dan bank Indonesia ( BI)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menteri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(</a:t>
            </a:r>
            <a:r>
              <a:rPr lang="en-ID" dirty="0" err="1"/>
              <a:t>Amarsyaeliani</a:t>
            </a:r>
            <a:r>
              <a:rPr lang="en-ID" dirty="0"/>
              <a:t>, 2014).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251527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978844E9-10AB-BB08-B530-839A9FA74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73015E8F-F69D-BAA9-24DB-230C3927B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bank </a:t>
            </a:r>
            <a:r>
              <a:rPr lang="en-ID" dirty="0" err="1"/>
              <a:t>konvensional</a:t>
            </a:r>
            <a:r>
              <a:rPr lang="en-ID" dirty="0"/>
              <a:t> yang </a:t>
            </a:r>
            <a:r>
              <a:rPr lang="en-ID" dirty="0" err="1"/>
              <a:t>memakai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bunga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segala</a:t>
            </a:r>
            <a:r>
              <a:rPr lang="en-ID" dirty="0"/>
              <a:t> </a:t>
            </a:r>
            <a:r>
              <a:rPr lang="en-ID" dirty="0" err="1"/>
              <a:t>aspek</a:t>
            </a:r>
            <a:r>
              <a:rPr lang="en-ID" dirty="0"/>
              <a:t> </a:t>
            </a:r>
            <a:r>
              <a:rPr lang="en-ID" dirty="0" err="1"/>
              <a:t>transaksinya</a:t>
            </a:r>
            <a:r>
              <a:rPr lang="en-ID" dirty="0"/>
              <a:t>, </a:t>
            </a:r>
            <a:r>
              <a:rPr lang="en-ID" dirty="0" err="1"/>
              <a:t>sedangkan</a:t>
            </a:r>
            <a:r>
              <a:rPr lang="en-ID" dirty="0"/>
              <a:t> bank syariah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hasil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22655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0FEEE12B-FBAB-98A2-906F-9366637D2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1675"/>
          </a:xfrm>
        </p:spPr>
        <p:txBody>
          <a:bodyPr>
            <a:normAutofit/>
          </a:bodyPr>
          <a:lstStyle/>
          <a:p>
            <a:r>
              <a:rPr lang="en-ID" sz="3200" b="1" dirty="0" err="1"/>
              <a:t>Konsep</a:t>
            </a:r>
            <a:r>
              <a:rPr lang="en-ID" sz="3200" b="1" dirty="0"/>
              <a:t> </a:t>
            </a:r>
            <a:r>
              <a:rPr lang="en-ID" sz="3200" b="1" dirty="0" err="1"/>
              <a:t>Pembiayaan</a:t>
            </a:r>
            <a:r>
              <a:rPr lang="en-ID" sz="3200" b="1" dirty="0"/>
              <a:t> dan </a:t>
            </a:r>
            <a:r>
              <a:rPr lang="en-ID" sz="3200" b="1" dirty="0" err="1"/>
              <a:t>Kredit</a:t>
            </a:r>
            <a:endParaRPr lang="en-ID" sz="3200" b="1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6D150D3C-14B0-748A-DBCA-E35FF80C7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9520"/>
            <a:ext cx="10515600" cy="4937443"/>
          </a:xfrm>
        </p:spPr>
        <p:txBody>
          <a:bodyPr>
            <a:normAutofit/>
          </a:bodyPr>
          <a:lstStyle/>
          <a:p>
            <a:r>
              <a:rPr lang="en-ID" dirty="0" err="1"/>
              <a:t>Pembiayaan</a:t>
            </a:r>
            <a:r>
              <a:rPr lang="en-ID" dirty="0"/>
              <a:t> </a:t>
            </a:r>
            <a:r>
              <a:rPr lang="en-ID" dirty="0" err="1"/>
              <a:t>menurut</a:t>
            </a:r>
            <a:r>
              <a:rPr lang="en-ID" dirty="0"/>
              <a:t> </a:t>
            </a:r>
            <a:r>
              <a:rPr lang="en-ID" dirty="0" err="1"/>
              <a:t>Kasmir</a:t>
            </a:r>
            <a:r>
              <a:rPr lang="en-ID" dirty="0"/>
              <a:t> (2013) </a:t>
            </a:r>
            <a:r>
              <a:rPr lang="en-ID" dirty="0" err="1"/>
              <a:t>sebagaimana</a:t>
            </a:r>
            <a:r>
              <a:rPr lang="en-ID" dirty="0"/>
              <a:t> </a:t>
            </a:r>
            <a:r>
              <a:rPr lang="en-ID" dirty="0" err="1"/>
              <a:t>dikutip</a:t>
            </a:r>
            <a:r>
              <a:rPr lang="en-ID" dirty="0"/>
              <a:t> </a:t>
            </a:r>
            <a:r>
              <a:rPr lang="en-ID" dirty="0" err="1"/>
              <a:t>Nurhadi</a:t>
            </a:r>
            <a:r>
              <a:rPr lang="en-ID" dirty="0"/>
              <a:t> (2017)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sama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kredit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imbalan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. </a:t>
            </a:r>
          </a:p>
          <a:p>
            <a:r>
              <a:rPr lang="en-ID" dirty="0" err="1"/>
              <a:t>Menurut</a:t>
            </a:r>
            <a:r>
              <a:rPr lang="en-ID" dirty="0"/>
              <a:t> </a:t>
            </a:r>
            <a:r>
              <a:rPr lang="en-ID" dirty="0" err="1"/>
              <a:t>Umam</a:t>
            </a:r>
            <a:r>
              <a:rPr lang="en-ID" dirty="0"/>
              <a:t> (2013) </a:t>
            </a:r>
            <a:r>
              <a:rPr lang="en-ID" dirty="0" err="1"/>
              <a:t>pembiayaan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tagihan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imbalan</a:t>
            </a:r>
            <a:r>
              <a:rPr lang="en-ID" dirty="0"/>
              <a:t> </a:t>
            </a:r>
            <a:r>
              <a:rPr lang="en-ID" dirty="0" err="1"/>
              <a:t>Ujrah</a:t>
            </a:r>
            <a:r>
              <a:rPr lang="en-ID" dirty="0"/>
              <a:t>,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imbalan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memakai</a:t>
            </a:r>
            <a:r>
              <a:rPr lang="en-ID" dirty="0"/>
              <a:t> </a:t>
            </a:r>
            <a:r>
              <a:rPr lang="en-ID" dirty="0" err="1"/>
              <a:t>akad-akad</a:t>
            </a:r>
            <a:r>
              <a:rPr lang="en-ID" dirty="0"/>
              <a:t> syariah. </a:t>
            </a:r>
          </a:p>
          <a:p>
            <a:r>
              <a:rPr lang="en-ID" dirty="0" err="1"/>
              <a:t>Menurut</a:t>
            </a:r>
            <a:r>
              <a:rPr lang="en-ID" dirty="0"/>
              <a:t> </a:t>
            </a:r>
            <a:r>
              <a:rPr lang="en-ID" dirty="0" err="1"/>
              <a:t>Danupranata</a:t>
            </a:r>
            <a:r>
              <a:rPr lang="en-ID" dirty="0"/>
              <a:t> (2013) </a:t>
            </a:r>
            <a:r>
              <a:rPr lang="en-ID" dirty="0" err="1"/>
              <a:t>pembiayaan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pemberian</a:t>
            </a:r>
            <a:r>
              <a:rPr lang="en-ID" dirty="0"/>
              <a:t> </a:t>
            </a:r>
            <a:r>
              <a:rPr lang="en-ID" dirty="0" err="1"/>
              <a:t>fasilitas</a:t>
            </a:r>
            <a:r>
              <a:rPr lang="en-ID" dirty="0"/>
              <a:t> </a:t>
            </a:r>
            <a:r>
              <a:rPr lang="en-ID" dirty="0" err="1"/>
              <a:t>penyediaan</a:t>
            </a:r>
            <a:r>
              <a:rPr lang="en-ID" dirty="0"/>
              <a:t> dana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kebutuhan</a:t>
            </a:r>
            <a:r>
              <a:rPr lang="en-ID" dirty="0"/>
              <a:t> </a:t>
            </a:r>
            <a:r>
              <a:rPr lang="en-ID" dirty="0" err="1"/>
              <a:t>pihak-pihak</a:t>
            </a:r>
            <a:r>
              <a:rPr lang="en-ID" dirty="0"/>
              <a:t> yang </a:t>
            </a:r>
            <a:r>
              <a:rPr lang="en-ID" dirty="0" err="1"/>
              <a:t>tergolong</a:t>
            </a:r>
            <a:r>
              <a:rPr lang="en-ID" dirty="0"/>
              <a:t> </a:t>
            </a:r>
            <a:r>
              <a:rPr lang="en-ID" dirty="0" err="1"/>
              <a:t>mengalami</a:t>
            </a:r>
            <a:r>
              <a:rPr lang="en-ID" dirty="0"/>
              <a:t> </a:t>
            </a:r>
            <a:r>
              <a:rPr lang="en-ID" dirty="0" err="1"/>
              <a:t>kekurangan</a:t>
            </a:r>
            <a:r>
              <a:rPr lang="en-ID" dirty="0"/>
              <a:t> dana, </a:t>
            </a:r>
          </a:p>
          <a:p>
            <a:r>
              <a:rPr lang="en-ID" dirty="0" err="1"/>
              <a:t>pembiayaan</a:t>
            </a:r>
            <a:r>
              <a:rPr lang="en-ID" dirty="0"/>
              <a:t> </a:t>
            </a:r>
            <a:r>
              <a:rPr lang="en-ID" dirty="0" err="1"/>
              <a:t>produktif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  <a:r>
              <a:rPr lang="en-ID" dirty="0" err="1"/>
              <a:t>pembiayaan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peningkatan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,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produksi</a:t>
            </a:r>
            <a:r>
              <a:rPr lang="en-ID" dirty="0"/>
              <a:t>,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investasi</a:t>
            </a:r>
            <a:r>
              <a:rPr lang="en-ID" dirty="0"/>
              <a:t>, </a:t>
            </a:r>
          </a:p>
          <a:p>
            <a:r>
              <a:rPr lang="en-ID" dirty="0" err="1"/>
              <a:t>pembiayaan</a:t>
            </a:r>
            <a:r>
              <a:rPr lang="en-ID" dirty="0"/>
              <a:t> </a:t>
            </a:r>
            <a:r>
              <a:rPr lang="en-ID" dirty="0" err="1"/>
              <a:t>konsumtif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kebutuhan</a:t>
            </a:r>
            <a:r>
              <a:rPr lang="en-ID" dirty="0"/>
              <a:t> </a:t>
            </a:r>
            <a:r>
              <a:rPr lang="en-ID" dirty="0" err="1"/>
              <a:t>konsumsi</a:t>
            </a:r>
            <a:r>
              <a:rPr lang="en-ID" dirty="0"/>
              <a:t>, yang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habis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dipakai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kebutuhan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86631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56CD7C7A-65FA-F143-543C-AFEE7287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sz="2800" b="1" dirty="0" err="1"/>
              <a:t>Pembiayaan</a:t>
            </a:r>
            <a:r>
              <a:rPr lang="en-ID" sz="2800" b="1" dirty="0"/>
              <a:t> </a:t>
            </a:r>
            <a:r>
              <a:rPr lang="en-ID" sz="2800" b="1" dirty="0" err="1"/>
              <a:t>menurut</a:t>
            </a:r>
            <a:r>
              <a:rPr lang="en-ID" sz="2800" b="1" dirty="0"/>
              <a:t> Ria (2018) </a:t>
            </a:r>
            <a:r>
              <a:rPr lang="en-ID" sz="2800" b="1" dirty="0" err="1"/>
              <a:t>adalah</a:t>
            </a:r>
            <a:r>
              <a:rPr lang="en-ID" sz="2800" b="1" dirty="0"/>
              <a:t> </a:t>
            </a:r>
            <a:r>
              <a:rPr lang="en-ID" sz="2800" b="1" dirty="0" err="1"/>
              <a:t>penyedia</a:t>
            </a:r>
            <a:r>
              <a:rPr lang="en-ID" sz="2800" b="1" dirty="0"/>
              <a:t> dana </a:t>
            </a:r>
            <a:r>
              <a:rPr lang="en-ID" sz="2800" b="1" dirty="0" err="1"/>
              <a:t>atau</a:t>
            </a:r>
            <a:r>
              <a:rPr lang="en-ID" sz="2800" b="1" dirty="0"/>
              <a:t> </a:t>
            </a:r>
            <a:r>
              <a:rPr lang="en-ID" sz="2800" b="1" dirty="0" err="1"/>
              <a:t>tagihan</a:t>
            </a:r>
            <a:r>
              <a:rPr lang="en-ID" sz="2800" b="1" dirty="0"/>
              <a:t> yang </a:t>
            </a:r>
            <a:r>
              <a:rPr lang="en-ID" sz="2800" b="1" dirty="0" err="1"/>
              <a:t>dipersamakan</a:t>
            </a:r>
            <a:r>
              <a:rPr lang="en-ID" sz="2800" b="1" dirty="0"/>
              <a:t> </a:t>
            </a:r>
            <a:r>
              <a:rPr lang="en-ID" sz="2800" b="1" dirty="0" err="1"/>
              <a:t>dengan</a:t>
            </a:r>
            <a:r>
              <a:rPr lang="en-ID" sz="2800" b="1" dirty="0"/>
              <a:t> </a:t>
            </a:r>
            <a:r>
              <a:rPr lang="en-ID" sz="2800" b="1" dirty="0" err="1"/>
              <a:t>itu</a:t>
            </a:r>
            <a:r>
              <a:rPr lang="en-ID" sz="2800" b="1" dirty="0"/>
              <a:t> </a:t>
            </a:r>
            <a:r>
              <a:rPr lang="en-ID" sz="2800" b="1" dirty="0" err="1"/>
              <a:t>berupa</a:t>
            </a:r>
            <a:r>
              <a:rPr lang="en-ID" sz="2800" b="1" dirty="0"/>
              <a:t>: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D06844EA-8EA5-3454-9463-073722D899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(a)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Mudharaba</a:t>
            </a:r>
            <a:r>
              <a:rPr lang="en-ID" dirty="0"/>
              <a:t> dan </a:t>
            </a:r>
            <a:r>
              <a:rPr lang="en-ID" dirty="0" err="1"/>
              <a:t>Musyarakah</a:t>
            </a:r>
            <a:r>
              <a:rPr lang="en-ID" dirty="0"/>
              <a:t>, </a:t>
            </a:r>
          </a:p>
          <a:p>
            <a:r>
              <a:rPr lang="en-ID" dirty="0"/>
              <a:t>(b)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sewa-menyewa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ijarah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sewa</a:t>
            </a:r>
            <a:r>
              <a:rPr lang="en-ID" dirty="0"/>
              <a:t> </a:t>
            </a:r>
            <a:r>
              <a:rPr lang="en-ID" dirty="0" err="1"/>
              <a:t>beli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ijarah </a:t>
            </a:r>
            <a:r>
              <a:rPr lang="en-ID" dirty="0" err="1"/>
              <a:t>muntahiya</a:t>
            </a:r>
            <a:r>
              <a:rPr lang="en-ID" dirty="0"/>
              <a:t> </a:t>
            </a:r>
            <a:r>
              <a:rPr lang="en-ID" dirty="0" err="1"/>
              <a:t>bittamlik</a:t>
            </a:r>
            <a:r>
              <a:rPr lang="en-ID" dirty="0"/>
              <a:t>, </a:t>
            </a:r>
          </a:p>
          <a:p>
            <a:r>
              <a:rPr lang="en-ID" dirty="0"/>
              <a:t>(c)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jual</a:t>
            </a:r>
            <a:r>
              <a:rPr lang="en-ID" dirty="0"/>
              <a:t> </a:t>
            </a:r>
            <a:r>
              <a:rPr lang="en-ID" dirty="0" err="1"/>
              <a:t>beli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 Murabaha, Salam, dan </a:t>
            </a:r>
            <a:r>
              <a:rPr lang="en-ID" dirty="0" err="1"/>
              <a:t>istisnha</a:t>
            </a:r>
            <a:r>
              <a:rPr lang="en-ID" dirty="0"/>
              <a:t>, </a:t>
            </a:r>
          </a:p>
          <a:p>
            <a:r>
              <a:rPr lang="en-ID" dirty="0"/>
              <a:t>(d)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pinjam</a:t>
            </a:r>
            <a:r>
              <a:rPr lang="en-ID" dirty="0"/>
              <a:t> </a:t>
            </a:r>
            <a:r>
              <a:rPr lang="en-ID" dirty="0" err="1"/>
              <a:t>meminjam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 </a:t>
            </a:r>
            <a:r>
              <a:rPr lang="en-ID" dirty="0" err="1"/>
              <a:t>qardh</a:t>
            </a:r>
            <a:r>
              <a:rPr lang="en-ID" dirty="0"/>
              <a:t>, dan </a:t>
            </a:r>
          </a:p>
          <a:p>
            <a:r>
              <a:rPr lang="en-ID" dirty="0"/>
              <a:t>(e)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sewa-menyewa</a:t>
            </a:r>
            <a:r>
              <a:rPr lang="en-ID" dirty="0"/>
              <a:t> </a:t>
            </a:r>
            <a:r>
              <a:rPr lang="en-ID" dirty="0" err="1"/>
              <a:t>jasa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ijarah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multijasa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2989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9A88BE7D-4D4B-055E-539C-84511F6C7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1035"/>
          </a:xfrm>
        </p:spPr>
        <p:txBody>
          <a:bodyPr>
            <a:normAutofit/>
          </a:bodyPr>
          <a:lstStyle/>
          <a:p>
            <a:r>
              <a:rPr lang="en-US" dirty="0" err="1"/>
              <a:t>Kredit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91B2A709-281E-6065-F601-9ED3597C4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1440"/>
            <a:ext cx="10515600" cy="4815523"/>
          </a:xfrm>
        </p:spPr>
        <p:txBody>
          <a:bodyPr>
            <a:normAutofit/>
          </a:bodyPr>
          <a:lstStyle/>
          <a:p>
            <a:r>
              <a:rPr lang="en-ID" dirty="0" err="1"/>
              <a:t>Kredit</a:t>
            </a:r>
            <a:r>
              <a:rPr lang="en-ID" dirty="0"/>
              <a:t> syariah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akad</a:t>
            </a:r>
            <a:r>
              <a:rPr lang="en-ID" dirty="0"/>
              <a:t> yang </a:t>
            </a:r>
            <a:r>
              <a:rPr lang="en-ID" dirty="0" err="1"/>
              <a:t>sah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muamalah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basis </a:t>
            </a:r>
            <a:r>
              <a:rPr lang="en-ID" dirty="0" err="1"/>
              <a:t>akadnya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jual</a:t>
            </a:r>
            <a:r>
              <a:rPr lang="en-ID" dirty="0"/>
              <a:t> </a:t>
            </a:r>
            <a:r>
              <a:rPr lang="en-ID" dirty="0" err="1"/>
              <a:t>beli</a:t>
            </a:r>
            <a:r>
              <a:rPr lang="en-ID" dirty="0"/>
              <a:t>. </a:t>
            </a:r>
            <a:r>
              <a:rPr lang="en-ID" dirty="0" err="1"/>
              <a:t>Maka</a:t>
            </a:r>
            <a:r>
              <a:rPr lang="en-ID" dirty="0"/>
              <a:t> yang </a:t>
            </a:r>
            <a:r>
              <a:rPr lang="en-ID" dirty="0" err="1"/>
              <a:t>dimaksud</a:t>
            </a:r>
            <a:r>
              <a:rPr lang="en-ID" dirty="0"/>
              <a:t> </a:t>
            </a:r>
            <a:r>
              <a:rPr lang="en-ID" dirty="0" err="1"/>
              <a:t>kredit</a:t>
            </a:r>
            <a:r>
              <a:rPr lang="en-ID" dirty="0"/>
              <a:t> syariah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membeli</a:t>
            </a:r>
            <a:r>
              <a:rPr lang="en-ID" dirty="0"/>
              <a:t> </a:t>
            </a:r>
            <a:r>
              <a:rPr lang="en-ID" dirty="0" err="1"/>
              <a:t>barang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harga</a:t>
            </a:r>
            <a:r>
              <a:rPr lang="en-ID" dirty="0"/>
              <a:t> yang </a:t>
            </a:r>
            <a:r>
              <a:rPr lang="en-ID" dirty="0" err="1"/>
              <a:t>berbeda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kontan</a:t>
            </a:r>
            <a:r>
              <a:rPr lang="en-ID" dirty="0"/>
              <a:t> dan </a:t>
            </a:r>
            <a:r>
              <a:rPr lang="en-ID" dirty="0" err="1"/>
              <a:t>angsuran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tertnetu</a:t>
            </a:r>
            <a:r>
              <a:rPr lang="en-ID" dirty="0"/>
              <a:t> (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 Islam juga </a:t>
            </a:r>
            <a:r>
              <a:rPr lang="en-ID" dirty="0" err="1"/>
              <a:t>mengakui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 </a:t>
            </a:r>
            <a:r>
              <a:rPr lang="en-ID" dirty="0" err="1"/>
              <a:t>asumsi</a:t>
            </a:r>
            <a:r>
              <a:rPr lang="en-ID" dirty="0"/>
              <a:t> economic value of money). </a:t>
            </a:r>
            <a:r>
              <a:rPr lang="en-ID" dirty="0" err="1"/>
              <a:t>Akad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dikenal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istilah</a:t>
            </a:r>
            <a:r>
              <a:rPr lang="en-ID" dirty="0"/>
              <a:t> bai` bit </a:t>
            </a:r>
            <a:r>
              <a:rPr lang="en-ID" dirty="0" err="1"/>
              <a:t>taqshid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bai` bits-</a:t>
            </a:r>
            <a:r>
              <a:rPr lang="en-ID" dirty="0" err="1"/>
              <a:t>tsaman</a:t>
            </a:r>
            <a:r>
              <a:rPr lang="en-ID" dirty="0"/>
              <a:t> `</a:t>
            </a:r>
            <a:r>
              <a:rPr lang="en-ID" dirty="0" err="1"/>
              <a:t>ajil</a:t>
            </a:r>
            <a:r>
              <a:rPr lang="en-ID" dirty="0"/>
              <a:t>.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biasa</a:t>
            </a:r>
            <a:r>
              <a:rPr lang="en-ID" dirty="0"/>
              <a:t> </a:t>
            </a:r>
            <a:r>
              <a:rPr lang="en-ID" dirty="0" err="1"/>
              <a:t>dikenal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skema</a:t>
            </a:r>
            <a:r>
              <a:rPr lang="en-ID" dirty="0"/>
              <a:t> Bai’ </a:t>
            </a:r>
            <a:r>
              <a:rPr lang="en-ID" dirty="0" err="1"/>
              <a:t>murabahah</a:t>
            </a:r>
            <a:r>
              <a:rPr lang="en-ID" dirty="0"/>
              <a:t> (</a:t>
            </a:r>
            <a:r>
              <a:rPr lang="en-ID" dirty="0" err="1"/>
              <a:t>jual</a:t>
            </a:r>
            <a:r>
              <a:rPr lang="en-ID" dirty="0"/>
              <a:t> </a:t>
            </a:r>
            <a:r>
              <a:rPr lang="en-ID" dirty="0" err="1"/>
              <a:t>beli</a:t>
            </a:r>
            <a:r>
              <a:rPr lang="en-ID" dirty="0"/>
              <a:t> </a:t>
            </a:r>
            <a:r>
              <a:rPr lang="en-ID" dirty="0" err="1"/>
              <a:t>barang</a:t>
            </a:r>
            <a:r>
              <a:rPr lang="en-ID" dirty="0"/>
              <a:t> pada </a:t>
            </a:r>
            <a:r>
              <a:rPr lang="en-ID" dirty="0" err="1"/>
              <a:t>harga</a:t>
            </a:r>
            <a:r>
              <a:rPr lang="en-ID" dirty="0"/>
              <a:t> </a:t>
            </a:r>
            <a:r>
              <a:rPr lang="en-ID" dirty="0" err="1"/>
              <a:t>asal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tambahan</a:t>
            </a:r>
            <a:r>
              <a:rPr lang="en-ID" dirty="0"/>
              <a:t> </a:t>
            </a:r>
            <a:r>
              <a:rPr lang="en-ID" dirty="0" err="1"/>
              <a:t>keuntungan</a:t>
            </a:r>
            <a:r>
              <a:rPr lang="en-ID" dirty="0"/>
              <a:t> </a:t>
            </a:r>
            <a:r>
              <a:rPr lang="en-ID" dirty="0" err="1"/>
              <a:t>yg</a:t>
            </a:r>
            <a:r>
              <a:rPr lang="en-ID" dirty="0"/>
              <a:t> </a:t>
            </a:r>
            <a:r>
              <a:rPr lang="en-ID" dirty="0" err="1"/>
              <a:t>disepakati</a:t>
            </a:r>
            <a:r>
              <a:rPr lang="en-ID" dirty="0"/>
              <a:t> (</a:t>
            </a:r>
            <a:r>
              <a:rPr lang="en-ID" dirty="0" err="1"/>
              <a:t>Fatoni</a:t>
            </a:r>
            <a:r>
              <a:rPr lang="en-ID" dirty="0"/>
              <a:t>, 2014 dan </a:t>
            </a:r>
            <a:r>
              <a:rPr lang="en-ID" dirty="0" err="1"/>
              <a:t>Nurhadi</a:t>
            </a:r>
            <a:r>
              <a:rPr lang="en-ID" dirty="0"/>
              <a:t>, 2017).</a:t>
            </a:r>
          </a:p>
          <a:p>
            <a:r>
              <a:rPr lang="en-ID" dirty="0" err="1"/>
              <a:t>Kredit</a:t>
            </a:r>
            <a:r>
              <a:rPr lang="en-ID" dirty="0"/>
              <a:t> </a:t>
            </a:r>
            <a:r>
              <a:rPr lang="en-ID" dirty="0" err="1"/>
              <a:t>menurut</a:t>
            </a:r>
            <a:r>
              <a:rPr lang="en-ID" dirty="0"/>
              <a:t>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err="1"/>
              <a:t>Perbankan</a:t>
            </a:r>
            <a:r>
              <a:rPr lang="en-ID" dirty="0"/>
              <a:t> </a:t>
            </a:r>
            <a:r>
              <a:rPr lang="en-ID" dirty="0" err="1"/>
              <a:t>Nomor</a:t>
            </a:r>
            <a:r>
              <a:rPr lang="en-ID" dirty="0"/>
              <a:t> 10 </a:t>
            </a:r>
            <a:r>
              <a:rPr lang="en-ID" dirty="0" err="1"/>
              <a:t>tahun</a:t>
            </a:r>
            <a:r>
              <a:rPr lang="en-ID" dirty="0"/>
              <a:t> 1998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penyediaan</a:t>
            </a:r>
            <a:r>
              <a:rPr lang="en-ID" dirty="0"/>
              <a:t> uang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tagihan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dipersamakan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,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persetujuan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kesepakatan</a:t>
            </a:r>
            <a:r>
              <a:rPr lang="en-ID" dirty="0"/>
              <a:t> </a:t>
            </a:r>
            <a:r>
              <a:rPr lang="en-ID" dirty="0" err="1"/>
              <a:t>pinjam</a:t>
            </a:r>
            <a:r>
              <a:rPr lang="en-ID" dirty="0"/>
              <a:t> </a:t>
            </a:r>
            <a:r>
              <a:rPr lang="en-ID" dirty="0" err="1"/>
              <a:t>meminjam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bank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lain yang </a:t>
            </a:r>
            <a:r>
              <a:rPr lang="en-ID" dirty="0" err="1"/>
              <a:t>mewajibkan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peminjam</a:t>
            </a:r>
            <a:r>
              <a:rPr lang="en-ID" dirty="0"/>
              <a:t> </a:t>
            </a:r>
            <a:r>
              <a:rPr lang="en-ID" dirty="0" err="1"/>
              <a:t>melunasi</a:t>
            </a:r>
            <a:r>
              <a:rPr lang="en-ID" dirty="0"/>
              <a:t> </a:t>
            </a:r>
            <a:r>
              <a:rPr lang="en-ID" dirty="0" err="1"/>
              <a:t>utangnya</a:t>
            </a:r>
            <a:r>
              <a:rPr lang="en-ID" dirty="0"/>
              <a:t> </a:t>
            </a: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pemberian</a:t>
            </a:r>
            <a:r>
              <a:rPr lang="en-ID" dirty="0"/>
              <a:t> </a:t>
            </a:r>
            <a:r>
              <a:rPr lang="en-ID" dirty="0" err="1"/>
              <a:t>bunga</a:t>
            </a:r>
            <a:r>
              <a:rPr lang="en-ID" dirty="0"/>
              <a:t> (</a:t>
            </a:r>
            <a:r>
              <a:rPr lang="en-ID" dirty="0" err="1"/>
              <a:t>Nurhadi</a:t>
            </a:r>
            <a:r>
              <a:rPr lang="en-ID" dirty="0"/>
              <a:t>, 2017).</a:t>
            </a:r>
          </a:p>
        </p:txBody>
      </p:sp>
    </p:spTree>
    <p:extLst>
      <p:ext uri="{BB962C8B-B14F-4D97-AF65-F5344CB8AC3E}">
        <p14:creationId xmlns:p14="http://schemas.microsoft.com/office/powerpoint/2010/main" val="2227132604"/>
      </p:ext>
    </p:extLst>
  </p:cSld>
  <p:clrMapOvr>
    <a:masterClrMapping/>
  </p:clrMapOvr>
</p:sld>
</file>

<file path=ppt/theme/theme1.xml><?xml version="1.0" encoding="utf-8"?>
<a:theme xmlns:a="http://schemas.openxmlformats.org/drawingml/2006/main" name="Faset">
  <a:themeElements>
    <a:clrScheme name="Fas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114</TotalTime>
  <Words>2413</Words>
  <Application>Microsoft Office PowerPoint</Application>
  <PresentationFormat>Layar Lebar</PresentationFormat>
  <Paragraphs>188</Paragraphs>
  <Slides>24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24</vt:i4>
      </vt:variant>
    </vt:vector>
  </HeadingPairs>
  <TitlesOfParts>
    <vt:vector size="30" baseType="lpstr">
      <vt:lpstr>Arial</vt:lpstr>
      <vt:lpstr>Franklin Gothic Heavy</vt:lpstr>
      <vt:lpstr>Gill Sans MT Condensed</vt:lpstr>
      <vt:lpstr>Trebuchet MS</vt:lpstr>
      <vt:lpstr>Wingdings 3</vt:lpstr>
      <vt:lpstr>Faset</vt:lpstr>
      <vt:lpstr>Lembaga Pembiayaan , Lembaga Kredit dan Lembaga Penjaminan Dalam Syariah dan Konvensional </vt:lpstr>
      <vt:lpstr>PEMBUKA BELAJAR</vt:lpstr>
      <vt:lpstr>Lembaga Keuangan </vt:lpstr>
      <vt:lpstr>Ciri-ciri Lembaga Keuangan Syariah minimal ada lima hal, yaitu</vt:lpstr>
      <vt:lpstr>Lembaga Keuangan Konvensional</vt:lpstr>
      <vt:lpstr>Presentasi PowerPoint</vt:lpstr>
      <vt:lpstr>Konsep Pembiayaan dan Kredit</vt:lpstr>
      <vt:lpstr>Pembiayaan menurut Ria (2018) adalah penyedia dana atau tagihan yang dipersamakan dengan itu berupa:</vt:lpstr>
      <vt:lpstr>Kredit</vt:lpstr>
      <vt:lpstr>unsur pemberian kredit sebagai berikut:</vt:lpstr>
      <vt:lpstr>Tujuan kredit adalah:</vt:lpstr>
      <vt:lpstr>Fungsi kredit menurut Nurhadi (2017)</vt:lpstr>
      <vt:lpstr>Ada beberapa perbedaan antara pembiayaan lembaga keuangan syariah dengan kredit lembaga keuangan konvensional, diantaranya adalah:</vt:lpstr>
      <vt:lpstr>ketentuan akad dalam lembaga keuangan Islam,</vt:lpstr>
      <vt:lpstr>2. Dari Segi Bisnis dan Usaha yang Dibiayai.</vt:lpstr>
      <vt:lpstr>Presentasi PowerPoint</vt:lpstr>
      <vt:lpstr>Presentasi PowerPoint</vt:lpstr>
      <vt:lpstr>Persamaan pembiayaan lembaga keuangan syariah dengan kredit lembaga keuangan konvensional adalah:</vt:lpstr>
      <vt:lpstr>Perbandingan Lembaga Keuangan Syariah dan Konvensional Perbedan secara umum LKS dan LKK</vt:lpstr>
      <vt:lpstr>Presentasi PowerPoint</vt:lpstr>
      <vt:lpstr>Perbandingan Lembaga Keuangan Syariah dan Konvensional Perbedaan Berdasarkan Karakteristik LKS dan LKK</vt:lpstr>
      <vt:lpstr>Presentasi PowerPoint</vt:lpstr>
      <vt:lpstr>Presentasi PowerPoint</vt:lpstr>
      <vt:lpstr>Perbedaan Sistem Bunga dan Bagi Hasil LKS dan LKK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Lembaga Pembiayaan , Lembaga Kredit dan Lembaga Penjaminan Dalam Syariah dan Konvensional</dc:title>
  <dc:creator>Biro AKPK</dc:creator>
  <cp:lastModifiedBy>Biro AKPK</cp:lastModifiedBy>
  <cp:revision>3</cp:revision>
  <dcterms:created xsi:type="dcterms:W3CDTF">2022-11-10T13:36:59Z</dcterms:created>
  <dcterms:modified xsi:type="dcterms:W3CDTF">2022-11-10T15:41:31Z</dcterms:modified>
</cp:coreProperties>
</file>