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80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F11A6-42BA-4242-8666-29F21AD40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5367A-0EC0-4AD0-89B7-C37DBEAB5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1784D-6318-444E-9598-532F978AD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D383B-E428-4B99-A0B2-E7CB9FBAC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2535F-8B3A-45DC-AFA2-3255AF4B8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5357C-DE38-4736-8425-99C453AB0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B077E-6B8D-49AE-A176-4E3037278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6AEB4-82F1-4736-8ECB-804B44A9A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F9E0C-9B20-45B1-A12D-3E3D73B8C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EA153-E7D2-46D4-8E51-D46033512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A7AC3-E4AE-4166-BD20-318298FF6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96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Disusun oleh Rahmat Febrianto</a:t>
            </a:r>
          </a:p>
          <a:p>
            <a:pPr>
              <a:defRPr/>
            </a:pPr>
            <a:r>
              <a:rPr lang="en-US"/>
              <a:t>Universitas Andalas</a:t>
            </a:r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3BD0A0D-E6B3-4D52-909E-8CD257247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-Anthony &amp; </a:t>
            </a:r>
            <a:r>
              <a:rPr lang="en-US" dirty="0" err="1"/>
              <a:t>Govindarajan</a:t>
            </a:r>
            <a:endParaRPr lang="en-US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/</a:t>
            </a:r>
            <a:r>
              <a:rPr lang="en-US" i="1" dirty="0" smtClean="0"/>
              <a:t>Profit Centre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Otoritas</a:t>
            </a:r>
            <a:r>
              <a:rPr lang="en-US" dirty="0" smtClean="0"/>
              <a:t> Unit </a:t>
            </a:r>
            <a:r>
              <a:rPr lang="en-US" dirty="0" err="1" smtClean="0"/>
              <a:t>Bisnis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</a:t>
            </a:r>
            <a:r>
              <a:rPr lang="en-US" sz="2800" dirty="0" smtClean="0"/>
              <a:t> </a:t>
            </a:r>
            <a:r>
              <a:rPr lang="en-US" sz="2800" dirty="0" err="1" smtClean="0"/>
              <a:t>manfaat</a:t>
            </a:r>
            <a:r>
              <a:rPr lang="en-US" sz="2800" dirty="0" smtClean="0"/>
              <a:t> </a:t>
            </a:r>
            <a:r>
              <a:rPr lang="en-US" sz="2800" dirty="0" err="1" smtClean="0"/>
              <a:t>penuh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manajer</a:t>
            </a:r>
            <a:r>
              <a:rPr lang="en-US" sz="2800" dirty="0" smtClean="0"/>
              <a:t> Unit </a:t>
            </a:r>
            <a:r>
              <a:rPr lang="en-US" sz="2800" dirty="0" err="1" smtClean="0"/>
              <a:t>Bisnis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otonomi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presiden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</a:t>
            </a:r>
            <a:r>
              <a:rPr lang="en-US" sz="28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Kerugiannya</a:t>
            </a:r>
            <a:r>
              <a:rPr lang="en-US" sz="2800" dirty="0" smtClean="0"/>
              <a:t>: </a:t>
            </a:r>
            <a:r>
              <a:rPr lang="en-US" sz="2800" dirty="0" err="1" smtClean="0"/>
              <a:t>kehilangan</a:t>
            </a:r>
            <a:r>
              <a:rPr lang="en-US" sz="2800" dirty="0" smtClean="0"/>
              <a:t> </a:t>
            </a:r>
            <a:r>
              <a:rPr lang="en-US" sz="2800" dirty="0" err="1" smtClean="0"/>
              <a:t>manfaat</a:t>
            </a:r>
            <a:r>
              <a:rPr lang="en-US" sz="2800" dirty="0" smtClean="0"/>
              <a:t> </a:t>
            </a:r>
            <a:r>
              <a:rPr lang="en-US" sz="2800" dirty="0" err="1" smtClean="0"/>
              <a:t>ukuran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sinergi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Jika</a:t>
            </a:r>
            <a:r>
              <a:rPr lang="en-US" sz="2800" dirty="0" smtClean="0"/>
              <a:t> Unit </a:t>
            </a:r>
            <a:r>
              <a:rPr lang="en-US" sz="2800" dirty="0" err="1" smtClean="0"/>
              <a:t>Bisnis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manajemen</a:t>
            </a:r>
            <a:r>
              <a:rPr lang="en-US" sz="2800" dirty="0" smtClean="0"/>
              <a:t> senior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melepaskan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tanggungjawabnya</a:t>
            </a:r>
            <a:r>
              <a:rPr lang="en-US" sz="28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Jadi</a:t>
            </a:r>
            <a:r>
              <a:rPr lang="en-US" sz="2800" dirty="0" smtClean="0"/>
              <a:t>, </a:t>
            </a:r>
            <a:r>
              <a:rPr lang="en-US" sz="2800" dirty="0" err="1" smtClean="0"/>
              <a:t>keefektifan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Unit </a:t>
            </a:r>
            <a:r>
              <a:rPr lang="en-US" sz="2800" dirty="0" err="1" smtClean="0"/>
              <a:t>Bisnis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r>
              <a:rPr lang="en-US" sz="2800" dirty="0" smtClean="0"/>
              <a:t> </a:t>
            </a:r>
            <a:r>
              <a:rPr lang="en-US" sz="2800" dirty="0" err="1" smtClean="0"/>
              <a:t>tergantung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trade-off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otonomi</a:t>
            </a:r>
            <a:r>
              <a:rPr lang="en-US" sz="2800" dirty="0" smtClean="0"/>
              <a:t> Unit </a:t>
            </a:r>
            <a:r>
              <a:rPr lang="en-US" sz="2800" dirty="0" err="1" smtClean="0"/>
              <a:t>Bisnis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batasan</a:t>
            </a:r>
            <a:r>
              <a:rPr lang="en-US" sz="2800" dirty="0" smtClean="0"/>
              <a:t> </a:t>
            </a:r>
            <a:r>
              <a:rPr lang="en-US" sz="2800" dirty="0" err="1" smtClean="0"/>
              <a:t>korporat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Unit </a:t>
            </a:r>
            <a:r>
              <a:rPr lang="en-US" dirty="0" err="1" smtClean="0"/>
              <a:t>Bisnis</a:t>
            </a:r>
            <a:r>
              <a:rPr lang="en-US" dirty="0" smtClean="0"/>
              <a:t> yang lain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r>
              <a:rPr lang="en-US" sz="2800" dirty="0" smtClean="0"/>
              <a:t> </a:t>
            </a:r>
            <a:r>
              <a:rPr lang="en-US" sz="2800" dirty="0" err="1" smtClean="0"/>
              <a:t>melibatkan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pengendalian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3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pemasaran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pengadaan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Makin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integrasi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, </a:t>
            </a:r>
            <a:r>
              <a:rPr lang="en-US" sz="2800" dirty="0" err="1" smtClean="0"/>
              <a:t>makin</a:t>
            </a:r>
            <a:r>
              <a:rPr lang="en-US" sz="2800" dirty="0" smtClean="0"/>
              <a:t> </a:t>
            </a:r>
            <a:r>
              <a:rPr lang="en-US" sz="2800" dirty="0" err="1" smtClean="0"/>
              <a:t>sukar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tanggungjawab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ketiga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aktivitas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lini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terintegrasi</a:t>
            </a:r>
            <a:r>
              <a:rPr lang="en-US" sz="2400" dirty="0" smtClean="0"/>
              <a:t>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sulit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memisahkan</a:t>
            </a:r>
            <a:r>
              <a:rPr lang="en-US" sz="2400" dirty="0" smtClean="0"/>
              <a:t> </a:t>
            </a:r>
            <a:r>
              <a:rPr lang="en-US" sz="2400" dirty="0" err="1" smtClean="0"/>
              <a:t>kontribusi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Unit </a:t>
            </a:r>
            <a:r>
              <a:rPr lang="en-US" sz="2400" dirty="0" err="1" smtClean="0"/>
              <a:t>Bisnis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kesuksesan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lini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Batasan dari Manajemen Korporat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Yang </a:t>
            </a:r>
            <a:r>
              <a:rPr lang="en-US" sz="2400" dirty="0" err="1" smtClean="0"/>
              <a:t>disebabkan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pertimbangan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strategis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Pendanaan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boleh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korp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itchFamily="2" charset="2"/>
              </a:rPr>
              <a:t> Unit </a:t>
            </a:r>
            <a:r>
              <a:rPr lang="en-US" sz="2000" dirty="0" err="1" smtClean="0">
                <a:sym typeface="Wingdings" pitchFamily="2" charset="2"/>
              </a:rPr>
              <a:t>Bisnis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berebut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dana</a:t>
            </a:r>
            <a:endParaRPr lang="en-US" sz="2000" dirty="0" smtClean="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Kesepakatan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</a:t>
            </a:r>
            <a:r>
              <a:rPr lang="en-US" sz="2000" dirty="0" smtClean="0"/>
              <a:t> Unit </a:t>
            </a:r>
            <a:r>
              <a:rPr lang="en-US" sz="2000" dirty="0" err="1" smtClean="0"/>
              <a:t>Bisnis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produksi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/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pemasaran</a:t>
            </a:r>
            <a:r>
              <a:rPr lang="en-US" sz="2000" dirty="0" smtClean="0"/>
              <a:t> </a:t>
            </a:r>
            <a:r>
              <a:rPr lang="en-US" sz="2000" dirty="0" err="1" smtClean="0"/>
              <a:t>mana</a:t>
            </a:r>
            <a:r>
              <a:rPr lang="en-US" sz="2000" dirty="0" smtClean="0"/>
              <a:t> yang </a:t>
            </a:r>
            <a:r>
              <a:rPr lang="en-US" sz="2000" dirty="0" err="1" smtClean="0"/>
              <a:t>boleh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Citra </a:t>
            </a:r>
            <a:r>
              <a:rPr lang="en-US" sz="2000" dirty="0" err="1" smtClean="0"/>
              <a:t>korp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Yang </a:t>
            </a:r>
            <a:r>
              <a:rPr lang="en-US" sz="2400" dirty="0" err="1" smtClean="0"/>
              <a:t>disebabkan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alasan</a:t>
            </a:r>
            <a:r>
              <a:rPr lang="en-US" sz="2400" dirty="0" smtClean="0"/>
              <a:t> </a:t>
            </a:r>
            <a:r>
              <a:rPr lang="en-US" sz="2400" dirty="0" err="1" smtClean="0"/>
              <a:t>keseragaman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akuntansi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Penggajian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personel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Pemilihan</a:t>
            </a:r>
            <a:r>
              <a:rPr lang="en-US" sz="2000" dirty="0" smtClean="0"/>
              <a:t> vendor, </a:t>
            </a:r>
            <a:r>
              <a:rPr lang="en-US" sz="2000" dirty="0" err="1" smtClean="0"/>
              <a:t>peralatan</a:t>
            </a:r>
            <a:r>
              <a:rPr lang="en-US" sz="2000" dirty="0" smtClean="0"/>
              <a:t> </a:t>
            </a:r>
            <a:r>
              <a:rPr lang="en-US" sz="2000" dirty="0" err="1" smtClean="0"/>
              <a:t>kompt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surat</a:t>
            </a:r>
            <a:r>
              <a:rPr lang="en-US" sz="2000" dirty="0" smtClean="0"/>
              <a:t> </a:t>
            </a:r>
            <a:r>
              <a:rPr lang="en-US" sz="2000" dirty="0" err="1" smtClean="0"/>
              <a:t>menyurat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Yang </a:t>
            </a:r>
            <a:r>
              <a:rPr lang="en-US" sz="2400" dirty="0" err="1" smtClean="0"/>
              <a:t>disebabkan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keekonomian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sentralisasi</a:t>
            </a:r>
            <a:r>
              <a:rPr lang="en-US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id-ID" b="1" smtClean="0"/>
              <a:t>Pusat Laba Lainya</a:t>
            </a:r>
            <a:endParaRPr lang="id-ID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911725"/>
          </a:xfrm>
        </p:spPr>
        <p:txBody>
          <a:bodyPr rtlCol="0">
            <a:normAutofit/>
          </a:bodyPr>
          <a:lstStyle/>
          <a:p>
            <a:pPr marL="0" indent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dirty="0" smtClean="0"/>
              <a:t>Contoh-contoh </a:t>
            </a:r>
            <a:r>
              <a:rPr lang="id-ID" dirty="0"/>
              <a:t>pusat laba lainnya selain unit-unit bisnis, yaitu: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b="1" dirty="0"/>
              <a:t>Unit-unit </a:t>
            </a:r>
            <a:r>
              <a:rPr lang="id-ID" b="1" dirty="0" smtClean="0"/>
              <a:t>fungsional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b="1" dirty="0" smtClean="0"/>
              <a:t>Pemasaran</a:t>
            </a:r>
            <a:endParaRPr lang="id-ID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b="1" dirty="0" smtClean="0"/>
              <a:t>Manufaktur</a:t>
            </a:r>
            <a:endParaRPr lang="id-ID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b="1" dirty="0"/>
              <a:t>Unit pendukung dan </a:t>
            </a:r>
            <a:r>
              <a:rPr lang="id-ID" b="1" dirty="0" smtClean="0"/>
              <a:t>pelayanan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Pusat Laba yang Lain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Unit </a:t>
            </a:r>
            <a:r>
              <a:rPr lang="en-US" sz="2800" dirty="0" err="1" smtClean="0"/>
              <a:t>fungsional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Perusahaan </a:t>
            </a:r>
            <a:r>
              <a:rPr lang="en-US" sz="2400" dirty="0" err="1" smtClean="0"/>
              <a:t>multibisnis</a:t>
            </a:r>
            <a:r>
              <a:rPr lang="en-US" sz="2400" dirty="0" smtClean="0"/>
              <a:t> </a:t>
            </a:r>
            <a:r>
              <a:rPr lang="en-US" sz="2400" dirty="0" err="1" smtClean="0"/>
              <a:t>biasanya</a:t>
            </a:r>
            <a:r>
              <a:rPr lang="en-US" sz="2400" dirty="0" smtClean="0"/>
              <a:t> </a:t>
            </a:r>
            <a:r>
              <a:rPr lang="en-US" sz="2400" dirty="0" err="1" smtClean="0"/>
              <a:t>terbagi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Unit </a:t>
            </a:r>
            <a:r>
              <a:rPr lang="en-US" sz="2400" dirty="0" err="1" smtClean="0"/>
              <a:t>Bisnis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Masing-masing</a:t>
            </a:r>
            <a:r>
              <a:rPr lang="en-US" sz="2400" dirty="0" smtClean="0"/>
              <a:t> Unit </a:t>
            </a:r>
            <a:r>
              <a:rPr lang="en-US" sz="2400" dirty="0" err="1" smtClean="0"/>
              <a:t>Bisnis</a:t>
            </a:r>
            <a:r>
              <a:rPr lang="en-US" sz="2400" dirty="0" smtClean="0"/>
              <a:t> </a:t>
            </a:r>
            <a:r>
              <a:rPr lang="en-US" sz="2400" dirty="0" err="1" smtClean="0"/>
              <a:t>diperlakukan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unit </a:t>
            </a:r>
            <a:r>
              <a:rPr lang="en-US" sz="2400" dirty="0" err="1" smtClean="0"/>
              <a:t>penghasil</a:t>
            </a:r>
            <a:r>
              <a:rPr lang="en-US" sz="2400" dirty="0" smtClean="0"/>
              <a:t> </a:t>
            </a:r>
            <a:r>
              <a:rPr lang="en-US" sz="2400" dirty="0" err="1" smtClean="0"/>
              <a:t>laba</a:t>
            </a:r>
            <a:r>
              <a:rPr lang="en-US" sz="2400" dirty="0" smtClean="0"/>
              <a:t>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Subunit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Unit </a:t>
            </a:r>
            <a:r>
              <a:rPr lang="en-US" sz="2400" dirty="0" err="1" smtClean="0"/>
              <a:t>Bisnis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fungsional</a:t>
            </a:r>
            <a:r>
              <a:rPr lang="en-US" sz="2400" dirty="0" smtClean="0"/>
              <a:t>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salahnya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unit </a:t>
            </a:r>
            <a:r>
              <a:rPr lang="en-US" sz="2400" dirty="0" err="1" smtClean="0"/>
              <a:t>fungsional</a:t>
            </a:r>
            <a:r>
              <a:rPr lang="en-US" sz="2400" dirty="0" smtClean="0"/>
              <a:t> </a:t>
            </a:r>
            <a:r>
              <a:rPr lang="en-US" sz="2400" dirty="0" err="1" smtClean="0"/>
              <a:t>dijadikan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Laba</a:t>
            </a:r>
            <a:r>
              <a:rPr lang="en-US" sz="2400" dirty="0" smtClean="0"/>
              <a:t>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Dasarnya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pengaruh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dimiliki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manajer</a:t>
            </a:r>
            <a:r>
              <a:rPr lang="en-US" sz="2400" dirty="0" smtClean="0"/>
              <a:t> unit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laba</a:t>
            </a:r>
            <a:r>
              <a:rPr lang="en-US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yang Lain--</a:t>
            </a:r>
            <a:r>
              <a:rPr lang="en-US" dirty="0" err="1" smtClean="0"/>
              <a:t>Pemasaran</a:t>
            </a: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diubah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Laba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membebankannya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kos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terjual</a:t>
            </a:r>
            <a:r>
              <a:rPr lang="en-US" sz="2400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Harga</a:t>
            </a:r>
            <a:r>
              <a:rPr lang="en-US" sz="2400" dirty="0" smtClean="0"/>
              <a:t> transfer yang </a:t>
            </a:r>
            <a:r>
              <a:rPr lang="en-US" sz="2400" dirty="0" err="1" smtClean="0"/>
              <a:t>dibebankan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sebaiknya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kos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, </a:t>
            </a:r>
            <a:r>
              <a:rPr lang="en-US" sz="2400" dirty="0" err="1" smtClean="0"/>
              <a:t>bukan</a:t>
            </a:r>
            <a:r>
              <a:rPr lang="en-US" sz="2400" dirty="0" smtClean="0"/>
              <a:t> </a:t>
            </a:r>
            <a:r>
              <a:rPr lang="en-US" sz="2400" dirty="0" err="1" smtClean="0"/>
              <a:t>kos</a:t>
            </a:r>
            <a:r>
              <a:rPr lang="en-US" sz="2400" dirty="0" smtClean="0"/>
              <a:t> </a:t>
            </a:r>
            <a:r>
              <a:rPr lang="en-US" sz="2400" dirty="0" err="1" smtClean="0"/>
              <a:t>aktual</a:t>
            </a:r>
            <a:r>
              <a:rPr lang="en-US" sz="2400" dirty="0" smtClean="0"/>
              <a:t>, agar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memisahkan</a:t>
            </a:r>
            <a:r>
              <a:rPr lang="en-US" sz="2400" dirty="0" smtClean="0"/>
              <a:t> </a:t>
            </a:r>
            <a:r>
              <a:rPr lang="en-US" sz="2400" dirty="0" err="1" smtClean="0"/>
              <a:t>mana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pemasaran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pemanufakturan</a:t>
            </a:r>
            <a:r>
              <a:rPr lang="en-US" sz="2400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Diperlakukan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Laba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pemasaran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trade-off </a:t>
            </a:r>
            <a:r>
              <a:rPr lang="en-US" sz="2400" dirty="0" err="1" smtClean="0"/>
              <a:t>kos</a:t>
            </a:r>
            <a:r>
              <a:rPr lang="en-US" sz="2400" dirty="0" smtClean="0"/>
              <a:t>/</a:t>
            </a:r>
            <a:r>
              <a:rPr lang="en-US" sz="2400" dirty="0" err="1" smtClean="0"/>
              <a:t>pendapatan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Terjadi</a:t>
            </a: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area </a:t>
            </a:r>
            <a:r>
              <a:rPr lang="en-US" sz="2000" dirty="0" err="1" smtClean="0"/>
              <a:t>geografis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, </a:t>
            </a:r>
            <a:r>
              <a:rPr lang="en-US" sz="2000" dirty="0" err="1" smtClean="0"/>
              <a:t>misalnya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pemasaran</a:t>
            </a:r>
            <a:r>
              <a:rPr lang="en-US" sz="2000" dirty="0" smtClean="0"/>
              <a:t> </a:t>
            </a:r>
            <a:r>
              <a:rPr lang="en-US" sz="2000" dirty="0" err="1" smtClean="0"/>
              <a:t>luar</a:t>
            </a:r>
            <a:r>
              <a:rPr lang="en-US" sz="2000" dirty="0" smtClean="0"/>
              <a:t> </a:t>
            </a:r>
            <a:r>
              <a:rPr lang="en-US" sz="2000" dirty="0" err="1" smtClean="0"/>
              <a:t>negeri</a:t>
            </a:r>
            <a:r>
              <a:rPr lang="en-US" sz="2000" dirty="0" smtClean="0"/>
              <a:t>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sulit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mengendalikan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sentral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yang Lain—</a:t>
            </a:r>
            <a:r>
              <a:rPr lang="en-US" dirty="0" err="1" smtClean="0"/>
              <a:t>Pemanufakturan</a:t>
            </a:r>
            <a:r>
              <a:rPr lang="en-US" dirty="0" smtClean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Biasanya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;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kos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vs. </a:t>
            </a:r>
            <a:r>
              <a:rPr lang="en-US" sz="2400" dirty="0" err="1" smtClean="0"/>
              <a:t>kos</a:t>
            </a:r>
            <a:r>
              <a:rPr lang="en-US" sz="2400" dirty="0" smtClean="0"/>
              <a:t> </a:t>
            </a:r>
            <a:r>
              <a:rPr lang="en-US" sz="2400" dirty="0" err="1" smtClean="0"/>
              <a:t>aktual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overhead.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Kelemahan</a:t>
            </a:r>
            <a:r>
              <a:rPr lang="en-US" sz="2400" dirty="0" smtClean="0"/>
              <a:t> </a:t>
            </a:r>
            <a:r>
              <a:rPr lang="en-US" sz="2400" dirty="0" err="1" smtClean="0"/>
              <a:t>pengukuran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spt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Manajer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mengorbankan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 </a:t>
            </a:r>
            <a:r>
              <a:rPr lang="en-US" sz="2000" dirty="0" err="1" smtClean="0"/>
              <a:t>demi</a:t>
            </a:r>
            <a:r>
              <a:rPr lang="en-US" sz="2000" dirty="0" smtClean="0"/>
              <a:t> </a:t>
            </a:r>
            <a:r>
              <a:rPr lang="en-US" sz="2000" dirty="0" err="1" smtClean="0"/>
              <a:t>kos</a:t>
            </a:r>
            <a:r>
              <a:rPr lang="en-US" sz="2000" dirty="0" smtClean="0"/>
              <a:t> </a:t>
            </a:r>
            <a:r>
              <a:rPr lang="en-US" sz="2000" dirty="0" err="1" smtClean="0"/>
              <a:t>standar</a:t>
            </a:r>
            <a:r>
              <a:rPr lang="en-US" sz="2000" dirty="0" smtClean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Manajer</a:t>
            </a:r>
            <a:r>
              <a:rPr lang="en-US" sz="2000" dirty="0" smtClean="0"/>
              <a:t> </a:t>
            </a:r>
            <a:r>
              <a:rPr lang="en-US" sz="2000" dirty="0" err="1" smtClean="0"/>
              <a:t>menolak</a:t>
            </a:r>
            <a:r>
              <a:rPr lang="en-US" sz="2000" dirty="0" smtClean="0"/>
              <a:t> </a:t>
            </a:r>
            <a:r>
              <a:rPr lang="en-US" sz="2000" dirty="0" err="1" smtClean="0"/>
              <a:t>menyela</a:t>
            </a:r>
            <a:r>
              <a:rPr lang="en-US" sz="2000" dirty="0" smtClean="0"/>
              <a:t> </a:t>
            </a:r>
            <a:r>
              <a:rPr lang="en-US" sz="2000" dirty="0" err="1" smtClean="0"/>
              <a:t>skedul</a:t>
            </a:r>
            <a:r>
              <a:rPr lang="en-US" sz="2000" dirty="0" smtClean="0"/>
              <a:t> </a:t>
            </a:r>
            <a:r>
              <a:rPr lang="en-US" sz="2000" dirty="0" err="1" smtClean="0"/>
              <a:t>produksi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pesanan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mendesak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mengakomodasi</a:t>
            </a:r>
            <a:r>
              <a:rPr lang="en-US" sz="2000" dirty="0" smtClean="0"/>
              <a:t> </a:t>
            </a:r>
            <a:r>
              <a:rPr lang="en-US" sz="2000" dirty="0" err="1" smtClean="0"/>
              <a:t>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pelanggan</a:t>
            </a:r>
            <a:r>
              <a:rPr lang="en-US" sz="2000" dirty="0" smtClean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Manajer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kehilangan</a:t>
            </a:r>
            <a:r>
              <a:rPr lang="en-US" sz="2000" dirty="0" smtClean="0"/>
              <a:t> </a:t>
            </a:r>
            <a:r>
              <a:rPr lang="en-US" sz="2000" dirty="0" err="1" smtClean="0"/>
              <a:t>insentif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memproduksi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 yang </a:t>
            </a:r>
            <a:r>
              <a:rPr lang="en-US" sz="2000" dirty="0" err="1" smtClean="0"/>
              <a:t>sulit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diproduksi</a:t>
            </a:r>
            <a:r>
              <a:rPr lang="en-US" sz="20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Alternatif</a:t>
            </a:r>
            <a:r>
              <a:rPr lang="en-US" sz="2400" dirty="0" smtClean="0"/>
              <a:t> </a:t>
            </a:r>
            <a:r>
              <a:rPr lang="en-US" sz="2400" dirty="0" err="1" smtClean="0"/>
              <a:t>solusi</a:t>
            </a:r>
            <a:r>
              <a:rPr lang="en-US" sz="2400" dirty="0" smtClean="0"/>
              <a:t>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Jadikan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; </a:t>
            </a:r>
            <a:r>
              <a:rPr lang="en-US" sz="2000" dirty="0" err="1" smtClean="0"/>
              <a:t>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kredit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penjualan</a:t>
            </a:r>
            <a:r>
              <a:rPr lang="en-US" sz="2000" dirty="0" smtClean="0"/>
              <a:t> </a:t>
            </a:r>
            <a:r>
              <a:rPr lang="en-US" sz="2000" dirty="0" err="1" smtClean="0"/>
              <a:t>dikurangi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pemasaran</a:t>
            </a:r>
            <a:r>
              <a:rPr lang="en-US" sz="2000" dirty="0" smtClean="0"/>
              <a:t> </a:t>
            </a:r>
            <a:r>
              <a:rPr lang="en-US" sz="2000" dirty="0" err="1" smtClean="0"/>
              <a:t>estimasian</a:t>
            </a:r>
            <a:r>
              <a:rPr lang="en-US" sz="20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Pendapat</a:t>
            </a:r>
            <a:r>
              <a:rPr lang="en-US" sz="2400" dirty="0" smtClean="0"/>
              <a:t> lain: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Laba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sepenuhnya</a:t>
            </a:r>
            <a:r>
              <a:rPr lang="en-US" sz="2400" dirty="0" smtClean="0"/>
              <a:t> </a:t>
            </a:r>
            <a:r>
              <a:rPr lang="en-US" sz="2400" dirty="0" err="1" smtClean="0"/>
              <a:t>menjual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</a:t>
            </a:r>
            <a:r>
              <a:rPr lang="en-US" sz="2400" dirty="0" err="1" smtClean="0"/>
              <a:t>luar</a:t>
            </a:r>
            <a:r>
              <a:rPr lang="en-US" sz="2400" dirty="0" smtClean="0"/>
              <a:t>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pihak</a:t>
            </a:r>
            <a:r>
              <a:rPr lang="en-US" sz="2000" dirty="0" smtClean="0"/>
              <a:t> internal,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disebut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semu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err="1" smtClean="0"/>
              <a:t>Pusat</a:t>
            </a:r>
            <a:r>
              <a:rPr lang="en-US" sz="3200" dirty="0" smtClean="0"/>
              <a:t> </a:t>
            </a:r>
            <a:r>
              <a:rPr lang="en-US" sz="3200" dirty="0" err="1" smtClean="0"/>
              <a:t>Laba</a:t>
            </a:r>
            <a:r>
              <a:rPr lang="en-US" sz="3200" dirty="0" smtClean="0"/>
              <a:t> yang Lain—Unit </a:t>
            </a:r>
            <a:r>
              <a:rPr lang="en-US" sz="3200" dirty="0" err="1" smtClean="0"/>
              <a:t>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Pendukung</a:t>
            </a:r>
            <a:endParaRPr lang="en-US" sz="32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err="1" smtClean="0"/>
              <a:t>Pemeliharaan</a:t>
            </a:r>
            <a:r>
              <a:rPr lang="en-US" dirty="0" smtClean="0"/>
              <a:t>, TI, </a:t>
            </a:r>
            <a:r>
              <a:rPr lang="en-US" dirty="0" err="1" smtClean="0"/>
              <a:t>transportasi</a:t>
            </a:r>
            <a:r>
              <a:rPr lang="en-US" dirty="0" smtClean="0"/>
              <a:t>, </a:t>
            </a:r>
            <a:r>
              <a:rPr lang="en-US" dirty="0" err="1" smtClean="0"/>
              <a:t>perekayasaan</a:t>
            </a:r>
            <a:r>
              <a:rPr lang="en-US" dirty="0" smtClean="0"/>
              <a:t>, </a:t>
            </a:r>
            <a:r>
              <a:rPr lang="en-US" dirty="0" err="1" smtClean="0"/>
              <a:t>konsultasi</a:t>
            </a:r>
            <a:r>
              <a:rPr lang="en-US" dirty="0" smtClean="0"/>
              <a:t>, CS,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divisi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unit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termotivasi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kos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lari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Mengukur Profitabilitas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profitabilitas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  <a:p>
            <a:pPr lvl="2" eaLnBrk="1" hangingPunct="1">
              <a:defRPr/>
            </a:pP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endParaRPr lang="en-US" dirty="0" smtClean="0"/>
          </a:p>
          <a:p>
            <a:pPr lvl="2" eaLnBrk="1" hangingPunct="1">
              <a:defRPr/>
            </a:pP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pengkoordinasian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harian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.</a:t>
            </a:r>
          </a:p>
          <a:p>
            <a:pPr lvl="1" eaLnBrk="1" hangingPunct="1">
              <a:defRPr/>
            </a:pP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ekonomis</a:t>
            </a:r>
            <a:endParaRPr lang="en-US" dirty="0" smtClean="0"/>
          </a:p>
          <a:p>
            <a:pPr lvl="2" eaLnBrk="1" hangingPunct="1">
              <a:defRPr/>
            </a:pP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ekonomis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Jenis ukuran profitabilitas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Margin </a:t>
            </a:r>
            <a:r>
              <a:rPr lang="en-US" dirty="0" err="1" smtClean="0"/>
              <a:t>kontribusi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r>
              <a:rPr lang="en-US" dirty="0" smtClean="0"/>
              <a:t>/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EBIT</a:t>
            </a:r>
          </a:p>
          <a:p>
            <a:pPr eaLnBrk="1" hangingPunct="1">
              <a:defRPr/>
            </a:pPr>
            <a:r>
              <a:rPr lang="en-US" dirty="0" smtClean="0"/>
              <a:t>NI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endParaRPr lang="en-US" dirty="0" smtClean="0"/>
          </a:p>
          <a:p>
            <a:r>
              <a:rPr lang="en-US" dirty="0" smtClean="0"/>
              <a:t>Unit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Sistem Pengendalian Manajemen-Anthony &amp; Govindarajan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Margin </a:t>
            </a:r>
            <a:r>
              <a:rPr lang="en-US" dirty="0" err="1" smtClean="0"/>
              <a:t>Kontribusi</a:t>
            </a:r>
            <a:endParaRPr lang="en-US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= </a:t>
            </a:r>
            <a:r>
              <a:rPr lang="en-US" dirty="0" err="1" smtClean="0"/>
              <a:t>Pendapatan</a:t>
            </a:r>
            <a:r>
              <a:rPr lang="en-US" dirty="0" smtClean="0"/>
              <a:t> -/-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Argumen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Biaya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Argumen</a:t>
            </a:r>
            <a:r>
              <a:rPr lang="en-US" dirty="0" smtClean="0"/>
              <a:t> </a:t>
            </a:r>
            <a:r>
              <a:rPr lang="en-US" dirty="0" err="1" smtClean="0"/>
              <a:t>penolak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.</a:t>
            </a:r>
          </a:p>
          <a:p>
            <a:pPr lvl="1" eaLnBrk="1" hangingPunct="1">
              <a:defRPr/>
            </a:pP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diskresioner</a:t>
            </a:r>
            <a:endParaRPr lang="en-US" dirty="0" smtClean="0"/>
          </a:p>
          <a:p>
            <a:pPr lvl="2" eaLnBrk="1" hangingPunct="1">
              <a:defRPr/>
            </a:pP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Laba Langsung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= MK -/-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tetap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err="1" smtClean="0"/>
              <a:t>Mencerminkan</a:t>
            </a:r>
            <a:r>
              <a:rPr lang="en-US" sz="2800" dirty="0" smtClean="0"/>
              <a:t> </a:t>
            </a:r>
            <a:r>
              <a:rPr lang="en-US" sz="2800" dirty="0" err="1" smtClean="0"/>
              <a:t>kontribusi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Overhead </a:t>
            </a:r>
            <a:r>
              <a:rPr lang="en-US" sz="2800" dirty="0" err="1" smtClean="0"/>
              <a:t>umum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.</a:t>
            </a:r>
          </a:p>
          <a:p>
            <a:pPr eaLnBrk="1" hangingPunct="1">
              <a:defRPr/>
            </a:pPr>
            <a:r>
              <a:rPr lang="en-US" sz="2800" dirty="0" smtClean="0"/>
              <a:t>Biaya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biaya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ditelusuri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r>
              <a:rPr lang="en-US" sz="2800" dirty="0" smtClean="0"/>
              <a:t>, </a:t>
            </a:r>
            <a:r>
              <a:rPr lang="en-US" sz="2800" dirty="0" err="1" smtClean="0"/>
              <a:t>lepas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apakah</a:t>
            </a:r>
            <a:r>
              <a:rPr lang="en-US" sz="2800" dirty="0" smtClean="0"/>
              <a:t>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kendali</a:t>
            </a:r>
            <a:r>
              <a:rPr lang="en-US" sz="2800" dirty="0" smtClean="0"/>
              <a:t> </a:t>
            </a:r>
            <a:r>
              <a:rPr lang="en-US" sz="2800" dirty="0" err="1" smtClean="0"/>
              <a:t>manajer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r>
              <a:rPr lang="en-US" sz="2800" dirty="0" smtClean="0"/>
              <a:t>.</a:t>
            </a:r>
          </a:p>
          <a:p>
            <a:pPr lvl="1" eaLnBrk="1" hangingPunct="1">
              <a:defRPr/>
            </a:pP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biaya-biaya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Laba yang bisa dikendalikan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=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-/-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korp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Di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korp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Unit </a:t>
            </a:r>
            <a:r>
              <a:rPr lang="en-US" dirty="0" err="1" smtClean="0"/>
              <a:t>Bisnis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err="1" smtClean="0"/>
              <a:t>Pembebanan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biaya-biaya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Laba sebelum pajak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= </a:t>
            </a:r>
            <a:r>
              <a:rPr lang="en-US" sz="2400" dirty="0" err="1" smtClean="0"/>
              <a:t>Laba</a:t>
            </a:r>
            <a:r>
              <a:rPr lang="en-US" sz="2400" dirty="0" smtClean="0"/>
              <a:t> yang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dikendalikan</a:t>
            </a:r>
            <a:r>
              <a:rPr lang="en-US" sz="2400" dirty="0" smtClean="0"/>
              <a:t> -/- </a:t>
            </a:r>
            <a:r>
              <a:rPr lang="en-US" sz="2400" dirty="0" err="1" smtClean="0"/>
              <a:t>alokasi</a:t>
            </a:r>
            <a:r>
              <a:rPr lang="en-US" sz="2400" dirty="0" smtClean="0"/>
              <a:t> </a:t>
            </a:r>
            <a:r>
              <a:rPr lang="en-US" sz="2400" dirty="0" err="1" smtClean="0"/>
              <a:t>korp</a:t>
            </a:r>
            <a:r>
              <a:rPr lang="en-US" sz="2400" dirty="0" smtClean="0"/>
              <a:t> yang lain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Argumen</a:t>
            </a:r>
            <a:r>
              <a:rPr lang="en-US" sz="2400" dirty="0" smtClean="0"/>
              <a:t> </a:t>
            </a:r>
            <a:r>
              <a:rPr lang="en-US" sz="2400" dirty="0" err="1" smtClean="0"/>
              <a:t>penolak</a:t>
            </a:r>
            <a:r>
              <a:rPr lang="en-US" sz="2400" dirty="0" smtClean="0"/>
              <a:t>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Manajer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seharusnya</a:t>
            </a:r>
            <a:r>
              <a:rPr lang="en-US" sz="2000" dirty="0" smtClean="0"/>
              <a:t> </a:t>
            </a:r>
            <a:r>
              <a:rPr lang="en-US" sz="2000" dirty="0" err="1" smtClean="0"/>
              <a:t>dibebankan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ia</a:t>
            </a:r>
            <a:r>
              <a:rPr lang="en-US" sz="2000" dirty="0" smtClean="0"/>
              <a:t> </a:t>
            </a:r>
            <a:r>
              <a:rPr lang="en-US" sz="2000" dirty="0" err="1" smtClean="0"/>
              <a:t>kendalikan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Sukar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mengalokasikan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layanan</a:t>
            </a:r>
            <a:r>
              <a:rPr lang="en-US" sz="2000" dirty="0" smtClean="0"/>
              <a:t> </a:t>
            </a:r>
            <a:r>
              <a:rPr lang="en-US" sz="2000" dirty="0" err="1" smtClean="0"/>
              <a:t>staf</a:t>
            </a:r>
            <a:r>
              <a:rPr lang="en-US" sz="2000" dirty="0" smtClean="0"/>
              <a:t> </a:t>
            </a:r>
            <a:r>
              <a:rPr lang="en-US" sz="2000" dirty="0" err="1" smtClean="0"/>
              <a:t>korp</a:t>
            </a:r>
            <a:r>
              <a:rPr lang="en-US" sz="2000" dirty="0" smtClean="0"/>
              <a:t> agar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pantas</a:t>
            </a:r>
            <a:r>
              <a:rPr lang="en-US" sz="2000" dirty="0" smtClean="0"/>
              <a:t> </a:t>
            </a:r>
            <a:r>
              <a:rPr lang="en-US" sz="2000" dirty="0" err="1" smtClean="0"/>
              <a:t>mencerminkan</a:t>
            </a:r>
            <a:r>
              <a:rPr lang="en-US" sz="2000" dirty="0" smtClean="0"/>
              <a:t> </a:t>
            </a:r>
            <a:r>
              <a:rPr lang="en-US" sz="2000" dirty="0" err="1" smtClean="0"/>
              <a:t>kos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dibebankan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</a:t>
            </a:r>
            <a:r>
              <a:rPr lang="en-US" sz="2000" dirty="0" err="1" smtClean="0"/>
              <a:t>masing-masing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Argumen</a:t>
            </a:r>
            <a:r>
              <a:rPr lang="en-US" sz="2400" dirty="0" smtClean="0"/>
              <a:t> </a:t>
            </a:r>
            <a:r>
              <a:rPr lang="en-US" sz="2400" dirty="0" err="1" smtClean="0"/>
              <a:t>pendukung</a:t>
            </a:r>
            <a:r>
              <a:rPr lang="en-US" sz="2400" dirty="0" smtClean="0"/>
              <a:t>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Pembebanan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membuat</a:t>
            </a:r>
            <a:r>
              <a:rPr lang="en-US" sz="2000" dirty="0" smtClean="0"/>
              <a:t> </a:t>
            </a:r>
            <a:r>
              <a:rPr lang="en-US" sz="2000" dirty="0" err="1" smtClean="0"/>
              <a:t>manajer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terus</a:t>
            </a:r>
            <a:r>
              <a:rPr lang="en-US" sz="2000" dirty="0" smtClean="0"/>
              <a:t> </a:t>
            </a:r>
            <a:r>
              <a:rPr lang="en-US" sz="2000" dirty="0" err="1" smtClean="0"/>
              <a:t>memastikan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tsb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terus</a:t>
            </a:r>
            <a:r>
              <a:rPr lang="en-US" sz="2000" dirty="0" smtClean="0"/>
              <a:t> </a:t>
            </a:r>
            <a:r>
              <a:rPr lang="en-US" sz="2000" dirty="0" err="1" smtClean="0"/>
              <a:t>menaik</a:t>
            </a:r>
            <a:r>
              <a:rPr lang="en-US" sz="2000" dirty="0" smtClean="0"/>
              <a:t> (agar unit </a:t>
            </a:r>
            <a:r>
              <a:rPr lang="en-US" sz="2000" dirty="0" err="1" smtClean="0"/>
              <a:t>layanan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 smtClean="0"/>
              <a:t>terus</a:t>
            </a:r>
            <a:r>
              <a:rPr lang="en-US" sz="2000" dirty="0" smtClean="0"/>
              <a:t> SD-</a:t>
            </a:r>
            <a:r>
              <a:rPr lang="en-US" sz="2000" dirty="0" err="1" smtClean="0"/>
              <a:t>nya</a:t>
            </a:r>
            <a:r>
              <a:rPr lang="en-US" sz="2000" dirty="0" smtClean="0"/>
              <a:t>).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Kinerja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realistis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ditandingkan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kinerja</a:t>
            </a:r>
            <a:r>
              <a:rPr lang="en-US" sz="2000" dirty="0" smtClean="0"/>
              <a:t> </a:t>
            </a:r>
            <a:r>
              <a:rPr lang="en-US" sz="2000" dirty="0" err="1" smtClean="0"/>
              <a:t>pesaing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mengeluarkan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sejenis</a:t>
            </a:r>
            <a:r>
              <a:rPr lang="en-US" sz="2000" dirty="0" smtClean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Manajer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termotivasi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mengejar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jangka</a:t>
            </a:r>
            <a:r>
              <a:rPr lang="en-US" sz="2000" dirty="0" smtClean="0"/>
              <a:t> </a:t>
            </a:r>
            <a:r>
              <a:rPr lang="en-US" sz="2000" dirty="0" err="1" smtClean="0"/>
              <a:t>panjang</a:t>
            </a:r>
            <a:r>
              <a:rPr lang="en-US" sz="2000" dirty="0" smtClean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Laba bersih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Argumen</a:t>
            </a:r>
            <a:r>
              <a:rPr lang="en-US" dirty="0" smtClean="0"/>
              <a:t> </a:t>
            </a:r>
            <a:r>
              <a:rPr lang="en-US" dirty="0" err="1" smtClean="0"/>
              <a:t>penolak</a:t>
            </a:r>
            <a:r>
              <a:rPr lang="en-US" dirty="0" smtClean="0"/>
              <a:t>:</a:t>
            </a:r>
          </a:p>
          <a:p>
            <a:pPr lvl="1" eaLnBrk="1" hangingPunct="1">
              <a:defRPr/>
            </a:pP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persentase</a:t>
            </a:r>
            <a:r>
              <a:rPr lang="en-US" dirty="0" smtClean="0"/>
              <a:t> </a:t>
            </a:r>
            <a:r>
              <a:rPr lang="en-US" dirty="0" err="1" smtClean="0"/>
              <a:t>konstan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PPh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Kantor </a:t>
            </a:r>
            <a:r>
              <a:rPr lang="en-US" dirty="0" err="1" smtClean="0"/>
              <a:t>Pusat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Argumen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:</a:t>
            </a:r>
          </a:p>
          <a:p>
            <a:pPr lvl="1" eaLnBrk="1" hangingPunct="1">
              <a:defRPr/>
            </a:pP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bervariasi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.</a:t>
            </a:r>
          </a:p>
          <a:p>
            <a:pPr lvl="2" eaLnBrk="1" hangingPunct="1">
              <a:defRPr/>
            </a:pP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LN.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Pendapatan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Basis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akrual</a:t>
            </a:r>
            <a:r>
              <a:rPr lang="en-US" dirty="0" smtClean="0"/>
              <a:t>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peduli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semacam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yang </a:t>
            </a:r>
            <a:r>
              <a:rPr lang="en-US" dirty="0" err="1" smtClean="0"/>
              <a:t>ekuivalen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-Anthony &amp; </a:t>
            </a:r>
            <a:r>
              <a:rPr lang="en-US" dirty="0" err="1"/>
              <a:t>Govindarajan</a:t>
            </a:r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Pusat Laba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yang </a:t>
            </a:r>
            <a:r>
              <a:rPr lang="en-US" dirty="0" err="1" smtClean="0"/>
              <a:t>komprehensif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5123" name="AutoShape 4"/>
          <p:cNvSpPr>
            <a:spLocks noChangeArrowheads="1"/>
          </p:cNvSpPr>
          <p:nvPr/>
        </p:nvSpPr>
        <p:spPr bwMode="auto">
          <a:xfrm>
            <a:off x="3124200" y="4572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dirty="0" err="1">
                <a:latin typeface="Arial" charset="0"/>
              </a:rPr>
              <a:t>Manajemen</a:t>
            </a:r>
            <a:endParaRPr lang="en-US" dirty="0">
              <a:latin typeface="Arial" charset="0"/>
            </a:endParaRPr>
          </a:p>
          <a:p>
            <a:pPr algn="ctr" eaLnBrk="1" hangingPunct="1"/>
            <a:r>
              <a:rPr lang="en-US" dirty="0" err="1">
                <a:latin typeface="Arial" charset="0"/>
              </a:rPr>
              <a:t>atas</a:t>
            </a:r>
            <a:endParaRPr lang="en-US" dirty="0">
              <a:latin typeface="Arial" charset="0"/>
            </a:endParaRPr>
          </a:p>
        </p:txBody>
      </p:sp>
      <p:sp>
        <p:nvSpPr>
          <p:cNvPr id="5124" name="AutoShape 5"/>
          <p:cNvSpPr>
            <a:spLocks noChangeArrowheads="1"/>
          </p:cNvSpPr>
          <p:nvPr/>
        </p:nvSpPr>
        <p:spPr bwMode="auto">
          <a:xfrm>
            <a:off x="4800600" y="18288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Pemasaran </a:t>
            </a:r>
          </a:p>
        </p:txBody>
      </p:sp>
      <p:sp>
        <p:nvSpPr>
          <p:cNvPr id="5125" name="AutoShape 6"/>
          <p:cNvSpPr>
            <a:spLocks noChangeArrowheads="1"/>
          </p:cNvSpPr>
          <p:nvPr/>
        </p:nvSpPr>
        <p:spPr bwMode="auto">
          <a:xfrm>
            <a:off x="1143000" y="18288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Pemanufakturan</a:t>
            </a:r>
          </a:p>
        </p:txBody>
      </p:sp>
      <p:sp>
        <p:nvSpPr>
          <p:cNvPr id="5126" name="AutoShape 7"/>
          <p:cNvSpPr>
            <a:spLocks noChangeArrowheads="1"/>
          </p:cNvSpPr>
          <p:nvPr/>
        </p:nvSpPr>
        <p:spPr bwMode="auto">
          <a:xfrm>
            <a:off x="2133600" y="29718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Produk B</a:t>
            </a:r>
          </a:p>
        </p:txBody>
      </p:sp>
      <p:sp>
        <p:nvSpPr>
          <p:cNvPr id="5127" name="AutoShape 8"/>
          <p:cNvSpPr>
            <a:spLocks noChangeArrowheads="1"/>
          </p:cNvSpPr>
          <p:nvPr/>
        </p:nvSpPr>
        <p:spPr bwMode="auto">
          <a:xfrm>
            <a:off x="381000" y="29718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Produk A</a:t>
            </a:r>
          </a:p>
        </p:txBody>
      </p:sp>
      <p:sp>
        <p:nvSpPr>
          <p:cNvPr id="5128" name="AutoShape 9"/>
          <p:cNvSpPr>
            <a:spLocks noChangeArrowheads="1"/>
          </p:cNvSpPr>
          <p:nvPr/>
        </p:nvSpPr>
        <p:spPr bwMode="auto">
          <a:xfrm>
            <a:off x="5638800" y="29718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Produk B</a:t>
            </a:r>
          </a:p>
        </p:txBody>
      </p:sp>
      <p:sp>
        <p:nvSpPr>
          <p:cNvPr id="5129" name="AutoShape 10"/>
          <p:cNvSpPr>
            <a:spLocks noChangeArrowheads="1"/>
          </p:cNvSpPr>
          <p:nvPr/>
        </p:nvSpPr>
        <p:spPr bwMode="auto">
          <a:xfrm>
            <a:off x="3962400" y="29718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Produk A</a:t>
            </a:r>
          </a:p>
        </p:txBody>
      </p:sp>
      <p:sp>
        <p:nvSpPr>
          <p:cNvPr id="5130" name="AutoShape 11"/>
          <p:cNvSpPr>
            <a:spLocks noChangeArrowheads="1"/>
          </p:cNvSpPr>
          <p:nvPr/>
        </p:nvSpPr>
        <p:spPr bwMode="auto">
          <a:xfrm>
            <a:off x="1447800" y="42672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Manajer unit</a:t>
            </a:r>
          </a:p>
        </p:txBody>
      </p:sp>
      <p:sp>
        <p:nvSpPr>
          <p:cNvPr id="5131" name="AutoShape 12"/>
          <p:cNvSpPr>
            <a:spLocks noChangeArrowheads="1"/>
          </p:cNvSpPr>
          <p:nvPr/>
        </p:nvSpPr>
        <p:spPr bwMode="auto">
          <a:xfrm>
            <a:off x="4876800" y="42672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Manajer unit</a:t>
            </a:r>
          </a:p>
        </p:txBody>
      </p:sp>
      <p:sp>
        <p:nvSpPr>
          <p:cNvPr id="5132" name="AutoShape 13"/>
          <p:cNvSpPr>
            <a:spLocks noChangeArrowheads="1"/>
          </p:cNvSpPr>
          <p:nvPr/>
        </p:nvSpPr>
        <p:spPr bwMode="auto">
          <a:xfrm>
            <a:off x="5791200" y="55626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Produk B</a:t>
            </a:r>
          </a:p>
        </p:txBody>
      </p:sp>
      <p:sp>
        <p:nvSpPr>
          <p:cNvPr id="5133" name="AutoShape 14"/>
          <p:cNvSpPr>
            <a:spLocks noChangeArrowheads="1"/>
          </p:cNvSpPr>
          <p:nvPr/>
        </p:nvSpPr>
        <p:spPr bwMode="auto">
          <a:xfrm>
            <a:off x="609600" y="55626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Produk A</a:t>
            </a:r>
          </a:p>
        </p:txBody>
      </p:sp>
      <p:sp>
        <p:nvSpPr>
          <p:cNvPr id="5134" name="AutoShape 15"/>
          <p:cNvSpPr>
            <a:spLocks noChangeArrowheads="1"/>
          </p:cNvSpPr>
          <p:nvPr/>
        </p:nvSpPr>
        <p:spPr bwMode="auto">
          <a:xfrm>
            <a:off x="2286000" y="55626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Produk A</a:t>
            </a:r>
          </a:p>
        </p:txBody>
      </p:sp>
      <p:sp>
        <p:nvSpPr>
          <p:cNvPr id="5135" name="AutoShape 16"/>
          <p:cNvSpPr>
            <a:spLocks noChangeArrowheads="1"/>
          </p:cNvSpPr>
          <p:nvPr/>
        </p:nvSpPr>
        <p:spPr bwMode="auto">
          <a:xfrm>
            <a:off x="4038600" y="55626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Produk B</a:t>
            </a:r>
          </a:p>
        </p:txBody>
      </p:sp>
      <p:cxnSp>
        <p:nvCxnSpPr>
          <p:cNvPr id="5136" name="AutoShape 17"/>
          <p:cNvCxnSpPr>
            <a:cxnSpLocks noChangeShapeType="1"/>
            <a:stCxn id="5123" idx="2"/>
            <a:endCxn id="5125" idx="0"/>
          </p:cNvCxnSpPr>
          <p:nvPr/>
        </p:nvCxnSpPr>
        <p:spPr bwMode="auto">
          <a:xfrm flipH="1">
            <a:off x="2019300" y="1143000"/>
            <a:ext cx="1828800" cy="6858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137" name="AutoShape 18"/>
          <p:cNvCxnSpPr>
            <a:cxnSpLocks noChangeShapeType="1"/>
            <a:stCxn id="5123" idx="2"/>
            <a:endCxn id="5124" idx="0"/>
          </p:cNvCxnSpPr>
          <p:nvPr/>
        </p:nvCxnSpPr>
        <p:spPr bwMode="auto">
          <a:xfrm>
            <a:off x="3848100" y="1143000"/>
            <a:ext cx="1676400" cy="6858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138" name="AutoShape 19"/>
          <p:cNvCxnSpPr>
            <a:cxnSpLocks noChangeShapeType="1"/>
            <a:stCxn id="5125" idx="2"/>
            <a:endCxn id="5127" idx="0"/>
          </p:cNvCxnSpPr>
          <p:nvPr/>
        </p:nvCxnSpPr>
        <p:spPr bwMode="auto">
          <a:xfrm flipH="1">
            <a:off x="1104900" y="2514600"/>
            <a:ext cx="914400" cy="457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139" name="AutoShape 20"/>
          <p:cNvCxnSpPr>
            <a:cxnSpLocks noChangeShapeType="1"/>
            <a:stCxn id="5125" idx="2"/>
            <a:endCxn id="5126" idx="0"/>
          </p:cNvCxnSpPr>
          <p:nvPr/>
        </p:nvCxnSpPr>
        <p:spPr bwMode="auto">
          <a:xfrm>
            <a:off x="2019300" y="2514600"/>
            <a:ext cx="838200" cy="457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140" name="AutoShape 21"/>
          <p:cNvCxnSpPr>
            <a:cxnSpLocks noChangeShapeType="1"/>
            <a:stCxn id="5124" idx="2"/>
            <a:endCxn id="5129" idx="0"/>
          </p:cNvCxnSpPr>
          <p:nvPr/>
        </p:nvCxnSpPr>
        <p:spPr bwMode="auto">
          <a:xfrm flipH="1">
            <a:off x="4686300" y="2514600"/>
            <a:ext cx="838200" cy="457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141" name="AutoShape 22"/>
          <p:cNvCxnSpPr>
            <a:cxnSpLocks noChangeShapeType="1"/>
            <a:stCxn id="5124" idx="2"/>
            <a:endCxn id="5128" idx="0"/>
          </p:cNvCxnSpPr>
          <p:nvPr/>
        </p:nvCxnSpPr>
        <p:spPr bwMode="auto">
          <a:xfrm>
            <a:off x="5524500" y="2514600"/>
            <a:ext cx="838200" cy="457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142" name="Line 23"/>
          <p:cNvSpPr>
            <a:spLocks noChangeShapeType="1"/>
          </p:cNvSpPr>
          <p:nvPr/>
        </p:nvSpPr>
        <p:spPr bwMode="auto">
          <a:xfrm>
            <a:off x="152400" y="3810000"/>
            <a:ext cx="7315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5143" name="AutoShape 24"/>
          <p:cNvCxnSpPr>
            <a:cxnSpLocks noChangeShapeType="1"/>
            <a:stCxn id="5130" idx="2"/>
            <a:endCxn id="5133" idx="0"/>
          </p:cNvCxnSpPr>
          <p:nvPr/>
        </p:nvCxnSpPr>
        <p:spPr bwMode="auto">
          <a:xfrm flipH="1">
            <a:off x="1333500" y="4953000"/>
            <a:ext cx="838200" cy="609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144" name="AutoShape 25"/>
          <p:cNvCxnSpPr>
            <a:cxnSpLocks noChangeShapeType="1"/>
            <a:stCxn id="5130" idx="2"/>
            <a:endCxn id="5134" idx="0"/>
          </p:cNvCxnSpPr>
          <p:nvPr/>
        </p:nvCxnSpPr>
        <p:spPr bwMode="auto">
          <a:xfrm>
            <a:off x="2171700" y="4953000"/>
            <a:ext cx="838200" cy="609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145" name="AutoShape 26"/>
          <p:cNvCxnSpPr>
            <a:cxnSpLocks noChangeShapeType="1"/>
            <a:stCxn id="5131" idx="2"/>
            <a:endCxn id="5135" idx="0"/>
          </p:cNvCxnSpPr>
          <p:nvPr/>
        </p:nvCxnSpPr>
        <p:spPr bwMode="auto">
          <a:xfrm flipH="1">
            <a:off x="4762500" y="4953000"/>
            <a:ext cx="838200" cy="609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146" name="AutoShape 27"/>
          <p:cNvCxnSpPr>
            <a:cxnSpLocks noChangeShapeType="1"/>
            <a:stCxn id="5131" idx="2"/>
            <a:endCxn id="5132" idx="0"/>
          </p:cNvCxnSpPr>
          <p:nvPr/>
        </p:nvCxnSpPr>
        <p:spPr bwMode="auto">
          <a:xfrm>
            <a:off x="5600700" y="4953000"/>
            <a:ext cx="914400" cy="609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147" name="AutoShape 28"/>
          <p:cNvCxnSpPr>
            <a:cxnSpLocks noChangeShapeType="1"/>
            <a:endCxn id="5130" idx="0"/>
          </p:cNvCxnSpPr>
          <p:nvPr/>
        </p:nvCxnSpPr>
        <p:spPr bwMode="auto">
          <a:xfrm rot="5400000">
            <a:off x="1485900" y="1905000"/>
            <a:ext cx="3048000" cy="1676400"/>
          </a:xfrm>
          <a:prstGeom prst="bentConnector3">
            <a:avLst>
              <a:gd name="adj1" fmla="val 90417"/>
            </a:avLst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148" name="AutoShape 29"/>
          <p:cNvCxnSpPr>
            <a:cxnSpLocks noChangeShapeType="1"/>
            <a:endCxn id="5131" idx="0"/>
          </p:cNvCxnSpPr>
          <p:nvPr/>
        </p:nvCxnSpPr>
        <p:spPr bwMode="auto">
          <a:xfrm rot="16200000" flipH="1">
            <a:off x="3155950" y="1822450"/>
            <a:ext cx="3136900" cy="1752600"/>
          </a:xfrm>
          <a:prstGeom prst="bentConnector3">
            <a:avLst>
              <a:gd name="adj1" fmla="val 90481"/>
            </a:avLst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149" name="AutoShape 31"/>
          <p:cNvSpPr>
            <a:spLocks noChangeArrowheads="1"/>
          </p:cNvSpPr>
          <p:nvPr/>
        </p:nvSpPr>
        <p:spPr bwMode="auto">
          <a:xfrm>
            <a:off x="7696200" y="4191000"/>
            <a:ext cx="1143000" cy="2057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1400">
                <a:latin typeface="Arial" charset="0"/>
              </a:rPr>
              <a:t>Pendelegasian </a:t>
            </a:r>
          </a:p>
          <a:p>
            <a:pPr algn="ctr" eaLnBrk="1" hangingPunct="1"/>
            <a:r>
              <a:rPr lang="en-US" sz="1400">
                <a:latin typeface="Arial" charset="0"/>
              </a:rPr>
              <a:t>otoritas </a:t>
            </a:r>
          </a:p>
          <a:p>
            <a:pPr algn="ctr" eaLnBrk="1" hangingPunct="1"/>
            <a:r>
              <a:rPr lang="en-US" sz="1400">
                <a:latin typeface="Arial" charset="0"/>
              </a:rPr>
              <a:t>kepada </a:t>
            </a:r>
          </a:p>
          <a:p>
            <a:pPr algn="ctr" eaLnBrk="1" hangingPunct="1"/>
            <a:r>
              <a:rPr lang="en-US" sz="1400">
                <a:latin typeface="Arial" charset="0"/>
              </a:rPr>
              <a:t>manajer</a:t>
            </a:r>
          </a:p>
        </p:txBody>
      </p:sp>
      <p:sp>
        <p:nvSpPr>
          <p:cNvPr id="5150" name="AutoShape 32"/>
          <p:cNvSpPr>
            <a:spLocks/>
          </p:cNvSpPr>
          <p:nvPr/>
        </p:nvSpPr>
        <p:spPr bwMode="auto">
          <a:xfrm>
            <a:off x="7315200" y="3962400"/>
            <a:ext cx="533400" cy="2209800"/>
          </a:xfrm>
          <a:prstGeom prst="rightBrace">
            <a:avLst>
              <a:gd name="adj1" fmla="val 3452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Kondisi untuk pendelegasian tanggungjawab laba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keefektifan</a:t>
            </a:r>
            <a:r>
              <a:rPr lang="en-US" dirty="0" smtClean="0"/>
              <a:t> trade-off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terendah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Prevalensi Pusat Laba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DuPont </a:t>
            </a:r>
            <a:r>
              <a:rPr lang="en-US" sz="2400" dirty="0" err="1" smtClean="0"/>
              <a:t>dan</a:t>
            </a:r>
            <a:r>
              <a:rPr lang="en-US" sz="2400" dirty="0" smtClean="0"/>
              <a:t> GM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divisi-divisi</a:t>
            </a:r>
            <a:r>
              <a:rPr lang="en-US" sz="2400" dirty="0" smtClean="0"/>
              <a:t> </a:t>
            </a:r>
            <a:r>
              <a:rPr lang="en-US" sz="2400" dirty="0" err="1" smtClean="0"/>
              <a:t>sejak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1920-an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Namun</a:t>
            </a:r>
            <a:r>
              <a:rPr lang="en-US" sz="2400" dirty="0" smtClean="0"/>
              <a:t> </a:t>
            </a:r>
            <a:r>
              <a:rPr lang="en-US" sz="2400" dirty="0" err="1" smtClean="0"/>
              <a:t>kebanyakan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AS </a:t>
            </a:r>
            <a:r>
              <a:rPr lang="en-US" sz="2400" dirty="0" err="1" smtClean="0"/>
              <a:t>baru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memilikinya</a:t>
            </a:r>
            <a:r>
              <a:rPr lang="en-US" sz="2400" dirty="0" smtClean="0"/>
              <a:t> </a:t>
            </a:r>
            <a:r>
              <a:rPr lang="en-US" sz="2400" dirty="0" err="1" smtClean="0"/>
              <a:t>setelah</a:t>
            </a:r>
            <a:r>
              <a:rPr lang="en-US" sz="2400" dirty="0" smtClean="0"/>
              <a:t> PDII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Chemical Bank: </a:t>
            </a:r>
            <a:r>
              <a:rPr lang="en-US" sz="2400" dirty="0" err="1" smtClean="0"/>
              <a:t>mengadopsi</a:t>
            </a:r>
            <a:r>
              <a:rPr lang="en-US" sz="2400" dirty="0" smtClean="0"/>
              <a:t> </a:t>
            </a:r>
            <a:r>
              <a:rPr lang="en-US" sz="2400" dirty="0" err="1" smtClean="0"/>
              <a:t>konsep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Laba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menghapuskan</a:t>
            </a:r>
            <a:r>
              <a:rPr lang="en-US" sz="2400" dirty="0" smtClean="0"/>
              <a:t> program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menguntungkan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mengukur</a:t>
            </a:r>
            <a:r>
              <a:rPr lang="en-US" sz="2400" dirty="0" smtClean="0"/>
              <a:t> </a:t>
            </a:r>
            <a:r>
              <a:rPr lang="en-US" sz="2400" dirty="0" err="1" smtClean="0"/>
              <a:t>profitabilitas</a:t>
            </a:r>
            <a:r>
              <a:rPr lang="en-US" sz="2400" dirty="0" smtClean="0"/>
              <a:t> </a:t>
            </a:r>
            <a:r>
              <a:rPr lang="en-US" sz="2400" dirty="0" err="1" smtClean="0"/>
              <a:t>cabang</a:t>
            </a:r>
            <a:r>
              <a:rPr lang="en-US" sz="2400" dirty="0" smtClean="0"/>
              <a:t> bank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akurat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Novell: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mengidentifikasi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menghapus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bisnis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menguntungkan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pengendalian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kelemahan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Tapi</a:t>
            </a:r>
            <a:r>
              <a:rPr lang="en-US" sz="2000" dirty="0" smtClean="0"/>
              <a:t> </a:t>
            </a:r>
            <a:r>
              <a:rPr lang="en-US" sz="2000" dirty="0" err="1" smtClean="0"/>
              <a:t>manfaatnya</a:t>
            </a:r>
            <a:r>
              <a:rPr lang="en-US" sz="2000" dirty="0" smtClean="0"/>
              <a:t> </a:t>
            </a:r>
            <a:r>
              <a:rPr lang="en-US" sz="2000" dirty="0" err="1" smtClean="0"/>
              <a:t>tetap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besar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Analisis</a:t>
            </a:r>
            <a:r>
              <a:rPr lang="en-US" sz="2000" dirty="0" smtClean="0"/>
              <a:t> </a:t>
            </a:r>
            <a:r>
              <a:rPr lang="en-US" sz="2000" dirty="0" err="1" smtClean="0"/>
              <a:t>digabung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non-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.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500" dirty="0" err="1" smtClean="0"/>
              <a:t>Kualitas</a:t>
            </a:r>
            <a:r>
              <a:rPr lang="en-US" sz="2500" dirty="0" smtClean="0"/>
              <a:t> </a:t>
            </a:r>
            <a:r>
              <a:rPr lang="en-US" sz="2500" dirty="0" err="1" smtClean="0"/>
              <a:t>keputusan</a:t>
            </a:r>
            <a:r>
              <a:rPr lang="en-US" sz="2500" dirty="0" smtClean="0"/>
              <a:t> </a:t>
            </a:r>
            <a:r>
              <a:rPr lang="en-US" sz="2500" dirty="0" err="1" smtClean="0"/>
              <a:t>karena</a:t>
            </a:r>
            <a:r>
              <a:rPr lang="en-US" sz="2500" dirty="0" smtClean="0"/>
              <a:t> </a:t>
            </a:r>
            <a:r>
              <a:rPr lang="en-US" sz="2500" dirty="0" err="1" smtClean="0"/>
              <a:t>dekat</a:t>
            </a:r>
            <a:r>
              <a:rPr lang="en-US" sz="2500" dirty="0" smtClean="0"/>
              <a:t> </a:t>
            </a:r>
            <a:r>
              <a:rPr lang="en-US" sz="2500" dirty="0" err="1" smtClean="0"/>
              <a:t>dengan</a:t>
            </a:r>
            <a:r>
              <a:rPr lang="en-US" sz="2500" dirty="0" smtClean="0"/>
              <a:t> </a:t>
            </a:r>
            <a:r>
              <a:rPr lang="en-US" sz="2500" dirty="0" err="1" smtClean="0"/>
              <a:t>titik</a:t>
            </a:r>
            <a:r>
              <a:rPr lang="en-US" sz="2500" dirty="0" smtClean="0"/>
              <a:t> </a:t>
            </a:r>
            <a:r>
              <a:rPr lang="en-US" sz="2500" dirty="0" err="1" smtClean="0"/>
              <a:t>masalah</a:t>
            </a:r>
            <a:endParaRPr lang="en-US" sz="25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 err="1" smtClean="0"/>
              <a:t>Kecepatan</a:t>
            </a:r>
            <a:r>
              <a:rPr lang="en-US" sz="2500" dirty="0" smtClean="0"/>
              <a:t> </a:t>
            </a:r>
            <a:r>
              <a:rPr lang="en-US" sz="2500" dirty="0" err="1" smtClean="0"/>
              <a:t>pembuatan</a:t>
            </a:r>
            <a:r>
              <a:rPr lang="en-US" sz="2500" dirty="0" smtClean="0"/>
              <a:t> </a:t>
            </a:r>
            <a:r>
              <a:rPr lang="en-US" sz="2500" dirty="0" err="1" smtClean="0"/>
              <a:t>keputusan</a:t>
            </a:r>
            <a:endParaRPr lang="en-US" sz="25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 err="1" smtClean="0"/>
              <a:t>Manajemen</a:t>
            </a:r>
            <a:r>
              <a:rPr lang="en-US" sz="2500" dirty="0" smtClean="0"/>
              <a:t> </a:t>
            </a:r>
            <a:r>
              <a:rPr lang="id-ID" sz="2500" dirty="0" smtClean="0"/>
              <a:t>perusahaan</a:t>
            </a:r>
            <a:r>
              <a:rPr lang="en-US" sz="2500" dirty="0" smtClean="0"/>
              <a:t> </a:t>
            </a:r>
            <a:r>
              <a:rPr lang="en-US" sz="2500" dirty="0" err="1" smtClean="0"/>
              <a:t>bisa</a:t>
            </a:r>
            <a:r>
              <a:rPr lang="en-US" sz="2500" dirty="0" smtClean="0"/>
              <a:t> </a:t>
            </a:r>
            <a:r>
              <a:rPr lang="en-US" sz="2500" dirty="0" err="1" smtClean="0"/>
              <a:t>lebih</a:t>
            </a:r>
            <a:r>
              <a:rPr lang="en-US" sz="2500" dirty="0" smtClean="0"/>
              <a:t> </a:t>
            </a:r>
            <a:r>
              <a:rPr lang="en-US" sz="2500" dirty="0" err="1" smtClean="0"/>
              <a:t>fokus</a:t>
            </a:r>
            <a:r>
              <a:rPr lang="en-US" sz="2500" dirty="0" smtClean="0"/>
              <a:t> </a:t>
            </a:r>
            <a:r>
              <a:rPr lang="en-US" sz="2500" dirty="0" err="1" smtClean="0"/>
              <a:t>pada</a:t>
            </a:r>
            <a:r>
              <a:rPr lang="en-US" sz="2500" dirty="0" smtClean="0"/>
              <a:t> </a:t>
            </a:r>
            <a:r>
              <a:rPr lang="en-US" sz="2500" dirty="0" err="1" smtClean="0"/>
              <a:t>isu</a:t>
            </a:r>
            <a:r>
              <a:rPr lang="en-US" sz="2500" dirty="0" smtClean="0"/>
              <a:t> yang </a:t>
            </a:r>
            <a:r>
              <a:rPr lang="en-US" sz="2500" dirty="0" err="1" smtClean="0"/>
              <a:t>lebih</a:t>
            </a:r>
            <a:r>
              <a:rPr lang="en-US" sz="2500" dirty="0" smtClean="0"/>
              <a:t> </a:t>
            </a:r>
            <a:r>
              <a:rPr lang="en-US" sz="2500" dirty="0" err="1" smtClean="0"/>
              <a:t>luas</a:t>
            </a:r>
            <a:endParaRPr lang="en-US" sz="25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 err="1" smtClean="0"/>
              <a:t>Manajer</a:t>
            </a:r>
            <a:r>
              <a:rPr lang="en-US" sz="2500" dirty="0" smtClean="0"/>
              <a:t> </a:t>
            </a:r>
            <a:r>
              <a:rPr lang="en-US" sz="2500" dirty="0" err="1" smtClean="0"/>
              <a:t>Pusat</a:t>
            </a:r>
            <a:r>
              <a:rPr lang="en-US" sz="2500" dirty="0" smtClean="0"/>
              <a:t> </a:t>
            </a:r>
            <a:r>
              <a:rPr lang="en-US" sz="2500" dirty="0" err="1" smtClean="0"/>
              <a:t>Laba</a:t>
            </a:r>
            <a:r>
              <a:rPr lang="en-US" sz="2500" dirty="0" smtClean="0"/>
              <a:t> </a:t>
            </a:r>
            <a:r>
              <a:rPr lang="en-US" sz="2500" dirty="0" err="1" smtClean="0"/>
              <a:t>bisa</a:t>
            </a:r>
            <a:r>
              <a:rPr lang="en-US" sz="2500" dirty="0" smtClean="0"/>
              <a:t> </a:t>
            </a:r>
            <a:r>
              <a:rPr lang="en-US" sz="2500" dirty="0" err="1" smtClean="0"/>
              <a:t>lebih</a:t>
            </a:r>
            <a:r>
              <a:rPr lang="en-US" sz="2500" dirty="0" smtClean="0"/>
              <a:t> </a:t>
            </a:r>
            <a:r>
              <a:rPr lang="en-US" sz="2500" dirty="0" err="1" smtClean="0"/>
              <a:t>memiliki</a:t>
            </a:r>
            <a:r>
              <a:rPr lang="en-US" sz="2500" dirty="0" smtClean="0"/>
              <a:t> </a:t>
            </a:r>
            <a:r>
              <a:rPr lang="en-US" sz="2500" dirty="0" err="1" smtClean="0"/>
              <a:t>inisiatif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imaginatif</a:t>
            </a:r>
            <a:endParaRPr lang="en-US" sz="25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 err="1" smtClean="0"/>
              <a:t>Pusat</a:t>
            </a:r>
            <a:r>
              <a:rPr lang="en-US" sz="2500" dirty="0" smtClean="0"/>
              <a:t> </a:t>
            </a:r>
            <a:r>
              <a:rPr lang="en-US" sz="2500" dirty="0" err="1" smtClean="0"/>
              <a:t>pelatihan</a:t>
            </a:r>
            <a:r>
              <a:rPr lang="en-US" sz="2500" dirty="0" smtClean="0"/>
              <a:t> </a:t>
            </a:r>
            <a:r>
              <a:rPr lang="en-US" sz="2500" dirty="0" err="1" smtClean="0"/>
              <a:t>bagi</a:t>
            </a:r>
            <a:r>
              <a:rPr lang="en-US" sz="2500" dirty="0" smtClean="0"/>
              <a:t> </a:t>
            </a:r>
            <a:r>
              <a:rPr lang="en-US" sz="2500" dirty="0" err="1" smtClean="0"/>
              <a:t>manajemen</a:t>
            </a:r>
            <a:r>
              <a:rPr lang="en-US" sz="2500" dirty="0" smtClean="0"/>
              <a:t> </a:t>
            </a:r>
            <a:r>
              <a:rPr lang="en-US" sz="2500" dirty="0" err="1" smtClean="0"/>
              <a:t>umum</a:t>
            </a:r>
            <a:endParaRPr lang="en-US" sz="25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 err="1" smtClean="0"/>
              <a:t>Meningkatkan</a:t>
            </a:r>
            <a:r>
              <a:rPr lang="en-US" sz="2500" dirty="0" smtClean="0"/>
              <a:t> </a:t>
            </a:r>
            <a:r>
              <a:rPr lang="en-US" sz="2500" dirty="0" err="1" smtClean="0"/>
              <a:t>kesadaran</a:t>
            </a:r>
            <a:r>
              <a:rPr lang="en-US" sz="2500" dirty="0" smtClean="0"/>
              <a:t> </a:t>
            </a:r>
            <a:r>
              <a:rPr lang="en-US" sz="2500" dirty="0" err="1" smtClean="0"/>
              <a:t>laba</a:t>
            </a:r>
            <a:endParaRPr lang="en-US" sz="25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 err="1" smtClean="0"/>
              <a:t>Memberikan</a:t>
            </a:r>
            <a:r>
              <a:rPr lang="en-US" sz="2500" dirty="0" smtClean="0"/>
              <a:t> </a:t>
            </a:r>
            <a:r>
              <a:rPr lang="en-US" sz="2500" dirty="0" err="1" smtClean="0"/>
              <a:t>manajemen</a:t>
            </a:r>
            <a:r>
              <a:rPr lang="en-US" sz="2500" dirty="0" smtClean="0"/>
              <a:t> </a:t>
            </a:r>
            <a:r>
              <a:rPr lang="en-US" sz="2500" dirty="0" err="1" smtClean="0"/>
              <a:t>puncak</a:t>
            </a:r>
            <a:r>
              <a:rPr lang="en-US" sz="2500" dirty="0" smtClean="0"/>
              <a:t> </a:t>
            </a:r>
            <a:r>
              <a:rPr lang="en-US" sz="2500" dirty="0" err="1" smtClean="0"/>
              <a:t>informasi</a:t>
            </a:r>
            <a:r>
              <a:rPr lang="en-US" sz="2500" dirty="0" smtClean="0"/>
              <a:t> yang </a:t>
            </a:r>
            <a:r>
              <a:rPr lang="en-US" sz="2500" dirty="0" err="1" smtClean="0"/>
              <a:t>siap</a:t>
            </a:r>
            <a:r>
              <a:rPr lang="en-US" sz="2500" dirty="0" smtClean="0"/>
              <a:t> </a:t>
            </a:r>
            <a:r>
              <a:rPr lang="en-US" sz="2500" dirty="0" err="1" smtClean="0"/>
              <a:t>pakai</a:t>
            </a:r>
            <a:endParaRPr lang="en-US" sz="25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 err="1" smtClean="0"/>
              <a:t>Lebih</a:t>
            </a:r>
            <a:r>
              <a:rPr lang="en-US" sz="2500" dirty="0" smtClean="0"/>
              <a:t> </a:t>
            </a:r>
            <a:r>
              <a:rPr lang="en-US" sz="2500" dirty="0" err="1" smtClean="0"/>
              <a:t>responsif</a:t>
            </a:r>
            <a:r>
              <a:rPr lang="en-US" sz="2500" dirty="0" smtClean="0"/>
              <a:t> </a:t>
            </a:r>
            <a:r>
              <a:rPr lang="en-US" sz="2500" dirty="0" err="1" smtClean="0"/>
              <a:t>terhadap</a:t>
            </a:r>
            <a:r>
              <a:rPr lang="en-US" sz="2500" dirty="0" smtClean="0"/>
              <a:t> </a:t>
            </a:r>
            <a:r>
              <a:rPr lang="en-US" sz="2500" dirty="0" err="1" smtClean="0"/>
              <a:t>tekanan</a:t>
            </a:r>
            <a:r>
              <a:rPr lang="en-US" sz="2500" dirty="0" smtClean="0"/>
              <a:t> </a:t>
            </a:r>
            <a:r>
              <a:rPr lang="en-US" sz="2500" dirty="0" err="1" smtClean="0"/>
              <a:t>untuk</a:t>
            </a:r>
            <a:r>
              <a:rPr lang="en-US" sz="2500" dirty="0" smtClean="0"/>
              <a:t> </a:t>
            </a:r>
            <a:r>
              <a:rPr lang="en-US" sz="2500" dirty="0" err="1" smtClean="0"/>
              <a:t>meningkatkan</a:t>
            </a:r>
            <a:r>
              <a:rPr lang="en-US" sz="2500" dirty="0" smtClean="0"/>
              <a:t> </a:t>
            </a:r>
            <a:r>
              <a:rPr lang="en-US" sz="2500" dirty="0" err="1" smtClean="0"/>
              <a:t>kinerja</a:t>
            </a:r>
            <a:r>
              <a:rPr lang="en-US" sz="2500" dirty="0" smtClean="0"/>
              <a:t> </a:t>
            </a:r>
            <a:r>
              <a:rPr lang="en-US" sz="2500" dirty="0" err="1" smtClean="0"/>
              <a:t>persaingan</a:t>
            </a: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puncak</a:t>
            </a:r>
            <a:r>
              <a:rPr lang="en-US" sz="2000" dirty="0" smtClean="0"/>
              <a:t> “</a:t>
            </a:r>
            <a:r>
              <a:rPr lang="en-US" sz="2000" dirty="0" err="1" smtClean="0"/>
              <a:t>terpaksa</a:t>
            </a:r>
            <a:r>
              <a:rPr lang="en-US" sz="2000" dirty="0" smtClean="0"/>
              <a:t>” </a:t>
            </a:r>
            <a:r>
              <a:rPr lang="en-US" sz="2000" dirty="0" err="1" smtClean="0"/>
              <a:t>mengandalkan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puncak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mampu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paham</a:t>
            </a:r>
            <a:r>
              <a:rPr lang="en-US" sz="2000" dirty="0" smtClean="0"/>
              <a:t>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buruk</a:t>
            </a:r>
            <a:r>
              <a:rPr lang="en-US" sz="20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Perselisihan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timbul</a:t>
            </a:r>
            <a:r>
              <a:rPr lang="en-US" sz="2000" dirty="0" smtClean="0"/>
              <a:t>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harga</a:t>
            </a:r>
            <a:r>
              <a:rPr lang="en-US" sz="2000" dirty="0" smtClean="0"/>
              <a:t> transfer, </a:t>
            </a:r>
            <a:r>
              <a:rPr lang="en-US" sz="2000" dirty="0" err="1" smtClean="0"/>
              <a:t>kos</a:t>
            </a:r>
            <a:r>
              <a:rPr lang="en-US" sz="2000" dirty="0" smtClean="0"/>
              <a:t> </a:t>
            </a:r>
            <a:r>
              <a:rPr lang="en-US" sz="2000" dirty="0" err="1" smtClean="0"/>
              <a:t>bersama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kredit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pendapatan</a:t>
            </a:r>
            <a:r>
              <a:rPr lang="en-US" sz="20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Timbul</a:t>
            </a:r>
            <a:r>
              <a:rPr lang="en-US" sz="2000" dirty="0" smtClean="0"/>
              <a:t> </a:t>
            </a:r>
            <a:r>
              <a:rPr lang="en-US" sz="2000" dirty="0" err="1" smtClean="0"/>
              <a:t>kompetisi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Kos </a:t>
            </a:r>
            <a:r>
              <a:rPr lang="en-US" sz="2000" dirty="0" err="1" smtClean="0"/>
              <a:t>tambahan</a:t>
            </a:r>
            <a:r>
              <a:rPr lang="en-US" sz="2000" dirty="0" smtClean="0"/>
              <a:t>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manajer</a:t>
            </a:r>
            <a:r>
              <a:rPr lang="en-US" sz="2000" dirty="0" smtClean="0"/>
              <a:t> yang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Sulit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memenuhi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manajer</a:t>
            </a:r>
            <a:r>
              <a:rPr lang="en-US" sz="2000" dirty="0" smtClean="0"/>
              <a:t> yang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menguasai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perputaran</a:t>
            </a:r>
            <a:r>
              <a:rPr lang="en-US" sz="2000" dirty="0" smtClean="0"/>
              <a:t> </a:t>
            </a:r>
            <a:r>
              <a:rPr lang="en-US" sz="2000" dirty="0" err="1" smtClean="0"/>
              <a:t>manajer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,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tendensi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mementingkan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jangka</a:t>
            </a:r>
            <a:r>
              <a:rPr lang="en-US" sz="2000" dirty="0" smtClean="0"/>
              <a:t> </a:t>
            </a:r>
            <a:r>
              <a:rPr lang="en-US" sz="2000" dirty="0" err="1" smtClean="0"/>
              <a:t>pendek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memuaskan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yang optimum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keseluruhan</a:t>
            </a:r>
            <a:r>
              <a:rPr lang="en-US" sz="2000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Sistem Pengendalian Manajemen-Anthony &amp; Govindarajan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Unit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Unit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Alasannya</a:t>
            </a:r>
            <a:r>
              <a:rPr lang="en-US" dirty="0" smtClean="0"/>
              <a:t>:</a:t>
            </a:r>
          </a:p>
          <a:p>
            <a:pPr lvl="1" eaLnBrk="1" hangingPunct="1">
              <a:defRPr/>
            </a:pPr>
            <a:r>
              <a:rPr lang="en-US" dirty="0" err="1" smtClean="0"/>
              <a:t>Manajer</a:t>
            </a:r>
            <a:r>
              <a:rPr lang="en-US" dirty="0" smtClean="0"/>
              <a:t> Unit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pemanufakturan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.</a:t>
            </a:r>
          </a:p>
          <a:p>
            <a:pPr lvl="1" eaLnBrk="1" hangingPunct="1">
              <a:defRPr/>
            </a:pP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2203</TotalTime>
  <Words>1438</Words>
  <Application>Microsoft Office PowerPoint</Application>
  <PresentationFormat>On-screen Show (4:3)</PresentationFormat>
  <Paragraphs>195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Tahoma</vt:lpstr>
      <vt:lpstr>Wingdings</vt:lpstr>
      <vt:lpstr>Slit</vt:lpstr>
      <vt:lpstr>Pusat Laba/Profit Centre</vt:lpstr>
      <vt:lpstr>Capaian Pembelajaran</vt:lpstr>
      <vt:lpstr>Pusat Laba</vt:lpstr>
      <vt:lpstr>PowerPoint Presentation</vt:lpstr>
      <vt:lpstr>Kondisi untuk pendelegasian tanggungjawab laba</vt:lpstr>
      <vt:lpstr>Prevalensi Pusat Laba</vt:lpstr>
      <vt:lpstr>Manfaat Pusat Laba</vt:lpstr>
      <vt:lpstr>Kesulitan dengan Pusat Laba</vt:lpstr>
      <vt:lpstr>Unit Bisnis sebagai Pusat Laba</vt:lpstr>
      <vt:lpstr>Batasan pada Otoritas Unit Bisnis</vt:lpstr>
      <vt:lpstr>Batasan dari Unit Bisnis yang lain</vt:lpstr>
      <vt:lpstr>Batasan dari Manajemen Korporat</vt:lpstr>
      <vt:lpstr>Pusat Laba Lainya</vt:lpstr>
      <vt:lpstr>Pusat Laba yang Lain</vt:lpstr>
      <vt:lpstr>Pusat Laba yang Lain--Pemasaran</vt:lpstr>
      <vt:lpstr>Pusat Laba yang Lain—Pemanufakturan </vt:lpstr>
      <vt:lpstr>Pusat Laba yang Lain—Unit Layanan dan Pendukung</vt:lpstr>
      <vt:lpstr>Mengukur Profitabilitas</vt:lpstr>
      <vt:lpstr>Jenis ukuran profitabilitas</vt:lpstr>
      <vt:lpstr>Margin Kontribusi</vt:lpstr>
      <vt:lpstr>Laba Langsung</vt:lpstr>
      <vt:lpstr>Laba yang bisa dikendalikan </vt:lpstr>
      <vt:lpstr>Laba sebelum pajak</vt:lpstr>
      <vt:lpstr>Laba bersih</vt:lpstr>
      <vt:lpstr>Pendapatan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Profit Centers</dc:title>
  <dc:creator>Acer</dc:creator>
  <cp:lastModifiedBy>ASUS</cp:lastModifiedBy>
  <cp:revision>42</cp:revision>
  <dcterms:created xsi:type="dcterms:W3CDTF">2011-03-17T01:01:41Z</dcterms:created>
  <dcterms:modified xsi:type="dcterms:W3CDTF">2020-03-24T08:34:06Z</dcterms:modified>
</cp:coreProperties>
</file>