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388" r:id="rId6"/>
    <p:sldId id="392" r:id="rId7"/>
    <p:sldId id="393" r:id="rId8"/>
    <p:sldId id="394" r:id="rId9"/>
    <p:sldId id="296" r:id="rId10"/>
    <p:sldId id="263" r:id="rId11"/>
    <p:sldId id="401" r:id="rId12"/>
    <p:sldId id="264" r:id="rId13"/>
    <p:sldId id="399" r:id="rId14"/>
    <p:sldId id="260" r:id="rId15"/>
    <p:sldId id="261" r:id="rId16"/>
    <p:sldId id="403" r:id="rId17"/>
    <p:sldId id="265" r:id="rId18"/>
    <p:sldId id="266" r:id="rId19"/>
    <p:sldId id="267" r:id="rId20"/>
    <p:sldId id="402" r:id="rId21"/>
    <p:sldId id="404" r:id="rId22"/>
    <p:sldId id="405" r:id="rId23"/>
    <p:sldId id="406" r:id="rId24"/>
    <p:sldId id="407" r:id="rId25"/>
    <p:sldId id="26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296"/>
    <p:restoredTop sz="92800"/>
  </p:normalViewPr>
  <p:slideViewPr>
    <p:cSldViewPr snapToGrid="0" snapToObjects="1">
      <p:cViewPr varScale="1">
        <p:scale>
          <a:sx n="107" d="100"/>
          <a:sy n="107" d="100"/>
        </p:scale>
        <p:origin x="18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EB28B-EC50-6241-BF00-E625D6A8E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9CCEC2-E015-F947-9BEC-255DBE63F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92F71-DA56-7747-AE40-EABE96121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AA0ED-7966-A04A-BA04-5DFF86ED0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463E2-4750-384F-AF02-AE321763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55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F2EAC-A74C-9C48-A738-69EC6FDEB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18A24-45A2-A047-8CA4-B56915D3F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24C17-D8A2-B348-A319-E1939F1AD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6C00B-2B84-9442-AC19-FB9E82EC9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6C789-CAEE-ED4C-921F-151D59203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86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E99D0-E5E4-E846-ACF0-1C91520DC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6437C-883F-6647-ADF3-2A2949D3C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189E0-D368-9249-8762-FF134A62F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6C565-82F8-6144-8464-ADD45C13E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7721D-A190-9B41-BAD1-6EA444400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3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D6D8-A232-6042-8C1D-94506D03F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07232-088F-E548-8F50-9C84E1F90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29973-F7F5-914E-BB29-2A47044B8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7B89E-DCFF-354F-9A8D-5D8D44F57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B73840-F23F-AB4F-83C1-91FCD69A3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D0AD3-661F-3C40-8560-14987F6F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2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C14DB-7BFC-9942-BC5E-AA22348D6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50E98-55BE-5B4F-945F-E29A1E172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F76D2-9D69-C647-96E0-ECC327AF5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4AA333-C794-B345-A00E-7710EDBCAE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2AB342-82E9-AE47-A80B-83C6DEDF7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6F8185-CCFD-0A4D-BD6D-BB0B58E1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904604-CE50-A44F-9025-45DCD293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DA1300-6CFF-E044-AFAE-8154C0A8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89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37BFC-CD43-2D48-8FC9-AEB37DEA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740900-FEF0-F241-A87C-EB6F35804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1555FC-192E-6C45-AEBB-35C7BF227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964624-9682-E24D-8C03-D0BD8175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8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C5F97F-6BBF-9241-B90E-E98938B8C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791F81-B63A-3F43-9313-9CF819F1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A4D13-ABDD-FD49-A44C-B0CD96C20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23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4EC23-0EE8-C649-836A-9147D5208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1DE85-55B6-4B43-87A2-54C235F06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CF1E3-B2C4-6344-BBBC-5121A1533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7E934D-658A-E041-BA62-B25942EE8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24D1E-6450-7F45-B558-388D3CE14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8D2D8-66DE-6546-B117-3EF7ADED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5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142B2-FF3C-0447-98D1-5FB3C00B7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5DE41B-3039-EB47-B643-26989F410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A0BC6-6A5D-3C42-834C-33CB86BEA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26E7C-C7D0-C44B-88D0-036CAC3EA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3E48A6-5016-E648-B3E8-F5147F24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9D9C7-B1B9-8D47-9F0E-A06270CB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6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7A607-E56E-6044-B6DD-25CBFF54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99A260-2B3F-6943-8D8E-FA9499943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3DC4B-EF85-6849-9144-83BECBBA8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54B6-D613-354C-86DF-E8C0AF1E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0169B-3A05-1D40-9E1C-FF12C170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75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09CDCC-F5BB-D54F-9B47-8DAF78A3B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3ACB4-32B7-4F4D-A284-6139AD19C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D5557-4076-314D-8A38-8A119F91E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DF4E7-2014-A741-8C32-ED9E686D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9689D-F449-4244-ABD5-B4E41B3A2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5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D890AC-ED69-E748-AB38-D7F1E347B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FA8EC-8552-BB40-8884-FBF1690FE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1CA6C-3B3C-FA48-BD8B-19147EF3B6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85F41-B8CD-9E4F-BE39-025CB641343F}" type="datetimeFigureOut">
              <a:rPr lang="en-US" smtClean="0"/>
              <a:t>5/6/21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6BE73-1CCF-6849-93F1-9ED25D9B8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296FA-8DA0-3C41-8F4D-EB14D772C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DF1FE-48EC-994D-B0FA-B34BD858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3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FF0BB-13EB-E746-B42A-5DA053971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0878" y="3331174"/>
            <a:ext cx="9144000" cy="2387600"/>
          </a:xfrm>
        </p:spPr>
        <p:txBody>
          <a:bodyPr/>
          <a:lstStyle/>
          <a:p>
            <a:r>
              <a:rPr lang="en-US" dirty="0"/>
              <a:t>NEUROSCIENCE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9AC420-F335-B743-B7D8-00772A9761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A03E0-6334-1845-877D-4F5B6715A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524474"/>
            <a:ext cx="3175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6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9D472-B5F2-F146-AFE8-654ADB4E7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CAKUPAN NEUROSCIENCE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34F9A-08D1-1346-B95B-C9B6319A3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NEUROSCIENCE : 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multidisiplin</a:t>
            </a:r>
            <a:r>
              <a:rPr lang="en-US" dirty="0"/>
              <a:t> yang </a:t>
            </a:r>
            <a:r>
              <a:rPr lang="en-US" dirty="0" err="1"/>
              <a:t>menganalisa</a:t>
            </a:r>
            <a:r>
              <a:rPr lang="en-US" dirty="0"/>
              <a:t>  system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bilogi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kerjanya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Neuroanatomis</a:t>
            </a:r>
            <a:r>
              <a:rPr lang="en-US" dirty="0"/>
              <a:t> :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/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seluler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hubungannya</a:t>
            </a:r>
            <a:r>
              <a:rPr lang="en-US" dirty="0"/>
              <a:t> (circuitry).</a:t>
            </a:r>
          </a:p>
          <a:p>
            <a:pPr lvl="1"/>
            <a:r>
              <a:rPr lang="en-US" dirty="0" err="1"/>
              <a:t>Neorochemist</a:t>
            </a:r>
            <a:r>
              <a:rPr lang="en-US" dirty="0"/>
              <a:t>  : </a:t>
            </a:r>
            <a:r>
              <a:rPr lang="en-US" dirty="0" err="1"/>
              <a:t>mempelajari</a:t>
            </a:r>
            <a:r>
              <a:rPr lang="en-US" dirty="0"/>
              <a:t>  </a:t>
            </a:r>
            <a:r>
              <a:rPr lang="en-US" dirty="0" err="1"/>
              <a:t>komposisi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  lemak, protein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Neuro Physiologist : </a:t>
            </a:r>
            <a:r>
              <a:rPr lang="en-US" dirty="0" err="1"/>
              <a:t>Mempelajari</a:t>
            </a:r>
            <a:r>
              <a:rPr lang="en-US" dirty="0"/>
              <a:t> organ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bioelektris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Neuropsychologist :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pengorganisasian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substrat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prilaku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kognisi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008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95D79-7C97-7D45-B757-2D3B80117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PERKEMBANGAN NEUROSCIENCE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AFEBB-A1DD-A448-A27D-D7221B271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1960 an  focus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structure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yang normal </a:t>
            </a:r>
            <a:r>
              <a:rPr lang="en-US" dirty="0" err="1"/>
              <a:t>dan</a:t>
            </a:r>
            <a:r>
              <a:rPr lang="en-US" dirty="0"/>
              <a:t> abnormal.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cakupannya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biologimolekuler</a:t>
            </a:r>
            <a:r>
              <a:rPr lang="en-US" dirty="0"/>
              <a:t>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, </a:t>
            </a:r>
            <a:r>
              <a:rPr lang="en-US" dirty="0" err="1"/>
              <a:t>kode</a:t>
            </a:r>
            <a:r>
              <a:rPr lang="en-US" dirty="0"/>
              <a:t> genetic </a:t>
            </a:r>
            <a:r>
              <a:rPr lang="en-US" dirty="0" err="1"/>
              <a:t>dan</a:t>
            </a:r>
            <a:r>
              <a:rPr lang="en-US" dirty="0"/>
              <a:t> protein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system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biologi</a:t>
            </a:r>
            <a:r>
              <a:rPr lang="en-US" dirty="0"/>
              <a:t>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prilaku</a:t>
            </a:r>
            <a:r>
              <a:rPr lang="en-US" dirty="0"/>
              <a:t> normal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terganggu</a:t>
            </a:r>
            <a:r>
              <a:rPr lang="en-US" dirty="0"/>
              <a:t> , </a:t>
            </a:r>
            <a:r>
              <a:rPr lang="en-US" dirty="0" err="1"/>
              <a:t>emosi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kognisi</a:t>
            </a:r>
            <a:r>
              <a:rPr lang="en-US" dirty="0"/>
              <a:t> ( </a:t>
            </a:r>
            <a:r>
              <a:rPr lang="en-US" dirty="0" err="1"/>
              <a:t>kondisi</a:t>
            </a:r>
            <a:r>
              <a:rPr lang="en-US" dirty="0"/>
              <a:t> mental </a:t>
            </a:r>
            <a:r>
              <a:rPr lang="en-US" dirty="0" err="1"/>
              <a:t>ssat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052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321DF-5AE1-074B-9A90-8B3123B9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NEURO : HEIRARCHIS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B8598-B81F-5D41-B009-FC0BBFE57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72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Oval 2">
            <a:extLst>
              <a:ext uri="{FF2B5EF4-FFF2-40B4-BE49-F238E27FC236}">
                <a16:creationId xmlns:a16="http://schemas.microsoft.com/office/drawing/2014/main" id="{F4EBAFC8-7156-C448-940B-9C137CCBE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0"/>
            <a:ext cx="1676400" cy="1371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CENTRAL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NERVOUS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SYSTEM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(CNS)*</a:t>
            </a:r>
          </a:p>
        </p:txBody>
      </p:sp>
      <p:sp>
        <p:nvSpPr>
          <p:cNvPr id="16386" name="Rectangle 3" descr="Large grid">
            <a:extLst>
              <a:ext uri="{FF2B5EF4-FFF2-40B4-BE49-F238E27FC236}">
                <a16:creationId xmlns:a16="http://schemas.microsoft.com/office/drawing/2014/main" id="{1E23068A-B674-2449-ABA9-DC97BE6FA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457200"/>
            <a:ext cx="1219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Spinal cord</a:t>
            </a:r>
          </a:p>
        </p:txBody>
      </p:sp>
      <p:sp>
        <p:nvSpPr>
          <p:cNvPr id="16387" name="Rectangle 4" descr="Light horizontal">
            <a:extLst>
              <a:ext uri="{FF2B5EF4-FFF2-40B4-BE49-F238E27FC236}">
                <a16:creationId xmlns:a16="http://schemas.microsoft.com/office/drawing/2014/main" id="{0F969AE6-2947-1D45-AB0E-47C3EACC5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981200"/>
            <a:ext cx="14478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Afferent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divison</a:t>
            </a:r>
          </a:p>
        </p:txBody>
      </p:sp>
      <p:sp>
        <p:nvSpPr>
          <p:cNvPr id="16388" name="Rectangle 5" descr="Dark horizontal">
            <a:extLst>
              <a:ext uri="{FF2B5EF4-FFF2-40B4-BE49-F238E27FC236}">
                <a16:creationId xmlns:a16="http://schemas.microsoft.com/office/drawing/2014/main" id="{339388B1-496D-A94D-A6AC-99824C434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981200"/>
            <a:ext cx="13716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Efferent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division</a:t>
            </a:r>
          </a:p>
        </p:txBody>
      </p:sp>
      <p:sp>
        <p:nvSpPr>
          <p:cNvPr id="7173" name="Rectangle 6" descr="Large grid">
            <a:extLst>
              <a:ext uri="{FF2B5EF4-FFF2-40B4-BE49-F238E27FC236}">
                <a16:creationId xmlns:a16="http://schemas.microsoft.com/office/drawing/2014/main" id="{CDB04F7C-8685-D54B-9DA4-B3208C431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275" y="533400"/>
            <a:ext cx="1339850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372" tIns="45686" rIns="91372" bIns="45686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b="1">
                <a:solidFill>
                  <a:schemeClr val="tx2"/>
                </a:solidFill>
                <a:latin typeface="Arial" panose="020B0604020202020204" pitchFamily="34" charset="0"/>
              </a:rPr>
              <a:t>Brain</a:t>
            </a:r>
          </a:p>
        </p:txBody>
      </p:sp>
      <p:sp>
        <p:nvSpPr>
          <p:cNvPr id="172039" name="Rectangle 7">
            <a:extLst>
              <a:ext uri="{FF2B5EF4-FFF2-40B4-BE49-F238E27FC236}">
                <a16:creationId xmlns:a16="http://schemas.microsoft.com/office/drawing/2014/main" id="{EBEA171B-1A6C-4B4F-B98B-7F63E07D8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752600"/>
            <a:ext cx="1600200" cy="838200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91372" tIns="45686" rIns="91372" bIns="45686" anchor="ctr"/>
          <a:lstStyle/>
          <a:p>
            <a:pPr algn="ctr" eaLnBrk="1" hangingPunct="1">
              <a:defRPr/>
            </a:pPr>
            <a:r>
              <a:rPr lang="en-US" altLang="en-US" b="1">
                <a:solidFill>
                  <a:schemeClr val="tx2"/>
                </a:solidFill>
                <a:latin typeface="Arial" panose="020B0604020202020204" pitchFamily="34" charset="0"/>
              </a:rPr>
              <a:t>PERIPHERAL</a:t>
            </a:r>
          </a:p>
          <a:p>
            <a:pPr algn="ctr" eaLnBrk="1" hangingPunct="1">
              <a:defRPr/>
            </a:pPr>
            <a:r>
              <a:rPr lang="en-US" altLang="en-US" b="1">
                <a:solidFill>
                  <a:schemeClr val="tx2"/>
                </a:solidFill>
                <a:latin typeface="Arial" panose="020B0604020202020204" pitchFamily="34" charset="0"/>
              </a:rPr>
              <a:t>NERVOUS</a:t>
            </a:r>
          </a:p>
          <a:p>
            <a:pPr algn="ctr" eaLnBrk="1" hangingPunct="1">
              <a:defRPr/>
            </a:pPr>
            <a:r>
              <a:rPr lang="en-US" altLang="en-US" b="1">
                <a:solidFill>
                  <a:schemeClr val="tx2"/>
                </a:solidFill>
                <a:latin typeface="Arial" panose="020B0604020202020204" pitchFamily="34" charset="0"/>
              </a:rPr>
              <a:t>SYSTEM (PNS)</a:t>
            </a:r>
          </a:p>
        </p:txBody>
      </p:sp>
      <p:sp>
        <p:nvSpPr>
          <p:cNvPr id="16391" name="Rectangle 8" descr="Light downward diagonal">
            <a:extLst>
              <a:ext uri="{FF2B5EF4-FFF2-40B4-BE49-F238E27FC236}">
                <a16:creationId xmlns:a16="http://schemas.microsoft.com/office/drawing/2014/main" id="{311908AF-0E6B-DE4D-A061-EFF3EB47E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29000"/>
            <a:ext cx="1143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Sensory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stimuli</a:t>
            </a:r>
          </a:p>
        </p:txBody>
      </p:sp>
      <p:sp>
        <p:nvSpPr>
          <p:cNvPr id="16392" name="Rectangle 9" descr="Light upward diagonal">
            <a:extLst>
              <a:ext uri="{FF2B5EF4-FFF2-40B4-BE49-F238E27FC236}">
                <a16:creationId xmlns:a16="http://schemas.microsoft.com/office/drawing/2014/main" id="{C2F4FCCB-1004-964A-98A6-E44829FF6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429000"/>
            <a:ext cx="12192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Visceral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stimuli</a:t>
            </a:r>
          </a:p>
        </p:txBody>
      </p:sp>
      <p:sp>
        <p:nvSpPr>
          <p:cNvPr id="16393" name="Rectangle 10" descr="Wide downward diagonal">
            <a:extLst>
              <a:ext uri="{FF2B5EF4-FFF2-40B4-BE49-F238E27FC236}">
                <a16:creationId xmlns:a16="http://schemas.microsoft.com/office/drawing/2014/main" id="{3BF5E001-5053-7C45-AF07-0D04596E0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971800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Somatic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nervous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system</a:t>
            </a:r>
          </a:p>
        </p:txBody>
      </p:sp>
      <p:sp>
        <p:nvSpPr>
          <p:cNvPr id="16394" name="Rectangle 11" descr="Wide upward diagonal">
            <a:extLst>
              <a:ext uri="{FF2B5EF4-FFF2-40B4-BE49-F238E27FC236}">
                <a16:creationId xmlns:a16="http://schemas.microsoft.com/office/drawing/2014/main" id="{FF54895E-D8CB-E746-83EF-03B9C80A8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971800"/>
            <a:ext cx="14478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Autonomic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nervous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system</a:t>
            </a:r>
          </a:p>
        </p:txBody>
      </p:sp>
      <p:sp>
        <p:nvSpPr>
          <p:cNvPr id="16395" name="Rectangle 12" descr="Large checker board">
            <a:extLst>
              <a:ext uri="{FF2B5EF4-FFF2-40B4-BE49-F238E27FC236}">
                <a16:creationId xmlns:a16="http://schemas.microsoft.com/office/drawing/2014/main" id="{9D5DFF0D-7701-6D4A-945F-4CA3436F0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419600"/>
            <a:ext cx="13716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Sympathetic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nervous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system</a:t>
            </a:r>
          </a:p>
        </p:txBody>
      </p:sp>
      <p:sp>
        <p:nvSpPr>
          <p:cNvPr id="16396" name="Rectangle 13" descr="Sphere">
            <a:extLst>
              <a:ext uri="{FF2B5EF4-FFF2-40B4-BE49-F238E27FC236}">
                <a16:creationId xmlns:a16="http://schemas.microsoft.com/office/drawing/2014/main" id="{8DE27F80-2312-FA4B-A495-D978E5F53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4419600"/>
            <a:ext cx="18288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Parasympathetic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nervous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system</a:t>
            </a:r>
          </a:p>
        </p:txBody>
      </p:sp>
      <p:sp>
        <p:nvSpPr>
          <p:cNvPr id="16397" name="Rectangle 14" descr="Plaid">
            <a:extLst>
              <a:ext uri="{FF2B5EF4-FFF2-40B4-BE49-F238E27FC236}">
                <a16:creationId xmlns:a16="http://schemas.microsoft.com/office/drawing/2014/main" id="{1DA452DF-8370-9F4F-9B38-3B6CCAE97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343400"/>
            <a:ext cx="1143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Motor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neurons</a:t>
            </a:r>
          </a:p>
        </p:txBody>
      </p:sp>
      <p:sp>
        <p:nvSpPr>
          <p:cNvPr id="16398" name="Rectangle 15" descr="Dark vertical">
            <a:extLst>
              <a:ext uri="{FF2B5EF4-FFF2-40B4-BE49-F238E27FC236}">
                <a16:creationId xmlns:a16="http://schemas.microsoft.com/office/drawing/2014/main" id="{F68AA2EF-4781-D548-80CB-A2FBC6C50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5562600"/>
            <a:ext cx="44196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Skeletal muscle	            Smooth muscle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                Cardiac muscle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     	             Glands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EFFECTOR ORGANS</a:t>
            </a:r>
          </a:p>
        </p:txBody>
      </p:sp>
      <p:sp>
        <p:nvSpPr>
          <p:cNvPr id="16399" name="Line 16">
            <a:extLst>
              <a:ext uri="{FF2B5EF4-FFF2-40B4-BE49-F238E27FC236}">
                <a16:creationId xmlns:a16="http://schemas.microsoft.com/office/drawing/2014/main" id="{2EE881BB-AAD8-574C-8BB7-427D4CDA5D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685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17">
            <a:extLst>
              <a:ext uri="{FF2B5EF4-FFF2-40B4-BE49-F238E27FC236}">
                <a16:creationId xmlns:a16="http://schemas.microsoft.com/office/drawing/2014/main" id="{88A32611-6102-A94B-A957-745AD2E1E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685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Line 18">
            <a:extLst>
              <a:ext uri="{FF2B5EF4-FFF2-40B4-BE49-F238E27FC236}">
                <a16:creationId xmlns:a16="http://schemas.microsoft.com/office/drawing/2014/main" id="{19E571E5-39AE-F147-BB86-68D3366FB7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15240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2" name="Line 19">
            <a:extLst>
              <a:ext uri="{FF2B5EF4-FFF2-40B4-BE49-F238E27FC236}">
                <a16:creationId xmlns:a16="http://schemas.microsoft.com/office/drawing/2014/main" id="{0FC21200-76FF-2443-8081-FE9D6E1AE0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1524000"/>
            <a:ext cx="1752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3" name="Line 20">
            <a:extLst>
              <a:ext uri="{FF2B5EF4-FFF2-40B4-BE49-F238E27FC236}">
                <a16:creationId xmlns:a16="http://schemas.microsoft.com/office/drawing/2014/main" id="{97A7339B-163F-8342-A796-A6F5E9E976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1295400"/>
            <a:ext cx="0" cy="228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Text Box 21">
            <a:extLst>
              <a:ext uri="{FF2B5EF4-FFF2-40B4-BE49-F238E27FC236}">
                <a16:creationId xmlns:a16="http://schemas.microsoft.com/office/drawing/2014/main" id="{1EF449E8-6C1D-6F40-BAFA-19ABFA584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143000"/>
            <a:ext cx="3276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Arial" panose="020B0604020202020204" pitchFamily="34" charset="0"/>
              </a:rPr>
              <a:t>(input to CNS from periphery)</a:t>
            </a:r>
          </a:p>
        </p:txBody>
      </p:sp>
      <p:sp>
        <p:nvSpPr>
          <p:cNvPr id="16405" name="Line 22">
            <a:extLst>
              <a:ext uri="{FF2B5EF4-FFF2-40B4-BE49-F238E27FC236}">
                <a16:creationId xmlns:a16="http://schemas.microsoft.com/office/drawing/2014/main" id="{5E0C3C66-A2CB-C143-A971-F5BABDC5A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371600"/>
            <a:ext cx="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23">
            <a:extLst>
              <a:ext uri="{FF2B5EF4-FFF2-40B4-BE49-F238E27FC236}">
                <a16:creationId xmlns:a16="http://schemas.microsoft.com/office/drawing/2014/main" id="{324C630F-9169-2B41-886C-CBB1F9D11A6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600200"/>
            <a:ext cx="1905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24">
            <a:extLst>
              <a:ext uri="{FF2B5EF4-FFF2-40B4-BE49-F238E27FC236}">
                <a16:creationId xmlns:a16="http://schemas.microsoft.com/office/drawing/2014/main" id="{2B82E408-7D2D-0540-87FB-53F529CDA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1600200"/>
            <a:ext cx="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Text Box 25">
            <a:extLst>
              <a:ext uri="{FF2B5EF4-FFF2-40B4-BE49-F238E27FC236}">
                <a16:creationId xmlns:a16="http://schemas.microsoft.com/office/drawing/2014/main" id="{913A3186-5678-4948-AE3B-AC4C5F4AC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219200"/>
            <a:ext cx="342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Arial" panose="020B0604020202020204" pitchFamily="34" charset="0"/>
              </a:rPr>
              <a:t>(output from CNS to periphery)</a:t>
            </a:r>
          </a:p>
        </p:txBody>
      </p:sp>
      <p:sp>
        <p:nvSpPr>
          <p:cNvPr id="16409" name="Line 26">
            <a:extLst>
              <a:ext uri="{FF2B5EF4-FFF2-40B4-BE49-F238E27FC236}">
                <a16:creationId xmlns:a16="http://schemas.microsoft.com/office/drawing/2014/main" id="{9EA4D9E9-81F5-D64D-958B-954BE87096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3048000"/>
            <a:ext cx="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Line 27">
            <a:extLst>
              <a:ext uri="{FF2B5EF4-FFF2-40B4-BE49-F238E27FC236}">
                <a16:creationId xmlns:a16="http://schemas.microsoft.com/office/drawing/2014/main" id="{51BF919F-E6C2-EB42-A574-295F09D945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3048000"/>
            <a:ext cx="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1" name="Line 28">
            <a:extLst>
              <a:ext uri="{FF2B5EF4-FFF2-40B4-BE49-F238E27FC236}">
                <a16:creationId xmlns:a16="http://schemas.microsoft.com/office/drawing/2014/main" id="{0F7A1423-51A5-7A40-919E-80C734743B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048000"/>
            <a:ext cx="609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2" name="Line 29">
            <a:extLst>
              <a:ext uri="{FF2B5EF4-FFF2-40B4-BE49-F238E27FC236}">
                <a16:creationId xmlns:a16="http://schemas.microsoft.com/office/drawing/2014/main" id="{14BA3D2F-A21D-E94B-B885-F85E5C3E78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2667000"/>
            <a:ext cx="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3" name="Line 30">
            <a:extLst>
              <a:ext uri="{FF2B5EF4-FFF2-40B4-BE49-F238E27FC236}">
                <a16:creationId xmlns:a16="http://schemas.microsoft.com/office/drawing/2014/main" id="{BC6F6B1F-740D-BF44-9853-4D5BEA3746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3048000"/>
            <a:ext cx="609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Line 31">
            <a:extLst>
              <a:ext uri="{FF2B5EF4-FFF2-40B4-BE49-F238E27FC236}">
                <a16:creationId xmlns:a16="http://schemas.microsoft.com/office/drawing/2014/main" id="{3D09C3B9-F9DC-D04D-B7E8-DEBDB49589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2667000"/>
            <a:ext cx="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5" name="Line 32">
            <a:extLst>
              <a:ext uri="{FF2B5EF4-FFF2-40B4-BE49-F238E27FC236}">
                <a16:creationId xmlns:a16="http://schemas.microsoft.com/office/drawing/2014/main" id="{4A81CAA7-8ECA-464F-A7B1-D4CD977BA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2514600"/>
            <a:ext cx="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Line 33">
            <a:extLst>
              <a:ext uri="{FF2B5EF4-FFF2-40B4-BE49-F238E27FC236}">
                <a16:creationId xmlns:a16="http://schemas.microsoft.com/office/drawing/2014/main" id="{5C19B15E-1A8C-B147-8212-7F461B15BA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743200"/>
            <a:ext cx="2286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7" name="Line 34">
            <a:extLst>
              <a:ext uri="{FF2B5EF4-FFF2-40B4-BE49-F238E27FC236}">
                <a16:creationId xmlns:a16="http://schemas.microsoft.com/office/drawing/2014/main" id="{C17808E8-88F0-B045-B8B8-E3AB196A92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48400" y="2743200"/>
            <a:ext cx="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Line 35">
            <a:extLst>
              <a:ext uri="{FF2B5EF4-FFF2-40B4-BE49-F238E27FC236}">
                <a16:creationId xmlns:a16="http://schemas.microsoft.com/office/drawing/2014/main" id="{F601E5E8-D11C-D14D-BA0E-E8B2681653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4400" y="2743200"/>
            <a:ext cx="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Line 36">
            <a:extLst>
              <a:ext uri="{FF2B5EF4-FFF2-40B4-BE49-F238E27FC236}">
                <a16:creationId xmlns:a16="http://schemas.microsoft.com/office/drawing/2014/main" id="{374F6327-2793-4A4F-A820-C85CFD3445B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733800"/>
            <a:ext cx="0" cy="6096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0" name="Line 37">
            <a:extLst>
              <a:ext uri="{FF2B5EF4-FFF2-40B4-BE49-F238E27FC236}">
                <a16:creationId xmlns:a16="http://schemas.microsoft.com/office/drawing/2014/main" id="{6210CDFA-D163-D14D-9E2F-8D23976679D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3733800"/>
            <a:ext cx="0" cy="304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1" name="Line 38">
            <a:extLst>
              <a:ext uri="{FF2B5EF4-FFF2-40B4-BE49-F238E27FC236}">
                <a16:creationId xmlns:a16="http://schemas.microsoft.com/office/drawing/2014/main" id="{4D77253C-8B7A-524A-B887-1BB537ADC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4038600"/>
            <a:ext cx="1600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2" name="Line 39">
            <a:extLst>
              <a:ext uri="{FF2B5EF4-FFF2-40B4-BE49-F238E27FC236}">
                <a16:creationId xmlns:a16="http://schemas.microsoft.com/office/drawing/2014/main" id="{0E9AE26F-7B0E-BA48-A94A-7D61F4BC63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4038600"/>
            <a:ext cx="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3" name="Line 40">
            <a:extLst>
              <a:ext uri="{FF2B5EF4-FFF2-40B4-BE49-F238E27FC236}">
                <a16:creationId xmlns:a16="http://schemas.microsoft.com/office/drawing/2014/main" id="{1775D06F-B7C9-634D-88DA-B0A7B83F75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372600" y="4038600"/>
            <a:ext cx="0" cy="381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4" name="Line 41">
            <a:extLst>
              <a:ext uri="{FF2B5EF4-FFF2-40B4-BE49-F238E27FC236}">
                <a16:creationId xmlns:a16="http://schemas.microsoft.com/office/drawing/2014/main" id="{692F6B7E-4EC2-3E48-9AF3-D03B6BEA1D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6324600"/>
            <a:ext cx="4419600" cy="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5" name="Line 42">
            <a:extLst>
              <a:ext uri="{FF2B5EF4-FFF2-40B4-BE49-F238E27FC236}">
                <a16:creationId xmlns:a16="http://schemas.microsoft.com/office/drawing/2014/main" id="{C5951FC9-6886-EC45-81DC-91686881A607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5562600"/>
            <a:ext cx="0" cy="7620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6" name="Line 43">
            <a:extLst>
              <a:ext uri="{FF2B5EF4-FFF2-40B4-BE49-F238E27FC236}">
                <a16:creationId xmlns:a16="http://schemas.microsoft.com/office/drawing/2014/main" id="{3E736E7D-EF78-674C-A5DF-B1199E4728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5105400"/>
            <a:ext cx="0" cy="457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44">
            <a:extLst>
              <a:ext uri="{FF2B5EF4-FFF2-40B4-BE49-F238E27FC236}">
                <a16:creationId xmlns:a16="http://schemas.microsoft.com/office/drawing/2014/main" id="{70B8CCFD-C8D9-8C4B-95C8-30CD1CB23AB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5181600"/>
            <a:ext cx="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Line 45">
            <a:extLst>
              <a:ext uri="{FF2B5EF4-FFF2-40B4-BE49-F238E27FC236}">
                <a16:creationId xmlns:a16="http://schemas.microsoft.com/office/drawing/2014/main" id="{6378A485-C447-8D43-B4EA-C5457ED94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5410200"/>
            <a:ext cx="533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9" name="Line 46">
            <a:extLst>
              <a:ext uri="{FF2B5EF4-FFF2-40B4-BE49-F238E27FC236}">
                <a16:creationId xmlns:a16="http://schemas.microsoft.com/office/drawing/2014/main" id="{23ABBEDE-A1BE-FB49-B617-5653EB4384E4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2600" y="5181600"/>
            <a:ext cx="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0" name="Line 47">
            <a:extLst>
              <a:ext uri="{FF2B5EF4-FFF2-40B4-BE49-F238E27FC236}">
                <a16:creationId xmlns:a16="http://schemas.microsoft.com/office/drawing/2014/main" id="{7C6AA101-BDEB-9B42-AD04-3E2234B80C1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63000" y="5410200"/>
            <a:ext cx="6096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1" name="Line 48">
            <a:extLst>
              <a:ext uri="{FF2B5EF4-FFF2-40B4-BE49-F238E27FC236}">
                <a16:creationId xmlns:a16="http://schemas.microsoft.com/office/drawing/2014/main" id="{CF93361C-4690-454D-A47F-89E392C59D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229600" y="54102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2" name="Line 49">
            <a:extLst>
              <a:ext uri="{FF2B5EF4-FFF2-40B4-BE49-F238E27FC236}">
                <a16:creationId xmlns:a16="http://schemas.microsoft.com/office/drawing/2014/main" id="{9B54069D-C538-0E44-BD5D-13B003C719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5410200"/>
            <a:ext cx="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3" name="Line 50">
            <a:extLst>
              <a:ext uri="{FF2B5EF4-FFF2-40B4-BE49-F238E27FC236}">
                <a16:creationId xmlns:a16="http://schemas.microsoft.com/office/drawing/2014/main" id="{303D841D-3BE2-1F47-8888-31F967EC3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209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4" name="Line 51">
            <a:extLst>
              <a:ext uri="{FF2B5EF4-FFF2-40B4-BE49-F238E27FC236}">
                <a16:creationId xmlns:a16="http://schemas.microsoft.com/office/drawing/2014/main" id="{20CC4B56-8656-5049-A21C-5793F8921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209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5" name="Text Box 52" descr="Solid diamond">
            <a:extLst>
              <a:ext uri="{FF2B5EF4-FFF2-40B4-BE49-F238E27FC236}">
                <a16:creationId xmlns:a16="http://schemas.microsoft.com/office/drawing/2014/main" id="{AB9E4314-AAC5-6644-80AA-E0FD0A1CB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181600"/>
            <a:ext cx="2743200" cy="1006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* FUNCTIONAL DIVISIONS OF THE NS</a:t>
            </a:r>
          </a:p>
        </p:txBody>
      </p:sp>
      <p:sp>
        <p:nvSpPr>
          <p:cNvPr id="16436" name="Text Box 53">
            <a:extLst>
              <a:ext uri="{FF2B5EF4-FFF2-40B4-BE49-F238E27FC236}">
                <a16:creationId xmlns:a16="http://schemas.microsoft.com/office/drawing/2014/main" id="{80E24543-97D8-0946-95CA-4E5849EB7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381000"/>
            <a:ext cx="1600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Arial" panose="020B0604020202020204" pitchFamily="34" charset="0"/>
              </a:rPr>
              <a:t>31 pairs of spinal nerves</a:t>
            </a:r>
          </a:p>
        </p:txBody>
      </p:sp>
      <p:sp>
        <p:nvSpPr>
          <p:cNvPr id="16437" name="Text Box 54">
            <a:extLst>
              <a:ext uri="{FF2B5EF4-FFF2-40B4-BE49-F238E27FC236}">
                <a16:creationId xmlns:a16="http://schemas.microsoft.com/office/drawing/2014/main" id="{47C83D17-29D2-F146-B629-D1A09AE1B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52400"/>
            <a:ext cx="121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  <a:latin typeface="Arial" panose="020B0604020202020204" pitchFamily="34" charset="0"/>
              </a:rPr>
              <a:t>12 pairs of cranial nerves</a:t>
            </a:r>
          </a:p>
        </p:txBody>
      </p:sp>
      <p:sp>
        <p:nvSpPr>
          <p:cNvPr id="16438" name="Line 55">
            <a:extLst>
              <a:ext uri="{FF2B5EF4-FFF2-40B4-BE49-F238E27FC236}">
                <a16:creationId xmlns:a16="http://schemas.microsoft.com/office/drawing/2014/main" id="{4DB712DE-9966-5C41-A12F-46FF36DF3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685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9" name="Line 56">
            <a:extLst>
              <a:ext uri="{FF2B5EF4-FFF2-40B4-BE49-F238E27FC236}">
                <a16:creationId xmlns:a16="http://schemas.microsoft.com/office/drawing/2014/main" id="{C701AE85-2460-7640-914B-556CA9F146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762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47287"/>
      </p:ext>
    </p:extLst>
  </p:cSld>
  <p:clrMapOvr>
    <a:masterClrMapping/>
  </p:clrMapOvr>
  <p:transition>
    <p:comb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6FC84553-12DD-F24A-A8F0-D9F20DA427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92100"/>
            <a:ext cx="7772400" cy="922338"/>
          </a:xfrm>
        </p:spPr>
        <p:txBody>
          <a:bodyPr/>
          <a:lstStyle/>
          <a:p>
            <a:pPr eaLnBrk="1" hangingPunct="1"/>
            <a:r>
              <a:rPr lang="en-US" altLang="en-US" b="1">
                <a:latin typeface="Comic Sans MS" panose="030F0902030302020204" pitchFamily="66" charset="0"/>
              </a:rPr>
              <a:t>Otak</a:t>
            </a:r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B529290B-A690-8842-9CB2-F5BC19F8E3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1066800"/>
            <a:ext cx="8540750" cy="54102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omic Sans MS" panose="030F0902030302020204" pitchFamily="66" charset="0"/>
              </a:rPr>
              <a:t>Berat otak berkisar 2 % Berat Badan</a:t>
            </a:r>
          </a:p>
          <a:p>
            <a:pPr eaLnBrk="1" hangingPunct="1"/>
            <a:r>
              <a:rPr lang="en-US" altLang="en-US">
                <a:latin typeface="Comic Sans MS" panose="030F0902030302020204" pitchFamily="66" charset="0"/>
              </a:rPr>
              <a:t> Terbagi atas</a:t>
            </a:r>
          </a:p>
          <a:p>
            <a:pPr lvl="1" eaLnBrk="1" hangingPunct="1"/>
            <a:r>
              <a:rPr lang="en-US" altLang="en-US">
                <a:latin typeface="Comic Sans MS" panose="030F0902030302020204" pitchFamily="66" charset="0"/>
              </a:rPr>
              <a:t>Otak besar (cerebrum)</a:t>
            </a:r>
          </a:p>
          <a:p>
            <a:pPr lvl="1" eaLnBrk="1" hangingPunct="1"/>
            <a:r>
              <a:rPr lang="en-US" altLang="en-US">
                <a:latin typeface="Comic Sans MS" panose="030F0902030302020204" pitchFamily="66" charset="0"/>
              </a:rPr>
              <a:t>Otak kecil (cerebellum)</a:t>
            </a:r>
          </a:p>
          <a:p>
            <a:pPr lvl="1" eaLnBrk="1" hangingPunct="1"/>
            <a:r>
              <a:rPr lang="en-US" altLang="en-US">
                <a:latin typeface="Comic Sans MS" panose="030F0902030302020204" pitchFamily="66" charset="0"/>
              </a:rPr>
              <a:t>Batang otak (truncus cerebri)</a:t>
            </a:r>
          </a:p>
          <a:p>
            <a:pPr eaLnBrk="1" hangingPunct="1"/>
            <a:r>
              <a:rPr lang="en-US" altLang="en-US">
                <a:latin typeface="Comic Sans MS" panose="030F0902030302020204" pitchFamily="66" charset="0"/>
              </a:rPr>
              <a:t>Otak besar terbagi menjadi 4 lobus</a:t>
            </a:r>
          </a:p>
          <a:p>
            <a:pPr lvl="1" eaLnBrk="1" hangingPunct="1"/>
            <a:r>
              <a:rPr lang="en-US" altLang="en-US">
                <a:latin typeface="Comic Sans MS" panose="030F0902030302020204" pitchFamily="66" charset="0"/>
              </a:rPr>
              <a:t>Frontalis</a:t>
            </a:r>
          </a:p>
          <a:p>
            <a:pPr lvl="1" eaLnBrk="1" hangingPunct="1"/>
            <a:r>
              <a:rPr lang="en-US" altLang="en-US">
                <a:latin typeface="Comic Sans MS" panose="030F0902030302020204" pitchFamily="66" charset="0"/>
              </a:rPr>
              <a:t>Parietalis</a:t>
            </a:r>
          </a:p>
          <a:p>
            <a:pPr lvl="1" eaLnBrk="1" hangingPunct="1"/>
            <a:r>
              <a:rPr lang="en-US" altLang="en-US">
                <a:latin typeface="Comic Sans MS" panose="030F0902030302020204" pitchFamily="66" charset="0"/>
              </a:rPr>
              <a:t>Temporalis</a:t>
            </a:r>
          </a:p>
          <a:p>
            <a:pPr lvl="1" eaLnBrk="1" hangingPunct="1"/>
            <a:r>
              <a:rPr lang="en-US" altLang="en-US">
                <a:latin typeface="Comic Sans MS" panose="030F0902030302020204" pitchFamily="66" charset="0"/>
              </a:rPr>
              <a:t>Occipitalis</a:t>
            </a:r>
          </a:p>
        </p:txBody>
      </p:sp>
    </p:spTree>
    <p:extLst>
      <p:ext uri="{BB962C8B-B14F-4D97-AF65-F5344CB8AC3E}">
        <p14:creationId xmlns:p14="http://schemas.microsoft.com/office/powerpoint/2010/main" val="12858245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6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76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 autoUpdateAnimBg="0"/>
      <p:bldP spid="17613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Oval 2">
            <a:extLst>
              <a:ext uri="{FF2B5EF4-FFF2-40B4-BE49-F238E27FC236}">
                <a16:creationId xmlns:a16="http://schemas.microsoft.com/office/drawing/2014/main" id="{A6361D73-03CC-E144-97C6-F153F13C8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0"/>
            <a:ext cx="3200400" cy="1882775"/>
          </a:xfrm>
          <a:prstGeom prst="ellipse">
            <a:avLst/>
          </a:prstGeom>
          <a:gradFill rotWithShape="1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66FF33"/>
                </a:solidFill>
                <a:latin typeface="Arial" panose="020B0604020202020204" pitchFamily="34" charset="0"/>
              </a:rPr>
              <a:t>THE HUMAN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66FF33"/>
                </a:solidFill>
                <a:latin typeface="Arial" panose="020B0604020202020204" pitchFamily="34" charset="0"/>
              </a:rPr>
              <a:t>BRAIN </a:t>
            </a:r>
          </a:p>
        </p:txBody>
      </p:sp>
      <p:sp>
        <p:nvSpPr>
          <p:cNvPr id="177155" name="AutoShape 3">
            <a:extLst>
              <a:ext uri="{FF2B5EF4-FFF2-40B4-BE49-F238E27FC236}">
                <a16:creationId xmlns:a16="http://schemas.microsoft.com/office/drawing/2014/main" id="{C30FA36C-1FAC-774F-8769-63657AEEA7B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505200" y="1676400"/>
            <a:ext cx="1682750" cy="16637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50000">
                <a:schemeClr val="bg2">
                  <a:gamma/>
                  <a:shade val="46275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lIns="91372" tIns="45686" rIns="91372" bIns="45686" anchor="ctr"/>
          <a:lstStyle/>
          <a:p>
            <a:pPr algn="ctr">
              <a:defRPr/>
            </a:pPr>
            <a:r>
              <a:rPr lang="en-US" altLang="en-US" b="1">
                <a:solidFill>
                  <a:schemeClr val="tx2"/>
                </a:solidFill>
                <a:latin typeface="Arial" panose="020B0604020202020204" pitchFamily="34" charset="0"/>
              </a:rPr>
              <a:t>(Produces) 	</a:t>
            </a:r>
          </a:p>
        </p:txBody>
      </p:sp>
      <p:sp>
        <p:nvSpPr>
          <p:cNvPr id="177156" name="Rectangle 4" descr="Solid diamond">
            <a:extLst>
              <a:ext uri="{FF2B5EF4-FFF2-40B4-BE49-F238E27FC236}">
                <a16:creationId xmlns:a16="http://schemas.microsoft.com/office/drawing/2014/main" id="{CBE873F2-8D21-AF42-B0BF-5787170B9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066800"/>
            <a:ext cx="3209925" cy="309086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91372" tIns="45686" rIns="91372" bIns="45686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  <a:latin typeface="Arial" panose="020B0604020202020204" pitchFamily="34" charset="0"/>
              </a:rPr>
              <a:t>MIND</a:t>
            </a:r>
            <a:r>
              <a:rPr lang="en-US" altLang="en-US" sz="2000" b="1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>
                <a:solidFill>
                  <a:srgbClr val="00FF00"/>
                </a:solidFill>
                <a:latin typeface="Arial" panose="020B0604020202020204" pitchFamily="34" charset="0"/>
              </a:rPr>
              <a:t>(memory, thought/ 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FF00"/>
                </a:solidFill>
                <a:latin typeface="Arial" panose="020B0604020202020204" pitchFamily="34" charset="0"/>
              </a:rPr>
              <a:t>intellect, emotion)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  <a:latin typeface="Arial" panose="020B0604020202020204" pitchFamily="34" charset="0"/>
              </a:rPr>
              <a:t>CONSCIOUSNESS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  <a:latin typeface="Arial" panose="020B0604020202020204" pitchFamily="34" charset="0"/>
              </a:rPr>
              <a:t>COGNITION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  <a:latin typeface="Arial" panose="020B0604020202020204" pitchFamily="34" charset="0"/>
              </a:rPr>
              <a:t>PERCEPTION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  <a:latin typeface="Arial" panose="020B0604020202020204" pitchFamily="34" charset="0"/>
              </a:rPr>
              <a:t>PERSONALITY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tx2"/>
                </a:solidFill>
                <a:latin typeface="Arial" panose="020B0604020202020204" pitchFamily="34" charset="0"/>
              </a:rPr>
              <a:t>BEHAVIOR</a:t>
            </a:r>
          </a:p>
        </p:txBody>
      </p:sp>
      <p:sp>
        <p:nvSpPr>
          <p:cNvPr id="18436" name="Text Box 5" descr="Outlined diamond">
            <a:extLst>
              <a:ext uri="{FF2B5EF4-FFF2-40B4-BE49-F238E27FC236}">
                <a16:creationId xmlns:a16="http://schemas.microsoft.com/office/drawing/2014/main" id="{5CE02B35-9940-8F4B-9ABC-A4149499D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19600"/>
            <a:ext cx="7239000" cy="1604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  The largest organ of the body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 Composed of soft tissue (jelly)   Needs strict protection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 In adult: 1,300 g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 Mushroom-shaped</a:t>
            </a:r>
          </a:p>
        </p:txBody>
      </p:sp>
    </p:spTree>
    <p:extLst>
      <p:ext uri="{BB962C8B-B14F-4D97-AF65-F5344CB8AC3E}">
        <p14:creationId xmlns:p14="http://schemas.microsoft.com/office/powerpoint/2010/main" val="1809591832"/>
      </p:ext>
    </p:extLst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 animBg="1" autoUpdateAnimBg="0"/>
      <p:bldP spid="177155" grpId="0" animBg="1" autoUpdateAnimBg="0"/>
      <p:bldP spid="17715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val 2" descr="Large grid">
            <a:extLst>
              <a:ext uri="{FF2B5EF4-FFF2-40B4-BE49-F238E27FC236}">
                <a16:creationId xmlns:a16="http://schemas.microsoft.com/office/drawing/2014/main" id="{289BB48B-36EE-EB48-A4E9-265A3E181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1219200"/>
            <a:ext cx="1143000" cy="1143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FF00"/>
                </a:solidFill>
                <a:latin typeface="Arial" panose="020B0604020202020204" pitchFamily="34" charset="0"/>
              </a:rPr>
              <a:t>BRAIN</a:t>
            </a:r>
          </a:p>
        </p:txBody>
      </p:sp>
      <p:sp>
        <p:nvSpPr>
          <p:cNvPr id="19458" name="Rectangle 3" descr="Dark vertical">
            <a:extLst>
              <a:ext uri="{FF2B5EF4-FFF2-40B4-BE49-F238E27FC236}">
                <a16:creationId xmlns:a16="http://schemas.microsoft.com/office/drawing/2014/main" id="{BACBF3D1-E538-0E4A-B578-C5EAA4BD0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667000"/>
            <a:ext cx="18288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BRAIN STEM</a:t>
            </a:r>
          </a:p>
        </p:txBody>
      </p:sp>
      <p:sp>
        <p:nvSpPr>
          <p:cNvPr id="19459" name="Rectangle 4" descr="Dark vertical">
            <a:extLst>
              <a:ext uri="{FF2B5EF4-FFF2-40B4-BE49-F238E27FC236}">
                <a16:creationId xmlns:a16="http://schemas.microsoft.com/office/drawing/2014/main" id="{CB826B27-2A41-D346-ACD6-1E43B4593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667000"/>
            <a:ext cx="1905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DIENCEPHALON</a:t>
            </a:r>
          </a:p>
        </p:txBody>
      </p:sp>
      <p:sp>
        <p:nvSpPr>
          <p:cNvPr id="19460" name="Rectangle 5" descr="Dark vertical">
            <a:extLst>
              <a:ext uri="{FF2B5EF4-FFF2-40B4-BE49-F238E27FC236}">
                <a16:creationId xmlns:a16="http://schemas.microsoft.com/office/drawing/2014/main" id="{DD356621-1715-F149-BFB9-A375BA510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667000"/>
            <a:ext cx="1524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CEREBRUM</a:t>
            </a:r>
          </a:p>
        </p:txBody>
      </p:sp>
      <p:sp>
        <p:nvSpPr>
          <p:cNvPr id="19461" name="Rectangle 6" descr="Dark vertical">
            <a:extLst>
              <a:ext uri="{FF2B5EF4-FFF2-40B4-BE49-F238E27FC236}">
                <a16:creationId xmlns:a16="http://schemas.microsoft.com/office/drawing/2014/main" id="{49E73384-2EEE-894D-BBDC-3C69180C0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667000"/>
            <a:ext cx="1676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CEREBELLUM</a:t>
            </a:r>
          </a:p>
        </p:txBody>
      </p:sp>
      <p:sp>
        <p:nvSpPr>
          <p:cNvPr id="19462" name="Rectangle 7" descr="Dark horizontal">
            <a:extLst>
              <a:ext uri="{FF2B5EF4-FFF2-40B4-BE49-F238E27FC236}">
                <a16:creationId xmlns:a16="http://schemas.microsoft.com/office/drawing/2014/main" id="{444C83C2-5F15-FF4C-8A1E-60EB8DBB6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505200"/>
            <a:ext cx="15240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MEDULLA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OBLONGATA</a:t>
            </a:r>
          </a:p>
        </p:txBody>
      </p:sp>
      <p:sp>
        <p:nvSpPr>
          <p:cNvPr id="19463" name="Rectangle 8" descr="Dark horizontal">
            <a:extLst>
              <a:ext uri="{FF2B5EF4-FFF2-40B4-BE49-F238E27FC236}">
                <a16:creationId xmlns:a16="http://schemas.microsoft.com/office/drawing/2014/main" id="{66118812-C42E-7F47-9B54-B97EE54AE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505200"/>
            <a:ext cx="838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PONS</a:t>
            </a:r>
          </a:p>
        </p:txBody>
      </p:sp>
      <p:sp>
        <p:nvSpPr>
          <p:cNvPr id="19464" name="Rectangle 9" descr="Dark horizontal">
            <a:extLst>
              <a:ext uri="{FF2B5EF4-FFF2-40B4-BE49-F238E27FC236}">
                <a16:creationId xmlns:a16="http://schemas.microsoft.com/office/drawing/2014/main" id="{D5DBB0A5-D2F5-F746-8319-1C79F9529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191000"/>
            <a:ext cx="2057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MESENCEPHALON</a:t>
            </a:r>
          </a:p>
        </p:txBody>
      </p:sp>
      <p:sp>
        <p:nvSpPr>
          <p:cNvPr id="19465" name="Rectangle 10" descr="Dark horizontal">
            <a:extLst>
              <a:ext uri="{FF2B5EF4-FFF2-40B4-BE49-F238E27FC236}">
                <a16:creationId xmlns:a16="http://schemas.microsoft.com/office/drawing/2014/main" id="{5E060E77-A0F7-344B-AD41-26E181ACE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505200"/>
            <a:ext cx="13716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THALAMUS</a:t>
            </a:r>
          </a:p>
        </p:txBody>
      </p:sp>
      <p:sp>
        <p:nvSpPr>
          <p:cNvPr id="19466" name="Rectangle 11" descr="Dark horizontal">
            <a:extLst>
              <a:ext uri="{FF2B5EF4-FFF2-40B4-BE49-F238E27FC236}">
                <a16:creationId xmlns:a16="http://schemas.microsoft.com/office/drawing/2014/main" id="{C238DA4D-B5D0-EF45-82C2-E8DD83C31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038600"/>
            <a:ext cx="1981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HYPOTHALAMUS</a:t>
            </a:r>
          </a:p>
        </p:txBody>
      </p:sp>
      <p:sp>
        <p:nvSpPr>
          <p:cNvPr id="19467" name="Rectangle 12" descr="Dark horizontal">
            <a:extLst>
              <a:ext uri="{FF2B5EF4-FFF2-40B4-BE49-F238E27FC236}">
                <a16:creationId xmlns:a16="http://schemas.microsoft.com/office/drawing/2014/main" id="{7AED5719-101B-E246-AE7B-029D28D81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429000"/>
            <a:ext cx="13716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CEREBRAL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CORTEX</a:t>
            </a:r>
          </a:p>
        </p:txBody>
      </p:sp>
      <p:sp>
        <p:nvSpPr>
          <p:cNvPr id="19468" name="Rectangle 13" descr="Dark horizontal">
            <a:extLst>
              <a:ext uri="{FF2B5EF4-FFF2-40B4-BE49-F238E27FC236}">
                <a16:creationId xmlns:a16="http://schemas.microsoft.com/office/drawing/2014/main" id="{7277A04C-208A-6A44-8F8F-FA0BCFF28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429000"/>
            <a:ext cx="14478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BASAL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Arial" panose="020B0604020202020204" pitchFamily="34" charset="0"/>
              </a:rPr>
              <a:t>GANGLIA</a:t>
            </a:r>
          </a:p>
        </p:txBody>
      </p:sp>
      <p:sp>
        <p:nvSpPr>
          <p:cNvPr id="19469" name="Line 14">
            <a:extLst>
              <a:ext uri="{FF2B5EF4-FFF2-40B4-BE49-F238E27FC236}">
                <a16:creationId xmlns:a16="http://schemas.microsoft.com/office/drawing/2014/main" id="{B130B03E-9F66-8144-A9C3-2CBDAD8667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362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Line 15">
            <a:extLst>
              <a:ext uri="{FF2B5EF4-FFF2-40B4-BE49-F238E27FC236}">
                <a16:creationId xmlns:a16="http://schemas.microsoft.com/office/drawing/2014/main" id="{5CECAB1D-1DF4-C746-86A8-DBEAEE8E3D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514600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1" name="Line 16">
            <a:extLst>
              <a:ext uri="{FF2B5EF4-FFF2-40B4-BE49-F238E27FC236}">
                <a16:creationId xmlns:a16="http://schemas.microsoft.com/office/drawing/2014/main" id="{6164CADF-E6C7-054A-8952-84175C1F6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514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Line 17">
            <a:extLst>
              <a:ext uri="{FF2B5EF4-FFF2-40B4-BE49-F238E27FC236}">
                <a16:creationId xmlns:a16="http://schemas.microsoft.com/office/drawing/2014/main" id="{C44E83E2-76ED-2045-8B72-5054B1B787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2514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Line 18">
            <a:extLst>
              <a:ext uri="{FF2B5EF4-FFF2-40B4-BE49-F238E27FC236}">
                <a16:creationId xmlns:a16="http://schemas.microsoft.com/office/drawing/2014/main" id="{5281093F-7B39-594C-A93A-EAF45B53E371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514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Line 19">
            <a:extLst>
              <a:ext uri="{FF2B5EF4-FFF2-40B4-BE49-F238E27FC236}">
                <a16:creationId xmlns:a16="http://schemas.microsoft.com/office/drawing/2014/main" id="{0F7BBD5C-9A5B-6743-AE4D-113ABD2C4AF8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7400" y="2514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5" name="Line 20">
            <a:extLst>
              <a:ext uri="{FF2B5EF4-FFF2-40B4-BE49-F238E27FC236}">
                <a16:creationId xmlns:a16="http://schemas.microsoft.com/office/drawing/2014/main" id="{53654996-BCAF-0948-9D28-68D9E1EE00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124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Line 21">
            <a:extLst>
              <a:ext uri="{FF2B5EF4-FFF2-40B4-BE49-F238E27FC236}">
                <a16:creationId xmlns:a16="http://schemas.microsoft.com/office/drawing/2014/main" id="{E2C674AD-D9BC-B24E-8668-2E54CA2C85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2766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7" name="Line 22">
            <a:extLst>
              <a:ext uri="{FF2B5EF4-FFF2-40B4-BE49-F238E27FC236}">
                <a16:creationId xmlns:a16="http://schemas.microsoft.com/office/drawing/2014/main" id="{BE62AB69-B7FA-5349-8E45-217BDDD9E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Line 23">
            <a:extLst>
              <a:ext uri="{FF2B5EF4-FFF2-40B4-BE49-F238E27FC236}">
                <a16:creationId xmlns:a16="http://schemas.microsoft.com/office/drawing/2014/main" id="{F96AD590-AD38-F74F-BFD6-D4AB676A8E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9" name="Line 24">
            <a:extLst>
              <a:ext uri="{FF2B5EF4-FFF2-40B4-BE49-F238E27FC236}">
                <a16:creationId xmlns:a16="http://schemas.microsoft.com/office/drawing/2014/main" id="{224E4DAF-4881-5D4D-A201-863F172CCC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2766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0" name="Line 25">
            <a:extLst>
              <a:ext uri="{FF2B5EF4-FFF2-40B4-BE49-F238E27FC236}">
                <a16:creationId xmlns:a16="http://schemas.microsoft.com/office/drawing/2014/main" id="{456E75ED-BCC0-744E-99B3-045237D6A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124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1" name="Line 26">
            <a:extLst>
              <a:ext uri="{FF2B5EF4-FFF2-40B4-BE49-F238E27FC236}">
                <a16:creationId xmlns:a16="http://schemas.microsoft.com/office/drawing/2014/main" id="{866BEEC0-E34C-4641-95C7-4FDDF9A4F6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3352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2" name="Line 27">
            <a:extLst>
              <a:ext uri="{FF2B5EF4-FFF2-40B4-BE49-F238E27FC236}">
                <a16:creationId xmlns:a16="http://schemas.microsoft.com/office/drawing/2014/main" id="{A7EA7004-3EF7-C941-964C-EE2A7EF78E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3352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3" name="Line 28">
            <a:extLst>
              <a:ext uri="{FF2B5EF4-FFF2-40B4-BE49-F238E27FC236}">
                <a16:creationId xmlns:a16="http://schemas.microsoft.com/office/drawing/2014/main" id="{1DD899D7-7D4A-C443-9BFF-87E644BA5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352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4" name="Line 29">
            <a:extLst>
              <a:ext uri="{FF2B5EF4-FFF2-40B4-BE49-F238E27FC236}">
                <a16:creationId xmlns:a16="http://schemas.microsoft.com/office/drawing/2014/main" id="{9CD840F6-D1C6-5C4B-8504-253206F780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3124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5" name="Line 30">
            <a:extLst>
              <a:ext uri="{FF2B5EF4-FFF2-40B4-BE49-F238E27FC236}">
                <a16:creationId xmlns:a16="http://schemas.microsoft.com/office/drawing/2014/main" id="{199FA6A8-8E4A-EA4C-994C-2FAD7F2D3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2766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6" name="Line 31">
            <a:extLst>
              <a:ext uri="{FF2B5EF4-FFF2-40B4-BE49-F238E27FC236}">
                <a16:creationId xmlns:a16="http://schemas.microsoft.com/office/drawing/2014/main" id="{BB00038B-E841-BA4A-B18C-4D7DA3A2C3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276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7" name="Line 32">
            <a:extLst>
              <a:ext uri="{FF2B5EF4-FFF2-40B4-BE49-F238E27FC236}">
                <a16:creationId xmlns:a16="http://schemas.microsoft.com/office/drawing/2014/main" id="{25C0F6F1-817D-FE41-91A2-5B068A28D2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3276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35687"/>
      </p:ext>
    </p:extLst>
  </p:cSld>
  <p:clrMapOvr>
    <a:masterClrMapping/>
  </p:clrMapOvr>
  <p:transition>
    <p:comb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Scanbuku0522">
            <a:extLst>
              <a:ext uri="{FF2B5EF4-FFF2-40B4-BE49-F238E27FC236}">
                <a16:creationId xmlns:a16="http://schemas.microsoft.com/office/drawing/2014/main" id="{5C19B6C7-F878-E448-923A-13E510672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Text Box 3" descr="Outlined diamond">
            <a:extLst>
              <a:ext uri="{FF2B5EF4-FFF2-40B4-BE49-F238E27FC236}">
                <a16:creationId xmlns:a16="http://schemas.microsoft.com/office/drawing/2014/main" id="{AB75E7BC-E0AE-044F-9422-F67428E7E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324600"/>
            <a:ext cx="76962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FUNCTIONAL AREAS OF THE CERBRAL CORTEX</a:t>
            </a:r>
          </a:p>
        </p:txBody>
      </p:sp>
    </p:spTree>
    <p:extLst>
      <p:ext uri="{BB962C8B-B14F-4D97-AF65-F5344CB8AC3E}">
        <p14:creationId xmlns:p14="http://schemas.microsoft.com/office/powerpoint/2010/main" val="315871773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74912-E794-FD48-B612-6028FCDB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2C694-CA64-1344-AE47-1262AB0CA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Neuron=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saraf</a:t>
            </a:r>
            <a:r>
              <a:rPr lang="en-US" dirty="0"/>
              <a:t> : unit </a:t>
            </a:r>
            <a:r>
              <a:rPr lang="en-US" dirty="0" err="1"/>
              <a:t>terkecil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system </a:t>
            </a:r>
            <a:r>
              <a:rPr lang="en-US" dirty="0" err="1"/>
              <a:t>syaraf</a:t>
            </a:r>
            <a:r>
              <a:rPr lang="en-US" dirty="0"/>
              <a:t>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menghantarkan</a:t>
            </a:r>
            <a:r>
              <a:rPr lang="en-US" dirty="0"/>
              <a:t>  </a:t>
            </a:r>
            <a:r>
              <a:rPr lang="en-US" dirty="0" err="1"/>
              <a:t>impuls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rangsangan</a:t>
            </a:r>
            <a:endParaRPr lang="en-US" dirty="0"/>
          </a:p>
          <a:p>
            <a:r>
              <a:rPr lang="en-US" dirty="0"/>
              <a:t> Neuron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sitoplasma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intisel</a:t>
            </a:r>
            <a:r>
              <a:rPr lang="en-US" dirty="0"/>
              <a:t> </a:t>
            </a:r>
          </a:p>
          <a:p>
            <a:r>
              <a:rPr lang="en-US" dirty="0"/>
              <a:t>Dari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serabut</a:t>
            </a:r>
            <a:r>
              <a:rPr lang="en-US" dirty="0"/>
              <a:t>  : </a:t>
            </a:r>
            <a:r>
              <a:rPr lang="en-US" dirty="0" err="1"/>
              <a:t>dendrit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axon.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D4BE59-9C1C-E84C-AC95-32E5FED7E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873" y="3674341"/>
            <a:ext cx="5080000" cy="27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8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Scanbuku0506">
            <a:extLst>
              <a:ext uri="{FF2B5EF4-FFF2-40B4-BE49-F238E27FC236}">
                <a16:creationId xmlns:a16="http://schemas.microsoft.com/office/drawing/2014/main" id="{588FF32D-D2B0-7743-8087-9B09F0ABB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571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892384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CCD97-878C-764B-996C-9DC9FF242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C1525-F20E-AA4B-A4B7-084028118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 3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syaraf</a:t>
            </a:r>
            <a:endParaRPr lang="en-US" dirty="0"/>
          </a:p>
          <a:p>
            <a:pPr lvl="1"/>
            <a:r>
              <a:rPr lang="en-US" dirty="0" err="1"/>
              <a:t>Sensorik</a:t>
            </a:r>
            <a:r>
              <a:rPr lang="en-US" dirty="0"/>
              <a:t> : </a:t>
            </a:r>
            <a:r>
              <a:rPr lang="en-US" dirty="0" err="1"/>
              <a:t>Menghantarkan</a:t>
            </a:r>
            <a:r>
              <a:rPr lang="en-US" dirty="0"/>
              <a:t> </a:t>
            </a:r>
            <a:r>
              <a:rPr lang="en-US" dirty="0" err="1"/>
              <a:t>rangsang</a:t>
            </a:r>
            <a:r>
              <a:rPr lang="en-US" dirty="0"/>
              <a:t> 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reseptor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 </a:t>
            </a:r>
            <a:r>
              <a:rPr lang="en-US" dirty="0" err="1"/>
              <a:t>Otak</a:t>
            </a:r>
            <a:r>
              <a:rPr lang="en-US" dirty="0"/>
              <a:t> ( </a:t>
            </a:r>
            <a:r>
              <a:rPr lang="en-US" dirty="0" err="1"/>
              <a:t>ensephalon</a:t>
            </a:r>
            <a:r>
              <a:rPr lang="en-US" dirty="0"/>
              <a:t>) &amp; MS</a:t>
            </a:r>
          </a:p>
          <a:p>
            <a:pPr lvl="1"/>
            <a:r>
              <a:rPr lang="en-US" dirty="0" err="1"/>
              <a:t>Motorik</a:t>
            </a:r>
            <a:r>
              <a:rPr lang="en-US" dirty="0"/>
              <a:t> : </a:t>
            </a:r>
            <a:r>
              <a:rPr lang="en-US" dirty="0" err="1"/>
              <a:t>Menghantar</a:t>
            </a:r>
            <a:r>
              <a:rPr lang="en-US" dirty="0"/>
              <a:t> </a:t>
            </a:r>
            <a:r>
              <a:rPr lang="en-US" dirty="0" err="1"/>
              <a:t>impuls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kelenjar</a:t>
            </a:r>
            <a:endParaRPr lang="en-US" dirty="0"/>
          </a:p>
          <a:p>
            <a:pPr lvl="1"/>
            <a:r>
              <a:rPr lang="en-US" dirty="0"/>
              <a:t>Intermediate :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sensorik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motorik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2F15FF-1C53-6D44-A60E-9343633A9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263" y="3647210"/>
            <a:ext cx="4592782" cy="252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9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Scanbuku0536">
            <a:extLst>
              <a:ext uri="{FF2B5EF4-FFF2-40B4-BE49-F238E27FC236}">
                <a16:creationId xmlns:a16="http://schemas.microsoft.com/office/drawing/2014/main" id="{57B58069-4ECD-5D47-AE1D-3A159CA46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525" y="0"/>
            <a:ext cx="4092575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ext Box 3">
            <a:extLst>
              <a:ext uri="{FF2B5EF4-FFF2-40B4-BE49-F238E27FC236}">
                <a16:creationId xmlns:a16="http://schemas.microsoft.com/office/drawing/2014/main" id="{9613225B-48A9-DA48-A328-407CA9867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486400"/>
            <a:ext cx="3276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1507" name="Rectangle 4">
            <a:extLst>
              <a:ext uri="{FF2B5EF4-FFF2-40B4-BE49-F238E27FC236}">
                <a16:creationId xmlns:a16="http://schemas.microsoft.com/office/drawing/2014/main" id="{7B6F601A-401F-BD48-A452-CB87F7FCE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" y="2057400"/>
            <a:ext cx="2917825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SENSORY HOMUNCULUS</a:t>
            </a:r>
          </a:p>
        </p:txBody>
      </p:sp>
      <p:pic>
        <p:nvPicPr>
          <p:cNvPr id="21508" name="Picture 2" descr="Scanbuku0537">
            <a:extLst>
              <a:ext uri="{FF2B5EF4-FFF2-40B4-BE49-F238E27FC236}">
                <a16:creationId xmlns:a16="http://schemas.microsoft.com/office/drawing/2014/main" id="{5FB11DB6-39E1-A848-AA8F-31921D1A0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0"/>
            <a:ext cx="3929062" cy="613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3">
            <a:extLst>
              <a:ext uri="{FF2B5EF4-FFF2-40B4-BE49-F238E27FC236}">
                <a16:creationId xmlns:a16="http://schemas.microsoft.com/office/drawing/2014/main" id="{E229AF8B-412E-8B43-8834-2B906A8A1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2800" y="2057400"/>
            <a:ext cx="3276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72" tIns="45686" rIns="91372" bIns="4568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MOTOR HOMUNCULUS</a:t>
            </a:r>
          </a:p>
        </p:txBody>
      </p:sp>
    </p:spTree>
    <p:extLst>
      <p:ext uri="{BB962C8B-B14F-4D97-AF65-F5344CB8AC3E}">
        <p14:creationId xmlns:p14="http://schemas.microsoft.com/office/powerpoint/2010/main" val="463544168"/>
      </p:ext>
    </p:extLst>
  </p:cSld>
  <p:clrMapOvr>
    <a:masterClrMapping/>
  </p:clrMapOvr>
  <p:transition>
    <p:comb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183B3-C731-BA4D-9855-8BCD0197A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NEURON DAN NEUROGLIA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D7640-B411-7D41-A1C0-7EA9F8B46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D" dirty="0"/>
              <a:t>Neuroglia = ‘</a:t>
            </a:r>
            <a:r>
              <a:rPr lang="en-ID" i="1" dirty="0"/>
              <a:t>nerve glue</a:t>
            </a:r>
            <a:r>
              <a:rPr lang="en-ID" dirty="0"/>
              <a:t>’  ➔ </a:t>
            </a:r>
            <a:r>
              <a:rPr lang="en-ID" dirty="0" err="1"/>
              <a:t>oleh</a:t>
            </a:r>
            <a:r>
              <a:rPr lang="en-ID" dirty="0"/>
              <a:t> Rudolf Virchow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1854</a:t>
            </a:r>
          </a:p>
          <a:p>
            <a:r>
              <a:rPr lang="en-ID" dirty="0"/>
              <a:t>Neuroglia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sel</a:t>
            </a:r>
            <a:r>
              <a:rPr lang="en-ID" dirty="0"/>
              <a:t> </a:t>
            </a:r>
            <a:r>
              <a:rPr lang="en-ID" dirty="0" err="1"/>
              <a:t>penyokong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neuron-neuron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saraf</a:t>
            </a:r>
            <a:r>
              <a:rPr lang="en-ID" dirty="0"/>
              <a:t> </a:t>
            </a:r>
            <a:r>
              <a:rPr lang="en-ID" dirty="0" err="1"/>
              <a:t>pusat</a:t>
            </a:r>
            <a:r>
              <a:rPr lang="en-ID" dirty="0"/>
              <a:t> (SSP) .</a:t>
            </a:r>
          </a:p>
          <a:p>
            <a:r>
              <a:rPr lang="en-ID" dirty="0"/>
              <a:t>Neuroglia </a:t>
            </a:r>
            <a:r>
              <a:rPr lang="en-ID" dirty="0" err="1"/>
              <a:t>menyusun</a:t>
            </a:r>
            <a:r>
              <a:rPr lang="en-ID" dirty="0"/>
              <a:t> 40% volume </a:t>
            </a:r>
            <a:r>
              <a:rPr lang="en-ID" dirty="0" err="1"/>
              <a:t>otak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medula</a:t>
            </a:r>
            <a:r>
              <a:rPr lang="en-ID" dirty="0"/>
              <a:t> spinalis</a:t>
            </a:r>
          </a:p>
          <a:p>
            <a:r>
              <a:rPr lang="en-ID" dirty="0" err="1"/>
              <a:t>Sel</a:t>
            </a:r>
            <a:r>
              <a:rPr lang="en-ID" dirty="0"/>
              <a:t> Schwann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saraf</a:t>
            </a:r>
            <a:r>
              <a:rPr lang="en-ID" dirty="0"/>
              <a:t> </a:t>
            </a:r>
            <a:r>
              <a:rPr lang="en-ID" dirty="0" err="1"/>
              <a:t>tepi</a:t>
            </a:r>
            <a:r>
              <a:rPr lang="en-ID" dirty="0"/>
              <a:t> (SST)..</a:t>
            </a:r>
          </a:p>
          <a:p>
            <a:r>
              <a:rPr lang="en-ID" dirty="0"/>
              <a:t>Neuroglia </a:t>
            </a:r>
            <a:r>
              <a:rPr lang="en-ID" dirty="0" err="1"/>
              <a:t>jumlahnya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sel-sel</a:t>
            </a:r>
            <a:r>
              <a:rPr lang="en-ID" dirty="0"/>
              <a:t> neuron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perbandingan</a:t>
            </a:r>
            <a:r>
              <a:rPr lang="en-ID" dirty="0"/>
              <a:t> </a:t>
            </a:r>
            <a:r>
              <a:rPr lang="en-ID" dirty="0" err="1"/>
              <a:t>sekitar</a:t>
            </a:r>
            <a:r>
              <a:rPr lang="en-ID" dirty="0"/>
              <a:t> 10:1.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neuron, </a:t>
            </a:r>
            <a:r>
              <a:rPr lang="en-ID" dirty="0" err="1"/>
              <a:t>sel</a:t>
            </a:r>
            <a:r>
              <a:rPr lang="en-ID" dirty="0"/>
              <a:t> glia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mengeluarkan</a:t>
            </a:r>
            <a:r>
              <a:rPr lang="en-ID" dirty="0"/>
              <a:t> </a:t>
            </a:r>
            <a:r>
              <a:rPr lang="en-ID" dirty="0" err="1"/>
              <a:t>impuls</a:t>
            </a:r>
            <a:r>
              <a:rPr lang="en-ID" dirty="0"/>
              <a:t> </a:t>
            </a:r>
            <a:r>
              <a:rPr lang="en-ID" dirty="0" err="1"/>
              <a:t>saraf</a:t>
            </a:r>
            <a:r>
              <a:rPr lang="en-ID" dirty="0"/>
              <a:t>. </a:t>
            </a:r>
            <a:r>
              <a:rPr lang="en-ID" dirty="0" err="1"/>
              <a:t>Sel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berkomunikasi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neuron </a:t>
            </a:r>
            <a:r>
              <a:rPr lang="en-ID" dirty="0" err="1"/>
              <a:t>dan</a:t>
            </a:r>
            <a:r>
              <a:rPr lang="en-ID" dirty="0"/>
              <a:t> di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sinyal</a:t>
            </a:r>
            <a:r>
              <a:rPr lang="en-ID" dirty="0"/>
              <a:t> </a:t>
            </a:r>
            <a:r>
              <a:rPr lang="en-ID" dirty="0" err="1"/>
              <a:t>kimiawi</a:t>
            </a:r>
            <a:r>
              <a:rPr lang="en-ID" dirty="0"/>
              <a:t>.</a:t>
            </a:r>
          </a:p>
          <a:p>
            <a:r>
              <a:rPr lang="en-ID" dirty="0" err="1"/>
              <a:t>Selain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sel-sel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aktif</a:t>
            </a:r>
            <a:r>
              <a:rPr lang="en-ID" dirty="0"/>
              <a:t> </a:t>
            </a:r>
            <a:r>
              <a:rPr lang="en-ID" dirty="0" err="1"/>
              <a:t>memodulasi</a:t>
            </a:r>
            <a:r>
              <a:rPr lang="en-ID" dirty="0"/>
              <a:t> </a:t>
            </a:r>
            <a:r>
              <a:rPr lang="en-ID" dirty="0" err="1"/>
              <a:t>sinapsis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kini</a:t>
            </a:r>
            <a:r>
              <a:rPr lang="en-ID" dirty="0"/>
              <a:t> </a:t>
            </a:r>
            <a:r>
              <a:rPr lang="en-ID" dirty="0" err="1"/>
              <a:t>dianggap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neuron </a:t>
            </a:r>
            <a:r>
              <a:rPr lang="en-ID" dirty="0" err="1"/>
              <a:t>dalam</a:t>
            </a:r>
            <a:r>
              <a:rPr lang="en-ID" dirty="0"/>
              <a:t> proses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mengingat</a:t>
            </a:r>
            <a:r>
              <a:rPr lang="en-ID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667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BAAA-DEA4-C54F-B841-8EF7483EF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NEUROGLIA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B8AC-9958-5A49-89F8-3F6899DE5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JENIS NEUROGLIA</a:t>
            </a:r>
          </a:p>
          <a:p>
            <a:pPr lvl="1"/>
            <a:r>
              <a:rPr lang="en-US" dirty="0" err="1"/>
              <a:t>Astroglia</a:t>
            </a:r>
            <a:r>
              <a:rPr lang="en-US" dirty="0"/>
              <a:t>/</a:t>
            </a:r>
            <a:r>
              <a:rPr lang="en-US" dirty="0" err="1"/>
              <a:t>Astrosit</a:t>
            </a:r>
            <a:r>
              <a:rPr lang="en-US" dirty="0"/>
              <a:t> :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hoemostasis</a:t>
            </a:r>
            <a:r>
              <a:rPr lang="en-US" dirty="0"/>
              <a:t> </a:t>
            </a:r>
            <a:r>
              <a:rPr lang="en-US" dirty="0" err="1"/>
              <a:t>otakdan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parut</a:t>
            </a:r>
            <a:r>
              <a:rPr lang="en-US" dirty="0"/>
              <a:t> (</a:t>
            </a:r>
            <a:r>
              <a:rPr lang="en-US" dirty="0" err="1"/>
              <a:t>cidera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Oligodendrosit</a:t>
            </a:r>
            <a:r>
              <a:rPr lang="en-US" dirty="0"/>
              <a:t> : </a:t>
            </a:r>
            <a:r>
              <a:rPr lang="en-US" dirty="0" err="1"/>
              <a:t>Pembentuk</a:t>
            </a:r>
            <a:r>
              <a:rPr lang="en-US" dirty="0"/>
              <a:t> </a:t>
            </a:r>
            <a:r>
              <a:rPr lang="en-US" dirty="0" err="1"/>
              <a:t>selubung</a:t>
            </a:r>
            <a:r>
              <a:rPr lang="en-US" dirty="0"/>
              <a:t> </a:t>
            </a:r>
            <a:r>
              <a:rPr lang="en-US" dirty="0" err="1"/>
              <a:t>mielin</a:t>
            </a:r>
            <a:r>
              <a:rPr lang="en-US" dirty="0"/>
              <a:t> –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regenerasi</a:t>
            </a:r>
            <a:endParaRPr lang="en-US" dirty="0"/>
          </a:p>
          <a:p>
            <a:pPr lvl="1"/>
            <a:r>
              <a:rPr lang="en-US" dirty="0" err="1"/>
              <a:t>Mikroglia</a:t>
            </a:r>
            <a:r>
              <a:rPr lang="en-US" dirty="0"/>
              <a:t> : </a:t>
            </a:r>
            <a:r>
              <a:rPr lang="en-US" dirty="0" err="1"/>
              <a:t>Fagositosit</a:t>
            </a:r>
            <a:r>
              <a:rPr lang="en-US" dirty="0"/>
              <a:t> – </a:t>
            </a:r>
            <a:r>
              <a:rPr lang="en-US" dirty="0" err="1"/>
              <a:t>aktf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inflamasi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degenerasi</a:t>
            </a:r>
            <a:endParaRPr lang="en-US" dirty="0"/>
          </a:p>
          <a:p>
            <a:r>
              <a:rPr lang="en-US" dirty="0"/>
              <a:t>FUNGSI GLIA=NEUROGLIA</a:t>
            </a:r>
          </a:p>
          <a:p>
            <a:pPr lvl="1"/>
            <a:r>
              <a:rPr lang="en-ID" dirty="0" err="1"/>
              <a:t>Menyediakan</a:t>
            </a:r>
            <a:r>
              <a:rPr lang="en-ID" dirty="0"/>
              <a:t> </a:t>
            </a:r>
            <a:r>
              <a:rPr lang="en-ID" dirty="0" err="1"/>
              <a:t>Nutrisi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sel</a:t>
            </a:r>
            <a:r>
              <a:rPr lang="en-ID" dirty="0"/>
              <a:t> </a:t>
            </a:r>
            <a:r>
              <a:rPr lang="en-ID" dirty="0" err="1"/>
              <a:t>saraf</a:t>
            </a:r>
            <a:r>
              <a:rPr lang="en-ID" dirty="0"/>
              <a:t> “neuron”</a:t>
            </a:r>
          </a:p>
          <a:p>
            <a:pPr lvl="1"/>
            <a:r>
              <a:rPr lang="en-ID" dirty="0" err="1"/>
              <a:t>Mempertahankan</a:t>
            </a:r>
            <a:r>
              <a:rPr lang="en-ID" dirty="0"/>
              <a:t> </a:t>
            </a:r>
            <a:r>
              <a:rPr lang="en-ID" dirty="0" err="1"/>
              <a:t>keseimbangan</a:t>
            </a:r>
            <a:r>
              <a:rPr lang="en-ID" dirty="0"/>
              <a:t> </a:t>
            </a:r>
            <a:r>
              <a:rPr lang="en-ID" dirty="0" err="1"/>
              <a:t>tubuh</a:t>
            </a:r>
            <a:endParaRPr lang="en-ID" dirty="0"/>
          </a:p>
          <a:p>
            <a:pPr lvl="1"/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selubung</a:t>
            </a:r>
            <a:r>
              <a:rPr lang="en-ID" dirty="0"/>
              <a:t> </a:t>
            </a:r>
            <a:r>
              <a:rPr lang="en-ID" dirty="0" err="1"/>
              <a:t>Mielin</a:t>
            </a:r>
            <a:r>
              <a:rPr lang="en-ID" dirty="0"/>
              <a:t> </a:t>
            </a:r>
            <a:r>
              <a:rPr lang="en-ID" dirty="0" err="1"/>
              <a:t>sel</a:t>
            </a:r>
            <a:r>
              <a:rPr lang="en-ID" dirty="0"/>
              <a:t> </a:t>
            </a:r>
            <a:r>
              <a:rPr lang="en-ID" dirty="0" err="1"/>
              <a:t>saraf</a:t>
            </a:r>
            <a:endParaRPr lang="en-ID" dirty="0"/>
          </a:p>
          <a:p>
            <a:pPr lvl="1"/>
            <a:r>
              <a:rPr lang="en-ID" dirty="0" err="1"/>
              <a:t>Berpartisipasi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transmisi</a:t>
            </a:r>
            <a:r>
              <a:rPr lang="en-ID" dirty="0"/>
              <a:t> </a:t>
            </a:r>
            <a:r>
              <a:rPr lang="en-ID" dirty="0" err="1"/>
              <a:t>sinyal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saraf</a:t>
            </a:r>
            <a:endParaRPr lang="en-ID" dirty="0"/>
          </a:p>
          <a:p>
            <a:pPr marL="457200" lvl="1" indent="0">
              <a:buNone/>
            </a:pPr>
            <a:br>
              <a:rPr lang="en-ID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32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>
            <a:extLst>
              <a:ext uri="{FF2B5EF4-FFF2-40B4-BE49-F238E27FC236}">
                <a16:creationId xmlns:a16="http://schemas.microsoft.com/office/drawing/2014/main" id="{318E167C-C406-7D49-81FD-90DF2C140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0350"/>
            <a:ext cx="6732588" cy="631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2" name="Text Box 3">
            <a:extLst>
              <a:ext uri="{FF2B5EF4-FFF2-40B4-BE49-F238E27FC236}">
                <a16:creationId xmlns:a16="http://schemas.microsoft.com/office/drawing/2014/main" id="{6A8C21B5-D1AB-DD4A-A771-C621305A9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025" y="765175"/>
            <a:ext cx="2339975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Arial" panose="020B0604020202020204" pitchFamily="34" charset="0"/>
              </a:rPr>
              <a:t>NEUROGLIA 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Arial" panose="020B0604020202020204" pitchFamily="34" charset="0"/>
              </a:rPr>
              <a:t>(GLIAL CELL)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1. Oligodendrocyte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2. Astrocyte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3. Microglia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4. Ependymal cell</a:t>
            </a:r>
          </a:p>
        </p:txBody>
      </p:sp>
    </p:spTree>
    <p:extLst>
      <p:ext uri="{BB962C8B-B14F-4D97-AF65-F5344CB8AC3E}">
        <p14:creationId xmlns:p14="http://schemas.microsoft.com/office/powerpoint/2010/main" val="251416979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797F-BAFF-A549-B54E-E120EC1F8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NEUROTRANSMITER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7F5B7-AB49-FF48-8CCB-F27FFAC74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b="1" dirty="0" err="1"/>
              <a:t>Neurotransmiter</a:t>
            </a:r>
            <a:r>
              <a:rPr lang="en-ID" dirty="0"/>
              <a:t> :  </a:t>
            </a:r>
            <a:r>
              <a:rPr lang="en-ID" dirty="0" err="1"/>
              <a:t>senyawa</a:t>
            </a:r>
            <a:r>
              <a:rPr lang="en-ID" dirty="0"/>
              <a:t> organic (</a:t>
            </a:r>
            <a:r>
              <a:rPr lang="en-ID" dirty="0" err="1"/>
              <a:t>asam</a:t>
            </a:r>
            <a:r>
              <a:rPr lang="en-ID" dirty="0"/>
              <a:t> amino)   </a:t>
            </a:r>
            <a:r>
              <a:rPr lang="en-ID" dirty="0" err="1"/>
              <a:t>endogenus</a:t>
            </a:r>
            <a:r>
              <a:rPr lang="en-ID" dirty="0"/>
              <a:t> yang </a:t>
            </a:r>
            <a:r>
              <a:rPr lang="en-ID" dirty="0" err="1"/>
              <a:t>berfungsi</a:t>
            </a:r>
            <a:r>
              <a:rPr lang="en-ID" dirty="0"/>
              <a:t>  </a:t>
            </a:r>
            <a:r>
              <a:rPr lang="en-ID" dirty="0" err="1"/>
              <a:t>membawa</a:t>
            </a:r>
            <a:r>
              <a:rPr lang="en-ID" dirty="0"/>
              <a:t> </a:t>
            </a:r>
            <a:r>
              <a:rPr lang="en-ID" dirty="0" err="1"/>
              <a:t>sinyal</a:t>
            </a:r>
            <a:r>
              <a:rPr lang="en-ID" dirty="0"/>
              <a:t> di </a:t>
            </a:r>
            <a:r>
              <a:rPr lang="en-ID" dirty="0" err="1"/>
              <a:t>antara</a:t>
            </a:r>
            <a:r>
              <a:rPr lang="en-ID" dirty="0"/>
              <a:t> neuron . </a:t>
            </a:r>
          </a:p>
          <a:p>
            <a:r>
              <a:rPr lang="en-ID" dirty="0" err="1"/>
              <a:t>Neurotransmiter</a:t>
            </a:r>
            <a:r>
              <a:rPr lang="en-ID" dirty="0"/>
              <a:t> </a:t>
            </a:r>
            <a:r>
              <a:rPr lang="en-ID" dirty="0" err="1"/>
              <a:t>terbungkus</a:t>
            </a:r>
            <a:r>
              <a:rPr lang="en-ID" dirty="0"/>
              <a:t> </a:t>
            </a:r>
            <a:r>
              <a:rPr lang="en-ID" dirty="0" err="1"/>
              <a:t>oleh</a:t>
            </a:r>
            <a:r>
              <a:rPr lang="en-ID" dirty="0"/>
              <a:t> </a:t>
            </a:r>
            <a:r>
              <a:rPr lang="en-ID" dirty="0" err="1"/>
              <a:t>vasikle</a:t>
            </a:r>
            <a:r>
              <a:rPr lang="en-ID" dirty="0"/>
              <a:t> </a:t>
            </a:r>
            <a:r>
              <a:rPr lang="en-ID" dirty="0" err="1"/>
              <a:t>sinapsis</a:t>
            </a:r>
            <a:r>
              <a:rPr lang="en-ID" dirty="0"/>
              <a:t>,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dilepaskan</a:t>
            </a:r>
            <a:r>
              <a:rPr lang="en-ID" dirty="0"/>
              <a:t> </a:t>
            </a:r>
            <a:r>
              <a:rPr lang="en-ID" dirty="0" err="1"/>
              <a:t>bertepatan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datangnya</a:t>
            </a:r>
            <a:r>
              <a:rPr lang="en-ID" dirty="0"/>
              <a:t> </a:t>
            </a:r>
            <a:r>
              <a:rPr lang="en-ID" dirty="0" err="1"/>
              <a:t>potensial</a:t>
            </a:r>
            <a:r>
              <a:rPr lang="en-ID" dirty="0"/>
              <a:t> </a:t>
            </a:r>
            <a:r>
              <a:rPr lang="en-ID" dirty="0" err="1"/>
              <a:t>aksi</a:t>
            </a:r>
            <a:r>
              <a:rPr lang="en-ID" dirty="0"/>
              <a:t>.</a:t>
            </a:r>
          </a:p>
          <a:p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neurotransmiter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, </a:t>
            </a:r>
            <a:r>
              <a:rPr lang="en-ID" dirty="0" err="1"/>
              <a:t>antara</a:t>
            </a:r>
            <a:r>
              <a:rPr lang="en-ID" dirty="0"/>
              <a:t> lain:</a:t>
            </a:r>
          </a:p>
          <a:p>
            <a:pPr lvl="1"/>
            <a:r>
              <a:rPr lang="en-ID" dirty="0" err="1"/>
              <a:t>Asam</a:t>
            </a:r>
            <a:r>
              <a:rPr lang="en-ID" dirty="0"/>
              <a:t> Amino: </a:t>
            </a:r>
            <a:r>
              <a:rPr lang="en-ID" dirty="0" err="1"/>
              <a:t>asam</a:t>
            </a:r>
            <a:r>
              <a:rPr lang="en-ID" dirty="0"/>
              <a:t> </a:t>
            </a:r>
            <a:r>
              <a:rPr lang="en-ID" dirty="0" err="1"/>
              <a:t>glutamat</a:t>
            </a:r>
            <a:r>
              <a:rPr lang="en-ID" dirty="0"/>
              <a:t>, </a:t>
            </a:r>
            <a:r>
              <a:rPr lang="en-ID" dirty="0" err="1"/>
              <a:t>asam</a:t>
            </a:r>
            <a:r>
              <a:rPr lang="en-ID" dirty="0"/>
              <a:t> </a:t>
            </a:r>
            <a:r>
              <a:rPr lang="en-ID" dirty="0" err="1"/>
              <a:t>aspartat</a:t>
            </a:r>
            <a:r>
              <a:rPr lang="en-ID" dirty="0"/>
              <a:t>, </a:t>
            </a:r>
            <a:r>
              <a:rPr lang="en-ID" dirty="0" err="1"/>
              <a:t>serina</a:t>
            </a:r>
            <a:r>
              <a:rPr lang="en-ID" dirty="0"/>
              <a:t>, GABA, </a:t>
            </a:r>
            <a:r>
              <a:rPr lang="en-ID" dirty="0" err="1"/>
              <a:t>Glisina</a:t>
            </a:r>
            <a:endParaRPr lang="en-ID" dirty="0"/>
          </a:p>
          <a:p>
            <a:pPr lvl="1"/>
            <a:r>
              <a:rPr lang="en-ID" dirty="0" err="1"/>
              <a:t>Monoamin</a:t>
            </a:r>
            <a:r>
              <a:rPr lang="en-ID" dirty="0"/>
              <a:t>: </a:t>
            </a:r>
            <a:r>
              <a:rPr lang="en-ID" dirty="0" err="1"/>
              <a:t>dopamin</a:t>
            </a:r>
            <a:r>
              <a:rPr lang="en-ID" dirty="0"/>
              <a:t>, adrenalin, noradrenalin, </a:t>
            </a:r>
            <a:r>
              <a:rPr lang="en-ID" dirty="0" err="1"/>
              <a:t>histamin</a:t>
            </a:r>
            <a:r>
              <a:rPr lang="en-ID" dirty="0"/>
              <a:t>, serotonin, melatonin</a:t>
            </a:r>
          </a:p>
          <a:p>
            <a:pPr lvl="1"/>
            <a:r>
              <a:rPr lang="en-ID" dirty="0" err="1"/>
              <a:t>Bentuk</a:t>
            </a:r>
            <a:r>
              <a:rPr lang="en-ID" dirty="0"/>
              <a:t> lain: </a:t>
            </a:r>
            <a:r>
              <a:rPr lang="en-ID" dirty="0" err="1"/>
              <a:t>asetelkolin</a:t>
            </a:r>
            <a:r>
              <a:rPr lang="en-ID" dirty="0"/>
              <a:t>, </a:t>
            </a:r>
            <a:r>
              <a:rPr lang="en-ID" dirty="0" err="1"/>
              <a:t>adenosin</a:t>
            </a:r>
            <a:r>
              <a:rPr lang="en-ID" dirty="0"/>
              <a:t>, </a:t>
            </a:r>
            <a:r>
              <a:rPr lang="en-ID" dirty="0" err="1"/>
              <a:t>anandamida</a:t>
            </a:r>
            <a:r>
              <a:rPr lang="en-ID" dirty="0"/>
              <a:t>, </a:t>
            </a:r>
            <a:r>
              <a:rPr lang="en-ID" dirty="0" err="1"/>
              <a:t>dll</a:t>
            </a:r>
            <a:r>
              <a:rPr lang="en-ID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01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02B09-118A-3D4A-B9F6-27C934B99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JENIS NEUROTRANSMITER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D8FCD-8768-0F4A-AB45-99F32C7FD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GABA : </a:t>
            </a:r>
            <a:r>
              <a:rPr lang="en-ID" sz="3200" i="1" dirty="0"/>
              <a:t>gamma-aminobutyric acid </a:t>
            </a:r>
            <a:r>
              <a:rPr lang="en-ID" sz="3200" dirty="0" err="1"/>
              <a:t>berfungsi</a:t>
            </a:r>
            <a:r>
              <a:rPr lang="en-ID" sz="3200" dirty="0"/>
              <a:t> </a:t>
            </a: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menhambat</a:t>
            </a:r>
            <a:r>
              <a:rPr lang="en-ID" sz="3200" dirty="0"/>
              <a:t> (</a:t>
            </a:r>
            <a:r>
              <a:rPr lang="en-ID" sz="3200" dirty="0" err="1"/>
              <a:t>inhibisi</a:t>
            </a:r>
            <a:r>
              <a:rPr lang="en-ID" sz="3200" dirty="0"/>
              <a:t>) </a:t>
            </a:r>
            <a:r>
              <a:rPr lang="en-ID" sz="3200" dirty="0" err="1"/>
              <a:t>reaksi</a:t>
            </a:r>
            <a:r>
              <a:rPr lang="en-ID" sz="3200" dirty="0"/>
              <a:t> </a:t>
            </a:r>
            <a:r>
              <a:rPr lang="en-ID" sz="3200" dirty="0" err="1"/>
              <a:t>dan</a:t>
            </a:r>
            <a:r>
              <a:rPr lang="en-ID" sz="3200" dirty="0"/>
              <a:t> </a:t>
            </a:r>
            <a:r>
              <a:rPr lang="en-ID" sz="3200" dirty="0" err="1"/>
              <a:t>tanggapan</a:t>
            </a:r>
            <a:r>
              <a:rPr lang="en-ID" sz="3200" dirty="0"/>
              <a:t> </a:t>
            </a:r>
            <a:r>
              <a:rPr lang="en-ID" sz="3200" dirty="0" err="1"/>
              <a:t>neurologis</a:t>
            </a:r>
            <a:r>
              <a:rPr lang="en-ID" sz="3200" dirty="0"/>
              <a:t> yang </a:t>
            </a:r>
            <a:r>
              <a:rPr lang="en-ID" sz="3200" dirty="0" err="1"/>
              <a:t>tidak</a:t>
            </a:r>
            <a:r>
              <a:rPr lang="en-ID" sz="3200" dirty="0"/>
              <a:t> </a:t>
            </a:r>
            <a:r>
              <a:rPr lang="en-ID" sz="3200" dirty="0" err="1"/>
              <a:t>menguntungkan</a:t>
            </a:r>
            <a:r>
              <a:rPr lang="en-ID" sz="3200" baseline="30000" dirty="0"/>
              <a:t>.</a:t>
            </a:r>
          </a:p>
          <a:p>
            <a:r>
              <a:rPr lang="en-ID" sz="3200" baseline="30000" dirty="0" err="1"/>
              <a:t>Defisiensi</a:t>
            </a:r>
            <a:r>
              <a:rPr lang="en-ID" sz="3200" baseline="30000" dirty="0"/>
              <a:t> GABA  </a:t>
            </a:r>
            <a:r>
              <a:rPr lang="en-ID" sz="3200" baseline="30000" dirty="0" err="1"/>
              <a:t>bisa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menyebabkan</a:t>
            </a:r>
            <a:r>
              <a:rPr lang="en-ID" sz="3200" baseline="30000" dirty="0"/>
              <a:t>  </a:t>
            </a:r>
            <a:r>
              <a:rPr lang="en-ID" sz="3200" baseline="30000" dirty="0" err="1"/>
              <a:t>halsinasi</a:t>
            </a:r>
            <a:r>
              <a:rPr lang="en-ID" sz="3200" baseline="30000" dirty="0"/>
              <a:t>, </a:t>
            </a:r>
            <a:r>
              <a:rPr lang="en-ID" sz="3200" baseline="30000" dirty="0" err="1"/>
              <a:t>delusi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dan</a:t>
            </a:r>
            <a:r>
              <a:rPr lang="en-ID" sz="3200" baseline="30000" dirty="0"/>
              <a:t> hysteria, </a:t>
            </a:r>
            <a:r>
              <a:rPr lang="en-ID" sz="3200" baseline="30000" dirty="0" err="1"/>
              <a:t>emosional</a:t>
            </a:r>
            <a:r>
              <a:rPr lang="en-ID" sz="3200" baseline="30000" dirty="0"/>
              <a:t>, hypotonia, </a:t>
            </a:r>
            <a:r>
              <a:rPr lang="en-ID" sz="3200" baseline="30000" dirty="0" err="1"/>
              <a:t>ataksia</a:t>
            </a:r>
            <a:r>
              <a:rPr lang="en-ID" sz="3200" baseline="30000" dirty="0"/>
              <a:t>, </a:t>
            </a:r>
            <a:r>
              <a:rPr lang="en-ID" sz="3200" baseline="30000" dirty="0" err="1"/>
              <a:t>keterbelakngan</a:t>
            </a:r>
            <a:r>
              <a:rPr lang="en-ID" sz="3200" baseline="30000" dirty="0"/>
              <a:t> mental . Ion </a:t>
            </a:r>
            <a:r>
              <a:rPr lang="en-ID" sz="3200" baseline="30000" dirty="0" err="1"/>
              <a:t>klorida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adalah</a:t>
            </a:r>
            <a:r>
              <a:rPr lang="en-ID" sz="3200" baseline="30000" dirty="0"/>
              <a:t> inhibitor GABA.</a:t>
            </a:r>
          </a:p>
          <a:p>
            <a:r>
              <a:rPr lang="en-ID" sz="3200" baseline="30000" dirty="0" err="1"/>
              <a:t>Defisiensi</a:t>
            </a:r>
            <a:r>
              <a:rPr lang="en-ID" sz="3200" baseline="30000" dirty="0"/>
              <a:t> GABA </a:t>
            </a:r>
            <a:r>
              <a:rPr lang="en-ID" sz="3200" baseline="30000" dirty="0" err="1"/>
              <a:t>akan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merangsang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munculnya</a:t>
            </a:r>
            <a:r>
              <a:rPr lang="en-ID" sz="3200" baseline="30000" dirty="0"/>
              <a:t> CRH di </a:t>
            </a:r>
            <a:r>
              <a:rPr lang="en-ID" sz="3200" baseline="30000" dirty="0" err="1"/>
              <a:t>hipotalamus</a:t>
            </a:r>
            <a:r>
              <a:rPr lang="en-ID" sz="3200" baseline="30000" dirty="0"/>
              <a:t> yang </a:t>
            </a:r>
            <a:r>
              <a:rPr lang="en-ID" sz="3200" baseline="30000" dirty="0" err="1"/>
              <a:t>bisa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menyebabkan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kecemasan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dan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ketakutan</a:t>
            </a:r>
            <a:r>
              <a:rPr lang="en-ID" sz="3200" baseline="30000" dirty="0"/>
              <a:t> yang </a:t>
            </a:r>
            <a:r>
              <a:rPr lang="en-ID" sz="3200" baseline="30000" dirty="0" err="1"/>
              <a:t>tidak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beralasan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dengan</a:t>
            </a:r>
            <a:r>
              <a:rPr lang="en-ID" sz="3200" baseline="30000" dirty="0"/>
              <a:t> </a:t>
            </a:r>
            <a:r>
              <a:rPr lang="en-ID" sz="3200" baseline="30000" dirty="0" err="1"/>
              <a:t>munculnya</a:t>
            </a:r>
            <a:r>
              <a:rPr lang="en-ID" sz="3200" baseline="30000" dirty="0"/>
              <a:t> hormone </a:t>
            </a:r>
            <a:r>
              <a:rPr lang="en-ID" sz="3200" baseline="30000" dirty="0" err="1"/>
              <a:t>kortisol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25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9E252-3AFD-CD4A-9AF8-EFF723D9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69371-A98B-BF46-B222-F59F81271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Adrenalin : </a:t>
            </a:r>
            <a:r>
              <a:rPr lang="en-ID" dirty="0" err="1"/>
              <a:t>disebut</a:t>
            </a:r>
            <a:r>
              <a:rPr lang="en-ID" dirty="0"/>
              <a:t> juga </a:t>
            </a:r>
            <a:r>
              <a:rPr lang="en-ID" dirty="0" err="1"/>
              <a:t>epineprin</a:t>
            </a:r>
            <a:r>
              <a:rPr lang="en-ID" dirty="0"/>
              <a:t>,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neurotransmiter</a:t>
            </a:r>
            <a:r>
              <a:rPr lang="en-ID" dirty="0"/>
              <a:t> yang </a:t>
            </a:r>
            <a:r>
              <a:rPr lang="en-ID" dirty="0" err="1"/>
              <a:t>bersifat</a:t>
            </a:r>
            <a:r>
              <a:rPr lang="en-ID" dirty="0"/>
              <a:t> </a:t>
            </a:r>
            <a:r>
              <a:rPr lang="en-ID" i="1" dirty="0"/>
              <a:t>fight and flight </a:t>
            </a:r>
            <a:r>
              <a:rPr lang="en-ID" i="1" dirty="0" err="1"/>
              <a:t>respon</a:t>
            </a:r>
            <a:r>
              <a:rPr lang="en-ID" dirty="0"/>
              <a:t>.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 </a:t>
            </a:r>
            <a:r>
              <a:rPr lang="en-ID" dirty="0" err="1"/>
              <a:t>stres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takut</a:t>
            </a:r>
            <a:r>
              <a:rPr lang="en-ID" dirty="0"/>
              <a:t>, adrenalin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dilepaskan</a:t>
            </a:r>
            <a:r>
              <a:rPr lang="en-ID" dirty="0"/>
              <a:t>. Adrenalin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otak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bahaya</a:t>
            </a:r>
            <a:r>
              <a:rPr lang="en-ID" dirty="0"/>
              <a:t>.</a:t>
            </a:r>
          </a:p>
          <a:p>
            <a:pPr fontAlgn="base">
              <a:lnSpc>
                <a:spcPct val="110000"/>
              </a:lnSpc>
            </a:pPr>
            <a:r>
              <a:rPr lang="en-ID" dirty="0"/>
              <a:t>adrenalin yang </a:t>
            </a:r>
            <a:r>
              <a:rPr lang="en-ID" dirty="0" err="1"/>
              <a:t>dilepaskan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berlebihan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stres</a:t>
            </a:r>
            <a:r>
              <a:rPr lang="en-ID" dirty="0"/>
              <a:t> yang </a:t>
            </a:r>
            <a:r>
              <a:rPr lang="en-ID" dirty="0" err="1"/>
              <a:t>terus-menerus</a:t>
            </a:r>
            <a:r>
              <a:rPr lang="en-ID" dirty="0"/>
              <a:t> </a:t>
            </a:r>
            <a:r>
              <a:rPr lang="en-ID" dirty="0" err="1"/>
              <a:t>malah</a:t>
            </a:r>
            <a:r>
              <a:rPr lang="en-ID" dirty="0"/>
              <a:t> </a:t>
            </a:r>
            <a:r>
              <a:rPr lang="en-ID" dirty="0" err="1"/>
              <a:t>berdampak</a:t>
            </a:r>
            <a:r>
              <a:rPr lang="en-ID" dirty="0"/>
              <a:t> </a:t>
            </a:r>
            <a:r>
              <a:rPr lang="en-ID" dirty="0" err="1"/>
              <a:t>kurang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tubuh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. </a:t>
            </a:r>
            <a:r>
              <a:rPr lang="en-ID" dirty="0" err="1"/>
              <a:t>Kelebihan</a:t>
            </a:r>
            <a:r>
              <a:rPr lang="en-ID" dirty="0"/>
              <a:t> adrenalin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memicu</a:t>
            </a:r>
            <a:r>
              <a:rPr lang="en-ID" dirty="0"/>
              <a:t> </a:t>
            </a:r>
            <a:r>
              <a:rPr lang="en-ID" dirty="0" err="1"/>
              <a:t>gangguan</a:t>
            </a:r>
            <a:r>
              <a:rPr lang="en-ID" dirty="0"/>
              <a:t> </a:t>
            </a:r>
            <a:r>
              <a:rPr lang="en-ID" dirty="0" err="1"/>
              <a:t>imun</a:t>
            </a:r>
            <a:r>
              <a:rPr lang="en-ID" dirty="0"/>
              <a:t>, </a:t>
            </a:r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darah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, diabetes , juga </a:t>
            </a:r>
            <a:r>
              <a:rPr lang="en-ID" dirty="0" err="1"/>
              <a:t>penyakit</a:t>
            </a:r>
            <a:r>
              <a:rPr lang="en-ID" dirty="0"/>
              <a:t> </a:t>
            </a:r>
            <a:r>
              <a:rPr lang="en-ID" dirty="0" err="1"/>
              <a:t>jantung</a:t>
            </a:r>
            <a:r>
              <a:rPr lang="en-ID" dirty="0"/>
              <a:t>.</a:t>
            </a:r>
          </a:p>
          <a:p>
            <a:pPr marL="0" indent="0">
              <a:lnSpc>
                <a:spcPct val="110000"/>
              </a:lnSpc>
              <a:buNone/>
            </a:pPr>
            <a:br>
              <a:rPr lang="en-ID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58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image3">
            <a:extLst>
              <a:ext uri="{FF2B5EF4-FFF2-40B4-BE49-F238E27FC236}">
                <a16:creationId xmlns:a16="http://schemas.microsoft.com/office/drawing/2014/main" id="{8B563BB8-358E-D340-A93A-FCB53ACFA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260350"/>
            <a:ext cx="8748713" cy="632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777113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Scanbuku0517">
            <a:extLst>
              <a:ext uri="{FF2B5EF4-FFF2-40B4-BE49-F238E27FC236}">
                <a16:creationId xmlns:a16="http://schemas.microsoft.com/office/drawing/2014/main" id="{50D004B5-8CEA-5F44-A6B4-1D90F6572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0"/>
            <a:ext cx="5930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206790"/>
      </p:ext>
    </p:extLst>
  </p:cSld>
  <p:clrMapOvr>
    <a:masterClrMapping/>
  </p:clrMapOvr>
  <p:transition>
    <p:comb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>
            <a:extLst>
              <a:ext uri="{FF2B5EF4-FFF2-40B4-BE49-F238E27FC236}">
                <a16:creationId xmlns:a16="http://schemas.microsoft.com/office/drawing/2014/main" id="{5036FA75-49A2-3F46-A16E-7F6ECAAE27A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  <p:sp>
        <p:nvSpPr>
          <p:cNvPr id="27650" name="Text Box 3">
            <a:extLst>
              <a:ext uri="{FF2B5EF4-FFF2-40B4-BE49-F238E27FC236}">
                <a16:creationId xmlns:a16="http://schemas.microsoft.com/office/drawing/2014/main" id="{4D6F5F55-99A2-7547-B2EE-5449B0C83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581400"/>
            <a:ext cx="981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folHlink"/>
                </a:solidFill>
                <a:latin typeface="Arial Black" panose="020B0604020202020204" pitchFamily="34" charset="0"/>
              </a:rPr>
              <a:t>Axon</a:t>
            </a:r>
          </a:p>
        </p:txBody>
      </p:sp>
      <p:sp>
        <p:nvSpPr>
          <p:cNvPr id="27651" name="Text Box 4">
            <a:extLst>
              <a:ext uri="{FF2B5EF4-FFF2-40B4-BE49-F238E27FC236}">
                <a16:creationId xmlns:a16="http://schemas.microsoft.com/office/drawing/2014/main" id="{0ED95D55-231B-0642-A6D1-17C320F2F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683125"/>
            <a:ext cx="2049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folHlink"/>
                </a:solidFill>
                <a:latin typeface="Arial Black" panose="020B0604020202020204" pitchFamily="34" charset="0"/>
              </a:rPr>
              <a:t>Collateral</a:t>
            </a:r>
          </a:p>
        </p:txBody>
      </p:sp>
      <p:sp>
        <p:nvSpPr>
          <p:cNvPr id="27652" name="Text Box 5">
            <a:extLst>
              <a:ext uri="{FF2B5EF4-FFF2-40B4-BE49-F238E27FC236}">
                <a16:creationId xmlns:a16="http://schemas.microsoft.com/office/drawing/2014/main" id="{D4E3F44F-AF79-9949-B95E-30C46270F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181600"/>
            <a:ext cx="14525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folHlink"/>
                </a:solidFill>
                <a:latin typeface="Arial Black" panose="020B0604020202020204" pitchFamily="34" charset="0"/>
              </a:rPr>
              <a:t>Axon terminal</a:t>
            </a:r>
          </a:p>
        </p:txBody>
      </p:sp>
      <p:sp>
        <p:nvSpPr>
          <p:cNvPr id="27653" name="Line 6">
            <a:extLst>
              <a:ext uri="{FF2B5EF4-FFF2-40B4-BE49-F238E27FC236}">
                <a16:creationId xmlns:a16="http://schemas.microsoft.com/office/drawing/2014/main" id="{08F7D55B-C314-654E-BE7E-6326EB8F69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94025" y="2092325"/>
            <a:ext cx="484188" cy="555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Line 7">
            <a:extLst>
              <a:ext uri="{FF2B5EF4-FFF2-40B4-BE49-F238E27FC236}">
                <a16:creationId xmlns:a16="http://schemas.microsoft.com/office/drawing/2014/main" id="{67BC5D58-6DA8-624C-A2F0-CA2ABB517E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5850" y="3781425"/>
            <a:ext cx="1606550" cy="285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Line 8">
            <a:extLst>
              <a:ext uri="{FF2B5EF4-FFF2-40B4-BE49-F238E27FC236}">
                <a16:creationId xmlns:a16="http://schemas.microsoft.com/office/drawing/2014/main" id="{1FD54D84-846F-3E48-96E1-CC665A8E741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8613" y="4876800"/>
            <a:ext cx="255587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6" name="Line 9">
            <a:extLst>
              <a:ext uri="{FF2B5EF4-FFF2-40B4-BE49-F238E27FC236}">
                <a16:creationId xmlns:a16="http://schemas.microsoft.com/office/drawing/2014/main" id="{5B2AF13E-2CD3-EE4E-B263-F8ECADE4EB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5791200"/>
            <a:ext cx="2286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Text Box 10">
            <a:extLst>
              <a:ext uri="{FF2B5EF4-FFF2-40B4-BE49-F238E27FC236}">
                <a16:creationId xmlns:a16="http://schemas.microsoft.com/office/drawing/2014/main" id="{2A39537B-C412-D541-870F-03749FBB4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1242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Cell body/soma</a:t>
            </a:r>
          </a:p>
        </p:txBody>
      </p:sp>
      <p:sp>
        <p:nvSpPr>
          <p:cNvPr id="27658" name="Line 11">
            <a:extLst>
              <a:ext uri="{FF2B5EF4-FFF2-40B4-BE49-F238E27FC236}">
                <a16:creationId xmlns:a16="http://schemas.microsoft.com/office/drawing/2014/main" id="{A501157C-B376-3E48-BF8E-798B88D0F4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2438400"/>
            <a:ext cx="609600" cy="762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Text Box 12">
            <a:extLst>
              <a:ext uri="{FF2B5EF4-FFF2-40B4-BE49-F238E27FC236}">
                <a16:creationId xmlns:a16="http://schemas.microsoft.com/office/drawing/2014/main" id="{B95EDAEB-2B8A-E643-8515-66C12A2FC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6477000"/>
            <a:ext cx="243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NEURON</a:t>
            </a:r>
          </a:p>
        </p:txBody>
      </p:sp>
    </p:spTree>
    <p:extLst>
      <p:ext uri="{BB962C8B-B14F-4D97-AF65-F5344CB8AC3E}">
        <p14:creationId xmlns:p14="http://schemas.microsoft.com/office/powerpoint/2010/main" val="1498449564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56_golgi">
            <a:extLst>
              <a:ext uri="{FF2B5EF4-FFF2-40B4-BE49-F238E27FC236}">
                <a16:creationId xmlns:a16="http://schemas.microsoft.com/office/drawing/2014/main" id="{7C1980DB-ACFC-1B4A-8E8E-A9719DC9E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25" y="0"/>
            <a:ext cx="5187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541988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Scanbuku0507">
            <a:extLst>
              <a:ext uri="{FF2B5EF4-FFF2-40B4-BE49-F238E27FC236}">
                <a16:creationId xmlns:a16="http://schemas.microsoft.com/office/drawing/2014/main" id="{D86754D9-6088-5243-B84F-0FDDE0650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0"/>
            <a:ext cx="3371850" cy="645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3" descr="Scanbuku0508">
            <a:extLst>
              <a:ext uri="{FF2B5EF4-FFF2-40B4-BE49-F238E27FC236}">
                <a16:creationId xmlns:a16="http://schemas.microsoft.com/office/drawing/2014/main" id="{5D44A405-B793-284E-837B-1FCCF7164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0988"/>
            <a:ext cx="3024188" cy="657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4">
            <a:extLst>
              <a:ext uri="{FF2B5EF4-FFF2-40B4-BE49-F238E27FC236}">
                <a16:creationId xmlns:a16="http://schemas.microsoft.com/office/drawing/2014/main" id="{979E1B40-33FF-1E4D-915E-F6EFD2CA3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6477000"/>
            <a:ext cx="411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CONVERGENCE &amp; DIVERGENCE</a:t>
            </a:r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ECF24E5F-30B7-3843-A0D2-12C5D4BC3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6163" y="3068638"/>
            <a:ext cx="19812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2" tIns="45686" rIns="91372" bIns="456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PRESYNAPTIC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INHIBITION</a:t>
            </a:r>
          </a:p>
        </p:txBody>
      </p:sp>
    </p:spTree>
    <p:extLst>
      <p:ext uri="{BB962C8B-B14F-4D97-AF65-F5344CB8AC3E}">
        <p14:creationId xmlns:p14="http://schemas.microsoft.com/office/powerpoint/2010/main" val="1420756727"/>
      </p:ext>
    </p:extLst>
  </p:cSld>
  <p:clrMapOvr>
    <a:masterClrMapping/>
  </p:clrMapOvr>
  <p:transition>
    <p:comb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E03FE-C424-004F-847B-4180E988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E575F-D0BD-1A43-85AA-5C81A33F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65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6100</TotalTime>
  <Words>837</Words>
  <Application>Microsoft Macintosh PowerPoint</Application>
  <PresentationFormat>Widescreen</PresentationFormat>
  <Paragraphs>149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Comic Sans MS</vt:lpstr>
      <vt:lpstr>Times New Roman</vt:lpstr>
      <vt:lpstr>Wingdings</vt:lpstr>
      <vt:lpstr>Office Theme</vt:lpstr>
      <vt:lpstr>NEUROSCIENCE</vt:lpstr>
      <vt:lpstr>CAKUPAN NEUROSCIENCE</vt:lpstr>
      <vt:lpstr>PERKEMBANGAN NEUROSCIENCE</vt:lpstr>
      <vt:lpstr>SYSTEM NEURO : HEIRARCHIS</vt:lpstr>
      <vt:lpstr>PowerPoint Presentation</vt:lpstr>
      <vt:lpstr>Otak</vt:lpstr>
      <vt:lpstr>PowerPoint Presentation</vt:lpstr>
      <vt:lpstr>PowerPoint Presentation</vt:lpstr>
      <vt:lpstr>PowerPoint Presentation</vt:lpstr>
      <vt:lpstr>NEURON</vt:lpstr>
      <vt:lpstr>PowerPoint Presentation</vt:lpstr>
      <vt:lpstr>neuron</vt:lpstr>
      <vt:lpstr>PowerPoint Presentation</vt:lpstr>
      <vt:lpstr>NEURON DAN NEUROGLIA</vt:lpstr>
      <vt:lpstr>NEUROGLIA</vt:lpstr>
      <vt:lpstr>PowerPoint Presentation</vt:lpstr>
      <vt:lpstr>NEUROTRANSMITER</vt:lpstr>
      <vt:lpstr>JENIS NEUROTRANSMITER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ELECTRICALL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NEUROSCIENCE</dc:title>
  <dc:creator>Microsoft Office User</dc:creator>
  <cp:lastModifiedBy>Microsoft Office User</cp:lastModifiedBy>
  <cp:revision>13</cp:revision>
  <dcterms:created xsi:type="dcterms:W3CDTF">2021-05-06T01:54:53Z</dcterms:created>
  <dcterms:modified xsi:type="dcterms:W3CDTF">2021-05-10T07:35:35Z</dcterms:modified>
</cp:coreProperties>
</file>