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17"/>
  </p:notesMasterIdLst>
  <p:sldIdLst>
    <p:sldId id="578" r:id="rId5"/>
    <p:sldId id="307" r:id="rId6"/>
    <p:sldId id="621" r:id="rId7"/>
    <p:sldId id="622" r:id="rId8"/>
    <p:sldId id="630" r:id="rId9"/>
    <p:sldId id="633" r:id="rId10"/>
    <p:sldId id="634" r:id="rId11"/>
    <p:sldId id="635" r:id="rId12"/>
    <p:sldId id="636" r:id="rId13"/>
    <p:sldId id="575" r:id="rId14"/>
    <p:sldId id="564" r:id="rId15"/>
    <p:sldId id="32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03/03/2021</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a:t>Rencana</a:t>
            </a:r>
            <a:r>
              <a:rPr lang="en-US" sz="4000" b="1" dirty="0"/>
              <a:t> </a:t>
            </a:r>
            <a:r>
              <a:rPr lang="en-US" sz="4000" b="1" dirty="0" err="1"/>
              <a:t>Tindak</a:t>
            </a:r>
            <a:r>
              <a:rPr lang="en-US" sz="4000" b="1" dirty="0"/>
              <a:t> </a:t>
            </a:r>
            <a:r>
              <a:rPr lang="en-US" sz="4000" b="1" dirty="0" err="1"/>
              <a:t>Lanjut</a:t>
            </a:r>
            <a:endParaRPr lang="en-US" sz="4000" b="1" dirty="0"/>
          </a:p>
        </p:txBody>
      </p:sp>
      <p:sp>
        <p:nvSpPr>
          <p:cNvPr id="3" name="Content Placeholder 2"/>
          <p:cNvSpPr>
            <a:spLocks noGrp="1"/>
          </p:cNvSpPr>
          <p:nvPr>
            <p:ph sz="quarter" idx="10"/>
          </p:nvPr>
        </p:nvSpPr>
        <p:spPr>
          <a:xfrm>
            <a:off x="1295403" y="1371600"/>
            <a:ext cx="10081684" cy="5081588"/>
          </a:xfrm>
        </p:spPr>
        <p:txBody>
          <a:bodyPr/>
          <a:lstStyle/>
          <a:p>
            <a:pPr>
              <a:buNone/>
            </a:pPr>
            <a:r>
              <a:rPr lang="id-ID" sz="3600" b="1" dirty="0"/>
              <a:t>NEXT MEETING </a:t>
            </a:r>
          </a:p>
          <a:p>
            <a:pPr lvl="0">
              <a:buNone/>
            </a:pPr>
            <a:r>
              <a:rPr lang="id-ID" sz="5400" b="1" dirty="0"/>
              <a:t>PROSES MANAJEMEN STRATEGIS</a:t>
            </a:r>
          </a:p>
          <a:p>
            <a:pPr>
              <a:buNone/>
            </a:pPr>
            <a:endParaRPr lang="id-ID"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a:latin typeface="Berlin Sans FB Demi" pitchFamily="34" charset="0"/>
                <a:ea typeface="SimSun" pitchFamily="2" charset="-122"/>
                <a:cs typeface="Tahoma" pitchFamily="34" charset="0"/>
              </a:rPr>
              <a:t>PENUTUP BELAJAR</a:t>
            </a:r>
            <a:br>
              <a:rPr lang="en-US" sz="4000" b="1" dirty="0">
                <a:latin typeface="Berlin Sans FB Demi" pitchFamily="34" charset="0"/>
                <a:ea typeface="Arial Unicode MS" pitchFamily="34" charset="-128"/>
                <a:cs typeface="Tahoma" pitchFamily="34" charset="0"/>
              </a:rPr>
            </a:br>
            <a:endParaRPr lang="en-US" sz="4000" b="1" dirty="0">
              <a:latin typeface="Berlin Sans FB Demi" pitchFamily="34" charset="0"/>
              <a:ea typeface="Arial Unicode MS" pitchFamily="34" charset="-128"/>
              <a:cs typeface="Tahoma"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a:latin typeface="Gill Sans MT Condensed" pitchFamily="34" charset="0"/>
                <a:ea typeface="Arial Unicode MS" pitchFamily="34" charset="-128"/>
                <a:cs typeface="Tahoma" pitchFamily="34" charset="0"/>
              </a:rPr>
              <a:t>بِسْمِ اللَّهِ الرَّحْمَنِ الرَّحِيمِ</a:t>
            </a:r>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ar-AE" sz="2400" b="1" dirty="0">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endParaRPr lang="en-US" sz="2400" b="1" dirty="0">
              <a:latin typeface="Gill Sans MT Condensed" pitchFamily="34" charset="0"/>
              <a:ea typeface="Arial Unicode MS" pitchFamily="34" charset="-128"/>
              <a:cs typeface="Tahoma" pitchFamily="34" charset="0"/>
            </a:endParaRPr>
          </a:p>
          <a:p>
            <a:pPr algn="ctr" eaLnBrk="1" hangingPunct="1"/>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en-US" sz="3600" dirty="0" err="1">
                <a:latin typeface="Gill Sans MT Condensed" pitchFamily="34" charset="0"/>
                <a:ea typeface="Arial Unicode MS" pitchFamily="34" charset="-128"/>
                <a:cs typeface="Tahoma" pitchFamily="34" charset="0"/>
              </a:rPr>
              <a:t>Ya</a:t>
            </a:r>
            <a:r>
              <a:rPr lang="en-US" sz="3600" dirty="0">
                <a:latin typeface="Gill Sans MT Condensed" pitchFamily="34" charset="0"/>
                <a:ea typeface="Arial Unicode MS" pitchFamily="34" charset="-128"/>
                <a:cs typeface="Tahoma" pitchFamily="34" charset="0"/>
              </a:rPr>
              <a:t> Allah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kebenaran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mengikutinya</a:t>
            </a:r>
            <a:r>
              <a:rPr lang="en-US" sz="3600" dirty="0">
                <a:latin typeface="Gill Sans MT Condensed" pitchFamily="34" charset="0"/>
                <a:ea typeface="Arial Unicode MS" pitchFamily="34" charset="-128"/>
                <a:cs typeface="Tahoma" pitchFamily="34" charset="0"/>
              </a:rPr>
              <a:t>, </a:t>
            </a:r>
          </a:p>
          <a:p>
            <a:pPr algn="ctr" eaLnBrk="1" hangingPunct="1">
              <a:buFontTx/>
              <a:buNone/>
            </a:pPr>
            <a:r>
              <a:rPr lang="en-US" sz="3600" dirty="0">
                <a:latin typeface="Gill Sans MT Condensed" pitchFamily="34" charset="0"/>
                <a:ea typeface="Arial Unicode MS" pitchFamily="34" charset="-128"/>
                <a:cs typeface="Tahoma" pitchFamily="34" charset="0"/>
              </a:rPr>
              <a:t>Dan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keburukan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menjauhinya</a:t>
            </a:r>
            <a:r>
              <a:rPr lang="en-US" sz="3600" dirty="0">
                <a:latin typeface="Gill Sans MT Condensed" pitchFamily="34" charset="0"/>
                <a:ea typeface="Arial Unicode MS" pitchFamily="34" charset="-128"/>
                <a:cs typeface="Tahoma" pitchFamily="34" charset="0"/>
              </a:rPr>
              <a:t>.</a:t>
            </a:r>
          </a:p>
          <a:p>
            <a:pPr eaLnBrk="1" hangingPunct="1"/>
            <a:endParaRPr lang="en-US" sz="2400" dirty="0">
              <a:latin typeface="Gill Sans MT Condensed" pitchFamily="34" charset="0"/>
              <a:ea typeface="Arial Unicode MS" pitchFamily="34" charset="-128"/>
              <a:cs typeface="Tahoma"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927" y="1748385"/>
            <a:ext cx="11304545" cy="1736428"/>
          </a:xfrm>
        </p:spPr>
        <p:txBody>
          <a:bodyPr/>
          <a:lstStyle/>
          <a:p>
            <a:pPr>
              <a:defRPr/>
            </a:pPr>
            <a:r>
              <a:rPr lang="id-ID" sz="5400" dirty="0">
                <a:solidFill>
                  <a:srgbClr val="00B050"/>
                </a:solidFill>
                <a:latin typeface="Corbel" pitchFamily="34" charset="0"/>
                <a:cs typeface="Arial" charset="0"/>
              </a:rPr>
              <a:t>BERFIKIR STRATEGIS</a:t>
            </a:r>
            <a:endParaRPr lang="en-US" sz="5400" dirty="0">
              <a:solidFill>
                <a:srgbClr val="00B050"/>
              </a:solidFill>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1600" dirty="0">
                <a:latin typeface="Berlin Sans FB Demi" pitchFamily="34" charset="0"/>
              </a:rPr>
              <a:t>MUHAMMAD KHOZIN, S.IP, MPA</a:t>
            </a:r>
            <a:endParaRPr lang="en-US" sz="1600" dirty="0">
              <a:latin typeface="Berlin Sans FB Demi" pitchFamily="34" charset="0"/>
            </a:endParaRPr>
          </a:p>
          <a:p>
            <a:r>
              <a:rPr lang="en-US" sz="1600" dirty="0" err="1">
                <a:latin typeface="Berlin Sans FB Demi" pitchFamily="34" charset="0"/>
              </a:rPr>
              <a:t>Disampaikan</a:t>
            </a:r>
            <a:r>
              <a:rPr lang="en-US" sz="1600" dirty="0">
                <a:latin typeface="Berlin Sans FB Demi" pitchFamily="34" charset="0"/>
              </a:rPr>
              <a:t> </a:t>
            </a:r>
            <a:r>
              <a:rPr lang="en-US" sz="1600" dirty="0" err="1">
                <a:latin typeface="Berlin Sans FB Demi" pitchFamily="34" charset="0"/>
              </a:rPr>
              <a:t>pada</a:t>
            </a:r>
            <a:r>
              <a:rPr lang="en-US" sz="1600" dirty="0">
                <a:latin typeface="Berlin Sans FB Demi" pitchFamily="34" charset="0"/>
              </a:rPr>
              <a:t> </a:t>
            </a:r>
            <a:r>
              <a:rPr lang="en-US" sz="1600" dirty="0" err="1">
                <a:latin typeface="Berlin Sans FB Demi" pitchFamily="34" charset="0"/>
              </a:rPr>
              <a:t>Kuliah</a:t>
            </a:r>
            <a:r>
              <a:rPr lang="en-US" sz="1600" dirty="0">
                <a:latin typeface="Berlin Sans FB Demi" pitchFamily="34" charset="0"/>
              </a:rPr>
              <a:t> MK </a:t>
            </a:r>
            <a:r>
              <a:rPr lang="id-ID" sz="1600" dirty="0">
                <a:latin typeface="Berlin Sans FB Demi" pitchFamily="34" charset="0"/>
              </a:rPr>
              <a:t>Manajemen Strategis</a:t>
            </a:r>
            <a:endParaRPr lang="en-US" sz="1600" dirty="0">
              <a:latin typeface="Berlin Sans FB Demi" pitchFamily="34" charset="0"/>
            </a:endParaRPr>
          </a:p>
          <a:p>
            <a:r>
              <a:rPr lang="en-US" sz="1600" dirty="0">
                <a:latin typeface="Berlin Sans FB Demi" pitchFamily="34" charset="0"/>
              </a:rPr>
              <a:t>2</a:t>
            </a:r>
            <a:r>
              <a:rPr lang="id-ID" sz="1600" dirty="0">
                <a:latin typeface="Berlin Sans FB Demi" pitchFamily="34" charset="0"/>
              </a:rPr>
              <a:t>0</a:t>
            </a:r>
            <a:r>
              <a:rPr lang="en-US" sz="1600" dirty="0">
                <a:latin typeface="Berlin Sans FB Demi" pitchFamily="34" charset="0"/>
              </a:rPr>
              <a:t>21</a:t>
            </a:r>
          </a:p>
        </p:txBody>
      </p:sp>
    </p:spTree>
    <p:extLst>
      <p:ext uri="{BB962C8B-B14F-4D97-AF65-F5344CB8AC3E}">
        <p14:creationId xmlns:p14="http://schemas.microsoft.com/office/powerpoint/2010/main"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2664823" y="1098097"/>
            <a:ext cx="6706416" cy="5563960"/>
          </a:xfrm>
          <a:prstGeom prst="rect">
            <a:avLst/>
          </a:prstGeom>
        </p:spPr>
      </p:pic>
    </p:spTree>
    <p:extLst>
      <p:ext uri="{BB962C8B-B14F-4D97-AF65-F5344CB8AC3E}">
        <p14:creationId xmlns:p14="http://schemas.microsoft.com/office/powerpoint/2010/main" val="20217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WHY??????</a:t>
            </a:r>
          </a:p>
        </p:txBody>
      </p:sp>
      <p:sp>
        <p:nvSpPr>
          <p:cNvPr id="3" name="Content Placeholder 2"/>
          <p:cNvSpPr>
            <a:spLocks noGrp="1"/>
          </p:cNvSpPr>
          <p:nvPr>
            <p:ph sz="quarter" idx="10"/>
          </p:nvPr>
        </p:nvSpPr>
        <p:spPr/>
        <p:txBody>
          <a:bodyPr/>
          <a:lstStyle/>
          <a:p>
            <a:r>
              <a:rPr lang="id-ID" sz="2800" dirty="0"/>
              <a:t>Semakin terbatasnya sumber daya (dulu sumber daya bebas banyak tersedia, kini bersyarat untuk mendapatkannya)</a:t>
            </a:r>
          </a:p>
          <a:p>
            <a:r>
              <a:rPr lang="id-ID" sz="2800" dirty="0"/>
              <a:t>Makin tingginya kebutuhan hidup (karena semakin banyaknya manusia)</a:t>
            </a:r>
          </a:p>
          <a:p>
            <a:r>
              <a:rPr lang="id-ID" sz="2800" dirty="0"/>
              <a:t>Rentan terjadinya konflik dalam berinteraksi, bernegosiasai beraktivitas sbg akibat terbatasnya sumber daya</a:t>
            </a:r>
          </a:p>
          <a:p>
            <a:r>
              <a:rPr lang="id-ID" sz="2800" dirty="0"/>
              <a:t>Perbedaan kepentingan individu </a:t>
            </a:r>
          </a:p>
          <a:p>
            <a:endParaRPr lang="id-ID" sz="2800" dirty="0"/>
          </a:p>
        </p:txBody>
      </p:sp>
    </p:spTree>
    <p:extLst>
      <p:ext uri="{BB962C8B-B14F-4D97-AF65-F5344CB8AC3E}">
        <p14:creationId xmlns:p14="http://schemas.microsoft.com/office/powerpoint/2010/main" val="189744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Definisi </a:t>
            </a:r>
          </a:p>
        </p:txBody>
      </p:sp>
      <p:sp>
        <p:nvSpPr>
          <p:cNvPr id="3" name="Content Placeholder 2"/>
          <p:cNvSpPr>
            <a:spLocks noGrp="1"/>
          </p:cNvSpPr>
          <p:nvPr>
            <p:ph sz="quarter" idx="10"/>
          </p:nvPr>
        </p:nvSpPr>
        <p:spPr/>
        <p:txBody>
          <a:bodyPr/>
          <a:lstStyle/>
          <a:p>
            <a:r>
              <a:rPr lang="id-ID" sz="2800" dirty="0"/>
              <a:t>Berfikir strategis adalah memikirkan masa atau waktu yang akan datang, tentang apa yang harus dilakukan, keputusan apa yang harus diambil, apa yang haurs dibelanjakan, apa yang harus dipersiapkan, apa yang harus dipilih, dan apa yang harus diselesaikan. </a:t>
            </a:r>
          </a:p>
          <a:p>
            <a:r>
              <a:rPr lang="id-ID" sz="2800" dirty="0"/>
              <a:t>Berfikir Strategis diikuti dengan Implementasi yang disebut taktik (Strategi), tentang Bagaimana mengerjakannya, Bagaimana menghadapinya, bagaimana bertindak, bagaimana mengambil keputusan, bagaimana membelanjakannya, bagaimana mempersiapkannya, bagaiamana menyelesaikan </a:t>
            </a:r>
          </a:p>
        </p:txBody>
      </p:sp>
    </p:spTree>
    <p:extLst>
      <p:ext uri="{BB962C8B-B14F-4D97-AF65-F5344CB8AC3E}">
        <p14:creationId xmlns:p14="http://schemas.microsoft.com/office/powerpoint/2010/main" val="365172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MACAM DAN BENTUK BERFIKIR</a:t>
            </a:r>
          </a:p>
        </p:txBody>
      </p:sp>
      <p:sp>
        <p:nvSpPr>
          <p:cNvPr id="3" name="Content Placeholder 2"/>
          <p:cNvSpPr>
            <a:spLocks noGrp="1"/>
          </p:cNvSpPr>
          <p:nvPr>
            <p:ph sz="quarter" idx="10"/>
          </p:nvPr>
        </p:nvSpPr>
        <p:spPr/>
        <p:txBody>
          <a:bodyPr/>
          <a:lstStyle/>
          <a:p>
            <a:r>
              <a:rPr lang="id-ID" sz="4000" dirty="0"/>
              <a:t>BERFIKIR SECARA MEKANIK</a:t>
            </a:r>
          </a:p>
          <a:p>
            <a:r>
              <a:rPr lang="id-ID" sz="4000" dirty="0"/>
              <a:t>BERFIKIR SECARA INTUISI</a:t>
            </a:r>
          </a:p>
          <a:p>
            <a:r>
              <a:rPr lang="id-ID" sz="4000" dirty="0"/>
              <a:t>BERFIKIR STRATEGIS</a:t>
            </a:r>
          </a:p>
        </p:txBody>
      </p:sp>
    </p:spTree>
    <p:extLst>
      <p:ext uri="{BB962C8B-B14F-4D97-AF65-F5344CB8AC3E}">
        <p14:creationId xmlns:p14="http://schemas.microsoft.com/office/powerpoint/2010/main" val="2011761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BERFIKIR SECARA MEKANIK</a:t>
            </a:r>
          </a:p>
        </p:txBody>
      </p:sp>
      <p:sp>
        <p:nvSpPr>
          <p:cNvPr id="3" name="Content Placeholder 2"/>
          <p:cNvSpPr>
            <a:spLocks noGrp="1"/>
          </p:cNvSpPr>
          <p:nvPr>
            <p:ph sz="quarter" idx="10"/>
          </p:nvPr>
        </p:nvSpPr>
        <p:spPr/>
        <p:txBody>
          <a:bodyPr/>
          <a:lstStyle/>
          <a:p>
            <a:r>
              <a:rPr lang="id-ID" dirty="0"/>
              <a:t>Adaalah tahapan berfikir untuk menyelesikan masalah, pekerajaan atau obyek ketika </a:t>
            </a:r>
            <a:r>
              <a:rPr lang="id-ID" b="1" dirty="0"/>
              <a:t>bermasalah</a:t>
            </a:r>
          </a:p>
          <a:p>
            <a:r>
              <a:rPr lang="id-ID" b="1" dirty="0"/>
              <a:t>Contoh 1</a:t>
            </a:r>
          </a:p>
          <a:p>
            <a:pPr marL="0" indent="0">
              <a:buNone/>
            </a:pPr>
            <a:r>
              <a:rPr lang="id-ID" dirty="0"/>
              <a:t>Ketika ada masalah banjir yg disebabkan karena sampah, masyarakat melakukan gotong royong membersihkan gorong-gorong dan daerah aliran sungai dari sampah</a:t>
            </a:r>
          </a:p>
          <a:p>
            <a:r>
              <a:rPr lang="id-ID" b="1" dirty="0"/>
              <a:t>Contoh 2</a:t>
            </a:r>
          </a:p>
          <a:p>
            <a:pPr marL="0" indent="0">
              <a:buNone/>
            </a:pPr>
            <a:r>
              <a:rPr lang="id-ID" dirty="0"/>
              <a:t>Ketika ban motor bocor, bengkel akan menambal ban tersebut</a:t>
            </a:r>
          </a:p>
          <a:p>
            <a:r>
              <a:rPr lang="id-ID" b="1" dirty="0"/>
              <a:t>Contoh 3</a:t>
            </a:r>
          </a:p>
          <a:p>
            <a:pPr marL="0" indent="0">
              <a:buNone/>
            </a:pPr>
            <a:r>
              <a:rPr lang="id-ID" dirty="0"/>
              <a:t>Sseorang pasien sakit kepala, dokter memberikan obat sakit kepala</a:t>
            </a:r>
          </a:p>
        </p:txBody>
      </p:sp>
    </p:spTree>
    <p:extLst>
      <p:ext uri="{BB962C8B-B14F-4D97-AF65-F5344CB8AC3E}">
        <p14:creationId xmlns:p14="http://schemas.microsoft.com/office/powerpoint/2010/main" val="1112048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3" y="1204094"/>
            <a:ext cx="10081120" cy="432048"/>
          </a:xfrm>
        </p:spPr>
        <p:txBody>
          <a:bodyPr/>
          <a:lstStyle/>
          <a:p>
            <a:r>
              <a:rPr lang="id-ID" b="1" dirty="0"/>
              <a:t>BERIFIKIR SECARA INTUISI</a:t>
            </a:r>
          </a:p>
        </p:txBody>
      </p:sp>
      <p:sp>
        <p:nvSpPr>
          <p:cNvPr id="3" name="Content Placeholder 2"/>
          <p:cNvSpPr>
            <a:spLocks noGrp="1"/>
          </p:cNvSpPr>
          <p:nvPr>
            <p:ph sz="quarter" idx="10"/>
          </p:nvPr>
        </p:nvSpPr>
        <p:spPr>
          <a:xfrm>
            <a:off x="1190900" y="1636142"/>
            <a:ext cx="10081684" cy="4319588"/>
          </a:xfrm>
        </p:spPr>
        <p:txBody>
          <a:bodyPr/>
          <a:lstStyle/>
          <a:p>
            <a:r>
              <a:rPr lang="id-ID" dirty="0"/>
              <a:t>Adalah tahap berfikir ketika menjumpai maslaah, lebih </a:t>
            </a:r>
            <a:r>
              <a:rPr lang="id-ID" b="1" dirty="0"/>
              <a:t>fokus pada penyebab masalah </a:t>
            </a:r>
            <a:r>
              <a:rPr lang="id-ID" dirty="0"/>
              <a:t>untuk diselesaikan. Sayangnnya cara berfikir ini kadang mengabaikan dampak atau akibat lainnya. Yang penting penyebab masalah ditemukan dan masalah yang dihadapi saat itu dapat diselesaikan. </a:t>
            </a:r>
          </a:p>
          <a:p>
            <a:r>
              <a:rPr lang="id-ID" dirty="0"/>
              <a:t>Contoh 1</a:t>
            </a:r>
          </a:p>
          <a:p>
            <a:pPr marL="0" indent="0">
              <a:buNone/>
            </a:pPr>
            <a:r>
              <a:rPr lang="id-ID" dirty="0"/>
              <a:t>Ketika banjir tejadi di komplek perumahan, paka pengembang akan mencari masalahnya apa, jika karena aliran pembuangan air. Maka pengembang mengambil tindakan mengalirkan air tersebut ke sungai tanpa memikirkan air meluap di daerah lain</a:t>
            </a:r>
          </a:p>
          <a:p>
            <a:r>
              <a:rPr lang="id-ID" dirty="0"/>
              <a:t>Contoh 2</a:t>
            </a:r>
          </a:p>
          <a:p>
            <a:pPr marL="0" indent="0">
              <a:buNone/>
            </a:pPr>
            <a:r>
              <a:rPr lang="id-ID" dirty="0"/>
              <a:t>Ketika motor rusak, bengkel akan memeriksa kendaraan dan membetulkanyang rusak saja, tanpa memperhatikan komponen lainnya</a:t>
            </a:r>
          </a:p>
          <a:p>
            <a:r>
              <a:rPr lang="id-ID" dirty="0"/>
              <a:t>Contoh 3</a:t>
            </a:r>
          </a:p>
          <a:p>
            <a:pPr marL="0" indent="0">
              <a:buNone/>
            </a:pPr>
            <a:r>
              <a:rPr lang="id-ID" dirty="0"/>
              <a:t>Ketika ada pasien sakit kepala tadi datang lagi dan mengeluh smasih sakit, dokter akan merujuk ke dokter penyakit dalam. Dan ternyata sakit kepalanya karena darah tinggi</a:t>
            </a:r>
          </a:p>
        </p:txBody>
      </p:sp>
    </p:spTree>
    <p:extLst>
      <p:ext uri="{BB962C8B-B14F-4D97-AF65-F5344CB8AC3E}">
        <p14:creationId xmlns:p14="http://schemas.microsoft.com/office/powerpoint/2010/main" val="397948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BERFIKIR STRATEGIS</a:t>
            </a:r>
          </a:p>
        </p:txBody>
      </p:sp>
      <p:sp>
        <p:nvSpPr>
          <p:cNvPr id="3" name="Content Placeholder 2"/>
          <p:cNvSpPr>
            <a:spLocks noGrp="1"/>
          </p:cNvSpPr>
          <p:nvPr>
            <p:ph sz="quarter" idx="10"/>
          </p:nvPr>
        </p:nvSpPr>
        <p:spPr/>
        <p:txBody>
          <a:bodyPr/>
          <a:lstStyle/>
          <a:p>
            <a:r>
              <a:rPr lang="id-ID" dirty="0"/>
              <a:t>ADALAH Tahap berfikir yangdimulai dengan mencari maslaah yang mungkin ditemui. Pencarian kemungkinan ada masalah tersebut dilakukan dengan cara mengidentifikasi, menggunakan analisis SWOT , mengelompokkan berdasarkan area, atau wilayah, golongan , tingkat kemudian diprioritaskan mana yang harus diselesaikan terlebih dahulu, lalu dibuat strategi pemecahan masalahnya, dan kemudian dilaksanakan dengan berbagai cara, metode yang disebut taktik yang bentuknya berupa langkah-langkah kebijakan yang harus ditaati, isi program dan SOP</a:t>
            </a:r>
          </a:p>
          <a:p>
            <a:r>
              <a:rPr lang="id-ID" dirty="0"/>
              <a:t>Contoh 1</a:t>
            </a:r>
          </a:p>
          <a:p>
            <a:pPr marL="0" indent="0">
              <a:buNone/>
            </a:pPr>
            <a:r>
              <a:rPr lang="id-ID" dirty="0"/>
              <a:t>Ada berita infeksi burung sdh masuk wilayah asia, maka instansi terkait mulai bandara, pelabuhan, bea cukai dan kemenkes melakukan investigasi (penerapan strategi), dari mulai pintu masuk dan pintu keluar batas negara dengan menerapkan metode penanganan (penerapan strategi) untuk berbagai macam ekspor impor jenis unggas</a:t>
            </a:r>
          </a:p>
        </p:txBody>
      </p:sp>
    </p:spTree>
    <p:extLst>
      <p:ext uri="{BB962C8B-B14F-4D97-AF65-F5344CB8AC3E}">
        <p14:creationId xmlns:p14="http://schemas.microsoft.com/office/powerpoint/2010/main" val="2104260678"/>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3120</TotalTime>
  <Words>558</Words>
  <Application>Microsoft Office PowerPoint</Application>
  <PresentationFormat>Widescreen</PresentationFormat>
  <Paragraphs>50</Paragraphs>
  <Slides>12</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12</vt:i4>
      </vt:variant>
    </vt:vector>
  </HeadingPairs>
  <TitlesOfParts>
    <vt:vector size="25" baseType="lpstr">
      <vt:lpstr>SimSun</vt:lpstr>
      <vt:lpstr>Arial</vt:lpstr>
      <vt:lpstr>Arial Unicode MS</vt:lpstr>
      <vt:lpstr>Berlin Sans FB Demi</vt:lpstr>
      <vt:lpstr>Calibri</vt:lpstr>
      <vt:lpstr>Corbel</vt:lpstr>
      <vt:lpstr>Franklin Gothic Heavy</vt:lpstr>
      <vt:lpstr>Gill Sans MT Condensed</vt:lpstr>
      <vt:lpstr>Tahoma</vt:lpstr>
      <vt:lpstr>Presentation UNISA_01</vt:lpstr>
      <vt:lpstr>1_Presentation UNISA_01</vt:lpstr>
      <vt:lpstr>1_Office Theme</vt:lpstr>
      <vt:lpstr>2_Office Theme</vt:lpstr>
      <vt:lpstr>PEMBUKA BELAJAR</vt:lpstr>
      <vt:lpstr>BERFIKIR STRATEGIS</vt:lpstr>
      <vt:lpstr>PowerPoint Presentation</vt:lpstr>
      <vt:lpstr>WHY??????</vt:lpstr>
      <vt:lpstr>Definisi </vt:lpstr>
      <vt:lpstr>MACAM DAN BENTUK BERFIKIR</vt:lpstr>
      <vt:lpstr>BERFIKIR SECARA MEKANIK</vt:lpstr>
      <vt:lpstr>BERIFIKIR SECARA INTUISI</vt:lpstr>
      <vt:lpstr>BERFIKIR STRATEGIS</vt:lpstr>
      <vt:lpstr>Rencana Tindak Lanjut</vt:lpstr>
      <vt:lpstr>PENUTUP BELAJAR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User</cp:lastModifiedBy>
  <cp:revision>147</cp:revision>
  <dcterms:created xsi:type="dcterms:W3CDTF">2017-11-21T07:01:38Z</dcterms:created>
  <dcterms:modified xsi:type="dcterms:W3CDTF">2021-03-02T23:46:29Z</dcterms:modified>
</cp:coreProperties>
</file>