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71" r:id="rId29"/>
  </p:sldIdLst>
  <p:sldSz cx="9144000" cy="6858000"/>
  <p:notesSz cx="6858000" cy="9144000"/>
  <p:embeddedFontLst>
    <p:embeddedFont>
      <p:font typeface="Libre Franklin"/>
      <p:regular r:id="rId33"/>
    </p:embeddedFont>
    <p:embeddedFont>
      <p:font typeface="Calibri" panose="020F0502020204030204"/>
      <p:regular r:id="rId34"/>
    </p:embeddedFont>
    <p:embeddedFont>
      <p:font typeface="Cambria" panose="02040503050406030204"/>
      <p:regular r:id="rId35"/>
    </p:embeddedFont>
    <p:embeddedFont>
      <p:font typeface="Arial Unicode MS" panose="020B0604020202020204" charset="-122"/>
      <p:regular r:id="rId36"/>
    </p:embeddedFont>
    <p:embeddedFont>
      <p:font typeface="Verdana" panose="020B0604030504040204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" name="Google Shape;93;p1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1" name="Google Shape;101;p2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4025" lvl="0" indent="-2730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(1850) Journal of Indian Archipelago and East Asia oleh </a:t>
            </a:r>
            <a:r>
              <a:rPr lang="en-US" sz="1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J.R. Logan</a:t>
            </a:r>
            <a:endParaRPr sz="12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4025" lvl="0" indent="-2730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•"/>
            </a:pPr>
            <a:r>
              <a:rPr lang="en-US" sz="12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(1884) Indonesien order die Inseln des Malaysichen Archipels oleh </a:t>
            </a:r>
            <a:r>
              <a:rPr lang="en-US" sz="1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Adolf Bastian</a:t>
            </a:r>
            <a:endParaRPr sz="12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8" name="Google Shape;108;p3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/>
              <a:t>Istilah Pancasila dari Prof Notonegoro</a:t>
            </a:r>
            <a:endParaRPr lang="en-US"/>
          </a:p>
        </p:txBody>
      </p:sp>
      <p:sp>
        <p:nvSpPr>
          <p:cNvPr id="117" name="Google Shape;117;p4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/>
              <a:t>Sriwijaya&amp;Majapahit </a:t>
            </a:r>
            <a:r>
              <a:rPr lang="en-US" b="0"/>
              <a:t>1434 </a:t>
            </a:r>
            <a:r>
              <a:rPr lang="en-US" b="1"/>
              <a:t>Laksamana Cengho </a:t>
            </a:r>
            <a:r>
              <a:rPr lang="en-US" b="0"/>
              <a:t>1511 </a:t>
            </a:r>
            <a:r>
              <a:rPr lang="en-US"/>
              <a:t>Portugis </a:t>
            </a:r>
            <a:r>
              <a:rPr lang="en-US" b="1"/>
              <a:t>Albuquerque </a:t>
            </a:r>
            <a:r>
              <a:rPr lang="en-US"/>
              <a:t>= </a:t>
            </a:r>
            <a:r>
              <a:rPr lang="en-US" b="0"/>
              <a:t>1602</a:t>
            </a:r>
            <a:r>
              <a:rPr lang="en-US"/>
              <a:t> </a:t>
            </a:r>
            <a:r>
              <a:rPr lang="en-US" b="1"/>
              <a:t>Cornelius De Houtmen (VOC)</a:t>
            </a:r>
            <a:endParaRPr b="1"/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Perjanjian KEW = </a:t>
            </a:r>
            <a:r>
              <a:rPr lang="en-US" b="1"/>
              <a:t>Thomas S. Raffles </a:t>
            </a:r>
            <a:r>
              <a:rPr lang="en-US" b="0"/>
              <a:t>= History of Java</a:t>
            </a:r>
            <a:endParaRPr b="0"/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Gubernur Belanda Jendral </a:t>
            </a:r>
            <a:r>
              <a:rPr lang="en-US" b="1"/>
              <a:t>Vander Capellen</a:t>
            </a:r>
            <a:endParaRPr b="1"/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Tanam paksa &amp; politik memecah belah – 1870 </a:t>
            </a:r>
            <a:r>
              <a:rPr lang="en-US" b="1"/>
              <a:t>sistem balas budi</a:t>
            </a:r>
            <a:endParaRPr lang="en-US" b="1"/>
          </a:p>
        </p:txBody>
      </p:sp>
      <p:sp>
        <p:nvSpPr>
          <p:cNvPr id="124" name="Google Shape;124;p5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 panose="020F0502020204030204"/>
              <a:buNone/>
            </a:pPr>
            <a:r>
              <a:rPr lang="en-US">
                <a:solidFill>
                  <a:srgbClr val="FF0000"/>
                </a:solidFill>
              </a:rPr>
              <a:t>Sifat Pergerakan </a:t>
            </a:r>
            <a:r>
              <a:rPr lang="en-US" b="1">
                <a:solidFill>
                  <a:srgbClr val="FF0000"/>
                </a:solidFill>
              </a:rPr>
              <a:t>Nasionalis, Islamis, Marxis </a:t>
            </a:r>
            <a:r>
              <a:rPr lang="en-US">
                <a:solidFill>
                  <a:srgbClr val="FF0000"/>
                </a:solidFill>
              </a:rPr>
              <a:t>(Tan Malaka)</a:t>
            </a:r>
            <a:endParaRPr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/>
              <a:t>Said Aboebakar – dr sutomo – Tjipto Mangunusumo</a:t>
            </a:r>
            <a:endParaRPr lang="en-US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/>
              <a:t>Kongres Pemuda </a:t>
            </a:r>
            <a:r>
              <a:rPr lang="en-US" b="1"/>
              <a:t>Muhammad Yamin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Bertoempah darah jang satoe, </a:t>
            </a:r>
            <a:r>
              <a:rPr lang="en-US" b="1"/>
              <a:t>tanah</a:t>
            </a:r>
            <a:r>
              <a:rPr lang="en-US"/>
              <a:t> Indonesia, </a:t>
            </a:r>
            <a:r>
              <a:rPr lang="en-US" b="1"/>
              <a:t>bangsa</a:t>
            </a:r>
            <a:r>
              <a:rPr lang="en-US"/>
              <a:t> Indonesia, </a:t>
            </a:r>
            <a:r>
              <a:rPr lang="en-US" b="1"/>
              <a:t>bahasa</a:t>
            </a:r>
            <a:r>
              <a:rPr lang="en-US"/>
              <a:t> Indonesia</a:t>
            </a:r>
            <a:endParaRPr lang="en-US"/>
          </a:p>
        </p:txBody>
      </p:sp>
      <p:sp>
        <p:nvSpPr>
          <p:cNvPr id="134" name="Google Shape;134;p6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1918 tuntutan rakyat mendirikan Dewan Rakyat/Volksraad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1941 awal PD 2 ditandainya Jepang menyerang </a:t>
            </a:r>
            <a:r>
              <a:rPr lang="en-US" i="1"/>
              <a:t>AS</a:t>
            </a:r>
            <a:r>
              <a:rPr lang="en-US"/>
              <a:t>.</a:t>
            </a:r>
            <a:endParaRPr lang="en-US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/>
              <a:t>1942 Belanda menyerah pada Jepang – Volksraad bubar</a:t>
            </a:r>
            <a:endParaRPr lang="en-US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 panose="02020603050405020304"/>
              <a:buNone/>
            </a:pPr>
            <a:r>
              <a:rPr lang="en-US" sz="12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1944 Janji Jepang untuk Kemerdekaan Indonesia 7 Sept</a:t>
            </a:r>
            <a:endParaRPr lang="en-US" sz="12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/>
              <a:t>1945 14 Agst Jepang menyerah pada sekutu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3" name="Google Shape;143;p7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 panose="02020603050405020304"/>
              <a:buNone/>
            </a:pPr>
            <a:r>
              <a:rPr lang="en-US" sz="12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60 Anggota, diketuai Radjiman &amp; Raden Panji Suroso.</a:t>
            </a:r>
            <a:endParaRPr sz="12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Sidang 1 BPUPKI (29 Mei - 1 Juni 1945)</a:t>
            </a: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Sidang 2 BPUPKI (pada 10 - 16 Juli 1945)</a:t>
            </a: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 sz="12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 sz="12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53" name="Google Shape;153;p8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69 WNI 7 Jepang - BPUPKI 1 Mrt &amp; PPKI 9 Agt</a:t>
            </a:r>
            <a:endParaRPr lang="en-US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 b="1"/>
              <a:t>Rajiman Widiodiningrat </a:t>
            </a:r>
            <a:r>
              <a:rPr lang="en-US"/>
              <a:t>Pandangan Dasar Negara</a:t>
            </a:r>
            <a:endParaRPr lang="en-US"/>
          </a:p>
        </p:txBody>
      </p:sp>
      <p:sp>
        <p:nvSpPr>
          <p:cNvPr id="162" name="Google Shape;162;p9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</a:p>
        </p:txBody>
      </p:sp>
      <p:sp>
        <p:nvSpPr>
          <p:cNvPr id="170" name="Google Shape;170;p10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 sz="12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dasar filsafat negara (Philosofische grondslag)</a:t>
            </a:r>
            <a:endParaRPr sz="1200" b="1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/>
              <a:t>APA DAN MENGAPA?</a:t>
            </a:r>
            <a:endParaRPr sz="12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/>
              <a:t>Trisila</a:t>
            </a:r>
            <a:r>
              <a:rPr lang="en-US" sz="1200"/>
              <a:t>: ketuhanan, sosionasionalisme, dan sosiodemokrasi. 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/>
              <a:t>Ekasila</a:t>
            </a:r>
            <a:r>
              <a:rPr lang="en-US" sz="1200"/>
              <a:t>: gotong rooyong</a:t>
            </a:r>
            <a:endParaRPr sz="1200"/>
          </a:p>
        </p:txBody>
      </p:sp>
      <p:sp>
        <p:nvSpPr>
          <p:cNvPr id="178" name="Google Shape;178;p11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6" name="Google Shape;186;p12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 panose="02020603050405020304"/>
              <a:buNone/>
            </a:pPr>
            <a:r>
              <a:rPr lang="en-US" sz="120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(22 Juni 1945)</a:t>
            </a:r>
            <a:endParaRPr sz="120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94" name="Google Shape;194;p13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r>
              <a:rPr lang="en-US"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Mengesahkan UUD 45 dan Pancasila, menetapkan presiden - wakilnya, &amp; membentuk komite nasional</a:t>
            </a:r>
            <a:endParaRPr lang="en-US"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2" name="Google Shape;202;p14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Pra: Pergerakan bersifat </a:t>
            </a:r>
            <a:r>
              <a:rPr lang="en-US" b="1"/>
              <a:t>nasakom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Orla: </a:t>
            </a:r>
            <a:r>
              <a:rPr lang="en-US" b="1"/>
              <a:t>RIS</a:t>
            </a:r>
            <a:r>
              <a:rPr lang="en-US"/>
              <a:t>, demokrasi </a:t>
            </a:r>
            <a:r>
              <a:rPr lang="en-US" b="1"/>
              <a:t>terpimpin</a:t>
            </a:r>
            <a:r>
              <a:rPr lang="en-US"/>
              <a:t>, nasakom 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Orba: political forece, asas </a:t>
            </a:r>
            <a:r>
              <a:rPr lang="en-US" b="1"/>
              <a:t>tunggal</a:t>
            </a:r>
            <a:r>
              <a:rPr lang="en-US"/>
              <a:t>, ideologi </a:t>
            </a:r>
            <a:r>
              <a:rPr lang="en-US" b="1"/>
              <a:t>tertutup</a:t>
            </a:r>
            <a:r>
              <a:rPr lang="en-US"/>
              <a:t> (3 partai)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Reform: kehilangan nilai fundamental bangsa, kekacauan sospolek, liberal</a:t>
            </a:r>
            <a:endParaRPr lang="en-US"/>
          </a:p>
        </p:txBody>
      </p:sp>
      <p:sp>
        <p:nvSpPr>
          <p:cNvPr id="210" name="Google Shape;210;p15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Muhammadiyah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membangun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konsensus</a:t>
            </a:r>
            <a:r>
              <a:rPr lang="en-US" sz="12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nasional</a:t>
            </a:r>
            <a:r>
              <a:rPr lang="en-US" sz="12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b="0" dirty="0" smtClean="0">
                <a:latin typeface="Times New Roman" panose="02020603050405020304"/>
                <a:cs typeface="Times New Roman" panose="02020603050405020304"/>
              </a:rPr>
              <a:t>&amp;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tempat</a:t>
            </a:r>
            <a:r>
              <a:rPr lang="en-US" sz="12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bersaksi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, </a:t>
            </a:r>
            <a:endParaRPr lang="en-US" sz="1200" dirty="0" smtClean="0">
              <a:latin typeface="Times New Roman" panose="02020603050405020304"/>
              <a:cs typeface="Times New Roman" panose="02020603050405020304"/>
            </a:endParaRPr>
          </a:p>
          <a:p>
            <a:pPr algn="just"/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Juga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mengisi</a:t>
            </a:r>
            <a:r>
              <a:rPr lang="en-US" sz="12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dan</a:t>
            </a:r>
            <a:r>
              <a:rPr lang="en-US" sz="12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berbuat</a:t>
            </a:r>
            <a:r>
              <a:rPr lang="en-US" sz="1200" b="1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(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dar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al-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syahadah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) = Negara yang </a:t>
            </a:r>
            <a:r>
              <a:rPr lang="en-US" sz="1200" b="1" dirty="0" err="1" smtClean="0">
                <a:latin typeface="Times New Roman" panose="02020603050405020304"/>
                <a:cs typeface="Times New Roman" panose="02020603050405020304"/>
              </a:rPr>
              <a:t>dicita-citakan</a:t>
            </a:r>
            <a:r>
              <a:rPr lang="en-US" sz="1200" b="1" dirty="0" smtClean="0">
                <a:latin typeface="Times New Roman" panose="02020603050405020304"/>
                <a:cs typeface="Times New Roman" panose="02020603050405020304"/>
              </a:rPr>
              <a:t>.</a:t>
            </a:r>
            <a:endParaRPr lang="en-US" sz="1200" b="1" dirty="0" smtClean="0">
              <a:latin typeface="Times New Roman" panose="02020603050405020304"/>
              <a:cs typeface="Times New Roman" panose="02020603050405020304"/>
            </a:endParaRPr>
          </a:p>
          <a:p>
            <a:pPr algn="just"/>
            <a:endParaRPr lang="en-US" altLang="ja-JP" sz="1200" dirty="0" smtClean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Pusat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Rakyat (</a:t>
            </a:r>
            <a:r>
              <a:rPr lang="en-US" dirty="0" err="1" smtClean="0"/>
              <a:t>dibentuk</a:t>
            </a:r>
            <a:r>
              <a:rPr lang="en-US" dirty="0" smtClean="0"/>
              <a:t> </a:t>
            </a:r>
            <a:r>
              <a:rPr lang="en-US" dirty="0" err="1" smtClean="0"/>
              <a:t>jepang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err="1" smtClean="0"/>
              <a:t>Tujuan</a:t>
            </a:r>
            <a:r>
              <a:rPr lang="en-US" dirty="0" smtClean="0"/>
              <a:t> = </a:t>
            </a:r>
            <a:r>
              <a:rPr lang="en-US" dirty="0" err="1" smtClean="0"/>
              <a:t>membujuk</a:t>
            </a:r>
            <a:r>
              <a:rPr lang="en-US" dirty="0" smtClean="0"/>
              <a:t> </a:t>
            </a:r>
            <a:r>
              <a:rPr lang="en-US" dirty="0" err="1" smtClean="0"/>
              <a:t>kaum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nasionalis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intelek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melawan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sekutu</a:t>
            </a:r>
            <a:r>
              <a:rPr lang="en-US" baseline="0" dirty="0" smtClean="0"/>
              <a:t>.</a:t>
            </a:r>
            <a:endParaRPr lang="en-US" baseline="0" dirty="0" smtClean="0"/>
          </a:p>
          <a:p>
            <a:r>
              <a:rPr lang="en-US" baseline="0" dirty="0" err="1" smtClean="0"/>
              <a:t>Mengumpulkan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anggota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profesi</a:t>
            </a:r>
            <a:r>
              <a:rPr lang="en-US" baseline="0" dirty="0" smtClean="0"/>
              <a:t>, guru, </a:t>
            </a:r>
            <a:r>
              <a:rPr lang="en-US" baseline="0" dirty="0" err="1" smtClean="0"/>
              <a:t>pegawai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pos</a:t>
            </a:r>
            <a:r>
              <a:rPr lang="en-US" baseline="0" dirty="0" smtClean="0"/>
              <a:t>, radio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Pencoretan</a:t>
            </a:r>
            <a:r>
              <a:rPr lang="fi-FI" dirty="0" smtClean="0"/>
              <a:t> 7kata </a:t>
            </a:r>
            <a:r>
              <a:rPr lang="fi-FI" dirty="0" err="1" smtClean="0"/>
              <a:t>Piagam</a:t>
            </a:r>
            <a:r>
              <a:rPr lang="fi-FI" dirty="0" smtClean="0"/>
              <a:t> Jakarta = </a:t>
            </a:r>
            <a:r>
              <a:rPr lang="fi-FI" dirty="0" err="1" smtClean="0"/>
              <a:t>wujud</a:t>
            </a:r>
            <a:r>
              <a:rPr lang="fi-FI" dirty="0" smtClean="0"/>
              <a:t> </a:t>
            </a:r>
            <a:r>
              <a:rPr lang="fi-FI" dirty="0" err="1" smtClean="0"/>
              <a:t>tanggungjawab</a:t>
            </a:r>
            <a:r>
              <a:rPr lang="fi-FI" dirty="0" smtClean="0"/>
              <a:t> &amp; </a:t>
            </a:r>
            <a:r>
              <a:rPr lang="fi-FI" dirty="0" err="1" smtClean="0"/>
              <a:t>komitmen</a:t>
            </a:r>
            <a:r>
              <a:rPr lang="fi-FI" dirty="0" smtClean="0"/>
              <a:t> </a:t>
            </a:r>
            <a:r>
              <a:rPr lang="fi-FI" dirty="0" err="1" smtClean="0"/>
              <a:t>kebangsaan</a:t>
            </a:r>
            <a:r>
              <a:rPr lang="fi-FI" dirty="0" smtClean="0"/>
              <a:t>.</a:t>
            </a:r>
            <a:endParaRPr lang="fi-FI" dirty="0" smtClean="0"/>
          </a:p>
          <a:p>
            <a:r>
              <a:rPr lang="fi-FI" sz="1200" dirty="0" err="1" smtClean="0">
                <a:latin typeface="Times New Roman" panose="02020603050405020304"/>
                <a:cs typeface="Times New Roman" panose="02020603050405020304"/>
              </a:rPr>
              <a:t>Perumusan</a:t>
            </a:r>
            <a:r>
              <a:rPr lang="fi-FI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1200" dirty="0" err="1" smtClean="0">
                <a:latin typeface="Times New Roman" panose="02020603050405020304"/>
                <a:cs typeface="Times New Roman" panose="02020603050405020304"/>
              </a:rPr>
              <a:t>Muqadimah</a:t>
            </a:r>
            <a:r>
              <a:rPr lang="fi-FI" sz="1200" dirty="0" smtClean="0">
                <a:latin typeface="Times New Roman" panose="02020603050405020304"/>
                <a:cs typeface="Times New Roman" panose="02020603050405020304"/>
              </a:rPr>
              <a:t> UUD </a:t>
            </a:r>
            <a:r>
              <a:rPr lang="fi-FI" sz="1200" dirty="0" err="1" smtClean="0">
                <a:latin typeface="Times New Roman" panose="02020603050405020304"/>
                <a:cs typeface="Times New Roman" panose="02020603050405020304"/>
              </a:rPr>
              <a:t>memberi</a:t>
            </a:r>
            <a:r>
              <a:rPr lang="fi-FI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1200" dirty="0" err="1" smtClean="0">
                <a:latin typeface="Times New Roman" panose="02020603050405020304"/>
                <a:cs typeface="Times New Roman" panose="02020603050405020304"/>
              </a:rPr>
              <a:t>landasan</a:t>
            </a:r>
            <a:r>
              <a:rPr lang="fi-FI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1200" dirty="0" err="1" smtClean="0">
                <a:latin typeface="Times New Roman" panose="02020603050405020304"/>
                <a:cs typeface="Times New Roman" panose="02020603050405020304"/>
              </a:rPr>
              <a:t>ketuhanan</a:t>
            </a:r>
            <a:r>
              <a:rPr lang="fi-FI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1200" dirty="0" err="1" smtClean="0">
                <a:latin typeface="Times New Roman" panose="02020603050405020304"/>
                <a:cs typeface="Times New Roman" panose="02020603050405020304"/>
              </a:rPr>
              <a:t>kemanusiaan</a:t>
            </a:r>
            <a:r>
              <a:rPr lang="fi-FI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1200" dirty="0" err="1" smtClean="0">
                <a:latin typeface="Times New Roman" panose="02020603050405020304"/>
                <a:cs typeface="Times New Roman" panose="02020603050405020304"/>
              </a:rPr>
              <a:t>keberadaban&amp;keadilan</a:t>
            </a:r>
            <a:r>
              <a:rPr lang="fi-FI" sz="1200" dirty="0" smtClean="0">
                <a:latin typeface="Times New Roman" panose="02020603050405020304"/>
                <a:cs typeface="Times New Roman" panose="02020603050405020304"/>
              </a:rPr>
              <a:t>.</a:t>
            </a:r>
            <a:endParaRPr lang="fi-FI" sz="1200" dirty="0" smtClean="0">
              <a:latin typeface="Times New Roman" panose="02020603050405020304"/>
              <a:cs typeface="Times New Roman" panose="02020603050405020304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“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dengan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menjalankan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syai’at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Islam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bagi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pemeluk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-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pemeluknya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” dan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menggantinya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menjadi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“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Ketuhanan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Maha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1200" b="0" baseline="0" dirty="0" err="1" smtClean="0">
                <a:latin typeface="Times New Roman" panose="02020603050405020304"/>
                <a:cs typeface="Times New Roman" panose="02020603050405020304"/>
              </a:rPr>
              <a:t>Esa</a:t>
            </a:r>
            <a:r>
              <a:rPr lang="tr-TR" sz="1200" b="0" baseline="0" dirty="0" smtClean="0">
                <a:latin typeface="Times New Roman" panose="02020603050405020304"/>
                <a:cs typeface="Times New Roman" panose="02020603050405020304"/>
              </a:rPr>
              <a:t>”</a:t>
            </a:r>
            <a:endParaRPr lang="tr-TR" sz="1200" b="0" baseline="0" dirty="0" smtClean="0">
              <a:latin typeface="Times New Roman" panose="02020603050405020304"/>
              <a:cs typeface="Times New Roman" panose="02020603050405020304"/>
            </a:endParaRPr>
          </a:p>
          <a:p>
            <a:endParaRPr lang="fi-FI" sz="1200" dirty="0" smtClean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0350" indent="-260350" algn="just">
              <a:spcBef>
                <a:spcPts val="600"/>
              </a:spcBef>
              <a:spcAft>
                <a:spcPts val="600"/>
              </a:spcAft>
              <a:buFont typeface="Arial" panose="020B0604020202020204"/>
              <a:buChar char="•"/>
              <a:defRPr/>
            </a:pP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13/12 1957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perwujudan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bentuk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NKRI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utuh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&amp;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bulat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,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penentuan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batas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wilayah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negara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sesuai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asas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kepulauan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(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kasus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Inggris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&amp;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Norwegia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di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Mahkamah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Internasional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): UU 4 1960 </a:t>
            </a:r>
            <a:r>
              <a:rPr lang="en-US" sz="1200" dirty="0" err="1" smtClean="0">
                <a:latin typeface="Times New Roman" panose="02020603050405020304" charset="0"/>
                <a:cs typeface="Arial Unicode MS" panose="020B0604020202020204" charset="-122"/>
              </a:rPr>
              <a:t>Perairan</a:t>
            </a:r>
            <a:r>
              <a:rPr lang="en-US" sz="1200" dirty="0" smtClean="0">
                <a:latin typeface="Times New Roman" panose="02020603050405020304" charset="0"/>
                <a:cs typeface="Arial Unicode MS" panose="020B0604020202020204" charset="-122"/>
              </a:rPr>
              <a:t> Indo:12 mil</a:t>
            </a:r>
            <a:endParaRPr lang="en-US" sz="1200" dirty="0" smtClean="0">
              <a:latin typeface="Times New Roman" panose="02020603050405020304" charset="0"/>
              <a:cs typeface="Arial Unicode MS" panose="020B0604020202020204" charset="-122"/>
            </a:endParaRPr>
          </a:p>
          <a:p>
            <a:pPr marL="260350" indent="-260350" algn="just">
              <a:spcBef>
                <a:spcPts val="600"/>
              </a:spcBef>
              <a:spcAft>
                <a:spcPts val="600"/>
              </a:spcAft>
              <a:buFont typeface="Arial" panose="020B0604020202020204"/>
              <a:buChar char="•"/>
            </a:pPr>
            <a:endParaRPr lang="en-US" sz="1200" dirty="0" smtClean="0">
              <a:latin typeface="Times New Roman" panose="02020603050405020304" charset="0"/>
              <a:cs typeface="Arial Unicode MS" panose="020B0604020202020204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 smtClean="0"/>
              <a:t>Muhammadiyah</a:t>
            </a:r>
            <a:r>
              <a:rPr lang="en-US" dirty="0" smtClean="0"/>
              <a:t> </a:t>
            </a:r>
            <a:r>
              <a:rPr lang="en-US" dirty="0" err="1" smtClean="0"/>
              <a:t>ikut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membangun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bangsa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melalui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pendidikan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kesehatan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ekonomi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dsb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Dwiana</a:t>
            </a:r>
            <a:r>
              <a:rPr lang="en-US" dirty="0" smtClean="0"/>
              <a:t> </a:t>
            </a:r>
            <a:r>
              <a:rPr lang="en-US" dirty="0" err="1" smtClean="0"/>
              <a:t>safitari</a:t>
            </a:r>
            <a:r>
              <a:rPr lang="en-US" dirty="0" smtClean="0"/>
              <a:t> </a:t>
            </a:r>
            <a:r>
              <a:rPr lang="en-US" smtClean="0"/>
              <a:t>manj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/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2" name="Google Shape;222;p16:notes"/>
          <p:cNvSpPr txBox="1"/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marL="1371600" lvl="2" indent="-325755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marL="1828800" lvl="3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matchingName="Title Slide">
  <p:cSld name="TITLE">
    <p:bg>
      <p:bgPr>
        <a:gradFill>
          <a:gsLst>
            <a:gs pos="0">
              <a:srgbClr val="262626"/>
            </a:gs>
            <a:gs pos="30000">
              <a:srgbClr val="2E2E2E"/>
            </a:gs>
            <a:gs pos="100000">
              <a:srgbClr val="7C7C7C"/>
            </a:gs>
          </a:gsLst>
          <a:lin ang="13000000" scaled="0"/>
        </a:gradFill>
        <a:effectLst/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/>
          <p:nvPr/>
        </p:nvSpPr>
        <p:spPr>
          <a:xfrm>
            <a:off x="0" y="4752126"/>
            <a:ext cx="9144000" cy="2112962"/>
          </a:xfrm>
          <a:custGeom>
            <a:avLst/>
            <a:gdLst/>
            <a:ahLst/>
            <a:cxnLst/>
            <a:rect l="l" t="t" r="r" b="b"/>
            <a:pathLst>
              <a:path w="5760" h="1331" extrusionOk="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dist="44450" dir="16200000" algn="ctr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" name="Google Shape;25;p19"/>
          <p:cNvSpPr/>
          <p:nvPr/>
        </p:nvSpPr>
        <p:spPr>
          <a:xfrm>
            <a:off x="6105525" y="0"/>
            <a:ext cx="3038475" cy="6858000"/>
          </a:xfrm>
          <a:custGeom>
            <a:avLst/>
            <a:gdLst/>
            <a:ahLst/>
            <a:cxnLst/>
            <a:rect l="l" t="t" r="r" b="b"/>
            <a:pathLst>
              <a:path w="1914" h="4329" extrusionOk="0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dist="50800" dir="10800000" algn="ctr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" name="Google Shape;26;p19"/>
          <p:cNvSpPr txBox="1"/>
          <p:nvPr>
            <p:ph type="ctrTitle"/>
          </p:nvPr>
        </p:nvSpPr>
        <p:spPr>
          <a:xfrm>
            <a:off x="429064" y="3337560"/>
            <a:ext cx="6480048" cy="230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9FD4E6"/>
              </a:buClr>
              <a:buSzPts val="4600"/>
              <a:buFont typeface="Libre Franklin"/>
              <a:buNone/>
              <a:defRPr b="1" cap="none">
                <a:solidFill>
                  <a:srgbClr val="9FD4E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type="subTitle" idx="1"/>
          </p:nvPr>
        </p:nvSpPr>
        <p:spPr>
          <a:xfrm>
            <a:off x="433050" y="1544812"/>
            <a:ext cx="648004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45700" bIns="0" anchor="b" anchorCtr="0">
            <a:normAutofit/>
          </a:bodyPr>
          <a:lstStyle>
            <a:lvl1pPr lvl="0" algn="r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showMasterSp="0" matchingName="Section Header">
  <p:cSld name="SECTION_HEADER">
    <p:bg>
      <p:bgPr>
        <a:gradFill>
          <a:gsLst>
            <a:gs pos="0">
              <a:srgbClr val="262626"/>
            </a:gs>
            <a:gs pos="30000">
              <a:srgbClr val="2E2E2E"/>
            </a:gs>
            <a:gs pos="100000">
              <a:srgbClr val="7C7C7C"/>
            </a:gs>
          </a:gsLst>
          <a:lin ang="13000000" scaled="0"/>
        </a:gradFill>
        <a:effectLst/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/>
          <p:nvPr/>
        </p:nvSpPr>
        <p:spPr>
          <a:xfrm>
            <a:off x="0" y="4752126"/>
            <a:ext cx="9144000" cy="2112962"/>
          </a:xfrm>
          <a:custGeom>
            <a:avLst/>
            <a:gdLst/>
            <a:ahLst/>
            <a:cxnLst/>
            <a:rect l="l" t="t" r="r" b="b"/>
            <a:pathLst>
              <a:path w="5760" h="1331" extrusionOk="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dist="44450" dir="16200000" algn="ctr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20"/>
          <p:cNvSpPr/>
          <p:nvPr/>
        </p:nvSpPr>
        <p:spPr>
          <a:xfrm>
            <a:off x="6105525" y="0"/>
            <a:ext cx="3038475" cy="6858000"/>
          </a:xfrm>
          <a:custGeom>
            <a:avLst/>
            <a:gdLst/>
            <a:ahLst/>
            <a:cxnLst/>
            <a:rect l="l" t="t" r="r" b="b"/>
            <a:pathLst>
              <a:path w="1914" h="4329" extrusionOk="0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dist="50800" dir="10800000" algn="ctr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34;p20"/>
          <p:cNvSpPr txBox="1"/>
          <p:nvPr>
            <p:ph type="title"/>
          </p:nvPr>
        </p:nvSpPr>
        <p:spPr>
          <a:xfrm>
            <a:off x="685800" y="3583837"/>
            <a:ext cx="6629400" cy="182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D4E6"/>
              </a:buClr>
              <a:buSzPts val="4200"/>
              <a:buFont typeface="Libre Franklin"/>
              <a:buNone/>
              <a:defRPr sz="4200" b="1" cap="none">
                <a:solidFill>
                  <a:srgbClr val="9FD4E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type="body" idx="1"/>
          </p:nvPr>
        </p:nvSpPr>
        <p:spPr>
          <a:xfrm>
            <a:off x="685800" y="2485800"/>
            <a:ext cx="6629400" cy="1066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36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type="body" idx="1"/>
          </p:nvPr>
        </p:nvSpPr>
        <p:spPr>
          <a:xfrm>
            <a:off x="457200" y="1600200"/>
            <a:ext cx="3657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68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marL="914400" lvl="1" indent="-354330" algn="l">
              <a:spcBef>
                <a:spcPts val="440"/>
              </a:spcBef>
              <a:spcAft>
                <a:spcPts val="0"/>
              </a:spcAft>
              <a:buSzPts val="1980"/>
              <a:buChar char="⚫"/>
              <a:defRPr sz="2200"/>
            </a:lvl2pPr>
            <a:lvl3pPr marL="1371600" lvl="2" indent="-336550" algn="l">
              <a:spcBef>
                <a:spcPts val="400"/>
              </a:spcBef>
              <a:spcAft>
                <a:spcPts val="0"/>
              </a:spcAft>
              <a:buSzPts val="1700"/>
              <a:buChar char="○"/>
              <a:defRPr sz="2000"/>
            </a:lvl3pPr>
            <a:lvl4pPr marL="1828800" lvl="3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type="body" idx="2"/>
          </p:nvPr>
        </p:nvSpPr>
        <p:spPr>
          <a:xfrm>
            <a:off x="4267200" y="1600200"/>
            <a:ext cx="3657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68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marL="914400" lvl="1" indent="-354330" algn="l">
              <a:spcBef>
                <a:spcPts val="440"/>
              </a:spcBef>
              <a:spcAft>
                <a:spcPts val="0"/>
              </a:spcAft>
              <a:buSzPts val="1980"/>
              <a:buChar char="⚫"/>
              <a:defRPr sz="2200"/>
            </a:lvl2pPr>
            <a:lvl3pPr marL="1371600" lvl="2" indent="-336550" algn="l">
              <a:spcBef>
                <a:spcPts val="400"/>
              </a:spcBef>
              <a:spcAft>
                <a:spcPts val="0"/>
              </a:spcAft>
              <a:buSzPts val="1700"/>
              <a:buChar char="○"/>
              <a:defRPr sz="2000"/>
            </a:lvl3pPr>
            <a:lvl4pPr marL="1828800" lvl="3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showMasterSp="0" matchingName="Comparison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type="body" idx="1"/>
          </p:nvPr>
        </p:nvSpPr>
        <p:spPr>
          <a:xfrm>
            <a:off x="457200" y="5486400"/>
            <a:ext cx="404018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type="body" idx="2"/>
          </p:nvPr>
        </p:nvSpPr>
        <p:spPr>
          <a:xfrm>
            <a:off x="4645025" y="5486400"/>
            <a:ext cx="404177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92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type="body" idx="3"/>
          </p:nvPr>
        </p:nvSpPr>
        <p:spPr>
          <a:xfrm>
            <a:off x="457200" y="1516912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2pPr>
            <a:lvl3pPr marL="1371600" lvl="2" indent="-325755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 sz="1800"/>
            </a:lvl3pPr>
            <a:lvl4pPr marL="1828800" lvl="3" indent="-320040" algn="l">
              <a:spcBef>
                <a:spcPts val="320"/>
              </a:spcBef>
              <a:spcAft>
                <a:spcPts val="0"/>
              </a:spcAft>
              <a:buSzPts val="1440"/>
              <a:buChar char="⚫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type="body" idx="4"/>
          </p:nvPr>
        </p:nvSpPr>
        <p:spPr>
          <a:xfrm>
            <a:off x="4645025" y="1516912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2pPr>
            <a:lvl3pPr marL="1371600" lvl="2" indent="-325755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 sz="1800"/>
            </a:lvl3pPr>
            <a:lvl4pPr marL="1828800" lvl="3" indent="-320040" algn="l">
              <a:spcBef>
                <a:spcPts val="320"/>
              </a:spcBef>
              <a:spcAft>
                <a:spcPts val="0"/>
              </a:spcAft>
              <a:buSzPts val="1440"/>
              <a:buChar char="⚫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457200" y="274320"/>
            <a:ext cx="747064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  <a:defRPr sz="4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sp>
        <p:nvSpPr>
          <p:cNvPr id="59" name="Google Shape;59;p23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/>
          <p:nvPr>
            <p:ph type="title"/>
          </p:nvPr>
        </p:nvSpPr>
        <p:spPr>
          <a:xfrm>
            <a:off x="457200" y="1185528"/>
            <a:ext cx="3200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ibre Franklin"/>
              <a:buNone/>
              <a:defRPr sz="18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type="body" idx="1"/>
          </p:nvPr>
        </p:nvSpPr>
        <p:spPr>
          <a:xfrm>
            <a:off x="457200" y="214424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type="body" idx="2"/>
          </p:nvPr>
        </p:nvSpPr>
        <p:spPr>
          <a:xfrm>
            <a:off x="457200" y="1981200"/>
            <a:ext cx="70866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0840" algn="l">
              <a:spcBef>
                <a:spcPts val="560"/>
              </a:spcBef>
              <a:spcAft>
                <a:spcPts val="0"/>
              </a:spcAft>
              <a:buSzPts val="2240"/>
              <a:buChar char="⦿"/>
              <a:defRPr sz="2800"/>
            </a:lvl1pPr>
            <a:lvl2pPr marL="914400" lvl="1" indent="-365760" algn="l">
              <a:spcBef>
                <a:spcPts val="480"/>
              </a:spcBef>
              <a:spcAft>
                <a:spcPts val="0"/>
              </a:spcAft>
              <a:buSzPts val="2160"/>
              <a:buChar char="⚫"/>
              <a:defRPr sz="2400"/>
            </a:lvl2pPr>
            <a:lvl3pPr marL="1371600" lvl="2" indent="-347345" algn="l">
              <a:spcBef>
                <a:spcPts val="440"/>
              </a:spcBef>
              <a:spcAft>
                <a:spcPts val="0"/>
              </a:spcAft>
              <a:buSzPts val="1870"/>
              <a:buChar char="○"/>
              <a:defRPr sz="2200"/>
            </a:lvl3pPr>
            <a:lvl4pPr marL="1828800" lvl="3" indent="-3429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type="sldNum" idx="12"/>
          </p:nvPr>
        </p:nvSpPr>
        <p:spPr>
          <a:xfrm>
            <a:off x="8156448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showMasterSp="0" matchingName="Picture with Caption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>
            <a:off x="5556732" y="1705709"/>
            <a:ext cx="3053868" cy="1253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Libre Franklin"/>
              <a:buNone/>
              <a:defRPr sz="22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/>
          <p:nvPr>
            <p:ph type="pic" idx="2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rgbClr val="2B2B2B"/>
          </a:solidFill>
          <a:ln w="508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152000" dist="345000" dir="5400000" sx="-80000" sy="-18000" rotWithShape="0">
              <a:srgbClr val="000000">
                <a:alpha val="24705"/>
              </a:srgbClr>
            </a:outerShdw>
          </a:effectLst>
        </p:spPr>
      </p:sp>
      <p:sp>
        <p:nvSpPr>
          <p:cNvPr id="74" name="Google Shape;74;p26"/>
          <p:cNvSpPr txBox="1"/>
          <p:nvPr>
            <p:ph type="body" idx="1"/>
          </p:nvPr>
        </p:nvSpPr>
        <p:spPr>
          <a:xfrm>
            <a:off x="5556734" y="2998765"/>
            <a:ext cx="3053866" cy="2663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spcBef>
                <a:spcPts val="240"/>
              </a:spcBef>
              <a:spcAft>
                <a:spcPts val="0"/>
              </a:spcAft>
              <a:buSzPts val="960"/>
              <a:buFont typeface="Arial" panose="020B0604020202020204"/>
              <a:buNone/>
              <a:defRPr sz="12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080"/>
              <a:buFont typeface="Arial" panose="020B0604020202020204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850"/>
              <a:buFont typeface="Arial" panose="020B0604020202020204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810"/>
              <a:buFont typeface="Arial" panose="020B0604020202020204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 panose="020B0604020202020204"/>
              <a:buNone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type="body" idx="1"/>
          </p:nvPr>
        </p:nvSpPr>
        <p:spPr>
          <a:xfrm rot="5400000">
            <a:off x="1928019" y="129382"/>
            <a:ext cx="4525963" cy="7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marL="1371600" lvl="2" indent="-325755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marL="1828800" lvl="3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marL="1371600" lvl="2" indent="-325755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marL="1828800" lvl="3" indent="-33147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8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0" y="4752126"/>
            <a:ext cx="9144000" cy="2112962"/>
          </a:xfrm>
          <a:custGeom>
            <a:avLst/>
            <a:gdLst/>
            <a:ahLst/>
            <a:cxnLst/>
            <a:rect l="l" t="t" r="r" b="b"/>
            <a:pathLst>
              <a:path w="5760" h="1331" extrusionOk="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dist="44450" dir="16200000" algn="ctr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914" h="4329" extrusionOk="0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dist="50800" dir="10800000" algn="ctr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Google Shape;12;p17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  <a:defRPr sz="46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7"/>
          <p:cNvSpPr txBox="1"/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⦿"/>
              <a:defRPr sz="3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7719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34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5814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 panose="020B0604020202020204"/>
              <a:buChar char="○"/>
              <a:defRPr sz="2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 panose="020B0604020202020204"/>
              <a:buChar char="-"/>
              <a:defRPr sz="2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 panose="020B0604020202020204"/>
              <a:buChar char="-"/>
              <a:defRPr sz="2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 panose="020B0604020202020204"/>
              <a:buChar char="▪"/>
              <a:defRPr sz="16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type="dt" idx="10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type="ftr" idx="11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type="sldNum" idx="12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rgbClr val="9A999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/>
          <p:nvPr/>
        </p:nvSpPr>
        <p:spPr>
          <a:xfrm>
            <a:off x="162810" y="3480999"/>
            <a:ext cx="8857042" cy="221456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mbria" panose="02040503050406030204"/>
              <a:buNone/>
            </a:pPr>
            <a:r>
              <a:rPr lang="en-US" sz="2300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“Aku ridho Allah SWT sebagai Tuhan ku, </a:t>
            </a:r>
            <a:endParaRPr sz="2300">
              <a:solidFill>
                <a:srgbClr val="000000"/>
              </a:solidFill>
              <a:latin typeface="Cambria" panose="02040503050406030204"/>
              <a:ea typeface="Cambria" panose="02040503050406030204"/>
              <a:cs typeface="Cambria" panose="02040503050406030204"/>
              <a:sym typeface="Cambria" panose="02040503050406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mbria" panose="02040503050406030204"/>
              <a:buNone/>
            </a:pPr>
            <a:r>
              <a:rPr lang="en-US" sz="2300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Islam sebagai agamaku, </a:t>
            </a:r>
            <a:endParaRPr sz="2300">
              <a:solidFill>
                <a:srgbClr val="000000"/>
              </a:solidFill>
              <a:latin typeface="Cambria" panose="02040503050406030204"/>
              <a:ea typeface="Cambria" panose="02040503050406030204"/>
              <a:cs typeface="Cambria" panose="02040503050406030204"/>
              <a:sym typeface="Cambria" panose="02040503050406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mbria" panose="02040503050406030204"/>
              <a:buNone/>
            </a:pPr>
            <a:r>
              <a:rPr lang="en-US" sz="2300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dan Nabi Muhammad sebagai Nabi dan Rasul, </a:t>
            </a:r>
            <a:endParaRPr sz="2300">
              <a:solidFill>
                <a:srgbClr val="000000"/>
              </a:solidFill>
              <a:latin typeface="Cambria" panose="02040503050406030204"/>
              <a:ea typeface="Cambria" panose="02040503050406030204"/>
              <a:cs typeface="Cambria" panose="02040503050406030204"/>
              <a:sym typeface="Cambria" panose="02040503050406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mbria" panose="02040503050406030204"/>
              <a:buNone/>
            </a:pPr>
            <a:r>
              <a:rPr lang="en-US" sz="2300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Ya Allah, tambahkanlah kepadaku ilmu &amp; berikanlah aku kefahaman”</a:t>
            </a:r>
            <a:endParaRPr sz="2300">
              <a:solidFill>
                <a:srgbClr val="000000"/>
              </a:solidFill>
              <a:latin typeface="Cambria" panose="02040503050406030204"/>
              <a:ea typeface="Cambria" panose="02040503050406030204"/>
              <a:cs typeface="Cambria" panose="02040503050406030204"/>
              <a:sym typeface="Cambria" panose="02040503050406030204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11569" y="1503752"/>
            <a:ext cx="8353425" cy="185737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307413" y="623872"/>
            <a:ext cx="5011738" cy="79216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>
            <p:ph type="ctrTitle"/>
          </p:nvPr>
        </p:nvSpPr>
        <p:spPr>
          <a:xfrm>
            <a:off x="56694" y="1420645"/>
            <a:ext cx="7312793" cy="1336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 panose="020B0604020202020204"/>
              <a:buNone/>
            </a:pPr>
            <a:r>
              <a:rPr lang="en-US" sz="4000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Sejarah Pancasila </a:t>
            </a:r>
            <a:br>
              <a:rPr lang="en-US" sz="4000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4000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dalam Konstruksi Negara</a:t>
            </a:r>
            <a:endParaRPr sz="4000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Google Shape;104;p2"/>
          <p:cNvSpPr txBox="1"/>
          <p:nvPr>
            <p:ph type="subTitle" idx="1"/>
          </p:nvPr>
        </p:nvSpPr>
        <p:spPr>
          <a:xfrm>
            <a:off x="88050" y="4888507"/>
            <a:ext cx="6480048" cy="119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45700" bIns="0" anchor="b" anchorCtr="0">
            <a:no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 sz="24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Universitas Aisyiyah Yogyakarta</a:t>
            </a:r>
            <a:br>
              <a:rPr lang="en-US" sz="24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24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Muhammad Salisul Khakim, S.IP., M.Sc</a:t>
            </a:r>
            <a:endParaRPr sz="240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/>
          <p:nvPr/>
        </p:nvSpPr>
        <p:spPr>
          <a:xfrm>
            <a:off x="341630" y="329565"/>
            <a:ext cx="4128135" cy="193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Indonesia . . . ?</a:t>
            </a:r>
            <a:endParaRPr sz="40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720725" marR="0" lvl="0" indent="-46672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Symbols"/>
              <a:buNone/>
            </a:pPr>
            <a:endParaRPr sz="40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1612638"/>
            <a:ext cx="9144000" cy="518024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-162811" y="5725948"/>
            <a:ext cx="9393797" cy="430887"/>
          </a:xfrm>
          <a:prstGeom prst="rect">
            <a:avLst/>
          </a:prstGeom>
          <a:solidFill>
            <a:srgbClr val="F2F2F2">
              <a:alpha val="7568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4025" marR="0" lvl="0" indent="-2730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anose="020B0604020202020204"/>
              <a:buChar char="•"/>
            </a:pPr>
            <a:r>
              <a:rPr lang="en-US" sz="22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(</a:t>
            </a:r>
            <a:r>
              <a:rPr lang="en-US" sz="2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J.R. Logan, </a:t>
            </a:r>
            <a:r>
              <a:rPr lang="en-US" sz="22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1850) Journal of Indian Archipelago and East Asia</a:t>
            </a:r>
            <a:endParaRPr sz="22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-178470" y="6190286"/>
            <a:ext cx="9426263" cy="487313"/>
          </a:xfrm>
          <a:prstGeom prst="rect">
            <a:avLst/>
          </a:prstGeom>
          <a:solidFill>
            <a:srgbClr val="F2F2F2">
              <a:alpha val="7568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4025" marR="0" lvl="0" indent="-27305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 panose="020B0604020202020204"/>
              <a:buChar char="•"/>
            </a:pPr>
            <a:r>
              <a:rPr lang="en-US" sz="22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(</a:t>
            </a:r>
            <a:r>
              <a:rPr lang="en-US" sz="2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Adolf Bastian, </a:t>
            </a:r>
            <a:r>
              <a:rPr lang="en-US" sz="22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1884) Indonesien order die Inseln des Malaysichen Archipels</a:t>
            </a:r>
            <a:endParaRPr sz="22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1693131"/>
            <a:ext cx="9144000" cy="509567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>
            <p:ph type="ctrTitle" idx="4294967295"/>
          </p:nvPr>
        </p:nvSpPr>
        <p:spPr>
          <a:xfrm>
            <a:off x="111304" y="134770"/>
            <a:ext cx="7312793" cy="1336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 panose="020B0604020202020204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Sejarah Pancasila </a:t>
            </a:r>
            <a:br>
              <a:rPr lang="en-US" sz="4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40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dalam Konstruksi Negara</a:t>
            </a:r>
            <a:endParaRPr sz="40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/>
          <p:nvPr/>
        </p:nvSpPr>
        <p:spPr>
          <a:xfrm>
            <a:off x="274404" y="650878"/>
            <a:ext cx="3921482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Sejarah Indonesia… ?</a:t>
            </a:r>
            <a:endParaRPr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557388" y="1721556"/>
            <a:ext cx="3315820" cy="762000"/>
          </a:xfrm>
          <a:prstGeom prst="ellipse">
            <a:avLst/>
          </a:prstGeom>
          <a:solidFill>
            <a:srgbClr val="A8C6D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Pelayaran Belanda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(1596)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1221878" y="2864062"/>
            <a:ext cx="3590094" cy="762000"/>
          </a:xfrm>
          <a:prstGeom prst="ellipse">
            <a:avLst/>
          </a:prstGeom>
          <a:solidFill>
            <a:srgbClr val="A8C6D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Penguasaan Inggris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(1811)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2459836" y="3922185"/>
            <a:ext cx="3499620" cy="762000"/>
          </a:xfrm>
          <a:prstGeom prst="ellipse">
            <a:avLst/>
          </a:prstGeom>
          <a:solidFill>
            <a:srgbClr val="A8C6D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Konvensi London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(1814)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4260297" y="4870341"/>
            <a:ext cx="3505896" cy="762000"/>
          </a:xfrm>
          <a:prstGeom prst="ellipse">
            <a:avLst/>
          </a:prstGeom>
          <a:solidFill>
            <a:srgbClr val="A8C6D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Netherland Indie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(1816)</a:t>
            </a:r>
            <a:endParaRPr sz="1800" b="1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/>
          <p:nvPr/>
        </p:nvSpPr>
        <p:spPr>
          <a:xfrm>
            <a:off x="418529" y="88792"/>
            <a:ext cx="4211409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Pergerakan Bangsa</a:t>
            </a:r>
            <a:endParaRPr lang="en-US"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514997" y="1060160"/>
            <a:ext cx="3903634" cy="5273965"/>
          </a:xfrm>
          <a:prstGeom prst="rect">
            <a:avLst/>
          </a:prstGeom>
          <a:gradFill>
            <a:gsLst>
              <a:gs pos="0">
                <a:srgbClr val="9CC3D2"/>
              </a:gs>
              <a:gs pos="25000">
                <a:srgbClr val="6A95A3"/>
              </a:gs>
              <a:gs pos="38000">
                <a:srgbClr val="598391"/>
              </a:gs>
              <a:gs pos="55000">
                <a:srgbClr val="4F7D8D"/>
              </a:gs>
              <a:gs pos="80000">
                <a:srgbClr val="487F92"/>
              </a:gs>
              <a:gs pos="88000">
                <a:srgbClr val="49899D"/>
              </a:gs>
              <a:gs pos="100000">
                <a:srgbClr val="5DAAC1"/>
              </a:gs>
            </a:gsLst>
            <a:lin ang="5400000" scaled="0"/>
          </a:gradFill>
          <a:ln w="9525" cap="flat" cmpd="sng">
            <a:solidFill>
              <a:srgbClr val="2298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Jami’atul Khair (1901)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SDI – SI (1905)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Boedi Utomo (1908)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Muhammadiyah (1912)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Al Irsyad (1914)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Aisyiyah (1917)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PKI (1920)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Taman Siswa (1922)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PI (1923)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NU (1926)</a:t>
            </a: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857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Char char="•"/>
            </a:pPr>
            <a:r>
              <a:rPr lang="en-US"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PNI (1927)</a:t>
            </a:r>
            <a:endParaRPr lang="en-US"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4931613" y="1060160"/>
            <a:ext cx="3191419" cy="1003470"/>
          </a:xfrm>
          <a:prstGeom prst="rect">
            <a:avLst/>
          </a:prstGeom>
          <a:gradFill>
            <a:gsLst>
              <a:gs pos="0">
                <a:srgbClr val="9CC3D2"/>
              </a:gs>
              <a:gs pos="25000">
                <a:srgbClr val="6A95A3"/>
              </a:gs>
              <a:gs pos="38000">
                <a:srgbClr val="598391"/>
              </a:gs>
              <a:gs pos="55000">
                <a:srgbClr val="4F7D8D"/>
              </a:gs>
              <a:gs pos="80000">
                <a:srgbClr val="487F92"/>
              </a:gs>
              <a:gs pos="88000">
                <a:srgbClr val="49899D"/>
              </a:gs>
              <a:gs pos="100000">
                <a:srgbClr val="5DAAC1"/>
              </a:gs>
            </a:gsLst>
            <a:lin ang="5400000" scaled="0"/>
          </a:gradFill>
          <a:ln w="9525" cap="flat" cmpd="sng">
            <a:solidFill>
              <a:srgbClr val="2298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Sumpah Pemuda</a:t>
            </a:r>
            <a:endParaRPr sz="20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(1928)</a:t>
            </a:r>
            <a:endParaRPr lang="en-US" sz="20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883988" y="2063630"/>
            <a:ext cx="3289300" cy="2661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/>
          <p:nvPr/>
        </p:nvSpPr>
        <p:spPr>
          <a:xfrm>
            <a:off x="240717" y="108942"/>
            <a:ext cx="5173211" cy="1075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Pengaruh Luar </a:t>
            </a:r>
            <a:endParaRPr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dalam Pergerakan Bangsa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324262" y="1675967"/>
            <a:ext cx="4147289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❑"/>
            </a:pPr>
            <a:r>
              <a:rPr lang="en-US" sz="24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Perang Dunia I (1914)</a:t>
            </a:r>
            <a:endParaRPr lang="en-US" sz="24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7" name="Google Shape;147;p7"/>
          <p:cNvSpPr txBox="1"/>
          <p:nvPr/>
        </p:nvSpPr>
        <p:spPr>
          <a:xfrm>
            <a:off x="324262" y="2328834"/>
            <a:ext cx="4249881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❑"/>
            </a:pPr>
            <a:r>
              <a:rPr lang="en-US" sz="24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Perang Dunia II (1941)</a:t>
            </a:r>
            <a:endParaRPr lang="en-US" sz="24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324262" y="2960507"/>
            <a:ext cx="5468164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❑"/>
            </a:pPr>
            <a:r>
              <a:rPr lang="en-US" sz="24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Jepang kalah dr sekutu (1945)</a:t>
            </a:r>
            <a:endParaRPr lang="en-US" sz="24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9" name="Google Shape;149;p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286368" y="3825898"/>
            <a:ext cx="4857631" cy="3032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/>
          <p:nvPr/>
        </p:nvSpPr>
        <p:spPr>
          <a:xfrm>
            <a:off x="389227" y="395430"/>
            <a:ext cx="5929828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Agenda Perumusan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349241" y="1185678"/>
            <a:ext cx="6622326" cy="56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Pembentukan BPUPK (29 April – 28 Mei)</a:t>
            </a:r>
            <a:endParaRPr lang="en-US"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8" name="Google Shape;158;p8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80216" y="1935024"/>
            <a:ext cx="8448205" cy="4616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 txBox="1"/>
          <p:nvPr/>
        </p:nvSpPr>
        <p:spPr>
          <a:xfrm>
            <a:off x="389227" y="395430"/>
            <a:ext cx="5929828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Agenda Perumusan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349241" y="1185678"/>
            <a:ext cx="6622326" cy="392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Pembentukan BPUPK (29 April – 28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22325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Char char="-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Moh. Yamin (29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4650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Peri Kebangsaan,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4650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Peri Kemanusiaan,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4650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Peri Ketuhanan,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4650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Peri Kerakyatan,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4650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dan Kesejahteraan Rakyat.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1651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None/>
            </a:pP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"/>
          <p:cNvSpPr txBox="1"/>
          <p:nvPr/>
        </p:nvSpPr>
        <p:spPr>
          <a:xfrm>
            <a:off x="389227" y="395430"/>
            <a:ext cx="5929828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Agenda Perumusan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349241" y="1185678"/>
            <a:ext cx="6622326" cy="392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Pembentukan BPUPK (29 April – 28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22325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Char char="-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Moh. Yamin (29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22325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Char char="-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Soepomo (31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33032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Persatuan,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33032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kekeluargaan,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33032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keseimangan lahir dan batin,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33032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musyawarah,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330325" marR="0" lvl="0" indent="-5143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keadilan rakyat</a:t>
            </a:r>
            <a:endParaRPr lang="en-US"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"/>
          <p:cNvSpPr txBox="1"/>
          <p:nvPr/>
        </p:nvSpPr>
        <p:spPr>
          <a:xfrm>
            <a:off x="389227" y="405590"/>
            <a:ext cx="5929828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Agenda Perumusan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349241" y="1195838"/>
            <a:ext cx="6987810" cy="451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Pembentukan BPUPK (29 April – 28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22325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Char char="-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Moh. Yamin (29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22325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Char char="-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Soepomo (31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22325" marR="0" lvl="0" indent="-457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 panose="02020603050405020304"/>
              <a:buChar char="-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Soekarno (1 Juni)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57300" marR="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Nasionalisme / Kebangsaan Indonesia,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57300" marR="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Internasionalisme / Peri Kemanusiaan,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57300" marR="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Mufakat / Demokrasi,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57300" marR="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Kesejahteraan Sosial,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257300" marR="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Ketuhanan yang berkebudayaan.</a:t>
            </a:r>
            <a:endParaRPr sz="24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365125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2" name="Google Shape;182;p11"/>
          <p:cNvSpPr/>
          <p:nvPr/>
        </p:nvSpPr>
        <p:spPr>
          <a:xfrm>
            <a:off x="454351" y="1146998"/>
            <a:ext cx="5739806" cy="457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/>
          <p:nvPr/>
        </p:nvSpPr>
        <p:spPr>
          <a:xfrm>
            <a:off x="389227" y="395430"/>
            <a:ext cx="5929828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Agenda Perumusan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349241" y="1185678"/>
            <a:ext cx="8186857" cy="4373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Pembentukan BPUPK (29 April – 28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Panitia kecil = modus golongan Islam &amp; Kebangsaan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Sukarno,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Hatta,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Subardjo,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Yamin,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Abikusno,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Kahar Muzakkir,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Agus Salim,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Wahid Hasyim, 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802005" marR="0" lvl="0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Franklin"/>
              <a:buAutoNum type="arabicPeriod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Maramis.</a:t>
            </a:r>
            <a:endParaRPr lang="en-US"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 txBox="1"/>
          <p:nvPr/>
        </p:nvSpPr>
        <p:spPr>
          <a:xfrm>
            <a:off x="389227" y="395430"/>
            <a:ext cx="5929828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Agenda Perumusan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349242" y="1185678"/>
            <a:ext cx="8303692" cy="5530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Pembentukan BPUPK (29 April – 28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Panitia kecil = modus golongan Islam &amp; Kebangsaan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Piagam Jakarta (22 Juni)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900430" marR="0" lvl="0" indent="-5143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 panose="02020603050405020304"/>
              <a:buAutoNum type="arabicPeriod"/>
            </a:pPr>
            <a:r>
              <a:rPr lang="en-US" sz="20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Ketoehanan, dengan kewadjiban mendjalankan sjari'at Islam bagi pemeloek-pemeloeknja. </a:t>
            </a: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900430" marR="0" lvl="0" indent="-5143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 panose="02020603050405020304"/>
              <a:buAutoNum type="arabicPeriod"/>
            </a:pPr>
            <a:r>
              <a:rPr lang="en-US" sz="20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Kemanoesiaan jang adil dan beradab. </a:t>
            </a: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900430" marR="0" lvl="0" indent="-5143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 panose="02020603050405020304"/>
              <a:buAutoNum type="arabicPeriod"/>
            </a:pPr>
            <a:r>
              <a:rPr lang="en-US" sz="20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Persatoean Indonesia. </a:t>
            </a: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900430" marR="0" lvl="0" indent="-5143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 panose="02020603050405020304"/>
              <a:buAutoNum type="arabicPeriod"/>
            </a:pPr>
            <a:r>
              <a:rPr lang="en-US" sz="20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Kerakjatan jang dipimpin oleh hikmat, kebidjaksanaan dalam permoesjarawaratan/perwakilan. </a:t>
            </a: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900430" marR="0" lvl="0" indent="-5143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 panose="02020603050405020304"/>
              <a:buAutoNum type="arabicPeriod"/>
            </a:pPr>
            <a:r>
              <a:rPr lang="en-US" sz="20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Keadilan sosial bagi seloeroeh Rakjat Indonesia.</a:t>
            </a: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900430" marR="0" lvl="0" indent="-51435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190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 panose="020B0604020202020204"/>
              <a:buNone/>
            </a:pPr>
            <a:endParaRPr sz="20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"/>
          <p:cNvSpPr txBox="1"/>
          <p:nvPr/>
        </p:nvSpPr>
        <p:spPr>
          <a:xfrm>
            <a:off x="389227" y="395430"/>
            <a:ext cx="5929828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Agenda Perumusan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5" name="Google Shape;205;p14"/>
          <p:cNvSpPr/>
          <p:nvPr/>
        </p:nvSpPr>
        <p:spPr>
          <a:xfrm>
            <a:off x="349242" y="1185678"/>
            <a:ext cx="8303692" cy="344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Pembentukan BPUPK (29 April – 28 Mei)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Panitia kecil = modus golongan Islam &amp; Kebangsaan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Piagam Jakarta (22 Juni)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PPKI (7 Agustus)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Vakum of Power (14 Agustus)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Proklamasi Kemerdekaan (17 Agustus)</a:t>
            </a:r>
            <a:endParaRPr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Char char="•"/>
            </a:pPr>
            <a:r>
              <a:rPr lang="en-US" sz="2400">
                <a:solidFill>
                  <a:schemeClr val="lt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Sidang PPKI (18 Agustus)</a:t>
            </a:r>
            <a:endParaRPr lang="en-US" sz="24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1693131"/>
            <a:ext cx="9144000" cy="509567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5"/>
          <p:cNvSpPr txBox="1"/>
          <p:nvPr/>
        </p:nvSpPr>
        <p:spPr>
          <a:xfrm>
            <a:off x="621768" y="260248"/>
            <a:ext cx="5019323" cy="1075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Perkembangan </a:t>
            </a:r>
            <a:endParaRPr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 Tantangan Pancasila</a:t>
            </a:r>
            <a:endParaRPr lang="en-US" sz="32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4" name="Google Shape;214;p15"/>
          <p:cNvSpPr/>
          <p:nvPr/>
        </p:nvSpPr>
        <p:spPr>
          <a:xfrm>
            <a:off x="225" y="2508222"/>
            <a:ext cx="3826362" cy="685173"/>
          </a:xfrm>
          <a:prstGeom prst="ellipse">
            <a:avLst/>
          </a:prstGeom>
          <a:solidFill>
            <a:srgbClr val="D8D8D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Pra Kemerdekaan</a:t>
            </a:r>
            <a:endParaRPr lang="en-US" sz="20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885755" y="3455047"/>
            <a:ext cx="3826362" cy="685173"/>
          </a:xfrm>
          <a:prstGeom prst="ellipse">
            <a:avLst/>
          </a:prstGeom>
          <a:solidFill>
            <a:srgbClr val="D8D8D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Orde Lama</a:t>
            </a:r>
            <a:endParaRPr lang="en-US" sz="20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6" name="Google Shape;216;p15"/>
          <p:cNvSpPr/>
          <p:nvPr/>
        </p:nvSpPr>
        <p:spPr>
          <a:xfrm>
            <a:off x="2585789" y="4402666"/>
            <a:ext cx="3826362" cy="685173"/>
          </a:xfrm>
          <a:prstGeom prst="ellipse">
            <a:avLst/>
          </a:prstGeom>
          <a:solidFill>
            <a:srgbClr val="D8D8D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Orde Baru</a:t>
            </a:r>
            <a:endParaRPr lang="en-US" sz="20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3961483" y="5250710"/>
            <a:ext cx="3826362" cy="685173"/>
          </a:xfrm>
          <a:prstGeom prst="ellipse">
            <a:avLst/>
          </a:prstGeom>
          <a:solidFill>
            <a:srgbClr val="D8D8D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Era Reformasi</a:t>
            </a:r>
            <a:endParaRPr lang="en-US" sz="20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5317843" y="6103515"/>
            <a:ext cx="3826362" cy="685173"/>
          </a:xfrm>
          <a:prstGeom prst="ellipse">
            <a:avLst/>
          </a:prstGeom>
          <a:solidFill>
            <a:srgbClr val="D8D8D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Sekarang</a:t>
            </a:r>
            <a:endParaRPr lang="en-US" sz="20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955" y="1623695"/>
            <a:ext cx="8825865" cy="1336675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id-ID" sz="4800" cap="none" dirty="0">
                <a:ln>
                  <a:noFill/>
                </a:ln>
                <a:solidFill>
                  <a:schemeClr val="bg1"/>
                </a:solidFill>
                <a:effectLst/>
                <a:latin typeface="Adobe Caslon Pro Bold"/>
                <a:cs typeface="Adobe Caslon Pro Bold"/>
              </a:rPr>
              <a:t>Negara Pancasila </a:t>
            </a:r>
            <a:br>
              <a:rPr lang="id-ID" sz="4800" cap="none" dirty="0">
                <a:ln>
                  <a:noFill/>
                </a:ln>
                <a:solidFill>
                  <a:schemeClr val="bg1"/>
                </a:solidFill>
                <a:effectLst/>
                <a:latin typeface="Adobe Caslon Pro Bold"/>
                <a:cs typeface="Adobe Caslon Pro Bold"/>
              </a:rPr>
            </a:br>
            <a:r>
              <a:rPr lang="id-ID" sz="4000" cap="none" dirty="0">
                <a:ln>
                  <a:noFill/>
                </a:ln>
                <a:solidFill>
                  <a:schemeClr val="bg1"/>
                </a:solidFill>
                <a:effectLst/>
                <a:latin typeface="Adobe Caslon Pro Bold"/>
                <a:cs typeface="Adobe Caslon Pro Bold"/>
              </a:rPr>
              <a:t>sebagai Darul Ahdi Wa Syahadah</a:t>
            </a:r>
            <a:endParaRPr lang="id-ID" sz="4000" cap="none" dirty="0">
              <a:ln>
                <a:noFill/>
              </a:ln>
              <a:solidFill>
                <a:schemeClr val="bg1"/>
              </a:solidFill>
              <a:effectLst/>
              <a:latin typeface="Adobe Caslon Pro Bold"/>
              <a:cs typeface="Adobe Caslon P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15598" y="3348362"/>
            <a:ext cx="3343952" cy="126983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Dar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Al-</a:t>
            </a:r>
            <a:r>
              <a:rPr lang="en-US" sz="2800" dirty="0" err="1" smtClean="0">
                <a:solidFill>
                  <a:schemeClr val="bg1"/>
                </a:solidFill>
              </a:rPr>
              <a:t>Syahadah</a:t>
            </a:r>
            <a:endParaRPr lang="en-US" sz="2800" dirty="0" err="1" smtClean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188782" y="4076776"/>
            <a:ext cx="3894287" cy="254963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800" b="1" dirty="0">
                <a:solidFill>
                  <a:schemeClr val="bg1"/>
                </a:solidFill>
              </a:rPr>
              <a:t>“Baldatun toyibatun warobun ghofur”</a:t>
            </a:r>
            <a:endParaRPr lang="is-IS" sz="28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41863" y="2038388"/>
            <a:ext cx="3158622" cy="115993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Dar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Al-</a:t>
            </a:r>
            <a:r>
              <a:rPr lang="en-US" sz="2800" dirty="0" err="1" smtClean="0">
                <a:solidFill>
                  <a:schemeClr val="bg1"/>
                </a:solidFill>
              </a:rPr>
              <a:t>Ahdi</a:t>
            </a:r>
            <a:endParaRPr lang="en-US" sz="2800" dirty="0" err="1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471" y="500782"/>
            <a:ext cx="121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808703" y="4696601"/>
            <a:ext cx="3286011" cy="126983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Dar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As-Salam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471" y="500782"/>
            <a:ext cx="121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5158" y="347826"/>
            <a:ext cx="7583487" cy="1044575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tr-TR" sz="4000" dirty="0" err="1" smtClean="0">
                <a:solidFill>
                  <a:schemeClr val="bg1"/>
                </a:solidFill>
                <a:latin typeface="Adobe Caslon Pro Bold"/>
                <a:cs typeface="Adobe Caslon Pro Bold"/>
              </a:rPr>
              <a:t>Konsep</a:t>
            </a:r>
            <a:br>
              <a:rPr lang="tr-TR" sz="4000" dirty="0" smtClean="0">
                <a:solidFill>
                  <a:schemeClr val="bg1"/>
                </a:solidFill>
                <a:latin typeface="Adobe Caslon Pro Bold"/>
                <a:cs typeface="Adobe Caslon Pro Bold"/>
              </a:rPr>
            </a:br>
            <a:r>
              <a:rPr lang="tr-TR" sz="4000" dirty="0" err="1" smtClean="0">
                <a:solidFill>
                  <a:schemeClr val="bg1"/>
                </a:solidFill>
                <a:latin typeface="Adobe Caslon Pro Bold"/>
                <a:cs typeface="Adobe Caslon Pro Bold"/>
              </a:rPr>
              <a:t>Darul</a:t>
            </a:r>
            <a:r>
              <a:rPr lang="tr-TR" sz="4000" dirty="0" smtClean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tr-TR" sz="4000" dirty="0">
                <a:solidFill>
                  <a:schemeClr val="bg1"/>
                </a:solidFill>
                <a:latin typeface="Adobe Caslon Pro Bold"/>
                <a:cs typeface="Adobe Caslon Pro Bold"/>
              </a:rPr>
              <a:t>Ahdi </a:t>
            </a:r>
            <a:r>
              <a:rPr lang="tr-TR" sz="40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Wasyahadah</a:t>
            </a:r>
            <a:endParaRPr lang="tr-TR" sz="4000" dirty="0" err="1">
              <a:solidFill>
                <a:schemeClr val="bg1"/>
              </a:solidFill>
              <a:latin typeface="Adobe Caslon Pro Bold"/>
              <a:cs typeface="Adobe Caslon Pro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6567" y="156491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069" y="1505270"/>
            <a:ext cx="7819418" cy="3998377"/>
          </a:xfrm>
        </p:spPr>
        <p:txBody>
          <a:bodyPr>
            <a:noAutofit/>
          </a:bodyPr>
          <a:lstStyle/>
          <a:p>
            <a:pPr algn="just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tr-TR" sz="3200" dirty="0" smtClean="0">
                <a:latin typeface="Times New Roman" panose="02020603050405020304"/>
                <a:cs typeface="Times New Roman" panose="02020603050405020304"/>
              </a:rPr>
              <a:t>K.H. Mas Mansur</a:t>
            </a:r>
            <a:endParaRPr lang="tr-TR" sz="3200" dirty="0" smtClean="0">
              <a:latin typeface="Times New Roman" panose="02020603050405020304"/>
              <a:cs typeface="Times New Roman" panose="02020603050405020304"/>
            </a:endParaRPr>
          </a:p>
          <a:p>
            <a:pPr marL="36830" indent="0" algn="just">
              <a:buClr>
                <a:schemeClr val="tx1"/>
              </a:buClr>
              <a:buNone/>
            </a:pPr>
            <a:r>
              <a:rPr lang="tr-TR" sz="3200" dirty="0" smtClean="0">
                <a:latin typeface="Times New Roman" panose="02020603050405020304"/>
                <a:cs typeface="Times New Roman" panose="02020603050405020304"/>
              </a:rPr>
              <a:t> </a:t>
            </a:r>
            <a:endParaRPr lang="tr-TR" sz="3200" dirty="0" smtClean="0">
              <a:latin typeface="Times New Roman" panose="02020603050405020304"/>
              <a:cs typeface="Times New Roman" panose="02020603050405020304"/>
            </a:endParaRP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sz="2400" dirty="0" err="1" smtClean="0">
                <a:latin typeface="Times New Roman" panose="02020603050405020304"/>
                <a:cs typeface="Times New Roman" panose="02020603050405020304"/>
              </a:rPr>
              <a:t>Ketua</a:t>
            </a:r>
            <a:r>
              <a:rPr lang="tr-TR" sz="2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PB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Muhammadiyah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, </a:t>
            </a:r>
            <a:endParaRPr lang="tr-TR" sz="2400" dirty="0" smtClean="0">
              <a:latin typeface="Times New Roman" panose="02020603050405020304"/>
              <a:cs typeface="Times New Roman" panose="02020603050405020304"/>
            </a:endParaRP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M</a:t>
            </a:r>
            <a:r>
              <a:rPr lang="tr-TR" sz="2400" dirty="0" err="1" smtClean="0">
                <a:latin typeface="Times New Roman" panose="02020603050405020304"/>
                <a:cs typeface="Times New Roman" panose="02020603050405020304"/>
              </a:rPr>
              <a:t>emprakarsai</a:t>
            </a:r>
            <a:r>
              <a:rPr lang="tr-TR" sz="2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berdirinya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Majelis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Islam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A’la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(MIAI)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bersama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K.H.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Ahmad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Dahlan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tr-TR" sz="2400" dirty="0" smtClean="0">
              <a:latin typeface="Times New Roman" panose="02020603050405020304"/>
              <a:cs typeface="Times New Roman" panose="02020603050405020304"/>
            </a:endParaRP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sz="2400" dirty="0" err="1" smtClean="0">
                <a:latin typeface="Times New Roman" panose="02020603050405020304"/>
                <a:cs typeface="Times New Roman" panose="02020603050405020304"/>
              </a:rPr>
              <a:t>Ia</a:t>
            </a:r>
            <a:r>
              <a:rPr lang="tr-TR" sz="2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juga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memprakarsai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berdirinya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Partai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Islam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(PII)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bersama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Dr.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Sukiman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Wiryasanjaya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tr-TR" sz="2400" dirty="0" smtClean="0">
              <a:latin typeface="Times New Roman" panose="02020603050405020304"/>
              <a:cs typeface="Times New Roman" panose="02020603050405020304"/>
            </a:endParaRP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sz="2400" dirty="0" err="1" smtClean="0">
                <a:latin typeface="Times New Roman" panose="02020603050405020304"/>
                <a:cs typeface="Times New Roman" panose="02020603050405020304"/>
              </a:rPr>
              <a:t>Anggota</a:t>
            </a:r>
            <a:r>
              <a:rPr lang="tr-TR" sz="2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 smtClean="0">
                <a:latin typeface="Times New Roman" panose="02020603050405020304"/>
                <a:cs typeface="Times New Roman" panose="02020603050405020304"/>
              </a:rPr>
              <a:t>Empat</a:t>
            </a:r>
            <a:r>
              <a:rPr lang="tr-TR" sz="2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 smtClean="0">
                <a:latin typeface="Times New Roman" panose="02020603050405020304"/>
                <a:cs typeface="Times New Roman" panose="02020603050405020304"/>
              </a:rPr>
              <a:t>Serangkai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yaitu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Soekarno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Mohammad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Hatta, Ki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Hajar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2400" dirty="0" err="1">
                <a:latin typeface="Times New Roman" panose="02020603050405020304"/>
                <a:cs typeface="Times New Roman" panose="02020603050405020304"/>
              </a:rPr>
              <a:t>Dewantara</a:t>
            </a:r>
            <a:r>
              <a:rPr lang="tr-TR" sz="2400" dirty="0">
                <a:latin typeface="Times New Roman" panose="02020603050405020304"/>
                <a:cs typeface="Times New Roman" panose="02020603050405020304"/>
              </a:rPr>
              <a:t>, dan Mas Mansur</a:t>
            </a:r>
            <a:r>
              <a:rPr lang="tr-TR" sz="2400" dirty="0" smtClean="0">
                <a:latin typeface="Times New Roman" panose="02020603050405020304"/>
                <a:cs typeface="Times New Roman" panose="02020603050405020304"/>
              </a:rPr>
              <a:t>.</a:t>
            </a:r>
            <a:endParaRPr lang="tr-TR" sz="2400" dirty="0" smtClean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6751" y="56339"/>
            <a:ext cx="2338406" cy="2528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4196" y="475741"/>
            <a:ext cx="6708181" cy="5861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i-FI" sz="40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Ki</a:t>
            </a:r>
            <a:r>
              <a:rPr lang="fi-FI" sz="40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40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Bagus</a:t>
            </a:r>
            <a:r>
              <a:rPr lang="fi-FI" sz="40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40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Hadikusumo</a:t>
            </a:r>
            <a:endParaRPr lang="fi-FI" sz="40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571500" indent="-57150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i-FI" sz="40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Prof</a:t>
            </a:r>
            <a:r>
              <a:rPr lang="fi-FI" sz="40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r>
              <a:rPr lang="fi-FI" sz="40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Kahar</a:t>
            </a:r>
            <a:r>
              <a:rPr lang="fi-FI" sz="40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40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Mudzakir</a:t>
            </a:r>
            <a:r>
              <a:rPr lang="fi-FI" sz="40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lang="fi-FI" sz="40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571500" indent="-57150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fi-FI" sz="40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Mr</a:t>
            </a:r>
            <a:r>
              <a:rPr lang="fi-FI" sz="40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r>
              <a:rPr lang="fi-FI" sz="40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Kasman</a:t>
            </a:r>
            <a:r>
              <a:rPr lang="fi-FI" sz="40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40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Singodimedjo</a:t>
            </a:r>
            <a:endParaRPr lang="fi-FI" sz="40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fi-FI" sz="3000" baseline="30000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fi-FI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Dalam</a:t>
            </a:r>
            <a:r>
              <a:rPr lang="fi-FI" sz="34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momentum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kritis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satu hari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setelah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Kesatuan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Republik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Indonesia (NKRI)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diproklamasikan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fi-FI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r>
              <a:rPr lang="fi-FI" sz="34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jiwa</a:t>
            </a:r>
            <a:r>
              <a:rPr lang="fi-FI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="1" i="1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keagamaan</a:t>
            </a:r>
            <a:r>
              <a:rPr lang="fi-FI" sz="3400" b="1" i="1" u="sng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="1" i="1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dan</a:t>
            </a:r>
            <a:r>
              <a:rPr lang="fi-FI" sz="3400" b="1" i="1" u="sng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="1" i="1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kenegarawanan</a:t>
            </a:r>
            <a:r>
              <a:rPr lang="fi-FI" sz="3400" b="1" i="1" u="sng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tinggi</a:t>
            </a:r>
            <a:r>
              <a:rPr lang="fi-FI" sz="34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demi</a:t>
            </a:r>
            <a:r>
              <a:rPr lang="fi-FI" sz="34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menyelamatkan</a:t>
            </a:r>
            <a:r>
              <a:rPr lang="fi-FI" sz="34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keutuhan</a:t>
            </a:r>
            <a:r>
              <a:rPr lang="tr-TR" sz="34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dan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persatuan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tr-TR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mengikhlaskan</a:t>
            </a:r>
            <a:r>
              <a:rPr lang="tr-TR" sz="34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dihapuskannya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tujuh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kata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dalam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Piagam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Jakarta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yaitu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anak</a:t>
            </a:r>
            <a:r>
              <a:rPr lang="tr-TR" sz="34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4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kalimat</a:t>
            </a:r>
            <a:r>
              <a:rPr lang="tr-TR" sz="34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:</a:t>
            </a:r>
            <a:endParaRPr lang="tr-TR" sz="34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tr-TR" sz="34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7196346" y="-16279"/>
            <a:ext cx="1947654" cy="27828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7196347" y="2279216"/>
            <a:ext cx="1947654" cy="24872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196346" y="4656115"/>
            <a:ext cx="1949745" cy="21244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15425" y="37769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6263" y="522898"/>
            <a:ext cx="7356242" cy="327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0" indent="-63500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tr-TR" sz="3600" b="1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Panglima</a:t>
            </a:r>
            <a:r>
              <a:rPr lang="tr-TR" sz="3600" b="1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600" b="1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Besar</a:t>
            </a:r>
            <a:r>
              <a:rPr lang="tr-TR" sz="3600" b="1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600" b="1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Jenderal</a:t>
            </a:r>
            <a:r>
              <a:rPr lang="tr-TR" sz="3600" b="1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600" b="1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Soedirman</a:t>
            </a:r>
            <a:r>
              <a:rPr lang="tr-TR" sz="3600" b="1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lang="tr-TR" sz="36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633730" algn="just" defTabSz="635000">
              <a:lnSpc>
                <a:spcPct val="130000"/>
              </a:lnSpc>
              <a:spcBef>
                <a:spcPts val="600"/>
              </a:spcBef>
            </a:pP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lang="tr-TR" sz="32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elaku</a:t>
            </a:r>
            <a:r>
              <a:rPr lang="tr-TR" sz="32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kader dan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pimpinan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Muhammadiyah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membuktikan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peran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strategisnya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dalam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perjuangan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kemerdekaan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dan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mempertahankan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keabsahan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Merdeka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Soedirman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menjadi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tokoh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utama </a:t>
            </a:r>
            <a:r>
              <a:rPr lang="tr-TR" sz="3200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perang</a:t>
            </a:r>
            <a:r>
              <a:rPr lang="tr-TR" sz="3200" u="sng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gerilya</a:t>
            </a:r>
            <a:r>
              <a:rPr lang="tr-TR" sz="3200" u="sng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dan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kemudian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menjadi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Panglima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Tentara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Nasional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2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32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endParaRPr lang="tr-TR" sz="32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tr-TR" sz="32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6809883" y="3862458"/>
            <a:ext cx="2301555" cy="29629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78" y="3809216"/>
            <a:ext cx="5080000" cy="3064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0248" y="213575"/>
            <a:ext cx="7748119" cy="337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tr-TR" sz="3200" baseline="30000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716280" indent="-716280" algn="just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tr-TR" sz="3900" b="1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Insinyur</a:t>
            </a:r>
            <a:r>
              <a:rPr lang="tr-TR" sz="3900" b="1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900" b="1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Juanda</a:t>
            </a:r>
            <a:r>
              <a:rPr lang="tr-TR" sz="3900" b="1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lang="tr-TR" sz="3900" baseline="300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714375" algn="just" defTabSz="715645">
              <a:lnSpc>
                <a:spcPct val="130000"/>
              </a:lnSpc>
              <a:spcBef>
                <a:spcPts val="600"/>
              </a:spcBef>
            </a:pP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</a:t>
            </a:r>
            <a:r>
              <a:rPr lang="tr-TR" sz="3300" baseline="300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okoh</a:t>
            </a:r>
            <a:r>
              <a:rPr lang="tr-TR" sz="3300" baseline="300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Muhammadiyah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menjadi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pencetus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Deklarasi</a:t>
            </a:r>
            <a:r>
              <a:rPr lang="tr-TR" sz="3300" u="sng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u="sng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Juanda</a:t>
            </a:r>
            <a:r>
              <a:rPr lang="tr-TR" sz="3300" u="sng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tahun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1957,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menjadi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tonggak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eksistensi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Kesatuan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Republik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menyatukan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laut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ke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dalam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kepulauan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sehingga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Indonesia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menjadi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negara-bangsa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tr-TR" sz="3300" baseline="300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utuh</a:t>
            </a:r>
            <a:r>
              <a:rPr lang="tr-TR" sz="3300" baseline="300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endParaRPr lang="tr-TR" sz="3300" baseline="30000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3500" y="3842106"/>
            <a:ext cx="2730500" cy="298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3616512"/>
            <a:ext cx="5761707" cy="32641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23567" y="675184"/>
            <a:ext cx="6142573" cy="2573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500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Sikap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dan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komitmen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Muhammadiyah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pada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NKRI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berdasarkan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Pancasila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sz="2500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yaitu</a:t>
            </a:r>
            <a:r>
              <a:rPr lang="en-US" sz="2500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naskah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tentang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Pancasila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 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sebagai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negara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 </a:t>
            </a:r>
            <a:r>
              <a:rPr lang="en-US" sz="2500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             </a:t>
            </a:r>
            <a:r>
              <a:rPr lang="en-US" sz="2500" i="1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darul</a:t>
            </a:r>
            <a:r>
              <a:rPr lang="en-US" sz="2500" i="1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ahdi</a:t>
            </a:r>
            <a:r>
              <a:rPr lang="en-US" sz="2500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wa</a:t>
            </a:r>
            <a:r>
              <a:rPr lang="en-US" sz="2500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500" i="1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syahada</a:t>
            </a:r>
            <a:r>
              <a:rPr lang="en-US" sz="2500" i="1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sz="2500" dirty="0" smtClean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30000"/>
              </a:lnSpc>
            </a:pPr>
            <a:endParaRPr lang="en-US" sz="2500" dirty="0" smtClean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350066" y="511040"/>
            <a:ext cx="2251796" cy="2602865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66" y="3791178"/>
            <a:ext cx="6257418" cy="1871071"/>
          </a:xfrm>
        </p:spPr>
        <p:txBody>
          <a:bodyPr>
            <a:noAutofit/>
          </a:bodyPr>
          <a:lstStyle/>
          <a:p>
            <a:pPr marL="36830" indent="0" algn="r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ja-JP" sz="26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Sekedar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b="1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berbangga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peranan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masa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lalu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bukan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pilihan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Muhammadiyah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en-US" altLang="ja-JP" sz="26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namun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kita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perlu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i="1" u="sng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pengayaan</a:t>
            </a:r>
            <a:r>
              <a:rPr lang="en-US" altLang="ja-JP" sz="2600" i="1" u="sng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r>
              <a:rPr lang="en-US" altLang="ja-JP" sz="26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Dalam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kehidupan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kebangsaan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kita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ini</a:t>
            </a:r>
            <a:r>
              <a:rPr lang="en-US" altLang="ja-JP" sz="26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ja-JP" sz="26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dinamis</a:t>
            </a:r>
            <a:r>
              <a:rPr lang="en-US" altLang="ja-JP" sz="26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lang="en-US" altLang="ja-JP" sz="26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6482520" y="3778024"/>
            <a:ext cx="2333493" cy="26250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0215" y="47293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939" y="2706047"/>
            <a:ext cx="7844320" cy="11541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i-FI" sz="2300" b="1" i="1" u="sng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Pancasila</a:t>
            </a:r>
            <a:r>
              <a:rPr lang="fi-FI" sz="2300" b="1" i="1" u="sng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b="1" i="1" u="sng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bukan</a:t>
            </a:r>
            <a:r>
              <a:rPr lang="fi-FI" sz="2300" b="1" i="1" u="sng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b="1" i="1" u="sng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agama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tapi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substansinya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mengandung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/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sejalan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nilai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ajaran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Islam,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menjadi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rujukan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ideologis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dalam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kehidupan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bangsa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majemuk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lang="fi-FI" sz="23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4938" y="1709663"/>
            <a:ext cx="7844321" cy="80021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Pancasila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sebagai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dasar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Republik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Indonesia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adlh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ideologi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mengikat</a:t>
            </a:r>
            <a:r>
              <a:rPr lang="fi-FI" sz="23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seluruh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rakyat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&amp;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komponen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bangsa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endParaRPr lang="fi-FI" sz="2300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4939" y="4033077"/>
            <a:ext cx="7844320" cy="11541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demikian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dapat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dinyatakan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bahwa</a:t>
            </a:r>
            <a:r>
              <a:rPr lang="fi-FI" sz="23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b="1" i="1" u="sng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Pancasila</a:t>
            </a:r>
            <a:r>
              <a:rPr lang="fi-FI" sz="2300" b="1" i="1" u="sng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itu </a:t>
            </a:r>
            <a:r>
              <a:rPr lang="fi-FI" sz="2300" b="1" i="1" u="sng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Islami</a:t>
            </a:r>
            <a:r>
              <a:rPr lang="fi-FI" sz="2300" b="1" i="1" u="sng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karena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substansi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pada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setiap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silanya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selaras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nilai-nilai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ajaran</a:t>
            </a:r>
            <a:r>
              <a:rPr lang="fi-FI" sz="23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Islam</a:t>
            </a:r>
            <a:endParaRPr lang="en-US" sz="2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0662" y="1779983"/>
            <a:ext cx="7558842" cy="2663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sisi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lain,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Muhammadiyah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berada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di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posisi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tengah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menjaga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mengawal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supaya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tidak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cenderung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ke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salah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satu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kutub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ekstrim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  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baik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i="1" u="sng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konservatif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yang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menginginkan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Islam,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maupun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negara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i="1" u="sng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liberal-</a:t>
            </a:r>
            <a:r>
              <a:rPr lang="en-US" sz="2800" b="1" i="1" u="sng" dirty="0" err="1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sekuler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. </a:t>
            </a:r>
            <a:endParaRPr lang="en-US" sz="2800" dirty="0" smtClean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550" y="2101850"/>
            <a:ext cx="7728585" cy="27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Masyarakat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Indonesia </a:t>
            </a:r>
            <a:endParaRPr lang="en-US" sz="2500" dirty="0" smtClean="0">
              <a:solidFill>
                <a:schemeClr val="bg1"/>
              </a:solidFill>
              <a:latin typeface="Adobe Caslon Pro Bold"/>
              <a:cs typeface="Adobe Caslon Pro Bold"/>
            </a:endParaRPr>
          </a:p>
          <a:p>
            <a:pPr algn="ctr"/>
            <a:r>
              <a:rPr lang="en-US" sz="2500" dirty="0" smtClean="0">
                <a:solidFill>
                  <a:schemeClr val="bg1"/>
                </a:solidFill>
                <a:latin typeface="Adobe Caslon Pro Bold"/>
                <a:cs typeface="Adobe Caslon Pro Bold"/>
              </a:rPr>
              <a:t>yang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dinamis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dan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kaya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akan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nilai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adat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budaya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, </a:t>
            </a:r>
            <a:endParaRPr lang="en-US" sz="2500" dirty="0" smtClean="0">
              <a:solidFill>
                <a:schemeClr val="bg1"/>
              </a:solidFill>
              <a:latin typeface="Adobe Caslon Pro Bold"/>
              <a:cs typeface="Adobe Caslon Pro Bold"/>
            </a:endParaRPr>
          </a:p>
          <a:p>
            <a:pPr algn="ctr"/>
            <a:r>
              <a:rPr lang="en-US" sz="2500" dirty="0" err="1" smtClean="0">
                <a:solidFill>
                  <a:schemeClr val="bg1"/>
                </a:solidFill>
                <a:latin typeface="Adobe Caslon Pro Bold"/>
                <a:cs typeface="Adobe Caslon Pro Bold"/>
              </a:rPr>
              <a:t>terkadang</a:t>
            </a:r>
            <a:r>
              <a:rPr lang="en-US" sz="2500" dirty="0" smtClean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menunjukkan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endParaRPr lang="en-US" sz="2500" dirty="0" smtClean="0">
              <a:solidFill>
                <a:schemeClr val="bg1"/>
              </a:solidFill>
              <a:latin typeface="Adobe Caslon Pro Bold"/>
              <a:cs typeface="Adobe Caslon Pro Bold"/>
            </a:endParaRPr>
          </a:p>
          <a:p>
            <a:pPr algn="ctr"/>
            <a:r>
              <a:rPr lang="en-US" sz="2500" dirty="0" err="1" smtClean="0">
                <a:solidFill>
                  <a:schemeClr val="bg1"/>
                </a:solidFill>
                <a:latin typeface="Adobe Caslon Pro Bold"/>
                <a:cs typeface="Adobe Caslon Pro Bold"/>
              </a:rPr>
              <a:t>berbagai</a:t>
            </a:r>
            <a:r>
              <a:rPr lang="en-US" sz="2500" dirty="0" smtClean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situasi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yang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kontradiktif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, </a:t>
            </a:r>
            <a:endParaRPr lang="en-US" sz="2500" dirty="0" smtClean="0">
              <a:solidFill>
                <a:schemeClr val="bg1"/>
              </a:solidFill>
              <a:latin typeface="Adobe Caslon Pro Bold"/>
              <a:cs typeface="Adobe Caslon Pro Bold"/>
            </a:endParaRPr>
          </a:p>
          <a:p>
            <a:pPr algn="ctr"/>
            <a:r>
              <a:rPr lang="en-US" sz="2500" dirty="0" err="1" smtClean="0">
                <a:solidFill>
                  <a:schemeClr val="bg1"/>
                </a:solidFill>
                <a:latin typeface="Adobe Caslon Pro Bold"/>
                <a:cs typeface="Adobe Caslon Pro Bold"/>
              </a:rPr>
              <a:t>namun</a:t>
            </a:r>
            <a:r>
              <a:rPr lang="en-US" sz="2500" dirty="0" smtClean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Indonesia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tetap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bertahan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endParaRPr lang="en-US" sz="2500" dirty="0" smtClean="0">
              <a:solidFill>
                <a:schemeClr val="bg1"/>
              </a:solidFill>
              <a:latin typeface="Adobe Caslon Pro Bold"/>
              <a:cs typeface="Adobe Caslon Pro Bold"/>
            </a:endParaRPr>
          </a:p>
          <a:p>
            <a:pPr algn="ctr"/>
            <a:r>
              <a:rPr lang="en-US" sz="2500" dirty="0" err="1" smtClean="0">
                <a:solidFill>
                  <a:schemeClr val="bg1"/>
                </a:solidFill>
                <a:latin typeface="Adobe Caslon Pro Bold"/>
                <a:cs typeface="Adobe Caslon Pro Bold"/>
              </a:rPr>
              <a:t>dan</a:t>
            </a:r>
            <a:r>
              <a:rPr lang="en-US" sz="2500" dirty="0" smtClean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mengembangkan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Adobe Caslon Pro Bold"/>
                <a:cs typeface="Adobe Caslon Pro Bold"/>
              </a:rPr>
              <a:t>dirinya</a:t>
            </a:r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.</a:t>
            </a:r>
            <a:endParaRPr lang="en-US" sz="2500" dirty="0">
              <a:solidFill>
                <a:schemeClr val="bg1"/>
              </a:solidFill>
              <a:latin typeface="Adobe Caslon Pro Bold"/>
              <a:cs typeface="Adobe Caslon Pro Bold"/>
            </a:endParaRPr>
          </a:p>
          <a:p>
            <a:r>
              <a:rPr lang="en-US" sz="2500" dirty="0">
                <a:solidFill>
                  <a:schemeClr val="bg1"/>
                </a:solidFill>
                <a:latin typeface="Adobe Caslon Pro Bold"/>
                <a:cs typeface="Adobe Caslon Pro Bold"/>
              </a:rPr>
              <a:t> </a:t>
            </a:r>
            <a:endParaRPr lang="en-US" sz="2500" dirty="0">
              <a:solidFill>
                <a:schemeClr val="bg1"/>
              </a:solidFill>
              <a:latin typeface="Adobe Caslon Pro Bold"/>
              <a:cs typeface="Adobe Caslon P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"/>
          <p:cNvSpPr txBox="1"/>
          <p:nvPr>
            <p:ph type="title"/>
          </p:nvPr>
        </p:nvSpPr>
        <p:spPr>
          <a:xfrm>
            <a:off x="815675" y="501190"/>
            <a:ext cx="7292414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Verdana" panose="020B0604030504040204"/>
              <a:buNone/>
            </a:pPr>
            <a:r>
              <a:rPr lang="en-US">
                <a:latin typeface="Verdana" panose="020B0604030504040204"/>
                <a:ea typeface="Verdana" panose="020B0604030504040204"/>
                <a:cs typeface="Verdana" panose="020B0604030504040204"/>
                <a:sym typeface="Verdana" panose="020B0604030504040204"/>
              </a:rPr>
              <a:t>Doa Sesudah Belajar</a:t>
            </a:r>
            <a:endParaRPr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225" name="Google Shape;225;p16"/>
          <p:cNvSpPr txBox="1"/>
          <p:nvPr>
            <p:ph type="body" idx="1"/>
          </p:nvPr>
        </p:nvSpPr>
        <p:spPr>
          <a:xfrm>
            <a:off x="310964" y="1781754"/>
            <a:ext cx="8464671" cy="3916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20370" lvl="0" indent="-384175" algn="ctr" rtl="0"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/>
              <a:buNone/>
            </a:pPr>
            <a:r>
              <a:rPr lang="en-US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بِسْمِ اللَّهِ الرَّحْمَنِ الرَّحِيمِ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20370" lvl="0" indent="-266065" algn="ctr" rtl="0">
              <a:spcBef>
                <a:spcPts val="465"/>
              </a:spcBef>
              <a:spcAft>
                <a:spcPts val="0"/>
              </a:spcAft>
              <a:buSzPct val="80000"/>
              <a:buNone/>
            </a:pP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20370" lvl="0" indent="-384175" algn="ctr" rtl="0">
              <a:lnSpc>
                <a:spcPct val="160000"/>
              </a:lnSpc>
              <a:spcBef>
                <a:spcPts val="465"/>
              </a:spcBef>
              <a:spcAft>
                <a:spcPts val="0"/>
              </a:spcAft>
              <a:buSzPct val="80000"/>
              <a:buFont typeface="Arial" panose="020B0604020202020204"/>
              <a:buNone/>
            </a:pPr>
            <a:r>
              <a:rPr lang="en-US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اَللَّهُمَّ أَرِنَا الْحَقَّ حَقًّا وَارْزُقْنَا اتِّـبَاعَه ُ وَأَرِنَا الْبَاطِلَ بَاطِلاً وَارْزُقْنَا اجْتِنَابَهُ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20370" lvl="0" indent="-305435" algn="ctr" rtl="0">
              <a:spcBef>
                <a:spcPts val="310"/>
              </a:spcBef>
              <a:spcAft>
                <a:spcPts val="0"/>
              </a:spcAft>
              <a:buSzPct val="80000"/>
              <a:buNone/>
            </a:pPr>
            <a:endParaRPr sz="200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20370" lvl="0" indent="-305435" algn="ctr" rtl="0">
              <a:spcBef>
                <a:spcPts val="310"/>
              </a:spcBef>
              <a:spcAft>
                <a:spcPts val="0"/>
              </a:spcAft>
              <a:buSzPct val="80000"/>
              <a:buNone/>
            </a:pPr>
            <a:endParaRPr sz="200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ctr" rtl="0">
              <a:spcBef>
                <a:spcPts val="495"/>
              </a:spcBef>
              <a:spcAft>
                <a:spcPts val="0"/>
              </a:spcAft>
              <a:buSzPct val="80000"/>
              <a:buFont typeface="Times"/>
              <a:buNone/>
            </a:pPr>
            <a:r>
              <a:rPr lang="en-US" sz="3200">
                <a:latin typeface="Times"/>
                <a:ea typeface="Times"/>
                <a:cs typeface="Times"/>
                <a:sym typeface="Times"/>
              </a:rPr>
              <a:t>Ya Alloh Tunjukkanlah kepada kami kebenaran </a:t>
            </a:r>
            <a:endParaRPr sz="3200">
              <a:latin typeface="Times"/>
              <a:ea typeface="Times"/>
              <a:cs typeface="Times"/>
              <a:sym typeface="Times"/>
            </a:endParaRPr>
          </a:p>
          <a:p>
            <a:pPr marL="0" lvl="0" indent="0" algn="ctr" rtl="0">
              <a:spcBef>
                <a:spcPts val="495"/>
              </a:spcBef>
              <a:spcAft>
                <a:spcPts val="0"/>
              </a:spcAft>
              <a:buSzPct val="80000"/>
              <a:buFont typeface="Times"/>
              <a:buNone/>
            </a:pPr>
            <a:r>
              <a:rPr lang="en-US" sz="3200">
                <a:latin typeface="Times"/>
                <a:ea typeface="Times"/>
                <a:cs typeface="Times"/>
                <a:sym typeface="Times"/>
              </a:rPr>
              <a:t>sehinggga kami dapat mengikutinya </a:t>
            </a:r>
            <a:endParaRPr sz="3200">
              <a:latin typeface="Times"/>
              <a:ea typeface="Times"/>
              <a:cs typeface="Times"/>
              <a:sym typeface="Times"/>
            </a:endParaRPr>
          </a:p>
          <a:p>
            <a:pPr marL="0" lvl="0" indent="0" algn="ctr" rtl="0">
              <a:spcBef>
                <a:spcPts val="495"/>
              </a:spcBef>
              <a:spcAft>
                <a:spcPts val="0"/>
              </a:spcAft>
              <a:buSzPct val="80000"/>
              <a:buFont typeface="Times"/>
              <a:buNone/>
            </a:pPr>
            <a:r>
              <a:rPr lang="en-US" sz="3200">
                <a:latin typeface="Times"/>
                <a:ea typeface="Times"/>
                <a:cs typeface="Times"/>
                <a:sym typeface="Times"/>
              </a:rPr>
              <a:t>dan tunjukkanlah kepada kami kejelekan </a:t>
            </a:r>
            <a:endParaRPr sz="3200">
              <a:latin typeface="Times"/>
              <a:ea typeface="Times"/>
              <a:cs typeface="Times"/>
              <a:sym typeface="Times"/>
            </a:endParaRPr>
          </a:p>
          <a:p>
            <a:pPr marL="0" lvl="0" indent="0" algn="ctr" rtl="0">
              <a:spcBef>
                <a:spcPts val="495"/>
              </a:spcBef>
              <a:spcAft>
                <a:spcPts val="0"/>
              </a:spcAft>
              <a:buSzPct val="80000"/>
              <a:buFont typeface="Times"/>
              <a:buNone/>
            </a:pPr>
            <a:r>
              <a:rPr lang="en-US" sz="3200">
                <a:latin typeface="Times"/>
                <a:ea typeface="Times"/>
                <a:cs typeface="Times"/>
                <a:sym typeface="Times"/>
              </a:rPr>
              <a:t>sehingga kami dapat menjauhinya</a:t>
            </a:r>
            <a:endParaRPr sz="3200">
              <a:latin typeface="Times"/>
              <a:ea typeface="Times"/>
              <a:cs typeface="Times"/>
              <a:sym typeface="Times"/>
            </a:endParaRPr>
          </a:p>
          <a:p>
            <a:pPr marL="420370" lvl="0" indent="-258445" algn="l" rtl="0">
              <a:spcBef>
                <a:spcPts val="495"/>
              </a:spcBef>
              <a:spcAft>
                <a:spcPts val="0"/>
              </a:spcAft>
              <a:buSzPct val="80000"/>
              <a:buNone/>
            </a:pPr>
            <a:endParaRPr sz="320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6" name="Google Shape;226;p16"/>
          <p:cNvSpPr txBox="1"/>
          <p:nvPr/>
        </p:nvSpPr>
        <p:spPr>
          <a:xfrm>
            <a:off x="6854641" y="6636834"/>
            <a:ext cx="210356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rgbClr val="000000"/>
      </a:dk1>
      <a:lt1>
        <a:srgbClr val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5280</Words>
  <Application>WPS Presentation</Application>
  <PresentationFormat/>
  <Paragraphs>219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Arial</vt:lpstr>
      <vt:lpstr>SimSun</vt:lpstr>
      <vt:lpstr>Wingdings</vt:lpstr>
      <vt:lpstr>Arial</vt:lpstr>
      <vt:lpstr>Libre Franklin</vt:lpstr>
      <vt:lpstr>Noto Sans Symbols</vt:lpstr>
      <vt:lpstr>Segoe Print</vt:lpstr>
      <vt:lpstr>Calibri</vt:lpstr>
      <vt:lpstr>Cambria</vt:lpstr>
      <vt:lpstr>Times New Roman</vt:lpstr>
      <vt:lpstr>Microsoft YaHei</vt:lpstr>
      <vt:lpstr>Arial Unicode MS</vt:lpstr>
      <vt:lpstr>Adobe Caslon Pro Bold</vt:lpstr>
      <vt:lpstr>Times New Roman</vt:lpstr>
      <vt:lpstr>Verdana</vt:lpstr>
      <vt:lpstr>Times</vt:lpstr>
      <vt:lpstr>Technic</vt:lpstr>
      <vt:lpstr>PowerPoint 演示文稿</vt:lpstr>
      <vt:lpstr>Sejarah Pancasila  dalam Konstruksi Negara</vt:lpstr>
      <vt:lpstr>PowerPoint 演示文稿</vt:lpstr>
      <vt:lpstr>Sejarah Pancasila  dalam Konstruksi Negara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Negara Pancasila  sebagai Darul Ahdi Wa Syahadah</vt:lpstr>
      <vt:lpstr>Konsep Darul Ahdi Wasyahadah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Doa Sesudah Belajar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Muh. Salis</dc:creator>
  <cp:lastModifiedBy>Biro SDM</cp:lastModifiedBy>
  <cp:revision>2</cp:revision>
  <dcterms:created xsi:type="dcterms:W3CDTF">2023-03-11T07:47:00Z</dcterms:created>
  <dcterms:modified xsi:type="dcterms:W3CDTF">2023-03-14T03:02:41Z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1033-11.2.0.11486</vt:lpwstr>
  </property>
  <property fmtid="{D5CDD505-2E9C-101B-9397-08002B2CF9AE}" pid="3" name="ICV">
    <vt:lpwstr>AE837431BB8846BF914E337A8065F9CE</vt:lpwstr>
  </property>
</Properties>
</file>