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  <p:sldMasterId id="2147483673" r:id="rId2"/>
    <p:sldMasterId id="2147483685" r:id="rId3"/>
  </p:sldMasterIdLst>
  <p:notesMasterIdLst>
    <p:notesMasterId r:id="rId35"/>
  </p:notesMasterIdLst>
  <p:sldIdLst>
    <p:sldId id="256" r:id="rId4"/>
    <p:sldId id="294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86" r:id="rId17"/>
    <p:sldId id="287" r:id="rId18"/>
    <p:sldId id="288" r:id="rId19"/>
    <p:sldId id="289" r:id="rId20"/>
    <p:sldId id="290" r:id="rId21"/>
    <p:sldId id="291" r:id="rId22"/>
    <p:sldId id="292" r:id="rId23"/>
    <p:sldId id="293" r:id="rId24"/>
    <p:sldId id="275" r:id="rId25"/>
    <p:sldId id="276" r:id="rId26"/>
    <p:sldId id="268" r:id="rId27"/>
    <p:sldId id="269" r:id="rId28"/>
    <p:sldId id="270" r:id="rId29"/>
    <p:sldId id="271" r:id="rId30"/>
    <p:sldId id="272" r:id="rId31"/>
    <p:sldId id="273" r:id="rId32"/>
    <p:sldId id="274" r:id="rId33"/>
    <p:sldId id="277" r:id="rId3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2" autoAdjust="0"/>
    <p:restoredTop sz="94660"/>
  </p:normalViewPr>
  <p:slideViewPr>
    <p:cSldViewPr snapToGrid="0">
      <p:cViewPr varScale="1">
        <p:scale>
          <a:sx n="69" d="100"/>
          <a:sy n="69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tableStyles" Target="tableStyles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t>3/23/2021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A1C593-65D0-4073-BCC9-577B9352EA97}" type="datetimeFigureOut">
              <a:rPr lang="en-US" smtClean="0"/>
              <a:t>3/23/2021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0734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A1C593-65D0-4073-BCC9-577B9352EA97}" type="datetimeFigureOut">
              <a:rPr lang="en-US" smtClean="0"/>
              <a:t>3/23/2021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765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A1C593-65D0-4073-BCC9-577B9352EA97}" type="datetimeFigureOut">
              <a:rPr lang="en-US" smtClean="0"/>
              <a:t>3/23/2021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558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A1C593-65D0-4073-BCC9-577B9352EA97}" type="datetimeFigureOut">
              <a:rPr lang="en-US" smtClean="0"/>
              <a:t>3/23/2021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273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A1C593-65D0-4073-BCC9-577B9352EA97}" type="datetimeFigureOut">
              <a:rPr lang="en-US" smtClean="0"/>
              <a:t>3/23/2021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2238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A1C593-65D0-4073-BCC9-577B9352EA97}" type="datetimeFigureOut">
              <a:rPr lang="en-US" smtClean="0"/>
              <a:t>3/23/2021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0948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A1C593-65D0-4073-BCC9-577B9352EA97}" type="datetimeFigureOut">
              <a:rPr lang="en-US" smtClean="0"/>
              <a:t>3/23/2021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2670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A1C593-65D0-4073-BCC9-577B9352EA97}" type="datetimeFigureOut">
              <a:rPr lang="en-US" smtClean="0"/>
              <a:t>3/23/2021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005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id-ID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A1C593-65D0-4073-BCC9-577B9352EA97}" type="datetimeFigureOut">
              <a:rPr lang="en-US" smtClean="0"/>
              <a:t>3/23/2021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6819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A1C593-65D0-4073-BCC9-577B9352EA97}" type="datetimeFigureOut">
              <a:rPr lang="en-US" smtClean="0"/>
              <a:t>3/23/2021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4871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A1C593-65D0-4073-BCC9-577B9352EA97}" type="datetimeFigureOut">
              <a:rPr lang="en-US" smtClean="0"/>
              <a:t>3/23/2021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338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r>
              <a:rPr lang="en-US" noProof="0"/>
              <a:t>Click icon to add table</a:t>
            </a:r>
            <a:endParaRPr lang="id-ID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A1C593-65D0-4073-BCC9-577B9352EA97}" type="datetimeFigureOut">
              <a:rPr lang="en-US" smtClean="0"/>
              <a:t>3/23/2021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9591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pPr/>
              <a:t>3/23/2021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11298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pPr/>
              <a:t>3/23/2021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20109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pPr/>
              <a:t>3/23/2021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55330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pPr/>
              <a:t>3/23/2021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92459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pPr/>
              <a:t>3/23/2021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81216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pPr/>
              <a:t>3/23/2021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23464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pPr/>
              <a:t>3/23/2021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98349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pPr/>
              <a:t>3/23/2021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92056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id-ID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pPr/>
              <a:t>3/23/2021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50978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pPr/>
              <a:t>3/23/2021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235595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/>
              <a:pPr/>
              <a:t>3/23/2021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628589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49317357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02913944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48639665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4963"/>
            <a:ext cx="53848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4963"/>
            <a:ext cx="53848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74938179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25571508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75697762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33597117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97853547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id-ID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1760896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08541432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604963"/>
            <a:ext cx="2743200" cy="45259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4963"/>
            <a:ext cx="8026400" cy="45259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5588782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3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buFont typeface="Arial" panose="020B0604020202020204" pitchFamily="34" charset="0"/>
              <a:buNone/>
              <a:defRPr sz="1400"/>
            </a:lvl1pPr>
          </a:lstStyle>
          <a:p>
            <a:fld id="{63A1C593-65D0-4073-BCC9-577B9352EA97}" type="datetimeFigureOut">
              <a:rPr lang="en-US" smtClean="0"/>
              <a:t>3/23/2021</a:t>
            </a:fld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buFont typeface="Arial" panose="020B0604020202020204" pitchFamily="34" charset="0"/>
              <a:buNone/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buFont typeface="Arial" panose="020B0604020202020204" pitchFamily="34" charset="0"/>
              <a:buNone/>
              <a:defRPr sz="1400" smtClean="0"/>
            </a:lvl1pPr>
          </a:lstStyle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801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7486651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3/23/2021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055" name="Picture 6" descr="logo aisyiyah yogyakarta_1.jp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1500" y="285751"/>
            <a:ext cx="1320800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7" descr="stikesaisy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2301" y="357189"/>
            <a:ext cx="2679700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7" name="TextBox 10"/>
          <p:cNvSpPr txBox="1">
            <a:spLocks noChangeArrowheads="1"/>
          </p:cNvSpPr>
          <p:nvPr/>
        </p:nvSpPr>
        <p:spPr bwMode="auto">
          <a:xfrm>
            <a:off x="1" y="6334126"/>
            <a:ext cx="5619751" cy="523875"/>
          </a:xfrm>
          <a:prstGeom prst="rect">
            <a:avLst/>
          </a:prstGeom>
          <a:solidFill>
            <a:srgbClr val="4169E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defRPr/>
            </a:pPr>
            <a:endParaRPr lang="id-ID" sz="2800" b="1">
              <a:solidFill>
                <a:srgbClr val="B6B6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8" name="TextBox 9"/>
          <p:cNvSpPr txBox="1">
            <a:spLocks noChangeArrowheads="1"/>
          </p:cNvSpPr>
          <p:nvPr/>
        </p:nvSpPr>
        <p:spPr bwMode="auto">
          <a:xfrm>
            <a:off x="5619752" y="6334126"/>
            <a:ext cx="6572249" cy="523875"/>
          </a:xfrm>
          <a:prstGeom prst="rect">
            <a:avLst/>
          </a:prstGeom>
          <a:solidFill>
            <a:srgbClr val="19197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defRPr/>
            </a:pPr>
            <a:r>
              <a:rPr lang="id-ID" sz="2800" b="1">
                <a:solidFill>
                  <a:srgbClr val="B6B6F0"/>
                </a:solidFill>
                <a:latin typeface="Times New Roman" pitchFamily="18" charset="0"/>
                <a:cs typeface="Times New Roman" pitchFamily="18" charset="0"/>
              </a:rPr>
              <a:t>PROFESIONAL – QUR’ANI</a:t>
            </a:r>
          </a:p>
        </p:txBody>
      </p:sp>
    </p:spTree>
    <p:extLst>
      <p:ext uri="{BB962C8B-B14F-4D97-AF65-F5344CB8AC3E}">
        <p14:creationId xmlns:p14="http://schemas.microsoft.com/office/powerpoint/2010/main" val="2367686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000" b="1" kern="1200">
          <a:solidFill>
            <a:schemeClr val="tx1"/>
          </a:solidFill>
          <a:latin typeface="Arial Narrow" pitchFamily="34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 Narrow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 Narrow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 Narrow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 Narrow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 Narrow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 Narrow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 Narrow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 Narrow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CF9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28775"/>
            <a:ext cx="12192000" cy="435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Title Placeholder 2"/>
          <p:cNvSpPr txBox="1">
            <a:spLocks noGrp="1"/>
          </p:cNvSpPr>
          <p:nvPr>
            <p:ph type="title"/>
          </p:nvPr>
        </p:nvSpPr>
        <p:spPr bwMode="auto">
          <a:xfrm>
            <a:off x="1420285" y="2971800"/>
            <a:ext cx="9349316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/>
          </a:p>
        </p:txBody>
      </p:sp>
      <p:sp>
        <p:nvSpPr>
          <p:cNvPr id="4" name="Freeform 3"/>
          <p:cNvSpPr/>
          <p:nvPr/>
        </p:nvSpPr>
        <p:spPr>
          <a:xfrm>
            <a:off x="7010400" y="5957888"/>
            <a:ext cx="5181600" cy="900112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1F3672"/>
          </a:solidFill>
          <a:ln>
            <a:noFill/>
            <a:prstDash val="solid"/>
          </a:ln>
        </p:spPr>
        <p:txBody>
          <a:bodyPr wrap="none" lIns="0" tIns="0" rIns="0" bIns="0" anchor="ctr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•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•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•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•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•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•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•"/>
            </a:lvl9pPr>
          </a:lstStyle>
          <a:p>
            <a:pPr algn="ctr" eaLnBrk="1" fontAlgn="auto" hangingPunct="1">
              <a:spcBef>
                <a:spcPts val="598"/>
              </a:spcBef>
              <a:spcAft>
                <a:spcPts val="0"/>
              </a:spcAft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sz="2400">
                <a:solidFill>
                  <a:srgbClr val="FFFFFF"/>
                </a:solidFill>
                <a:latin typeface="Apple Chancery" pitchFamily="66"/>
                <a:ea typeface="Arial Unicode MS" pitchFamily="2"/>
                <a:cs typeface="Tahoma" pitchFamily="2"/>
              </a:rPr>
              <a:t>zoelist_2203@yahoo.co.id</a:t>
            </a:r>
          </a:p>
        </p:txBody>
      </p:sp>
      <p:sp>
        <p:nvSpPr>
          <p:cNvPr id="5" name="Freeform 4"/>
          <p:cNvSpPr/>
          <p:nvPr/>
        </p:nvSpPr>
        <p:spPr>
          <a:xfrm>
            <a:off x="0" y="5957888"/>
            <a:ext cx="7010400" cy="900112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CA793B"/>
          </a:solidFill>
          <a:ln>
            <a:noFill/>
            <a:prstDash val="solid"/>
          </a:ln>
        </p:spPr>
        <p:txBody>
          <a:bodyPr wrap="none" lIns="0" tIns="0" rIns="0" bIns="0" anchor="ctr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•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•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•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•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•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•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•"/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en-US" sz="2400">
              <a:solidFill>
                <a:srgbClr val="000000"/>
              </a:solidFill>
              <a:latin typeface="Times New Roman" pitchFamily="18"/>
              <a:ea typeface="Arial Unicode MS" pitchFamily="2"/>
              <a:cs typeface="Tahoma" pitchFamily="2"/>
            </a:endParaRPr>
          </a:p>
        </p:txBody>
      </p:sp>
      <p:sp>
        <p:nvSpPr>
          <p:cNvPr id="1030" name="Text Placeholder 5"/>
          <p:cNvSpPr txBox="1">
            <a:spLocks noGrp="1"/>
          </p:cNvSpPr>
          <p:nvPr>
            <p:ph type="body" idx="1"/>
          </p:nvPr>
        </p:nvSpPr>
        <p:spPr bwMode="auto">
          <a:xfrm>
            <a:off x="609600" y="1604963"/>
            <a:ext cx="109728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33360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ransition/>
  <p:txStyles>
    <p:titleStyle>
      <a:lvl1pPr algn="l" rtl="0" eaLnBrk="1" fontAlgn="base" hangingPunct="1">
        <a:spcBef>
          <a:spcPct val="0"/>
        </a:spcBef>
        <a:spcAft>
          <a:spcPct val="0"/>
        </a:spcAft>
        <a:tabLst>
          <a:tab pos="0" algn="l"/>
          <a:tab pos="914400" algn="l"/>
          <a:tab pos="1828800" algn="l"/>
          <a:tab pos="2741613" algn="l"/>
          <a:tab pos="3657600" algn="l"/>
          <a:tab pos="4572000" algn="l"/>
          <a:tab pos="5484813" algn="l"/>
          <a:tab pos="6399213" algn="l"/>
          <a:tab pos="7315200" algn="l"/>
          <a:tab pos="8229600" algn="l"/>
          <a:tab pos="9144000" algn="l"/>
          <a:tab pos="10058400" algn="l"/>
        </a:tabLst>
        <a:defRPr lang="en-US" sz="2800" b="1" kern="1200">
          <a:solidFill>
            <a:srgbClr val="000000"/>
          </a:solidFill>
          <a:latin typeface="Verdana" pitchFamily="34"/>
          <a:ea typeface="Arial Unicode MS" pitchFamily="2"/>
          <a:cs typeface="Tahoma" pitchFamily="2"/>
        </a:defRPr>
      </a:lvl1pPr>
      <a:lvl2pPr algn="l" rtl="0" eaLnBrk="1" fontAlgn="base" hangingPunct="1">
        <a:spcBef>
          <a:spcPct val="0"/>
        </a:spcBef>
        <a:spcAft>
          <a:spcPct val="0"/>
        </a:spcAft>
        <a:tabLst>
          <a:tab pos="0" algn="l"/>
          <a:tab pos="914400" algn="l"/>
          <a:tab pos="1828800" algn="l"/>
          <a:tab pos="2741613" algn="l"/>
          <a:tab pos="3657600" algn="l"/>
          <a:tab pos="4572000" algn="l"/>
          <a:tab pos="5484813" algn="l"/>
          <a:tab pos="6399213" algn="l"/>
          <a:tab pos="7315200" algn="l"/>
          <a:tab pos="8229600" algn="l"/>
          <a:tab pos="9144000" algn="l"/>
          <a:tab pos="10058400" algn="l"/>
        </a:tabLst>
        <a:defRPr sz="2800" b="1">
          <a:solidFill>
            <a:srgbClr val="000000"/>
          </a:solidFill>
          <a:latin typeface="Verdana" pitchFamily="34" charset="0"/>
          <a:ea typeface="Arial Unicode MS" pitchFamily="34" charset="-128"/>
          <a:cs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tabLst>
          <a:tab pos="0" algn="l"/>
          <a:tab pos="914400" algn="l"/>
          <a:tab pos="1828800" algn="l"/>
          <a:tab pos="2741613" algn="l"/>
          <a:tab pos="3657600" algn="l"/>
          <a:tab pos="4572000" algn="l"/>
          <a:tab pos="5484813" algn="l"/>
          <a:tab pos="6399213" algn="l"/>
          <a:tab pos="7315200" algn="l"/>
          <a:tab pos="8229600" algn="l"/>
          <a:tab pos="9144000" algn="l"/>
          <a:tab pos="10058400" algn="l"/>
        </a:tabLst>
        <a:defRPr sz="2800" b="1">
          <a:solidFill>
            <a:srgbClr val="000000"/>
          </a:solidFill>
          <a:latin typeface="Verdana" pitchFamily="34" charset="0"/>
          <a:ea typeface="Arial Unicode MS" pitchFamily="34" charset="-128"/>
          <a:cs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tabLst>
          <a:tab pos="0" algn="l"/>
          <a:tab pos="914400" algn="l"/>
          <a:tab pos="1828800" algn="l"/>
          <a:tab pos="2741613" algn="l"/>
          <a:tab pos="3657600" algn="l"/>
          <a:tab pos="4572000" algn="l"/>
          <a:tab pos="5484813" algn="l"/>
          <a:tab pos="6399213" algn="l"/>
          <a:tab pos="7315200" algn="l"/>
          <a:tab pos="8229600" algn="l"/>
          <a:tab pos="9144000" algn="l"/>
          <a:tab pos="10058400" algn="l"/>
        </a:tabLst>
        <a:defRPr sz="2800" b="1">
          <a:solidFill>
            <a:srgbClr val="000000"/>
          </a:solidFill>
          <a:latin typeface="Verdana" pitchFamily="34" charset="0"/>
          <a:ea typeface="Arial Unicode MS" pitchFamily="34" charset="-128"/>
          <a:cs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tabLst>
          <a:tab pos="0" algn="l"/>
          <a:tab pos="914400" algn="l"/>
          <a:tab pos="1828800" algn="l"/>
          <a:tab pos="2741613" algn="l"/>
          <a:tab pos="3657600" algn="l"/>
          <a:tab pos="4572000" algn="l"/>
          <a:tab pos="5484813" algn="l"/>
          <a:tab pos="6399213" algn="l"/>
          <a:tab pos="7315200" algn="l"/>
          <a:tab pos="8229600" algn="l"/>
          <a:tab pos="9144000" algn="l"/>
          <a:tab pos="10058400" algn="l"/>
        </a:tabLst>
        <a:defRPr sz="2800" b="1">
          <a:solidFill>
            <a:srgbClr val="000000"/>
          </a:solidFill>
          <a:latin typeface="Verdana" pitchFamily="34" charset="0"/>
          <a:ea typeface="Arial Unicode MS" pitchFamily="34" charset="-128"/>
          <a:cs typeface="Tahom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tabLst>
          <a:tab pos="0" algn="l"/>
          <a:tab pos="914400" algn="l"/>
          <a:tab pos="1828800" algn="l"/>
          <a:tab pos="2741613" algn="l"/>
          <a:tab pos="3657600" algn="l"/>
          <a:tab pos="4572000" algn="l"/>
          <a:tab pos="5484813" algn="l"/>
          <a:tab pos="6399213" algn="l"/>
          <a:tab pos="7315200" algn="l"/>
          <a:tab pos="8229600" algn="l"/>
          <a:tab pos="9144000" algn="l"/>
          <a:tab pos="10058400" algn="l"/>
        </a:tabLst>
        <a:defRPr sz="2800" b="1">
          <a:solidFill>
            <a:srgbClr val="000000"/>
          </a:solidFill>
          <a:latin typeface="Verdana" pitchFamily="34" charset="0"/>
          <a:ea typeface="Arial Unicode MS" pitchFamily="34" charset="-128"/>
          <a:cs typeface="Tahom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tabLst>
          <a:tab pos="0" algn="l"/>
          <a:tab pos="914400" algn="l"/>
          <a:tab pos="1828800" algn="l"/>
          <a:tab pos="2741613" algn="l"/>
          <a:tab pos="3657600" algn="l"/>
          <a:tab pos="4572000" algn="l"/>
          <a:tab pos="5484813" algn="l"/>
          <a:tab pos="6399213" algn="l"/>
          <a:tab pos="7315200" algn="l"/>
          <a:tab pos="8229600" algn="l"/>
          <a:tab pos="9144000" algn="l"/>
          <a:tab pos="10058400" algn="l"/>
        </a:tabLst>
        <a:defRPr sz="2800" b="1">
          <a:solidFill>
            <a:srgbClr val="000000"/>
          </a:solidFill>
          <a:latin typeface="Verdana" pitchFamily="34" charset="0"/>
          <a:ea typeface="Arial Unicode MS" pitchFamily="34" charset="-128"/>
          <a:cs typeface="Tahom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tabLst>
          <a:tab pos="0" algn="l"/>
          <a:tab pos="914400" algn="l"/>
          <a:tab pos="1828800" algn="l"/>
          <a:tab pos="2741613" algn="l"/>
          <a:tab pos="3657600" algn="l"/>
          <a:tab pos="4572000" algn="l"/>
          <a:tab pos="5484813" algn="l"/>
          <a:tab pos="6399213" algn="l"/>
          <a:tab pos="7315200" algn="l"/>
          <a:tab pos="8229600" algn="l"/>
          <a:tab pos="9144000" algn="l"/>
          <a:tab pos="10058400" algn="l"/>
        </a:tabLst>
        <a:defRPr sz="2800" b="1">
          <a:solidFill>
            <a:srgbClr val="000000"/>
          </a:solidFill>
          <a:latin typeface="Verdana" pitchFamily="34" charset="0"/>
          <a:ea typeface="Arial Unicode MS" pitchFamily="34" charset="-128"/>
          <a:cs typeface="Tahom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tabLst>
          <a:tab pos="0" algn="l"/>
          <a:tab pos="914400" algn="l"/>
          <a:tab pos="1828800" algn="l"/>
          <a:tab pos="2741613" algn="l"/>
          <a:tab pos="3657600" algn="l"/>
          <a:tab pos="4572000" algn="l"/>
          <a:tab pos="5484813" algn="l"/>
          <a:tab pos="6399213" algn="l"/>
          <a:tab pos="7315200" algn="l"/>
          <a:tab pos="8229600" algn="l"/>
          <a:tab pos="9144000" algn="l"/>
          <a:tab pos="10058400" algn="l"/>
        </a:tabLst>
        <a:defRPr sz="2800" b="1">
          <a:solidFill>
            <a:srgbClr val="000000"/>
          </a:solidFill>
          <a:latin typeface="Verdana" pitchFamily="34" charset="0"/>
          <a:ea typeface="Arial Unicode MS" pitchFamily="34" charset="-128"/>
          <a:cs typeface="Tahoma" pitchFamily="34" charset="0"/>
        </a:defRPr>
      </a:lvl9pPr>
    </p:titleStyle>
    <p:bodyStyle>
      <a:lvl1pPr marL="342900" indent="-342900" algn="l" rtl="0" eaLnBrk="1" fontAlgn="base" hangingPunct="1">
        <a:spcBef>
          <a:spcPts val="225"/>
        </a:spcBef>
        <a:spcAft>
          <a:spcPct val="0"/>
        </a:spcAft>
        <a:buChar char="•"/>
        <a:tabLst>
          <a:tab pos="0" algn="l"/>
          <a:tab pos="914400" algn="l"/>
          <a:tab pos="1828800" algn="l"/>
          <a:tab pos="2741613" algn="l"/>
          <a:tab pos="3657600" algn="l"/>
          <a:tab pos="4572000" algn="l"/>
          <a:tab pos="5484813" algn="l"/>
          <a:tab pos="6399213" algn="l"/>
          <a:tab pos="7315200" algn="l"/>
          <a:tab pos="8229600" algn="l"/>
          <a:tab pos="9144000" algn="l"/>
          <a:tab pos="10058400" algn="l"/>
        </a:tabLst>
        <a:defRPr lang="en-US" sz="900" kern="1200">
          <a:solidFill>
            <a:srgbClr val="000000"/>
          </a:solidFill>
          <a:latin typeface="Verdana" pitchFamily="34"/>
          <a:ea typeface="Arial Unicode MS" pitchFamily="2"/>
          <a:cs typeface="Tahoma" pitchFamily="2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pitchFamily="34" charset="0"/>
          <a:ea typeface="Arial Unicode MS" pitchFamily="34" charset="-128"/>
          <a:cs typeface="Arial Unicode MS" pitchFamily="34" charset="-128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pitchFamily="34" charset="0"/>
          <a:ea typeface="Arial Unicode MS" pitchFamily="34" charset="-128"/>
          <a:cs typeface="Arial Unicode MS" pitchFamily="34" charset="-128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pitchFamily="34" charset="0"/>
          <a:ea typeface="Arial Unicode MS" pitchFamily="34" charset="-128"/>
          <a:cs typeface="Arial Unicode MS" pitchFamily="34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  <a:ea typeface="Arial Unicode MS" pitchFamily="34" charset="-128"/>
          <a:cs typeface="Arial Unicode MS" pitchFamily="34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  <a:ea typeface="Arial Unicode MS" pitchFamily="34" charset="-128"/>
          <a:cs typeface="Arial Unicode MS" pitchFamily="34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  <a:ea typeface="Arial Unicode MS" pitchFamily="34" charset="-128"/>
          <a:cs typeface="Arial Unicode MS" pitchFamily="34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  <a:ea typeface="Arial Unicode MS" pitchFamily="34" charset="-128"/>
          <a:cs typeface="Arial Unicode MS" pitchFamily="34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  <a:ea typeface="Arial Unicode MS" pitchFamily="34" charset="-128"/>
          <a:cs typeface="Arial Unicode MS" pitchFamily="34" charset="-128"/>
        </a:defRPr>
      </a:lvl9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Ontogenesis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>
                <a:latin typeface="Arial Narrow" panose="020B0606020202030204" pitchFamily="34" charset="0"/>
              </a:rPr>
              <a:t>Lailatuz</a:t>
            </a:r>
            <a:r>
              <a:rPr lang="en-US" dirty="0">
                <a:latin typeface="Arial Narrow" panose="020B0606020202030204" pitchFamily="34" charset="0"/>
              </a:rPr>
              <a:t> </a:t>
            </a:r>
            <a:r>
              <a:rPr lang="en-US" dirty="0" err="1">
                <a:latin typeface="Arial Narrow" panose="020B0606020202030204" pitchFamily="34" charset="0"/>
              </a:rPr>
              <a:t>Zaidah</a:t>
            </a:r>
            <a:r>
              <a:rPr lang="en-US" dirty="0">
                <a:latin typeface="Arial Narrow" panose="020B0606020202030204" pitchFamily="34" charset="0"/>
              </a:rPr>
              <a:t>, SST.Ft.,</a:t>
            </a:r>
            <a:r>
              <a:rPr lang="en-US" dirty="0" err="1">
                <a:latin typeface="Arial Narrow" panose="020B0606020202030204" pitchFamily="34" charset="0"/>
              </a:rPr>
              <a:t>M.Or</a:t>
            </a:r>
            <a:endParaRPr lang="en-US" dirty="0">
              <a:latin typeface="Arial Narrow" panose="020B0606020202030204" pitchFamily="34" charset="0"/>
            </a:endParaRPr>
          </a:p>
          <a:p>
            <a:r>
              <a:rPr lang="en-US" dirty="0" err="1">
                <a:latin typeface="Arial Narrow" panose="020B0606020202030204" pitchFamily="34" charset="0"/>
              </a:rPr>
              <a:t>Dosen</a:t>
            </a:r>
            <a:r>
              <a:rPr lang="en-US" dirty="0">
                <a:latin typeface="Arial Narrow" panose="020B0606020202030204" pitchFamily="34" charset="0"/>
              </a:rPr>
              <a:t> </a:t>
            </a:r>
            <a:r>
              <a:rPr lang="en-US" dirty="0" err="1">
                <a:latin typeface="Arial Narrow" panose="020B0606020202030204" pitchFamily="34" charset="0"/>
              </a:rPr>
              <a:t>Fisioterapi</a:t>
            </a:r>
            <a:r>
              <a:rPr lang="en-US" dirty="0">
                <a:latin typeface="Arial Narrow" panose="020B0606020202030204" pitchFamily="34" charset="0"/>
              </a:rPr>
              <a:t> S1</a:t>
            </a:r>
          </a:p>
          <a:p>
            <a:r>
              <a:rPr lang="en-US" dirty="0" err="1">
                <a:latin typeface="Arial Narrow" panose="020B0606020202030204" pitchFamily="34" charset="0"/>
              </a:rPr>
              <a:t>Fakultas</a:t>
            </a:r>
            <a:r>
              <a:rPr lang="en-US" dirty="0">
                <a:latin typeface="Arial Narrow" panose="020B0606020202030204" pitchFamily="34" charset="0"/>
              </a:rPr>
              <a:t> </a:t>
            </a:r>
            <a:r>
              <a:rPr lang="en-US" dirty="0" err="1">
                <a:latin typeface="Arial Narrow" panose="020B0606020202030204" pitchFamily="34" charset="0"/>
              </a:rPr>
              <a:t>Ilmu</a:t>
            </a:r>
            <a:r>
              <a:rPr lang="en-US" dirty="0">
                <a:latin typeface="Arial Narrow" panose="020B0606020202030204" pitchFamily="34" charset="0"/>
              </a:rPr>
              <a:t> Kesehatan</a:t>
            </a:r>
          </a:p>
          <a:p>
            <a:r>
              <a:rPr lang="en-US" dirty="0">
                <a:latin typeface="Arial Narrow" panose="020B0606020202030204" pitchFamily="34" charset="0"/>
              </a:rPr>
              <a:t>UNISA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C512B-BD80-468D-A902-F55BA6954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5" descr="C:\Users\Suryani\Pictures\doa-belajar.jpg">
            <a:extLst>
              <a:ext uri="{FF2B5EF4-FFF2-40B4-BE49-F238E27FC236}">
                <a16:creationId xmlns:a16="http://schemas.microsoft.com/office/drawing/2014/main" id="{625B18D4-26FB-4122-8BDB-BE0A01F2CB9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4514" y="1898073"/>
            <a:ext cx="8470032" cy="2117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69A893D-3BE7-4676-9609-62A2716BA73D}"/>
              </a:ext>
            </a:extLst>
          </p:cNvPr>
          <p:cNvSpPr txBox="1"/>
          <p:nvPr/>
        </p:nvSpPr>
        <p:spPr>
          <a:xfrm>
            <a:off x="3047999" y="4297418"/>
            <a:ext cx="684414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“Kami </a:t>
            </a:r>
            <a:r>
              <a:rPr lang="en-US" sz="1800" dirty="0" err="1"/>
              <a:t>ridho</a:t>
            </a:r>
            <a:r>
              <a:rPr lang="en-US" sz="1800" dirty="0"/>
              <a:t> Allah SWT </a:t>
            </a:r>
            <a:r>
              <a:rPr lang="en-US" sz="1800" dirty="0" err="1"/>
              <a:t>sebagai</a:t>
            </a:r>
            <a:r>
              <a:rPr lang="en-US" sz="1800" dirty="0"/>
              <a:t> </a:t>
            </a:r>
            <a:r>
              <a:rPr lang="en-US" sz="1800" dirty="0" err="1"/>
              <a:t>Tuhanku</a:t>
            </a:r>
            <a:r>
              <a:rPr lang="en-US" sz="1800" dirty="0"/>
              <a:t>, Islam </a:t>
            </a:r>
            <a:r>
              <a:rPr lang="en-US" sz="1800" dirty="0" err="1"/>
              <a:t>sebagai</a:t>
            </a:r>
            <a:r>
              <a:rPr lang="en-US" sz="1800" dirty="0"/>
              <a:t> </a:t>
            </a:r>
            <a:r>
              <a:rPr lang="en-US" sz="1800" dirty="0" err="1"/>
              <a:t>agamaku</a:t>
            </a:r>
            <a:r>
              <a:rPr lang="en-US" sz="1800" dirty="0"/>
              <a:t>, dan Nabi Muhammad </a:t>
            </a:r>
            <a:r>
              <a:rPr lang="en-US" sz="1800" dirty="0" err="1"/>
              <a:t>sebagai</a:t>
            </a:r>
            <a:r>
              <a:rPr lang="en-US" sz="1800" dirty="0"/>
              <a:t> Nabi dan Rasul, </a:t>
            </a:r>
            <a:r>
              <a:rPr lang="en-US" sz="1800" dirty="0" err="1"/>
              <a:t>Ya</a:t>
            </a:r>
            <a:r>
              <a:rPr lang="en-US" sz="1800" dirty="0"/>
              <a:t> Allah, </a:t>
            </a:r>
            <a:r>
              <a:rPr lang="en-US" sz="1800" dirty="0" err="1"/>
              <a:t>tambahkanlah</a:t>
            </a:r>
            <a:r>
              <a:rPr lang="en-US" sz="1800" dirty="0"/>
              <a:t> </a:t>
            </a:r>
            <a:r>
              <a:rPr lang="en-US" sz="1800" dirty="0" err="1"/>
              <a:t>kepadaku</a:t>
            </a:r>
            <a:r>
              <a:rPr lang="en-US" sz="1800" dirty="0"/>
              <a:t> </a:t>
            </a:r>
            <a:r>
              <a:rPr lang="en-US" sz="1800" dirty="0" err="1"/>
              <a:t>ilmu</a:t>
            </a:r>
            <a:r>
              <a:rPr lang="en-US" sz="1800" dirty="0"/>
              <a:t> dan </a:t>
            </a:r>
            <a:r>
              <a:rPr lang="en-US" sz="1800" dirty="0" err="1"/>
              <a:t>berikanlah</a:t>
            </a:r>
            <a:r>
              <a:rPr lang="en-US" sz="1800" dirty="0"/>
              <a:t> </a:t>
            </a:r>
            <a:r>
              <a:rPr lang="en-US" sz="1800" dirty="0" err="1"/>
              <a:t>aku</a:t>
            </a:r>
            <a:r>
              <a:rPr lang="en-US" sz="1800" dirty="0"/>
              <a:t> </a:t>
            </a:r>
            <a:r>
              <a:rPr lang="en-US" sz="1800" dirty="0" err="1"/>
              <a:t>kefahaman</a:t>
            </a:r>
            <a:r>
              <a:rPr lang="en-US" sz="18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337375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Ontogenesis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6286500" y="2739390"/>
            <a:ext cx="4385945" cy="208915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mendeskripsikan asal usul dan perkembangan organisme sejak dari telur yang dibuahi ke bentuk dewasanya.</a:t>
            </a:r>
          </a:p>
        </p:txBody>
      </p:sp>
      <p:sp>
        <p:nvSpPr>
          <p:cNvPr id="6" name="Round Diagonal Corner Rectangle 5"/>
          <p:cNvSpPr/>
          <p:nvPr/>
        </p:nvSpPr>
        <p:spPr>
          <a:xfrm>
            <a:off x="1108364" y="2909455"/>
            <a:ext cx="2730211" cy="1686675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ONTOGENESIS</a:t>
            </a:r>
          </a:p>
        </p:txBody>
      </p:sp>
      <p:sp>
        <p:nvSpPr>
          <p:cNvPr id="7" name="Right Arrow 6"/>
          <p:cNvSpPr/>
          <p:nvPr/>
        </p:nvSpPr>
        <p:spPr>
          <a:xfrm>
            <a:off x="4478020" y="3390265"/>
            <a:ext cx="1142365" cy="7867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Tahapan Perkembangan Janin dalam</a:t>
            </a:r>
            <a:br>
              <a:rPr lang="en-US"/>
            </a:br>
            <a:r>
              <a:rPr lang="en-US"/>
              <a:t>Kandungan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/>
              <a:t>Sel telur diproduksi dalam gonad wanita (ovarium) dan sel spermatozoa diproduksi dalam gonad pria (tes tis).</a:t>
            </a:r>
          </a:p>
          <a:p>
            <a:r>
              <a:rPr lang="en-US"/>
              <a:t>Proses terjadinya pembuahan dapat dilihat pada gambar disamping ini 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 l="17500" t="8742" r="19191" b="15958"/>
          <a:stretch>
            <a:fillRect/>
          </a:stretch>
        </p:blipFill>
        <p:spPr>
          <a:xfrm>
            <a:off x="6563360" y="1538605"/>
            <a:ext cx="4996180" cy="4067175"/>
          </a:xfrm>
          <a:prstGeom prst="rect">
            <a:avLst/>
          </a:prstGeom>
        </p:spPr>
      </p:pic>
      <p:sp>
        <p:nvSpPr>
          <p:cNvPr id="6" name="Right Arrow 5"/>
          <p:cNvSpPr/>
          <p:nvPr/>
        </p:nvSpPr>
        <p:spPr>
          <a:xfrm>
            <a:off x="3355340" y="4329430"/>
            <a:ext cx="979170" cy="4857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Perkembangan Janin Dalam Kandungan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/>
              <a:t>Pada pertengahan siklus haid, sel telur masak dan masuk ke rahim </a:t>
            </a:r>
          </a:p>
          <a:p>
            <a:pPr marL="0" indent="0" defTabSz="457200">
              <a:buNone/>
            </a:pPr>
            <a:r>
              <a:rPr lang="en-US"/>
              <a:t>	(3 – 7 hari).</a:t>
            </a:r>
          </a:p>
          <a:p>
            <a:pPr defTabSz="457200">
              <a:buFont typeface="Arial" panose="020B0604020202020204" pitchFamily="34" charset="0"/>
              <a:buChar char="•"/>
            </a:pPr>
            <a:r>
              <a:rPr lang="en-US"/>
              <a:t>Pembuahan terjadi bila sel telur bertemu sperma dan masuk melalui dinding telur.</a:t>
            </a:r>
          </a:p>
          <a:p>
            <a:pPr defTabSz="457200">
              <a:buFont typeface="Arial" panose="020B0604020202020204" pitchFamily="34" charset="0"/>
              <a:buChar char="•"/>
            </a:pPr>
            <a:r>
              <a:rPr lang="en-US"/>
              <a:t> sel telur melepaskan masing-masing 23 kromosom yang saling melebur dan membentuk bakal anak.</a:t>
            </a:r>
          </a:p>
          <a:p>
            <a:pPr defTabSz="457200">
              <a:buFont typeface="Arial" panose="020B0604020202020204" pitchFamily="34" charset="0"/>
              <a:buChar char="•"/>
            </a:pPr>
            <a:r>
              <a:rPr lang="en-US"/>
              <a:t>Periode pranatal berlangsung 280 hari (40 minggu)dihitung mulai hari pertama menstruasi terakhir.</a:t>
            </a:r>
          </a:p>
          <a:p>
            <a:pPr defTabSz="457200">
              <a:buFont typeface="Arial" panose="020B0604020202020204" pitchFamily="34" charset="0"/>
              <a:buChar char="•"/>
            </a:pPr>
            <a:r>
              <a:rPr lang="en-US"/>
              <a:t>Urutan perkembangan           kepala, mata, tubuh, tangan, kaki, alat kelamin : Cephalocaudal dan Proximodista</a:t>
            </a:r>
          </a:p>
          <a:p>
            <a:pPr marL="0" indent="0" defTabSz="457200">
              <a:buNone/>
            </a:pPr>
            <a:endParaRPr lang="en-US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4581525" y="5426710"/>
            <a:ext cx="57848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18133" t="11221" r="19321" b="5924"/>
          <a:stretch>
            <a:fillRect/>
          </a:stretch>
        </p:blipFill>
        <p:spPr>
          <a:xfrm>
            <a:off x="1574165" y="595630"/>
            <a:ext cx="7992110" cy="595312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31318" t="13177" r="37028" b="8392"/>
          <a:stretch>
            <a:fillRect/>
          </a:stretch>
        </p:blipFill>
        <p:spPr>
          <a:xfrm>
            <a:off x="3493135" y="365125"/>
            <a:ext cx="4269105" cy="594804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Periode pranatal Berlangsung selama 10 bulan lunar (1 bln lunar = 28 hari)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/>
              <a:t>Hurlock (1992):</a:t>
            </a:r>
          </a:p>
          <a:p>
            <a:pPr marL="514350" indent="-514350">
              <a:buAutoNum type="arabicPeriod"/>
            </a:pPr>
            <a:r>
              <a:rPr lang="en-US"/>
              <a:t>Periode 	     Zigot pembuahan sampai akhir minggu kedua</a:t>
            </a:r>
          </a:p>
          <a:p>
            <a:pPr marL="514350" indent="-514350">
              <a:buAutoNum type="arabicPeriod"/>
            </a:pPr>
            <a:r>
              <a:rPr lang="en-US"/>
              <a:t>Periode Embrio         minggu kedua sampai akhir bulan kedua</a:t>
            </a:r>
          </a:p>
          <a:p>
            <a:pPr marL="514350" indent="-514350">
              <a:buAutoNum type="arabicPeriod"/>
            </a:pPr>
            <a:r>
              <a:rPr lang="en-US"/>
              <a:t>Periode Janin         akhir bulan kedua sampai lahir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/>
              <a:t>Monks, dkk (1998):</a:t>
            </a:r>
          </a:p>
          <a:p>
            <a:pPr marL="514350" indent="-514350">
              <a:buAutoNum type="arabicPeriod"/>
            </a:pPr>
            <a:r>
              <a:rPr lang="en-US"/>
              <a:t>Fase Germinal         sampai</a:t>
            </a:r>
          </a:p>
          <a:p>
            <a:pPr marL="514350" indent="-514350">
              <a:buAutoNum type="arabicPeriod"/>
            </a:pPr>
            <a:r>
              <a:rPr lang="en-US"/>
              <a:t>minggu pertama Fase Embrional         6 sampai 8 minggu berikutnya</a:t>
            </a:r>
          </a:p>
          <a:p>
            <a:pPr marL="514350" indent="-514350">
              <a:buAutoNum type="arabicPeriod"/>
            </a:pPr>
            <a:r>
              <a:rPr lang="en-US"/>
              <a:t>Fase Fetal         minggu ke 8 sampai saat dilahirkan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2724150" y="2406246"/>
            <a:ext cx="577850" cy="1651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3847061" y="3846672"/>
            <a:ext cx="577850" cy="1651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3498215" y="5128317"/>
            <a:ext cx="577850" cy="1651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9178925" y="2422756"/>
            <a:ext cx="577850" cy="1651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8481579" y="3285852"/>
            <a:ext cx="577850" cy="1651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8601075" y="4257950"/>
            <a:ext cx="577850" cy="1651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Santrock (2002)</a:t>
            </a:r>
          </a:p>
          <a:p>
            <a:pPr marL="0" indent="0">
              <a:buNone/>
            </a:pPr>
            <a:r>
              <a:rPr lang="en-US"/>
              <a:t>1. Periode Germinal        2 minggu pertama</a:t>
            </a:r>
          </a:p>
          <a:p>
            <a:pPr marL="0" indent="0">
              <a:buNone/>
            </a:pPr>
            <a:r>
              <a:rPr lang="en-US"/>
              <a:t>2. Periode Embrionic       2 sampai 8 minggu setelah konsepsi</a:t>
            </a:r>
          </a:p>
          <a:p>
            <a:pPr marL="0" indent="0">
              <a:buNone/>
            </a:pPr>
            <a:r>
              <a:rPr lang="en-US"/>
              <a:t>3. Periode Fetal         2 bulan setelah konsepsi sampai 7 bula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3833495" y="2569845"/>
            <a:ext cx="577850" cy="1651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3833495" y="3096895"/>
            <a:ext cx="577850" cy="1651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3255645" y="3623945"/>
            <a:ext cx="577850" cy="1651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 Periode Fetal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5965" y="1691005"/>
            <a:ext cx="10719435" cy="4810760"/>
          </a:xfrm>
        </p:spPr>
        <p:txBody>
          <a:bodyPr>
            <a:normAutofit fontScale="92500" lnSpcReduction="20000"/>
          </a:bodyPr>
          <a:lstStyle/>
          <a:p>
            <a:r>
              <a:rPr lang="en-US"/>
              <a:t>Berlangsung dari 2 – 7 bulan setelah pembuahan Tiga bulan setelah pembuahan: panjang 3 inci, berat 1 ons, janin mulai aktif menggerakkan bagian-bagian tubuhnya, sudah dapat diidentifikasi jenis kelaminnya.</a:t>
            </a:r>
          </a:p>
          <a:p>
            <a:r>
              <a:rPr lang="en-US"/>
              <a:t>Akhir bulan ke 4: panjang 5,5 inci, berat 4 ons, percepatan pertumbuhan ada pada bagian bawah.</a:t>
            </a:r>
          </a:p>
          <a:p>
            <a:r>
              <a:rPr lang="en-US"/>
              <a:t>Akhir bulan ke 5: panjang 10 -12 inci, berat 0,5 – 1 pon. Struktur kulit terbentuk, janin semakin aktif.</a:t>
            </a:r>
          </a:p>
          <a:p>
            <a:r>
              <a:rPr lang="en-US"/>
              <a:t>Akhir bulan ke 6: panjang 14 inci, berat naik 0,5 – 1 pon lagi. Mata dan kelopak mata terbentuk, reflek menggenggam, pernafasan belum beraturan.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lanjutan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Akhir bulan ke 7: panjang 14 – 17 inci berat 2,5 – 3 pon.</a:t>
            </a:r>
          </a:p>
          <a:p>
            <a:r>
              <a:rPr lang="en-US"/>
              <a:t>Bulan ke 8 dan ke 9: bayi Amerika berat 7 – 7,5 pon dan panjang 20 inci. Jaringan lemak berkembang dan berbagai sistem organ berfungsi, misalnya jantung, ginjal.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17698" t="8493" r="18567" b="9033"/>
          <a:stretch>
            <a:fillRect/>
          </a:stretch>
        </p:blipFill>
        <p:spPr>
          <a:xfrm>
            <a:off x="1058545" y="0"/>
            <a:ext cx="9424670" cy="6858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20331" t="10842" r="20766" b="5136"/>
          <a:stretch>
            <a:fillRect/>
          </a:stretch>
        </p:blipFill>
        <p:spPr>
          <a:xfrm>
            <a:off x="1991360" y="0"/>
            <a:ext cx="854964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5F2188-BA0B-472A-A1F7-BF39766A7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Bayi</a:t>
            </a:r>
            <a:r>
              <a:rPr lang="en-US" dirty="0"/>
              <a:t> </a:t>
            </a:r>
            <a:r>
              <a:rPr lang="en-US" dirty="0" err="1"/>
              <a:t>Baru</a:t>
            </a:r>
            <a:r>
              <a:rPr lang="en-US" dirty="0"/>
              <a:t> Lahir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B67740-CD8A-4394-BB80-1FE71558C3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Bayi</a:t>
            </a:r>
            <a:r>
              <a:rPr lang="en-US" dirty="0"/>
              <a:t> </a:t>
            </a:r>
            <a:r>
              <a:rPr lang="en-US" dirty="0" err="1"/>
              <a:t>baru</a:t>
            </a:r>
            <a:r>
              <a:rPr lang="en-US" dirty="0"/>
              <a:t> </a:t>
            </a:r>
            <a:r>
              <a:rPr lang="en-US" dirty="0" err="1"/>
              <a:t>lahir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neonatus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masa </a:t>
            </a:r>
            <a:r>
              <a:rPr lang="en-US" dirty="0" err="1"/>
              <a:t>kehidupan</a:t>
            </a:r>
            <a:r>
              <a:rPr lang="en-US" dirty="0"/>
              <a:t> </a:t>
            </a:r>
            <a:r>
              <a:rPr lang="en-US" dirty="0" err="1"/>
              <a:t>neonatus</a:t>
            </a:r>
            <a:r>
              <a:rPr lang="en-US" dirty="0"/>
              <a:t> </a:t>
            </a:r>
            <a:r>
              <a:rPr lang="en-US" dirty="0" err="1"/>
              <a:t>pertama</a:t>
            </a:r>
            <a:r>
              <a:rPr lang="en-US" dirty="0"/>
              <a:t> di </a:t>
            </a:r>
            <a:r>
              <a:rPr lang="en-US" dirty="0" err="1"/>
              <a:t>luar</a:t>
            </a:r>
            <a:r>
              <a:rPr lang="en-US" dirty="0"/>
              <a:t> </a:t>
            </a:r>
            <a:r>
              <a:rPr lang="en-US" dirty="0" err="1"/>
              <a:t>rahim</a:t>
            </a:r>
            <a:r>
              <a:rPr lang="en-US" dirty="0"/>
              <a:t> </a:t>
            </a:r>
            <a:r>
              <a:rPr lang="en-US" dirty="0" err="1"/>
              <a:t>sampai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usia</a:t>
            </a:r>
            <a:r>
              <a:rPr lang="en-US" dirty="0"/>
              <a:t> 28 </a:t>
            </a:r>
            <a:r>
              <a:rPr lang="en-US" dirty="0" err="1"/>
              <a:t>hari</a:t>
            </a:r>
            <a:r>
              <a:rPr lang="en-US" dirty="0"/>
              <a:t> </a:t>
            </a:r>
            <a:r>
              <a:rPr lang="en-US" dirty="0" err="1"/>
              <a:t>dimana</a:t>
            </a:r>
            <a:r>
              <a:rPr lang="en-US" dirty="0"/>
              <a:t> </a:t>
            </a:r>
            <a:r>
              <a:rPr lang="en-US" dirty="0" err="1"/>
              <a:t>terjadi</a:t>
            </a:r>
            <a:r>
              <a:rPr lang="en-US" dirty="0"/>
              <a:t> </a:t>
            </a:r>
            <a:r>
              <a:rPr lang="en-US" dirty="0" err="1"/>
              <a:t>perubahan</a:t>
            </a:r>
            <a:r>
              <a:rPr lang="en-US" dirty="0"/>
              <a:t> yang </a:t>
            </a:r>
            <a:r>
              <a:rPr lang="en-US" dirty="0" err="1"/>
              <a:t>sangat</a:t>
            </a:r>
            <a:r>
              <a:rPr lang="en-US" dirty="0"/>
              <a:t> </a:t>
            </a:r>
            <a:r>
              <a:rPr lang="en-US" dirty="0" err="1"/>
              <a:t>besar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kehidupan</a:t>
            </a:r>
            <a:r>
              <a:rPr lang="en-US" dirty="0"/>
              <a:t> di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rahim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di </a:t>
            </a:r>
            <a:r>
              <a:rPr lang="en-US" dirty="0" err="1"/>
              <a:t>luar</a:t>
            </a:r>
            <a:r>
              <a:rPr lang="en-US" dirty="0"/>
              <a:t> </a:t>
            </a:r>
            <a:r>
              <a:rPr lang="en-US" dirty="0" err="1"/>
              <a:t>rahim</a:t>
            </a:r>
            <a:r>
              <a:rPr lang="en-US" dirty="0"/>
              <a:t>. Pada masa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terjadi</a:t>
            </a:r>
            <a:r>
              <a:rPr lang="en-US" dirty="0"/>
              <a:t> </a:t>
            </a:r>
            <a:r>
              <a:rPr lang="en-US" dirty="0" err="1"/>
              <a:t>pematangan</a:t>
            </a:r>
            <a:r>
              <a:rPr lang="en-US" dirty="0"/>
              <a:t> organ </a:t>
            </a:r>
            <a:r>
              <a:rPr lang="en-US" dirty="0" err="1"/>
              <a:t>hampir</a:t>
            </a:r>
            <a:r>
              <a:rPr lang="en-US" dirty="0"/>
              <a:t> di </a:t>
            </a:r>
            <a:r>
              <a:rPr lang="en-US" dirty="0" err="1"/>
              <a:t>semua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(Cunningham, 2012).</a:t>
            </a:r>
          </a:p>
        </p:txBody>
      </p:sp>
    </p:spTree>
    <p:extLst>
      <p:ext uri="{BB962C8B-B14F-4D97-AF65-F5344CB8AC3E}">
        <p14:creationId xmlns:p14="http://schemas.microsoft.com/office/powerpoint/2010/main" val="30132978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E9A1D-7267-49B0-8724-F3CA42A93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BC00A6-E9AB-43CD-9FBC-812A2F5306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err="1"/>
              <a:t>Bayi</a:t>
            </a:r>
            <a:r>
              <a:rPr lang="en-US" dirty="0"/>
              <a:t> </a:t>
            </a:r>
            <a:r>
              <a:rPr lang="en-US" dirty="0" err="1"/>
              <a:t>baru</a:t>
            </a:r>
            <a:r>
              <a:rPr lang="en-US" dirty="0"/>
              <a:t> </a:t>
            </a:r>
            <a:r>
              <a:rPr lang="en-US" dirty="0" err="1"/>
              <a:t>lahir</a:t>
            </a:r>
            <a:r>
              <a:rPr lang="en-US" dirty="0"/>
              <a:t> normal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bayi</a:t>
            </a:r>
            <a:r>
              <a:rPr lang="en-US" dirty="0"/>
              <a:t> yang </a:t>
            </a:r>
            <a:r>
              <a:rPr lang="en-US" dirty="0" err="1"/>
              <a:t>lahir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umur</a:t>
            </a:r>
            <a:r>
              <a:rPr lang="en-US" dirty="0"/>
              <a:t> </a:t>
            </a:r>
            <a:r>
              <a:rPr lang="en-US" dirty="0" err="1"/>
              <a:t>kehamilan</a:t>
            </a:r>
            <a:r>
              <a:rPr lang="en-US" dirty="0"/>
              <a:t> 37 </a:t>
            </a:r>
            <a:r>
              <a:rPr lang="en-US" dirty="0" err="1"/>
              <a:t>minggu</a:t>
            </a:r>
            <a:r>
              <a:rPr lang="en-US" dirty="0"/>
              <a:t> </a:t>
            </a:r>
            <a:r>
              <a:rPr lang="en-US" dirty="0" err="1"/>
              <a:t>sampai</a:t>
            </a:r>
            <a:r>
              <a:rPr lang="en-US" dirty="0"/>
              <a:t> 42 </a:t>
            </a:r>
            <a:r>
              <a:rPr lang="en-US" dirty="0" err="1"/>
              <a:t>minggu</a:t>
            </a:r>
            <a:r>
              <a:rPr lang="en-US" dirty="0"/>
              <a:t> dan </a:t>
            </a:r>
            <a:r>
              <a:rPr lang="en-US" dirty="0" err="1"/>
              <a:t>berat</a:t>
            </a:r>
            <a:r>
              <a:rPr lang="en-US" dirty="0"/>
              <a:t> </a:t>
            </a:r>
            <a:r>
              <a:rPr lang="en-US" dirty="0" err="1"/>
              <a:t>lahir</a:t>
            </a:r>
            <a:r>
              <a:rPr lang="en-US" dirty="0"/>
              <a:t> 2500 gram </a:t>
            </a:r>
            <a:r>
              <a:rPr lang="en-US" dirty="0" err="1"/>
              <a:t>sampai</a:t>
            </a:r>
            <a:r>
              <a:rPr lang="en-US" dirty="0"/>
              <a:t> 4000 gram (</a:t>
            </a:r>
            <a:r>
              <a:rPr lang="en-US" dirty="0" err="1"/>
              <a:t>Saifudin</a:t>
            </a:r>
            <a:r>
              <a:rPr lang="en-US" dirty="0"/>
              <a:t>, 2009). </a:t>
            </a:r>
          </a:p>
          <a:p>
            <a:r>
              <a:rPr lang="en-US" dirty="0" err="1"/>
              <a:t>Menurut</a:t>
            </a:r>
            <a:r>
              <a:rPr lang="en-US" dirty="0"/>
              <a:t> Rohan (2013) </a:t>
            </a:r>
            <a:r>
              <a:rPr lang="en-US" dirty="0" err="1"/>
              <a:t>Ciri-ciri</a:t>
            </a:r>
            <a:r>
              <a:rPr lang="en-US" dirty="0"/>
              <a:t> </a:t>
            </a:r>
            <a:r>
              <a:rPr lang="en-US" dirty="0" err="1"/>
              <a:t>bayi</a:t>
            </a:r>
            <a:r>
              <a:rPr lang="en-US" dirty="0"/>
              <a:t> </a:t>
            </a:r>
            <a:r>
              <a:rPr lang="en-US" dirty="0" err="1"/>
              <a:t>baru</a:t>
            </a:r>
            <a:r>
              <a:rPr lang="en-US" dirty="0"/>
              <a:t> </a:t>
            </a:r>
            <a:r>
              <a:rPr lang="en-US" dirty="0" err="1"/>
              <a:t>lahir</a:t>
            </a:r>
            <a:r>
              <a:rPr lang="en-US" dirty="0"/>
              <a:t> normal </a:t>
            </a:r>
            <a:r>
              <a:rPr lang="en-US" dirty="0" err="1"/>
              <a:t>adalah</a:t>
            </a:r>
            <a:r>
              <a:rPr lang="en-US" dirty="0"/>
              <a:t> :</a:t>
            </a:r>
          </a:p>
          <a:p>
            <a:pPr marL="514350" indent="-514350">
              <a:buAutoNum type="arabicParenR"/>
            </a:pPr>
            <a:r>
              <a:rPr lang="en-US" dirty="0" err="1"/>
              <a:t>lahir</a:t>
            </a:r>
            <a:r>
              <a:rPr lang="en-US" dirty="0"/>
              <a:t> </a:t>
            </a:r>
            <a:r>
              <a:rPr lang="en-US" dirty="0" err="1"/>
              <a:t>aterm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37 – 42 </a:t>
            </a:r>
            <a:r>
              <a:rPr lang="en-US" dirty="0" err="1"/>
              <a:t>minggu</a:t>
            </a:r>
            <a:r>
              <a:rPr lang="en-US" dirty="0"/>
              <a:t>, </a:t>
            </a:r>
            <a:r>
              <a:rPr lang="en-US" dirty="0" err="1"/>
              <a:t>berat</a:t>
            </a:r>
            <a:r>
              <a:rPr lang="en-US" dirty="0"/>
              <a:t> badan 2500 – 4000 gram, </a:t>
            </a:r>
            <a:r>
              <a:rPr lang="en-US" dirty="0" err="1"/>
              <a:t>panjang</a:t>
            </a:r>
            <a:r>
              <a:rPr lang="en-US" dirty="0"/>
              <a:t> </a:t>
            </a:r>
            <a:r>
              <a:rPr lang="en-US" dirty="0" err="1"/>
              <a:t>lahir</a:t>
            </a:r>
            <a:r>
              <a:rPr lang="en-US" dirty="0"/>
              <a:t> 48 – 52 cm. </a:t>
            </a:r>
          </a:p>
          <a:p>
            <a:pPr marL="514350" indent="-514350">
              <a:buAutoNum type="arabicParenR"/>
            </a:pPr>
            <a:r>
              <a:rPr lang="en-US" dirty="0" err="1"/>
              <a:t>lingkar</a:t>
            </a:r>
            <a:r>
              <a:rPr lang="en-US" dirty="0"/>
              <a:t> dada 30 – 38 cm, </a:t>
            </a:r>
          </a:p>
          <a:p>
            <a:pPr marL="514350" indent="-514350">
              <a:buAutoNum type="arabicParenR"/>
            </a:pPr>
            <a:r>
              <a:rPr lang="en-US" dirty="0" err="1"/>
              <a:t>lingkar</a:t>
            </a:r>
            <a:r>
              <a:rPr lang="en-US" dirty="0"/>
              <a:t> </a:t>
            </a:r>
            <a:r>
              <a:rPr lang="en-US" dirty="0" err="1"/>
              <a:t>kepala</a:t>
            </a:r>
            <a:r>
              <a:rPr lang="en-US" dirty="0"/>
              <a:t> 33 – 35 cm, </a:t>
            </a:r>
          </a:p>
          <a:p>
            <a:pPr marL="514350" indent="-514350">
              <a:buAutoNum type="arabicParenR"/>
            </a:pPr>
            <a:r>
              <a:rPr lang="en-US" dirty="0" err="1"/>
              <a:t>lingkar</a:t>
            </a:r>
            <a:r>
              <a:rPr lang="en-US" dirty="0"/>
              <a:t> </a:t>
            </a:r>
            <a:r>
              <a:rPr lang="en-US" dirty="0" err="1"/>
              <a:t>lengan</a:t>
            </a:r>
            <a:r>
              <a:rPr lang="en-US" dirty="0"/>
              <a:t> 11 – 12 cm, </a:t>
            </a:r>
          </a:p>
          <a:p>
            <a:pPr marL="514350" indent="-514350">
              <a:buAutoNum type="arabicParenR"/>
            </a:pPr>
            <a:r>
              <a:rPr lang="en-US" dirty="0" err="1"/>
              <a:t>frekuensi</a:t>
            </a:r>
            <a:r>
              <a:rPr lang="en-US" dirty="0"/>
              <a:t> </a:t>
            </a:r>
            <a:r>
              <a:rPr lang="en-US" dirty="0" err="1"/>
              <a:t>denyut</a:t>
            </a:r>
            <a:r>
              <a:rPr lang="en-US" dirty="0"/>
              <a:t> </a:t>
            </a:r>
            <a:r>
              <a:rPr lang="en-US" dirty="0" err="1"/>
              <a:t>jantung</a:t>
            </a:r>
            <a:r>
              <a:rPr lang="en-US" dirty="0"/>
              <a:t> 120 – 160 kali/</a:t>
            </a:r>
            <a:r>
              <a:rPr lang="en-US" dirty="0" err="1"/>
              <a:t>menit</a:t>
            </a:r>
            <a:r>
              <a:rPr lang="en-US" dirty="0"/>
              <a:t>, </a:t>
            </a:r>
            <a:r>
              <a:rPr lang="en-US" dirty="0" err="1"/>
              <a:t>kulit</a:t>
            </a:r>
            <a:r>
              <a:rPr lang="en-US" dirty="0"/>
              <a:t> </a:t>
            </a:r>
            <a:r>
              <a:rPr lang="en-US" dirty="0" err="1"/>
              <a:t>kemerah-merahan</a:t>
            </a:r>
            <a:r>
              <a:rPr lang="en-US" dirty="0"/>
              <a:t> dan </a:t>
            </a:r>
            <a:r>
              <a:rPr lang="en-US" dirty="0" err="1"/>
              <a:t>licin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jaringan</a:t>
            </a:r>
            <a:r>
              <a:rPr lang="en-US" dirty="0"/>
              <a:t> </a:t>
            </a:r>
            <a:r>
              <a:rPr lang="en-US" dirty="0" err="1"/>
              <a:t>subkutan</a:t>
            </a:r>
            <a:r>
              <a:rPr lang="en-US" dirty="0"/>
              <a:t> yang </a:t>
            </a:r>
            <a:r>
              <a:rPr lang="en-US" dirty="0" err="1"/>
              <a:t>cukup</a:t>
            </a:r>
            <a:r>
              <a:rPr lang="en-US" dirty="0"/>
              <a:t>, </a:t>
            </a:r>
          </a:p>
          <a:p>
            <a:pPr marL="514350" indent="-514350">
              <a:buAutoNum type="arabicParenR"/>
            </a:pPr>
            <a:r>
              <a:rPr lang="en-US" dirty="0" err="1"/>
              <a:t>rambut</a:t>
            </a:r>
            <a:r>
              <a:rPr lang="en-US" dirty="0"/>
              <a:t> lanugo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terlihat</a:t>
            </a:r>
            <a:r>
              <a:rPr lang="en-US" dirty="0"/>
              <a:t> dan </a:t>
            </a:r>
            <a:r>
              <a:rPr lang="en-US" dirty="0" err="1"/>
              <a:t>rambut</a:t>
            </a:r>
            <a:r>
              <a:rPr lang="en-US" dirty="0"/>
              <a:t> </a:t>
            </a:r>
            <a:r>
              <a:rPr lang="en-US" dirty="0" err="1"/>
              <a:t>kepala</a:t>
            </a:r>
            <a:r>
              <a:rPr lang="en-US" dirty="0"/>
              <a:t> </a:t>
            </a:r>
            <a:r>
              <a:rPr lang="en-US" dirty="0" err="1"/>
              <a:t>biasanya</a:t>
            </a:r>
            <a:r>
              <a:rPr lang="en-US" dirty="0"/>
              <a:t>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sempurna</a:t>
            </a:r>
            <a:r>
              <a:rPr lang="en-US" dirty="0"/>
              <a:t>, kuku </a:t>
            </a:r>
            <a:r>
              <a:rPr lang="en-US" dirty="0" err="1"/>
              <a:t>agak</a:t>
            </a:r>
            <a:r>
              <a:rPr lang="en-US" dirty="0"/>
              <a:t> </a:t>
            </a:r>
            <a:r>
              <a:rPr lang="en-US" dirty="0" err="1"/>
              <a:t>panjang</a:t>
            </a:r>
            <a:r>
              <a:rPr lang="en-US" dirty="0"/>
              <a:t> dan </a:t>
            </a:r>
            <a:r>
              <a:rPr lang="en-US" dirty="0" err="1"/>
              <a:t>lemas</a:t>
            </a:r>
            <a:r>
              <a:rPr lang="en-US" dirty="0"/>
              <a:t>, </a:t>
            </a:r>
            <a:r>
              <a:rPr lang="en-US" dirty="0" err="1"/>
              <a:t>nilai</a:t>
            </a:r>
            <a:r>
              <a:rPr lang="en-US" dirty="0"/>
              <a:t> APGAR &gt;7</a:t>
            </a:r>
          </a:p>
        </p:txBody>
      </p:sp>
    </p:spTree>
    <p:extLst>
      <p:ext uri="{BB962C8B-B14F-4D97-AF65-F5344CB8AC3E}">
        <p14:creationId xmlns:p14="http://schemas.microsoft.com/office/powerpoint/2010/main" val="685854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AFC6AF-D3CD-4108-9E3D-FFED990A1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Refleks</a:t>
            </a:r>
            <a:r>
              <a:rPr lang="en-US" dirty="0"/>
              <a:t> </a:t>
            </a:r>
            <a:r>
              <a:rPr lang="en-US" dirty="0" err="1"/>
              <a:t>Primitif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1C2873-504C-4FF5-8812-B0A94450AC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0" i="0" dirty="0" err="1">
                <a:solidFill>
                  <a:srgbClr val="000000"/>
                </a:solidFill>
                <a:effectLst/>
                <a:latin typeface="+mj-lt"/>
              </a:rPr>
              <a:t>Pemeriksaan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+mj-lt"/>
              </a:rPr>
              <a:t>refleks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+mj-lt"/>
              </a:rPr>
              <a:t>primitif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+mj-lt"/>
              </a:rPr>
              <a:t>penting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+mj-lt"/>
              </a:rPr>
              <a:t>dilakukan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+mj-lt"/>
              </a:rPr>
              <a:t> pada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+mj-lt"/>
              </a:rPr>
              <a:t>neonatus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+mj-lt"/>
              </a:rPr>
              <a:t> dan infant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+mj-lt"/>
              </a:rPr>
              <a:t>untuk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+mj-lt"/>
              </a:rPr>
              <a:t>mendeteksi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+mj-lt"/>
              </a:rPr>
              <a:t>secara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+mj-lt"/>
              </a:rPr>
              <a:t>dini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+mj-lt"/>
              </a:rPr>
              <a:t>adanya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+mj-lt"/>
              </a:rPr>
              <a:t>gangguan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+mj-lt"/>
              </a:rPr>
              <a:t>neurologis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+mj-lt"/>
              </a:rPr>
              <a:t> dan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+mj-lt"/>
              </a:rPr>
              <a:t>gangguan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+mj-lt"/>
              </a:rPr>
              <a:t>perkembangan</a:t>
            </a:r>
            <a:endParaRPr lang="en-US" sz="2400" b="0" i="0" dirty="0">
              <a:solidFill>
                <a:srgbClr val="000000"/>
              </a:solidFill>
              <a:effectLst/>
              <a:latin typeface="+mj-lt"/>
            </a:endParaRPr>
          </a:p>
          <a:p>
            <a:pPr marL="0" indent="0">
              <a:buNone/>
            </a:pPr>
            <a:endParaRPr lang="en-US" sz="2400" b="0" i="0" dirty="0">
              <a:solidFill>
                <a:srgbClr val="000000"/>
              </a:solidFill>
              <a:effectLst/>
              <a:latin typeface="+mj-lt"/>
            </a:endParaRPr>
          </a:p>
          <a:p>
            <a:r>
              <a:rPr lang="en-US" sz="2400" b="0" i="0" dirty="0" err="1">
                <a:solidFill>
                  <a:srgbClr val="000000"/>
                </a:solidFill>
                <a:effectLst/>
                <a:latin typeface="+mj-lt"/>
              </a:rPr>
              <a:t>Refleks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+mj-lt"/>
              </a:rPr>
              <a:t>primitif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+mj-lt"/>
              </a:rPr>
              <a:t>adalah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+mj-lt"/>
              </a:rPr>
              <a:t>respons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+mj-lt"/>
              </a:rPr>
              <a:t>motorik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+mj-lt"/>
              </a:rPr>
              <a:t>involunter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+mj-lt"/>
              </a:rPr>
              <a:t> yang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+mj-lt"/>
              </a:rPr>
              <a:t>berasal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+mj-lt"/>
              </a:rPr>
              <a:t>dari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+mj-lt"/>
              </a:rPr>
              <a:t>batang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+mj-lt"/>
              </a:rPr>
              <a:t>otak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+mj-lt"/>
              </a:rPr>
              <a:t> yang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+mj-lt"/>
              </a:rPr>
              <a:t>mulai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+mj-lt"/>
              </a:rPr>
              <a:t>muncul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+mj-lt"/>
              </a:rPr>
              <a:t>saat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+mj-lt"/>
              </a:rPr>
              <a:t>usia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+mj-lt"/>
              </a:rPr>
              <a:t>kehamilan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+mj-lt"/>
              </a:rPr>
              <a:t> 25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+mj-lt"/>
              </a:rPr>
              <a:t>minggu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+mj-lt"/>
              </a:rPr>
              <a:t> dan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+mj-lt"/>
              </a:rPr>
              <a:t>sepenuhnya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+mj-lt"/>
              </a:rPr>
              <a:t>terbentuk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+mj-lt"/>
              </a:rPr>
              <a:t>setelah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+mj-lt"/>
              </a:rPr>
              <a:t>lahir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+mj-lt"/>
              </a:rPr>
              <a:t> pada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+mj-lt"/>
              </a:rPr>
              <a:t>bayi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+mj-lt"/>
              </a:rPr>
              <a:t>aterm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+mj-lt"/>
              </a:rPr>
              <a:t>.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+mj-lt"/>
              </a:rPr>
              <a:t>Refleks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+mj-lt"/>
              </a:rPr>
              <a:t>primitif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+mj-lt"/>
              </a:rPr>
              <a:t>adalah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+mj-lt"/>
              </a:rPr>
              <a:t>refleks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+mj-lt"/>
              </a:rPr>
              <a:t>dasar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+mj-lt"/>
              </a:rPr>
              <a:t> yang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+mj-lt"/>
              </a:rPr>
              <a:t>penting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+mj-lt"/>
              </a:rPr>
              <a:t>dalam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+mj-lt"/>
              </a:rPr>
              <a:t>memfasilitasi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+mj-lt"/>
              </a:rPr>
              <a:t>kelangsungan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+mj-lt"/>
              </a:rPr>
              <a:t>hidup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+mj-lt"/>
              </a:rPr>
              <a:t>.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+mj-lt"/>
              </a:rPr>
              <a:t>Respons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+mj-lt"/>
              </a:rPr>
              <a:t>motorik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+mj-lt"/>
              </a:rPr>
              <a:t>involunter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+mj-lt"/>
              </a:rPr>
              <a:t>ini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+mj-lt"/>
              </a:rPr>
              <a:t>akan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+mj-lt"/>
              </a:rPr>
              <a:t>digantikan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+mj-lt"/>
              </a:rPr>
              <a:t>dengan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+mj-lt"/>
              </a:rPr>
              <a:t>refleks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+mj-lt"/>
              </a:rPr>
              <a:t>motorik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+mj-lt"/>
              </a:rPr>
              <a:t>volunter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+mj-lt"/>
              </a:rPr>
              <a:t>saat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+mj-lt"/>
              </a:rPr>
              <a:t>otak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+mj-lt"/>
              </a:rPr>
              <a:t>mengalami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+mj-lt"/>
              </a:rPr>
              <a:t>maturasi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+mj-lt"/>
              </a:rPr>
              <a:t> di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+mj-lt"/>
              </a:rPr>
              <a:t>usia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+mj-lt"/>
              </a:rPr>
              <a:t> 4–6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+mj-lt"/>
              </a:rPr>
              <a:t>bulan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+mj-lt"/>
              </a:rPr>
              <a:t>.</a:t>
            </a:r>
            <a:endParaRPr lang="en-U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528976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0C34D-DF55-49E2-9B9B-AFF786BBAB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Level </a:t>
            </a:r>
            <a:r>
              <a:rPr lang="en-US" dirty="0" err="1"/>
              <a:t>refleks</a:t>
            </a:r>
            <a:r>
              <a:rPr lang="en-US" dirty="0"/>
              <a:t> spinal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434C72-89AD-4621-BACA-3B6652FBD9C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Spinal cord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refleks</a:t>
            </a:r>
            <a:r>
              <a:rPr lang="en-US" dirty="0"/>
              <a:t> yang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dahulu</a:t>
            </a:r>
            <a:r>
              <a:rPr lang="en-US" dirty="0"/>
              <a:t> </a:t>
            </a:r>
            <a:r>
              <a:rPr lang="en-US" dirty="0" err="1"/>
              <a:t>matang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kebanyakan</a:t>
            </a:r>
            <a:r>
              <a:rPr lang="en-US" dirty="0"/>
              <a:t> </a:t>
            </a:r>
            <a:r>
              <a:rPr lang="en-US" dirty="0" err="1"/>
              <a:t>struktur</a:t>
            </a:r>
            <a:r>
              <a:rPr lang="en-US" dirty="0"/>
              <a:t> </a:t>
            </a:r>
            <a:r>
              <a:rPr lang="en-US" dirty="0" err="1"/>
              <a:t>otak</a:t>
            </a:r>
            <a:r>
              <a:rPr lang="en-US" dirty="0"/>
              <a:t>, yang </a:t>
            </a:r>
            <a:r>
              <a:rPr lang="en-US" dirty="0" err="1"/>
              <a:t>berarti</a:t>
            </a:r>
            <a:r>
              <a:rPr lang="en-US" dirty="0"/>
              <a:t> </a:t>
            </a:r>
            <a:r>
              <a:rPr lang="en-US" dirty="0" err="1"/>
              <a:t>refleks</a:t>
            </a:r>
            <a:r>
              <a:rPr lang="en-US" dirty="0"/>
              <a:t> </a:t>
            </a:r>
            <a:r>
              <a:rPr lang="en-US" dirty="0" err="1"/>
              <a:t>bertugas</a:t>
            </a:r>
            <a:r>
              <a:rPr lang="en-US" dirty="0"/>
              <a:t> </a:t>
            </a:r>
            <a:r>
              <a:rPr lang="en-US" dirty="0" err="1"/>
              <a:t>menjalankan</a:t>
            </a:r>
            <a:r>
              <a:rPr lang="en-US" dirty="0"/>
              <a:t> </a:t>
            </a:r>
            <a:r>
              <a:rPr lang="en-US" dirty="0" err="1"/>
              <a:t>fungsi</a:t>
            </a:r>
            <a:r>
              <a:rPr lang="en-US" dirty="0"/>
              <a:t> yang paling </a:t>
            </a:r>
            <a:r>
              <a:rPr lang="en-US" dirty="0" err="1"/>
              <a:t>dibutuhkan</a:t>
            </a:r>
            <a:r>
              <a:rPr lang="en-US" dirty="0"/>
              <a:t> </a:t>
            </a:r>
            <a:r>
              <a:rPr lang="en-US" dirty="0" err="1"/>
              <a:t>organisme</a:t>
            </a:r>
            <a:r>
              <a:rPr lang="en-US" dirty="0"/>
              <a:t>.</a:t>
            </a:r>
            <a:r>
              <a:rPr lang="nn-NO" dirty="0"/>
              <a:t> </a:t>
            </a:r>
          </a:p>
          <a:p>
            <a:r>
              <a:rPr lang="nn-NO" dirty="0"/>
              <a:t>Banyak fungsi pelindung yang diperlukan untuk bertahan hidup tertanam di dalam refleks tulang belakang.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B88B13EC-25FF-4295-8341-2A02073EA96F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2036" y="522953"/>
            <a:ext cx="6289964" cy="5489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49859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34514B-F1C7-4340-A174-D113CBC39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Reflek</a:t>
            </a:r>
            <a:r>
              <a:rPr lang="en-US" dirty="0"/>
              <a:t> </a:t>
            </a:r>
            <a:r>
              <a:rPr lang="en-US" dirty="0" err="1"/>
              <a:t>Primitif</a:t>
            </a:r>
            <a:r>
              <a:rPr lang="en-US" dirty="0"/>
              <a:t> Brainstem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698F0B-8DE9-4A8F-AC71-1050183B4C6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err="1"/>
              <a:t>Refleks</a:t>
            </a:r>
            <a:r>
              <a:rPr lang="en-US" dirty="0"/>
              <a:t> brainstem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refleks</a:t>
            </a:r>
            <a:r>
              <a:rPr lang="en-US" dirty="0"/>
              <a:t> yang </a:t>
            </a:r>
            <a:r>
              <a:rPr lang="en-US" dirty="0" err="1"/>
              <a:t>ditentukan</a:t>
            </a:r>
            <a:r>
              <a:rPr lang="en-US" dirty="0"/>
              <a:t> oleh </a:t>
            </a:r>
            <a:r>
              <a:rPr lang="en-US" dirty="0" err="1"/>
              <a:t>adanya</a:t>
            </a:r>
            <a:r>
              <a:rPr lang="en-US" dirty="0"/>
              <a:t> </a:t>
            </a:r>
            <a:r>
              <a:rPr lang="en-US" dirty="0" err="1"/>
              <a:t>refleks</a:t>
            </a:r>
            <a:r>
              <a:rPr lang="en-US" dirty="0"/>
              <a:t> </a:t>
            </a:r>
            <a:r>
              <a:rPr lang="en-US" dirty="0" err="1"/>
              <a:t>jalur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batang</a:t>
            </a:r>
            <a:r>
              <a:rPr lang="en-US" dirty="0"/>
              <a:t> </a:t>
            </a:r>
            <a:r>
              <a:rPr lang="en-US" dirty="0" err="1"/>
              <a:t>otak</a:t>
            </a:r>
            <a:r>
              <a:rPr lang="en-US" dirty="0"/>
              <a:t> - "</a:t>
            </a:r>
            <a:r>
              <a:rPr lang="en-US" dirty="0" err="1"/>
              <a:t>tangkai</a:t>
            </a:r>
            <a:r>
              <a:rPr lang="en-US" dirty="0"/>
              <a:t>" </a:t>
            </a:r>
            <a:r>
              <a:rPr lang="en-US" dirty="0" err="1"/>
              <a:t>otak</a:t>
            </a:r>
            <a:r>
              <a:rPr lang="en-US" dirty="0"/>
              <a:t>, yang </a:t>
            </a:r>
            <a:r>
              <a:rPr lang="en-US" dirty="0" err="1"/>
              <a:t>menghubungkan</a:t>
            </a:r>
            <a:r>
              <a:rPr lang="en-US" dirty="0"/>
              <a:t> </a:t>
            </a:r>
            <a:r>
              <a:rPr lang="en-US" dirty="0" err="1"/>
              <a:t>sumsum</a:t>
            </a:r>
            <a:r>
              <a:rPr lang="en-US" dirty="0"/>
              <a:t> </a:t>
            </a:r>
            <a:r>
              <a:rPr lang="en-US" dirty="0" err="1"/>
              <a:t>tulang</a:t>
            </a:r>
            <a:r>
              <a:rPr lang="en-US" dirty="0"/>
              <a:t> </a:t>
            </a:r>
            <a:r>
              <a:rPr lang="en-US" dirty="0" err="1"/>
              <a:t>belakang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otak</a:t>
            </a:r>
            <a:r>
              <a:rPr lang="en-US" dirty="0"/>
              <a:t> </a:t>
            </a:r>
            <a:r>
              <a:rPr lang="en-US" dirty="0" err="1"/>
              <a:t>tengah</a:t>
            </a:r>
            <a:r>
              <a:rPr lang="en-US" dirty="0"/>
              <a:t>, </a:t>
            </a:r>
            <a:r>
              <a:rPr lang="en-US" dirty="0" err="1"/>
              <a:t>otak</a:t>
            </a:r>
            <a:r>
              <a:rPr lang="en-US" dirty="0"/>
              <a:t> </a:t>
            </a:r>
            <a:r>
              <a:rPr lang="en-US" dirty="0" err="1"/>
              <a:t>kecil</a:t>
            </a:r>
            <a:r>
              <a:rPr lang="en-US" dirty="0"/>
              <a:t> dan </a:t>
            </a:r>
            <a:r>
              <a:rPr lang="en-US" dirty="0" err="1"/>
              <a:t>belahan</a:t>
            </a:r>
            <a:r>
              <a:rPr lang="en-US" dirty="0"/>
              <a:t> </a:t>
            </a:r>
            <a:r>
              <a:rPr lang="en-US" dirty="0" err="1"/>
              <a:t>otak</a:t>
            </a:r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4AA34C1-9216-4302-A0C1-B9E4C90B58B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777977" y="1690688"/>
            <a:ext cx="4575823" cy="4575823"/>
          </a:xfrm>
        </p:spPr>
      </p:pic>
    </p:spTree>
    <p:extLst>
      <p:ext uri="{BB962C8B-B14F-4D97-AF65-F5344CB8AC3E}">
        <p14:creationId xmlns:p14="http://schemas.microsoft.com/office/powerpoint/2010/main" val="32039429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B4916C6-DB13-4FEA-9296-C9DD5616FB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100" dirty="0"/>
              <a:t>Pada </a:t>
            </a:r>
            <a:r>
              <a:rPr lang="en-US" sz="3100" dirty="0" err="1"/>
              <a:t>refleks</a:t>
            </a:r>
            <a:r>
              <a:rPr lang="en-US" sz="3100" dirty="0"/>
              <a:t> brainstem </a:t>
            </a:r>
            <a:r>
              <a:rPr lang="en-US" sz="3100" dirty="0" err="1"/>
              <a:t>biasanya</a:t>
            </a:r>
            <a:r>
              <a:rPr lang="en-US" sz="3100" dirty="0"/>
              <a:t> </a:t>
            </a:r>
            <a:r>
              <a:rPr lang="en-US" sz="3100" dirty="0" err="1"/>
              <a:t>mengerakkan</a:t>
            </a:r>
            <a:r>
              <a:rPr lang="en-US" sz="3100" dirty="0"/>
              <a:t> </a:t>
            </a:r>
            <a:r>
              <a:rPr lang="en-US" sz="3100" dirty="0" err="1"/>
              <a:t>terkait</a:t>
            </a:r>
            <a:r>
              <a:rPr lang="en-US" sz="3100" dirty="0"/>
              <a:t> :</a:t>
            </a:r>
            <a:br>
              <a:rPr lang="en-US" dirty="0"/>
            </a:b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68F176C-CAB6-4633-849F-E2C819D640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146" name="Picture 2" descr="PPT - Brainstem death PowerPoint Presentation, free download - ID:3883681">
            <a:extLst>
              <a:ext uri="{FF2B5EF4-FFF2-40B4-BE49-F238E27FC236}">
                <a16:creationId xmlns:a16="http://schemas.microsoft.com/office/drawing/2014/main" id="{60B67E2D-E6E8-40D5-B644-9A5DAEC834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6219" y="1430549"/>
            <a:ext cx="7245927" cy="5427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73334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57E37E-21EB-4D2C-93AA-83B65B640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Level </a:t>
            </a:r>
            <a:r>
              <a:rPr lang="en-US" dirty="0" err="1"/>
              <a:t>Refleks</a:t>
            </a:r>
            <a:r>
              <a:rPr lang="en-US" dirty="0"/>
              <a:t> Mid Brain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152C9A-88F2-418B-A751-0B161C291FC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b="1" i="0" dirty="0">
                <a:solidFill>
                  <a:srgbClr val="202122"/>
                </a:solidFill>
                <a:effectLst/>
                <a:latin typeface="-apple-system"/>
              </a:rPr>
              <a:t>Mid Brain</a:t>
            </a:r>
            <a:r>
              <a:rPr lang="en-US" b="0" i="0" dirty="0">
                <a:solidFill>
                  <a:srgbClr val="202122"/>
                </a:solidFill>
                <a:effectLst/>
                <a:latin typeface="-apple-system"/>
              </a:rPr>
              <a:t> </a:t>
            </a:r>
            <a:r>
              <a:rPr lang="en-US" b="0" i="0" dirty="0" err="1">
                <a:solidFill>
                  <a:srgbClr val="202122"/>
                </a:solidFill>
                <a:effectLst/>
                <a:latin typeface="-apple-system"/>
              </a:rPr>
              <a:t>atau</a:t>
            </a:r>
            <a:r>
              <a:rPr lang="en-US" b="0" i="0" dirty="0">
                <a:solidFill>
                  <a:srgbClr val="202122"/>
                </a:solidFill>
                <a:effectLst/>
                <a:latin typeface="-apple-system"/>
              </a:rPr>
              <a:t> </a:t>
            </a:r>
            <a:r>
              <a:rPr lang="en-US" b="1" i="0" dirty="0">
                <a:solidFill>
                  <a:srgbClr val="202122"/>
                </a:solidFill>
                <a:effectLst/>
                <a:latin typeface="-apple-system"/>
              </a:rPr>
              <a:t>mesencephalon</a:t>
            </a:r>
            <a:r>
              <a:rPr lang="en-US" b="0" i="0" dirty="0">
                <a:solidFill>
                  <a:srgbClr val="202122"/>
                </a:solidFill>
                <a:effectLst/>
                <a:latin typeface="-apple-system"/>
              </a:rPr>
              <a:t> </a:t>
            </a:r>
            <a:r>
              <a:rPr lang="en-US" b="0" i="0" dirty="0" err="1">
                <a:solidFill>
                  <a:srgbClr val="202122"/>
                </a:solidFill>
                <a:effectLst/>
                <a:latin typeface="-apple-system"/>
              </a:rPr>
              <a:t>adalah</a:t>
            </a:r>
            <a:r>
              <a:rPr lang="en-US" b="0" i="0" dirty="0">
                <a:solidFill>
                  <a:srgbClr val="202122"/>
                </a:solidFill>
                <a:effectLst/>
                <a:latin typeface="-apple-system"/>
              </a:rPr>
              <a:t> </a:t>
            </a:r>
            <a:r>
              <a:rPr lang="en-US" b="0" i="0" dirty="0" err="1">
                <a:solidFill>
                  <a:srgbClr val="202122"/>
                </a:solidFill>
                <a:effectLst/>
                <a:latin typeface="-apple-system"/>
              </a:rPr>
              <a:t>bagian</a:t>
            </a:r>
            <a:r>
              <a:rPr lang="en-US" b="0" i="0" dirty="0">
                <a:solidFill>
                  <a:srgbClr val="202122"/>
                </a:solidFill>
                <a:effectLst/>
                <a:latin typeface="-apple-system"/>
              </a:rPr>
              <a:t> </a:t>
            </a:r>
            <a:r>
              <a:rPr lang="en-US" b="0" i="0" dirty="0" err="1">
                <a:solidFill>
                  <a:srgbClr val="202122"/>
                </a:solidFill>
                <a:effectLst/>
                <a:latin typeface="-apple-system"/>
              </a:rPr>
              <a:t>depan</a:t>
            </a:r>
            <a:r>
              <a:rPr lang="en-US" b="0" i="0" dirty="0">
                <a:solidFill>
                  <a:srgbClr val="202122"/>
                </a:solidFill>
                <a:effectLst/>
                <a:latin typeface="-apple-system"/>
              </a:rPr>
              <a:t> </a:t>
            </a:r>
            <a:r>
              <a:rPr lang="en-US" b="0" i="0" dirty="0" err="1">
                <a:solidFill>
                  <a:srgbClr val="202122"/>
                </a:solidFill>
                <a:effectLst/>
                <a:latin typeface="-apple-system"/>
              </a:rPr>
              <a:t>sebagian</a:t>
            </a:r>
            <a:r>
              <a:rPr lang="en-US" b="0" i="0" dirty="0">
                <a:solidFill>
                  <a:srgbClr val="202122"/>
                </a:solidFill>
                <a:effectLst/>
                <a:latin typeface="-apple-system"/>
              </a:rPr>
              <a:t> </a:t>
            </a:r>
            <a:r>
              <a:rPr lang="en-US" b="0" i="0" dirty="0" err="1">
                <a:solidFill>
                  <a:srgbClr val="202122"/>
                </a:solidFill>
                <a:effectLst/>
                <a:latin typeface="-apple-system"/>
              </a:rPr>
              <a:t>besar</a:t>
            </a:r>
            <a:r>
              <a:rPr lang="en-US" b="0" i="0" dirty="0">
                <a:solidFill>
                  <a:srgbClr val="202122"/>
                </a:solidFill>
                <a:effectLst/>
                <a:latin typeface="-apple-system"/>
              </a:rPr>
              <a:t> </a:t>
            </a:r>
            <a:r>
              <a:rPr lang="en-US" b="0" i="0" dirty="0" err="1">
                <a:solidFill>
                  <a:srgbClr val="202122"/>
                </a:solidFill>
                <a:effectLst/>
                <a:latin typeface="-apple-system"/>
              </a:rPr>
              <a:t>bantang</a:t>
            </a:r>
            <a:r>
              <a:rPr lang="en-US" b="0" i="0" dirty="0">
                <a:solidFill>
                  <a:srgbClr val="202122"/>
                </a:solidFill>
                <a:effectLst/>
                <a:latin typeface="-apple-system"/>
              </a:rPr>
              <a:t> </a:t>
            </a:r>
            <a:r>
              <a:rPr lang="en-US" b="0" i="0" dirty="0" err="1">
                <a:solidFill>
                  <a:srgbClr val="202122"/>
                </a:solidFill>
                <a:effectLst/>
                <a:latin typeface="-apple-system"/>
              </a:rPr>
              <a:t>otakdan</a:t>
            </a:r>
            <a:r>
              <a:rPr lang="en-US" b="0" i="0" dirty="0">
                <a:solidFill>
                  <a:srgbClr val="202122"/>
                </a:solidFill>
                <a:effectLst/>
                <a:latin typeface="-apple-system"/>
              </a:rPr>
              <a:t> </a:t>
            </a:r>
            <a:r>
              <a:rPr lang="en-US" b="0" i="0" dirty="0" err="1">
                <a:solidFill>
                  <a:srgbClr val="202122"/>
                </a:solidFill>
                <a:effectLst/>
                <a:latin typeface="-apple-system"/>
              </a:rPr>
              <a:t>berhubungan</a:t>
            </a:r>
            <a:r>
              <a:rPr lang="en-US" b="0" i="0" dirty="0">
                <a:solidFill>
                  <a:srgbClr val="202122"/>
                </a:solidFill>
                <a:effectLst/>
                <a:latin typeface="-apple-system"/>
              </a:rPr>
              <a:t> </a:t>
            </a:r>
            <a:r>
              <a:rPr lang="en-US" b="0" i="0" dirty="0" err="1">
                <a:solidFill>
                  <a:srgbClr val="202122"/>
                </a:solidFill>
                <a:effectLst/>
                <a:latin typeface="-apple-system"/>
              </a:rPr>
              <a:t>dengan</a:t>
            </a:r>
            <a:r>
              <a:rPr lang="en-US" b="0" i="0" dirty="0">
                <a:solidFill>
                  <a:srgbClr val="202122"/>
                </a:solidFill>
                <a:effectLst/>
                <a:latin typeface="-apple-system"/>
              </a:rPr>
              <a:t> </a:t>
            </a:r>
            <a:r>
              <a:rPr lang="en-US" b="0" i="0" dirty="0" err="1">
                <a:solidFill>
                  <a:srgbClr val="202122"/>
                </a:solidFill>
                <a:effectLst/>
                <a:latin typeface="-apple-system"/>
              </a:rPr>
              <a:t>penglihatan</a:t>
            </a:r>
            <a:r>
              <a:rPr lang="en-US" b="0" i="0" dirty="0">
                <a:solidFill>
                  <a:srgbClr val="202122"/>
                </a:solidFill>
                <a:effectLst/>
                <a:latin typeface="-apple-system"/>
              </a:rPr>
              <a:t>, </a:t>
            </a:r>
            <a:r>
              <a:rPr lang="en-US" b="0" i="0" dirty="0" err="1">
                <a:solidFill>
                  <a:srgbClr val="202122"/>
                </a:solidFill>
                <a:effectLst/>
                <a:latin typeface="-apple-system"/>
              </a:rPr>
              <a:t>pendengaran</a:t>
            </a:r>
            <a:r>
              <a:rPr lang="en-US" b="0" i="0" dirty="0">
                <a:solidFill>
                  <a:srgbClr val="202122"/>
                </a:solidFill>
                <a:effectLst/>
                <a:latin typeface="-apple-system"/>
              </a:rPr>
              <a:t>, </a:t>
            </a:r>
            <a:r>
              <a:rPr lang="en-US" b="0" i="0" dirty="0" err="1">
                <a:solidFill>
                  <a:srgbClr val="202122"/>
                </a:solidFill>
                <a:effectLst/>
                <a:latin typeface="-apple-system"/>
              </a:rPr>
              <a:t>kontrol</a:t>
            </a:r>
            <a:r>
              <a:rPr lang="en-US" b="0" i="0" dirty="0">
                <a:solidFill>
                  <a:srgbClr val="202122"/>
                </a:solidFill>
                <a:effectLst/>
                <a:latin typeface="-apple-system"/>
              </a:rPr>
              <a:t> motor, </a:t>
            </a:r>
            <a:r>
              <a:rPr lang="en-US" b="0" i="0" dirty="0" err="1">
                <a:solidFill>
                  <a:srgbClr val="202122"/>
                </a:solidFill>
                <a:effectLst/>
                <a:latin typeface="-apple-system"/>
              </a:rPr>
              <a:t>tidur</a:t>
            </a:r>
            <a:r>
              <a:rPr lang="en-US" b="0" i="0" dirty="0">
                <a:solidFill>
                  <a:srgbClr val="202122"/>
                </a:solidFill>
                <a:effectLst/>
                <a:latin typeface="-apple-system"/>
              </a:rPr>
              <a:t> dan </a:t>
            </a:r>
            <a:r>
              <a:rPr lang="en-US" b="0" i="0" dirty="0" err="1">
                <a:solidFill>
                  <a:srgbClr val="202122"/>
                </a:solidFill>
                <a:effectLst/>
                <a:latin typeface="-apple-system"/>
              </a:rPr>
              <a:t>terjaga</a:t>
            </a:r>
            <a:r>
              <a:rPr lang="en-US" b="0" i="0" dirty="0">
                <a:solidFill>
                  <a:srgbClr val="202122"/>
                </a:solidFill>
                <a:effectLst/>
                <a:latin typeface="-apple-system"/>
              </a:rPr>
              <a:t>, </a:t>
            </a:r>
            <a:r>
              <a:rPr lang="en-US" b="0" i="0" dirty="0" err="1">
                <a:solidFill>
                  <a:srgbClr val="202122"/>
                </a:solidFill>
                <a:effectLst/>
                <a:latin typeface="-apple-system"/>
              </a:rPr>
              <a:t>gairah</a:t>
            </a:r>
            <a:r>
              <a:rPr lang="en-US" b="0" i="0" dirty="0">
                <a:solidFill>
                  <a:srgbClr val="202122"/>
                </a:solidFill>
                <a:effectLst/>
                <a:latin typeface="-apple-system"/>
              </a:rPr>
              <a:t> ( </a:t>
            </a:r>
            <a:r>
              <a:rPr lang="en-US" b="0" i="0" dirty="0" err="1">
                <a:solidFill>
                  <a:srgbClr val="202122"/>
                </a:solidFill>
                <a:effectLst/>
                <a:latin typeface="-apple-system"/>
              </a:rPr>
              <a:t>kewaspadaan</a:t>
            </a:r>
            <a:r>
              <a:rPr lang="en-US" b="0" i="0" dirty="0">
                <a:solidFill>
                  <a:srgbClr val="202122"/>
                </a:solidFill>
                <a:effectLst/>
                <a:latin typeface="-apple-system"/>
              </a:rPr>
              <a:t> ), dan </a:t>
            </a:r>
            <a:r>
              <a:rPr lang="en-US" b="0" i="0" dirty="0" err="1">
                <a:solidFill>
                  <a:srgbClr val="202122"/>
                </a:solidFill>
                <a:effectLst/>
                <a:latin typeface="-apple-system"/>
              </a:rPr>
              <a:t>pengaturan</a:t>
            </a:r>
            <a:r>
              <a:rPr lang="en-US" b="0" i="0" dirty="0">
                <a:solidFill>
                  <a:srgbClr val="202122"/>
                </a:solidFill>
                <a:effectLst/>
                <a:latin typeface="-apple-system"/>
              </a:rPr>
              <a:t> </a:t>
            </a:r>
            <a:r>
              <a:rPr lang="en-US" b="0" i="0" dirty="0" err="1">
                <a:solidFill>
                  <a:srgbClr val="202122"/>
                </a:solidFill>
                <a:effectLst/>
                <a:latin typeface="-apple-system"/>
              </a:rPr>
              <a:t>suhu</a:t>
            </a:r>
            <a:r>
              <a:rPr lang="en-US" b="0" i="0" dirty="0">
                <a:solidFill>
                  <a:srgbClr val="202122"/>
                </a:solidFill>
                <a:effectLst/>
                <a:latin typeface="-apple-system"/>
              </a:rPr>
              <a:t>.</a:t>
            </a:r>
            <a:endParaRPr lang="en-US" dirty="0"/>
          </a:p>
        </p:txBody>
      </p:sp>
      <p:pic>
        <p:nvPicPr>
          <p:cNvPr id="7170" name="Picture 2" descr="12.postural reflexes kjg">
            <a:extLst>
              <a:ext uri="{FF2B5EF4-FFF2-40B4-BE49-F238E27FC236}">
                <a16:creationId xmlns:a16="http://schemas.microsoft.com/office/drawing/2014/main" id="{61A3F8EF-8400-4702-AAAC-4FC6A8807C23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4803" y="1399390"/>
            <a:ext cx="5419269" cy="4059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0743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85A61-E7CA-452C-A205-747E6620F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Level </a:t>
            </a:r>
            <a:r>
              <a:rPr lang="en-US" dirty="0" err="1"/>
              <a:t>Refleks</a:t>
            </a:r>
            <a:r>
              <a:rPr lang="en-US" dirty="0"/>
              <a:t> </a:t>
            </a:r>
            <a:r>
              <a:rPr lang="en-US" dirty="0" err="1"/>
              <a:t>cortikal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7DB83F-2868-4CCE-8FD6-3AABA8566AF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0" i="0" dirty="0" err="1">
                <a:solidFill>
                  <a:srgbClr val="202122"/>
                </a:solidFill>
                <a:effectLst/>
                <a:latin typeface="-apple-system"/>
              </a:rPr>
              <a:t>Refleks</a:t>
            </a:r>
            <a:r>
              <a:rPr lang="en-US" b="0" i="0" dirty="0">
                <a:solidFill>
                  <a:srgbClr val="202122"/>
                </a:solidFill>
                <a:effectLst/>
                <a:latin typeface="-apple-system"/>
              </a:rPr>
              <a:t> Cortical, juga </a:t>
            </a:r>
            <a:r>
              <a:rPr lang="en-US" b="0" i="0" dirty="0" err="1">
                <a:solidFill>
                  <a:srgbClr val="202122"/>
                </a:solidFill>
                <a:effectLst/>
                <a:latin typeface="-apple-system"/>
              </a:rPr>
              <a:t>dikenal</a:t>
            </a:r>
            <a:r>
              <a:rPr lang="en-US" b="0" i="0" dirty="0">
                <a:solidFill>
                  <a:srgbClr val="202122"/>
                </a:solidFill>
                <a:effectLst/>
                <a:latin typeface="-apple-system"/>
              </a:rPr>
              <a:t> </a:t>
            </a:r>
            <a:r>
              <a:rPr lang="en-US" b="0" i="0" dirty="0" err="1">
                <a:solidFill>
                  <a:srgbClr val="202122"/>
                </a:solidFill>
                <a:effectLst/>
                <a:latin typeface="-apple-system"/>
              </a:rPr>
              <a:t>sebagai</a:t>
            </a:r>
            <a:r>
              <a:rPr lang="en-US" b="0" i="0" dirty="0">
                <a:solidFill>
                  <a:srgbClr val="202122"/>
                </a:solidFill>
                <a:effectLst/>
                <a:latin typeface="-apple-system"/>
              </a:rPr>
              <a:t> </a:t>
            </a:r>
            <a:r>
              <a:rPr lang="en-US" b="0" i="0" dirty="0" err="1">
                <a:solidFill>
                  <a:srgbClr val="202122"/>
                </a:solidFill>
                <a:effectLst/>
                <a:latin typeface="-apple-system"/>
              </a:rPr>
              <a:t>labirin</a:t>
            </a:r>
            <a:r>
              <a:rPr lang="en-US" b="1" i="0" dirty="0">
                <a:solidFill>
                  <a:srgbClr val="202122"/>
                </a:solidFill>
                <a:effectLst/>
                <a:latin typeface="-apple-system"/>
              </a:rPr>
              <a:t> </a:t>
            </a:r>
            <a:r>
              <a:rPr lang="en-US" b="1" i="0" dirty="0" err="1">
                <a:solidFill>
                  <a:srgbClr val="202122"/>
                </a:solidFill>
                <a:effectLst/>
                <a:latin typeface="-apple-system"/>
              </a:rPr>
              <a:t>refleks</a:t>
            </a:r>
            <a:r>
              <a:rPr lang="en-US" b="1" i="0" dirty="0">
                <a:solidFill>
                  <a:srgbClr val="202122"/>
                </a:solidFill>
                <a:effectLst/>
                <a:latin typeface="-apple-system"/>
              </a:rPr>
              <a:t> cortical</a:t>
            </a:r>
            <a:r>
              <a:rPr lang="en-US" b="0" i="0" dirty="0">
                <a:solidFill>
                  <a:srgbClr val="202122"/>
                </a:solidFill>
                <a:effectLst/>
                <a:latin typeface="-apple-system"/>
              </a:rPr>
              <a:t>, </a:t>
            </a:r>
            <a:r>
              <a:rPr lang="en-US" b="0" i="0" dirty="0" err="1">
                <a:solidFill>
                  <a:srgbClr val="202122"/>
                </a:solidFill>
                <a:effectLst/>
                <a:latin typeface="-apple-system"/>
              </a:rPr>
              <a:t>adalah</a:t>
            </a:r>
            <a:r>
              <a:rPr lang="en-US" b="0" i="0" dirty="0">
                <a:solidFill>
                  <a:srgbClr val="202122"/>
                </a:solidFill>
                <a:effectLst/>
                <a:latin typeface="-apple-system"/>
              </a:rPr>
              <a:t> </a:t>
            </a:r>
            <a:r>
              <a:rPr lang="en-US" b="0" i="0" dirty="0" err="1">
                <a:solidFill>
                  <a:srgbClr val="202122"/>
                </a:solidFill>
                <a:effectLst/>
                <a:latin typeface="-apple-system"/>
              </a:rPr>
              <a:t>refleks</a:t>
            </a:r>
            <a:r>
              <a:rPr lang="en-US" b="0" i="0" dirty="0">
                <a:solidFill>
                  <a:srgbClr val="202122"/>
                </a:solidFill>
                <a:effectLst/>
                <a:latin typeface="-apple-system"/>
              </a:rPr>
              <a:t> yang </a:t>
            </a:r>
            <a:r>
              <a:rPr lang="en-US" b="0" i="0" dirty="0" err="1">
                <a:solidFill>
                  <a:srgbClr val="202122"/>
                </a:solidFill>
                <a:effectLst/>
                <a:latin typeface="-apple-system"/>
              </a:rPr>
              <a:t>mengoreksi</a:t>
            </a:r>
            <a:r>
              <a:rPr lang="en-US" b="0" i="0" dirty="0">
                <a:solidFill>
                  <a:srgbClr val="202122"/>
                </a:solidFill>
                <a:effectLst/>
                <a:latin typeface="-apple-system"/>
              </a:rPr>
              <a:t> </a:t>
            </a:r>
            <a:r>
              <a:rPr lang="en-US" b="0" i="0" dirty="0" err="1">
                <a:solidFill>
                  <a:srgbClr val="202122"/>
                </a:solidFill>
                <a:effectLst/>
                <a:latin typeface="-apple-system"/>
              </a:rPr>
              <a:t>orientasi</a:t>
            </a:r>
            <a:r>
              <a:rPr lang="en-US" b="0" i="0" dirty="0">
                <a:solidFill>
                  <a:srgbClr val="202122"/>
                </a:solidFill>
                <a:effectLst/>
                <a:latin typeface="-apple-system"/>
              </a:rPr>
              <a:t> </a:t>
            </a:r>
            <a:r>
              <a:rPr lang="en-US" b="0" i="0" dirty="0" err="1">
                <a:solidFill>
                  <a:srgbClr val="202122"/>
                </a:solidFill>
                <a:effectLst/>
                <a:latin typeface="-apple-system"/>
              </a:rPr>
              <a:t>tubuh</a:t>
            </a:r>
            <a:r>
              <a:rPr lang="en-US" b="0" i="0" dirty="0">
                <a:solidFill>
                  <a:srgbClr val="202122"/>
                </a:solidFill>
                <a:effectLst/>
                <a:latin typeface="-apple-system"/>
              </a:rPr>
              <a:t> </a:t>
            </a:r>
            <a:r>
              <a:rPr lang="en-US" b="0" i="0" dirty="0" err="1">
                <a:solidFill>
                  <a:srgbClr val="202122"/>
                </a:solidFill>
                <a:effectLst/>
                <a:latin typeface="-apple-system"/>
              </a:rPr>
              <a:t>ketika</a:t>
            </a:r>
            <a:r>
              <a:rPr lang="en-US" b="0" i="0" dirty="0">
                <a:solidFill>
                  <a:srgbClr val="202122"/>
                </a:solidFill>
                <a:effectLst/>
                <a:latin typeface="-apple-system"/>
              </a:rPr>
              <a:t> </a:t>
            </a:r>
            <a:r>
              <a:rPr lang="en-US" b="0" i="0" dirty="0" err="1">
                <a:solidFill>
                  <a:srgbClr val="202122"/>
                </a:solidFill>
                <a:effectLst/>
                <a:latin typeface="-apple-system"/>
              </a:rPr>
              <a:t>diambil</a:t>
            </a:r>
            <a:r>
              <a:rPr lang="en-US" b="0" i="0" dirty="0">
                <a:solidFill>
                  <a:srgbClr val="202122"/>
                </a:solidFill>
                <a:effectLst/>
                <a:latin typeface="-apple-system"/>
              </a:rPr>
              <a:t> </a:t>
            </a:r>
            <a:r>
              <a:rPr lang="en-US" b="0" i="0" dirty="0" err="1">
                <a:solidFill>
                  <a:srgbClr val="202122"/>
                </a:solidFill>
                <a:effectLst/>
                <a:latin typeface="-apple-system"/>
              </a:rPr>
              <a:t>keluar</a:t>
            </a:r>
            <a:r>
              <a:rPr lang="en-US" b="0" i="0" dirty="0">
                <a:solidFill>
                  <a:srgbClr val="202122"/>
                </a:solidFill>
                <a:effectLst/>
                <a:latin typeface="-apple-system"/>
              </a:rPr>
              <a:t> </a:t>
            </a:r>
            <a:r>
              <a:rPr lang="en-US" b="0" i="0" dirty="0" err="1">
                <a:solidFill>
                  <a:srgbClr val="202122"/>
                </a:solidFill>
                <a:effectLst/>
                <a:latin typeface="-apple-system"/>
              </a:rPr>
              <a:t>dari</a:t>
            </a:r>
            <a:r>
              <a:rPr lang="en-US" b="0" i="0" dirty="0">
                <a:solidFill>
                  <a:srgbClr val="202122"/>
                </a:solidFill>
                <a:effectLst/>
                <a:latin typeface="-apple-system"/>
              </a:rPr>
              <a:t> </a:t>
            </a:r>
            <a:r>
              <a:rPr lang="en-US" b="0" i="0" dirty="0" err="1">
                <a:solidFill>
                  <a:srgbClr val="202122"/>
                </a:solidFill>
                <a:effectLst/>
                <a:latin typeface="-apple-system"/>
              </a:rPr>
              <a:t>posisi</a:t>
            </a:r>
            <a:r>
              <a:rPr lang="en-US" b="0" i="0" dirty="0">
                <a:solidFill>
                  <a:srgbClr val="202122"/>
                </a:solidFill>
                <a:effectLst/>
                <a:latin typeface="-apple-system"/>
              </a:rPr>
              <a:t> </a:t>
            </a:r>
            <a:r>
              <a:rPr lang="en-US" b="0" i="0" dirty="0" err="1">
                <a:solidFill>
                  <a:srgbClr val="202122"/>
                </a:solidFill>
                <a:effectLst/>
                <a:latin typeface="-apple-system"/>
              </a:rPr>
              <a:t>tegak</a:t>
            </a:r>
            <a:r>
              <a:rPr lang="en-US" b="0" i="0" dirty="0">
                <a:solidFill>
                  <a:srgbClr val="202122"/>
                </a:solidFill>
                <a:effectLst/>
                <a:latin typeface="-apple-system"/>
              </a:rPr>
              <a:t> normal. </a:t>
            </a:r>
            <a:r>
              <a:rPr lang="en-US" b="0" i="0" dirty="0" err="1">
                <a:solidFill>
                  <a:srgbClr val="202122"/>
                </a:solidFill>
                <a:effectLst/>
                <a:latin typeface="-apple-system"/>
              </a:rPr>
              <a:t>Ini</a:t>
            </a:r>
            <a:r>
              <a:rPr lang="en-US" b="0" i="0" dirty="0">
                <a:solidFill>
                  <a:srgbClr val="202122"/>
                </a:solidFill>
                <a:effectLst/>
                <a:latin typeface="-apple-system"/>
              </a:rPr>
              <a:t> </a:t>
            </a:r>
            <a:r>
              <a:rPr lang="en-US" b="0" i="0" dirty="0" err="1">
                <a:solidFill>
                  <a:srgbClr val="202122"/>
                </a:solidFill>
                <a:effectLst/>
                <a:latin typeface="-apple-system"/>
              </a:rPr>
              <a:t>diprakarsai</a:t>
            </a:r>
            <a:r>
              <a:rPr lang="en-US" b="0" i="0" dirty="0">
                <a:solidFill>
                  <a:srgbClr val="202122"/>
                </a:solidFill>
                <a:effectLst/>
                <a:latin typeface="-apple-system"/>
              </a:rPr>
              <a:t> oleh system vestibular, yang </a:t>
            </a:r>
            <a:r>
              <a:rPr lang="en-US" b="0" i="0" dirty="0" err="1">
                <a:solidFill>
                  <a:srgbClr val="202122"/>
                </a:solidFill>
                <a:effectLst/>
                <a:latin typeface="-apple-system"/>
              </a:rPr>
              <a:t>mendeteksi</a:t>
            </a:r>
            <a:r>
              <a:rPr lang="en-US" b="0" i="0" dirty="0">
                <a:solidFill>
                  <a:srgbClr val="202122"/>
                </a:solidFill>
                <a:effectLst/>
                <a:latin typeface="-apple-system"/>
              </a:rPr>
              <a:t> </a:t>
            </a:r>
            <a:r>
              <a:rPr lang="en-US" b="0" i="0" dirty="0" err="1">
                <a:solidFill>
                  <a:srgbClr val="202122"/>
                </a:solidFill>
                <a:effectLst/>
                <a:latin typeface="-apple-system"/>
              </a:rPr>
              <a:t>bahwa</a:t>
            </a:r>
            <a:r>
              <a:rPr lang="en-US" b="0" i="0" dirty="0">
                <a:solidFill>
                  <a:srgbClr val="202122"/>
                </a:solidFill>
                <a:effectLst/>
                <a:latin typeface="-apple-system"/>
              </a:rPr>
              <a:t> </a:t>
            </a:r>
            <a:r>
              <a:rPr lang="en-US" b="0" i="0" dirty="0" err="1">
                <a:solidFill>
                  <a:srgbClr val="202122"/>
                </a:solidFill>
                <a:effectLst/>
                <a:latin typeface="-apple-system"/>
              </a:rPr>
              <a:t>tubuh</a:t>
            </a:r>
            <a:r>
              <a:rPr lang="en-US" b="0" i="0" dirty="0">
                <a:solidFill>
                  <a:srgbClr val="202122"/>
                </a:solidFill>
                <a:effectLst/>
                <a:latin typeface="-apple-system"/>
              </a:rPr>
              <a:t> </a:t>
            </a:r>
            <a:r>
              <a:rPr lang="en-US" b="0" i="0" dirty="0" err="1">
                <a:solidFill>
                  <a:srgbClr val="202122"/>
                </a:solidFill>
                <a:effectLst/>
                <a:latin typeface="-apple-system"/>
              </a:rPr>
              <a:t>tidak</a:t>
            </a:r>
            <a:r>
              <a:rPr lang="en-US" b="0" i="0" dirty="0">
                <a:solidFill>
                  <a:srgbClr val="202122"/>
                </a:solidFill>
                <a:effectLst/>
                <a:latin typeface="-apple-system"/>
              </a:rPr>
              <a:t> </a:t>
            </a:r>
            <a:r>
              <a:rPr lang="en-US" b="0" i="0" dirty="0" err="1">
                <a:solidFill>
                  <a:srgbClr val="202122"/>
                </a:solidFill>
                <a:effectLst/>
                <a:latin typeface="-apple-system"/>
              </a:rPr>
              <a:t>tegak</a:t>
            </a:r>
            <a:r>
              <a:rPr lang="en-US" b="0" i="0" dirty="0">
                <a:solidFill>
                  <a:srgbClr val="202122"/>
                </a:solidFill>
                <a:effectLst/>
                <a:latin typeface="-apple-system"/>
              </a:rPr>
              <a:t> dan </a:t>
            </a:r>
            <a:r>
              <a:rPr lang="en-US" b="0" i="0" dirty="0" err="1">
                <a:solidFill>
                  <a:srgbClr val="202122"/>
                </a:solidFill>
                <a:effectLst/>
                <a:latin typeface="-apple-system"/>
              </a:rPr>
              <a:t>menyebabkan</a:t>
            </a:r>
            <a:r>
              <a:rPr lang="en-US" b="0" i="0" dirty="0">
                <a:solidFill>
                  <a:srgbClr val="202122"/>
                </a:solidFill>
                <a:effectLst/>
                <a:latin typeface="-apple-system"/>
              </a:rPr>
              <a:t> </a:t>
            </a:r>
            <a:r>
              <a:rPr lang="en-US" b="0" i="0" dirty="0" err="1">
                <a:solidFill>
                  <a:srgbClr val="202122"/>
                </a:solidFill>
                <a:effectLst/>
                <a:latin typeface="-apple-system"/>
              </a:rPr>
              <a:t>kepala</a:t>
            </a:r>
            <a:r>
              <a:rPr lang="en-US" b="0" i="0" dirty="0">
                <a:solidFill>
                  <a:srgbClr val="202122"/>
                </a:solidFill>
                <a:effectLst/>
                <a:latin typeface="-apple-system"/>
              </a:rPr>
              <a:t> </a:t>
            </a:r>
            <a:r>
              <a:rPr lang="en-US" b="0" i="0" dirty="0" err="1">
                <a:solidFill>
                  <a:srgbClr val="202122"/>
                </a:solidFill>
                <a:effectLst/>
                <a:latin typeface="-apple-system"/>
              </a:rPr>
              <a:t>bergerak</a:t>
            </a:r>
            <a:r>
              <a:rPr lang="en-US" b="0" i="0" dirty="0">
                <a:solidFill>
                  <a:srgbClr val="202122"/>
                </a:solidFill>
                <a:effectLst/>
                <a:latin typeface="-apple-system"/>
              </a:rPr>
              <a:t> </a:t>
            </a:r>
            <a:r>
              <a:rPr lang="en-US" b="0" i="0" dirty="0" err="1">
                <a:solidFill>
                  <a:srgbClr val="202122"/>
                </a:solidFill>
                <a:effectLst/>
                <a:latin typeface="-apple-system"/>
              </a:rPr>
              <a:t>kembali</a:t>
            </a:r>
            <a:r>
              <a:rPr lang="en-US" b="0" i="0" dirty="0">
                <a:solidFill>
                  <a:srgbClr val="202122"/>
                </a:solidFill>
                <a:effectLst/>
                <a:latin typeface="-apple-system"/>
              </a:rPr>
              <a:t> </a:t>
            </a:r>
            <a:r>
              <a:rPr lang="en-US" b="0" i="0" dirty="0" err="1">
                <a:solidFill>
                  <a:srgbClr val="202122"/>
                </a:solidFill>
                <a:effectLst/>
                <a:latin typeface="-apple-system"/>
              </a:rPr>
              <a:t>ke</a:t>
            </a:r>
            <a:r>
              <a:rPr lang="en-US" b="0" i="0" dirty="0">
                <a:solidFill>
                  <a:srgbClr val="202122"/>
                </a:solidFill>
                <a:effectLst/>
                <a:latin typeface="-apple-system"/>
              </a:rPr>
              <a:t> </a:t>
            </a:r>
            <a:r>
              <a:rPr lang="en-US" b="0" i="0" dirty="0" err="1">
                <a:solidFill>
                  <a:srgbClr val="202122"/>
                </a:solidFill>
                <a:effectLst/>
                <a:latin typeface="-apple-system"/>
              </a:rPr>
              <a:t>posisinya</a:t>
            </a:r>
            <a:r>
              <a:rPr lang="en-US" b="0" i="0" dirty="0">
                <a:solidFill>
                  <a:srgbClr val="202122"/>
                </a:solidFill>
                <a:effectLst/>
                <a:latin typeface="-apple-system"/>
              </a:rPr>
              <a:t> </a:t>
            </a:r>
            <a:r>
              <a:rPr lang="en-US" b="0" i="0" dirty="0" err="1">
                <a:solidFill>
                  <a:srgbClr val="202122"/>
                </a:solidFill>
                <a:effectLst/>
                <a:latin typeface="-apple-system"/>
              </a:rPr>
              <a:t>saat</a:t>
            </a:r>
            <a:r>
              <a:rPr lang="en-US" b="0" i="0" dirty="0">
                <a:solidFill>
                  <a:srgbClr val="202122"/>
                </a:solidFill>
                <a:effectLst/>
                <a:latin typeface="-apple-system"/>
              </a:rPr>
              <a:t> </a:t>
            </a:r>
            <a:r>
              <a:rPr lang="en-US" b="0" i="0" dirty="0" err="1">
                <a:solidFill>
                  <a:srgbClr val="202122"/>
                </a:solidFill>
                <a:effectLst/>
                <a:latin typeface="-apple-system"/>
              </a:rPr>
              <a:t>tubuh</a:t>
            </a:r>
            <a:r>
              <a:rPr lang="en-US" b="0" i="0" dirty="0">
                <a:solidFill>
                  <a:srgbClr val="202122"/>
                </a:solidFill>
                <a:effectLst/>
                <a:latin typeface="-apple-system"/>
              </a:rPr>
              <a:t> </a:t>
            </a:r>
            <a:r>
              <a:rPr lang="en-US" b="0" i="0" dirty="0" err="1">
                <a:solidFill>
                  <a:srgbClr val="202122"/>
                </a:solidFill>
                <a:effectLst/>
                <a:latin typeface="-apple-system"/>
              </a:rPr>
              <a:t>mengikuti</a:t>
            </a:r>
            <a:r>
              <a:rPr lang="en-US" b="0" i="0" dirty="0">
                <a:solidFill>
                  <a:srgbClr val="202122"/>
                </a:solidFill>
                <a:effectLst/>
                <a:latin typeface="-apple-system"/>
              </a:rPr>
              <a:t>.</a:t>
            </a:r>
          </a:p>
          <a:p>
            <a:r>
              <a:rPr lang="en-US" b="0" i="0" dirty="0">
                <a:solidFill>
                  <a:srgbClr val="202122"/>
                </a:solidFill>
                <a:effectLst/>
                <a:latin typeface="-apple-system"/>
              </a:rPr>
              <a:t> </a:t>
            </a:r>
            <a:r>
              <a:rPr lang="en-US" b="0" i="0" dirty="0" err="1">
                <a:solidFill>
                  <a:srgbClr val="202122"/>
                </a:solidFill>
                <a:effectLst/>
                <a:latin typeface="-apple-system"/>
              </a:rPr>
              <a:t>Persepsi</a:t>
            </a:r>
            <a:r>
              <a:rPr lang="en-US" b="0" i="0" dirty="0">
                <a:solidFill>
                  <a:srgbClr val="202122"/>
                </a:solidFill>
                <a:effectLst/>
                <a:latin typeface="-apple-system"/>
              </a:rPr>
              <a:t> </a:t>
            </a:r>
            <a:r>
              <a:rPr lang="en-US" b="0" i="0" dirty="0" err="1">
                <a:solidFill>
                  <a:srgbClr val="202122"/>
                </a:solidFill>
                <a:effectLst/>
                <a:latin typeface="-apple-system"/>
              </a:rPr>
              <a:t>gerakan</a:t>
            </a:r>
            <a:r>
              <a:rPr lang="en-US" b="0" i="0" dirty="0">
                <a:solidFill>
                  <a:srgbClr val="202122"/>
                </a:solidFill>
                <a:effectLst/>
                <a:latin typeface="-apple-system"/>
              </a:rPr>
              <a:t> </a:t>
            </a:r>
            <a:r>
              <a:rPr lang="en-US" b="0" i="0" dirty="0" err="1">
                <a:solidFill>
                  <a:srgbClr val="202122"/>
                </a:solidFill>
                <a:effectLst/>
                <a:latin typeface="-apple-system"/>
              </a:rPr>
              <a:t>kepala</a:t>
            </a:r>
            <a:r>
              <a:rPr lang="en-US" b="0" i="0" dirty="0">
                <a:solidFill>
                  <a:srgbClr val="202122"/>
                </a:solidFill>
                <a:effectLst/>
                <a:latin typeface="-apple-system"/>
              </a:rPr>
              <a:t> </a:t>
            </a:r>
            <a:r>
              <a:rPr lang="en-US" b="0" i="0" dirty="0" err="1">
                <a:solidFill>
                  <a:srgbClr val="202122"/>
                </a:solidFill>
                <a:effectLst/>
                <a:latin typeface="-apple-system"/>
              </a:rPr>
              <a:t>melibatkan</a:t>
            </a:r>
            <a:r>
              <a:rPr lang="en-US" b="0" i="0" dirty="0">
                <a:solidFill>
                  <a:srgbClr val="202122"/>
                </a:solidFill>
                <a:effectLst/>
                <a:latin typeface="-apple-system"/>
              </a:rPr>
              <a:t> </a:t>
            </a:r>
            <a:r>
              <a:rPr lang="en-US" b="0" i="0" dirty="0" err="1">
                <a:solidFill>
                  <a:srgbClr val="202122"/>
                </a:solidFill>
                <a:effectLst/>
                <a:latin typeface="-apple-system"/>
              </a:rPr>
              <a:t>tubuh</a:t>
            </a:r>
            <a:r>
              <a:rPr lang="en-US" b="0" i="0" dirty="0">
                <a:solidFill>
                  <a:srgbClr val="202122"/>
                </a:solidFill>
                <a:effectLst/>
                <a:latin typeface="-apple-system"/>
              </a:rPr>
              <a:t> yang </a:t>
            </a:r>
            <a:r>
              <a:rPr lang="en-US" b="0" i="0" dirty="0" err="1">
                <a:solidFill>
                  <a:srgbClr val="202122"/>
                </a:solidFill>
                <a:effectLst/>
                <a:latin typeface="-apple-system"/>
              </a:rPr>
              <a:t>merasakan</a:t>
            </a:r>
            <a:r>
              <a:rPr lang="en-US" b="0" i="0" dirty="0">
                <a:solidFill>
                  <a:srgbClr val="202122"/>
                </a:solidFill>
                <a:effectLst/>
                <a:latin typeface="-apple-system"/>
              </a:rPr>
              <a:t> </a:t>
            </a:r>
            <a:r>
              <a:rPr lang="en-US" b="0" i="0" dirty="0" err="1">
                <a:solidFill>
                  <a:srgbClr val="202122"/>
                </a:solidFill>
                <a:effectLst/>
                <a:latin typeface="-apple-system"/>
              </a:rPr>
              <a:t>percepatan</a:t>
            </a:r>
            <a:r>
              <a:rPr lang="en-US" b="0" i="0" dirty="0">
                <a:solidFill>
                  <a:srgbClr val="202122"/>
                </a:solidFill>
                <a:effectLst/>
                <a:latin typeface="-apple-system"/>
              </a:rPr>
              <a:t> linier </a:t>
            </a:r>
            <a:r>
              <a:rPr lang="en-US" b="0" i="0" dirty="0" err="1">
                <a:solidFill>
                  <a:srgbClr val="202122"/>
                </a:solidFill>
                <a:effectLst/>
                <a:latin typeface="-apple-system"/>
              </a:rPr>
              <a:t>atau</a:t>
            </a:r>
            <a:r>
              <a:rPr lang="en-US" b="0" i="0" dirty="0">
                <a:solidFill>
                  <a:srgbClr val="202122"/>
                </a:solidFill>
                <a:effectLst/>
                <a:latin typeface="-apple-system"/>
              </a:rPr>
              <a:t> </a:t>
            </a:r>
            <a:r>
              <a:rPr lang="en-US" b="0" i="0" dirty="0" err="1">
                <a:solidFill>
                  <a:srgbClr val="202122"/>
                </a:solidFill>
                <a:effectLst/>
                <a:latin typeface="-apple-system"/>
              </a:rPr>
              <a:t>gaya</a:t>
            </a:r>
            <a:r>
              <a:rPr lang="en-US" b="0" i="0" dirty="0">
                <a:solidFill>
                  <a:srgbClr val="202122"/>
                </a:solidFill>
                <a:effectLst/>
                <a:latin typeface="-apple-system"/>
              </a:rPr>
              <a:t> </a:t>
            </a:r>
            <a:r>
              <a:rPr lang="en-US" b="0" i="0" dirty="0" err="1">
                <a:solidFill>
                  <a:srgbClr val="202122"/>
                </a:solidFill>
                <a:effectLst/>
                <a:latin typeface="-apple-system"/>
              </a:rPr>
              <a:t>gravitasi</a:t>
            </a:r>
            <a:r>
              <a:rPr lang="en-US" b="0" i="0" dirty="0">
                <a:solidFill>
                  <a:srgbClr val="202122"/>
                </a:solidFill>
                <a:effectLst/>
                <a:latin typeface="-apple-system"/>
              </a:rPr>
              <a:t>, dan </a:t>
            </a:r>
            <a:r>
              <a:rPr lang="en-US" b="0" i="0" dirty="0" err="1">
                <a:solidFill>
                  <a:srgbClr val="202122"/>
                </a:solidFill>
                <a:effectLst/>
                <a:latin typeface="-apple-system"/>
              </a:rPr>
              <a:t>percepatan</a:t>
            </a:r>
            <a:r>
              <a:rPr lang="en-US" b="0" i="0" dirty="0">
                <a:solidFill>
                  <a:srgbClr val="202122"/>
                </a:solidFill>
                <a:effectLst/>
                <a:latin typeface="-apple-system"/>
              </a:rPr>
              <a:t> </a:t>
            </a:r>
            <a:r>
              <a:rPr lang="en-US" b="0" i="0" dirty="0" err="1">
                <a:solidFill>
                  <a:srgbClr val="202122"/>
                </a:solidFill>
                <a:effectLst/>
                <a:latin typeface="-apple-system"/>
              </a:rPr>
              <a:t>sudut</a:t>
            </a:r>
            <a:r>
              <a:rPr lang="en-US" b="0" i="0" dirty="0">
                <a:solidFill>
                  <a:srgbClr val="202122"/>
                </a:solidFill>
                <a:effectLst/>
                <a:latin typeface="-apple-system"/>
              </a:rPr>
              <a:t> </a:t>
            </a:r>
            <a:r>
              <a:rPr lang="en-US" b="0" i="0" dirty="0" err="1">
                <a:solidFill>
                  <a:srgbClr val="202122"/>
                </a:solidFill>
                <a:effectLst/>
                <a:latin typeface="-apple-system"/>
              </a:rPr>
              <a:t>melalui</a:t>
            </a:r>
            <a:r>
              <a:rPr lang="en-US" b="0" i="0" dirty="0">
                <a:solidFill>
                  <a:srgbClr val="202122"/>
                </a:solidFill>
                <a:effectLst/>
                <a:latin typeface="-apple-system"/>
              </a:rPr>
              <a:t> </a:t>
            </a:r>
            <a:r>
              <a:rPr lang="en-US" b="0" i="0" dirty="0" err="1">
                <a:solidFill>
                  <a:srgbClr val="202122"/>
                </a:solidFill>
                <a:effectLst/>
                <a:latin typeface="-apple-system"/>
              </a:rPr>
              <a:t>kanal</a:t>
            </a:r>
            <a:r>
              <a:rPr lang="en-US" b="0" i="0" dirty="0">
                <a:solidFill>
                  <a:srgbClr val="202122"/>
                </a:solidFill>
                <a:effectLst/>
                <a:latin typeface="-apple-system"/>
              </a:rPr>
              <a:t> </a:t>
            </a:r>
            <a:r>
              <a:rPr lang="en-US" b="0" i="0" dirty="0" err="1">
                <a:solidFill>
                  <a:srgbClr val="202122"/>
                </a:solidFill>
                <a:effectLst/>
                <a:latin typeface="-apple-system"/>
              </a:rPr>
              <a:t>berbentuk</a:t>
            </a:r>
            <a:r>
              <a:rPr lang="en-US" b="0" i="0" dirty="0">
                <a:solidFill>
                  <a:srgbClr val="202122"/>
                </a:solidFill>
                <a:effectLst/>
                <a:latin typeface="-apple-system"/>
              </a:rPr>
              <a:t> </a:t>
            </a:r>
            <a:r>
              <a:rPr lang="en-US" b="0" i="0" dirty="0" err="1">
                <a:solidFill>
                  <a:srgbClr val="202122"/>
                </a:solidFill>
                <a:effectLst/>
                <a:latin typeface="-apple-system"/>
              </a:rPr>
              <a:t>setengah</a:t>
            </a:r>
            <a:r>
              <a:rPr lang="en-US" b="0" i="0" dirty="0">
                <a:solidFill>
                  <a:srgbClr val="202122"/>
                </a:solidFill>
                <a:effectLst/>
                <a:latin typeface="-apple-system"/>
              </a:rPr>
              <a:t> </a:t>
            </a:r>
            <a:r>
              <a:rPr lang="en-US" b="0" i="0" dirty="0" err="1">
                <a:solidFill>
                  <a:srgbClr val="202122"/>
                </a:solidFill>
                <a:effectLst/>
                <a:latin typeface="-apple-system"/>
              </a:rPr>
              <a:t>lingkaran</a:t>
            </a:r>
            <a:r>
              <a:rPr lang="en-US" b="0" i="0" dirty="0">
                <a:solidFill>
                  <a:srgbClr val="202122"/>
                </a:solidFill>
                <a:effectLst/>
                <a:latin typeface="-apple-system"/>
              </a:rPr>
              <a:t>. </a:t>
            </a:r>
            <a:r>
              <a:rPr lang="en-US" b="0" i="0" dirty="0" err="1">
                <a:solidFill>
                  <a:srgbClr val="202122"/>
                </a:solidFill>
                <a:effectLst/>
                <a:latin typeface="-apple-system"/>
              </a:rPr>
              <a:t>Refleks</a:t>
            </a:r>
            <a:r>
              <a:rPr lang="en-US" b="0" i="0" dirty="0">
                <a:solidFill>
                  <a:srgbClr val="202122"/>
                </a:solidFill>
                <a:effectLst/>
                <a:latin typeface="-apple-system"/>
              </a:rPr>
              <a:t> </a:t>
            </a:r>
            <a:r>
              <a:rPr lang="en-US" b="0" i="0" dirty="0" err="1">
                <a:solidFill>
                  <a:srgbClr val="202122"/>
                </a:solidFill>
                <a:effectLst/>
                <a:latin typeface="-apple-system"/>
              </a:rPr>
              <a:t>menggunakan</a:t>
            </a:r>
            <a:r>
              <a:rPr lang="en-US" b="0" i="0" dirty="0">
                <a:solidFill>
                  <a:srgbClr val="202122"/>
                </a:solidFill>
                <a:effectLst/>
                <a:latin typeface="-apple-system"/>
              </a:rPr>
              <a:t> </a:t>
            </a:r>
            <a:r>
              <a:rPr lang="en-US" b="0" i="0" dirty="0" err="1">
                <a:solidFill>
                  <a:srgbClr val="202122"/>
                </a:solidFill>
                <a:effectLst/>
                <a:latin typeface="-apple-system"/>
              </a:rPr>
              <a:t>kombinasi</a:t>
            </a:r>
            <a:r>
              <a:rPr lang="en-US" b="0" i="0" dirty="0">
                <a:solidFill>
                  <a:srgbClr val="202122"/>
                </a:solidFill>
                <a:effectLst/>
                <a:latin typeface="-apple-system"/>
              </a:rPr>
              <a:t> input system visual, input vestibular, dan </a:t>
            </a:r>
            <a:r>
              <a:rPr lang="en-US" b="0" i="0" dirty="0" err="1">
                <a:solidFill>
                  <a:srgbClr val="202122"/>
                </a:solidFill>
                <a:effectLst/>
                <a:latin typeface="-apple-system"/>
              </a:rPr>
              <a:t>somatosensoris</a:t>
            </a:r>
            <a:r>
              <a:rPr lang="en-US" b="0" i="0" dirty="0">
                <a:solidFill>
                  <a:srgbClr val="202122"/>
                </a:solidFill>
                <a:effectLst/>
                <a:latin typeface="-apple-system"/>
              </a:rPr>
              <a:t> </a:t>
            </a:r>
            <a:r>
              <a:rPr lang="en-US" b="0" i="0" dirty="0" err="1">
                <a:solidFill>
                  <a:srgbClr val="202122"/>
                </a:solidFill>
                <a:effectLst/>
                <a:latin typeface="-apple-system"/>
              </a:rPr>
              <a:t>masukan</a:t>
            </a:r>
            <a:r>
              <a:rPr lang="en-US" b="0" i="0" dirty="0">
                <a:solidFill>
                  <a:srgbClr val="202122"/>
                </a:solidFill>
                <a:effectLst/>
                <a:latin typeface="-apple-system"/>
              </a:rPr>
              <a:t> </a:t>
            </a:r>
            <a:r>
              <a:rPr lang="en-US" b="0" i="0" dirty="0" err="1">
                <a:solidFill>
                  <a:srgbClr val="202122"/>
                </a:solidFill>
                <a:effectLst/>
                <a:latin typeface="-apple-system"/>
              </a:rPr>
              <a:t>untuk</a:t>
            </a:r>
            <a:r>
              <a:rPr lang="en-US" b="0" i="0" dirty="0">
                <a:solidFill>
                  <a:srgbClr val="202122"/>
                </a:solidFill>
                <a:effectLst/>
                <a:latin typeface="-apple-system"/>
              </a:rPr>
              <a:t> </a:t>
            </a:r>
            <a:r>
              <a:rPr lang="en-US" b="0" i="0" dirty="0" err="1">
                <a:solidFill>
                  <a:srgbClr val="202122"/>
                </a:solidFill>
                <a:effectLst/>
                <a:latin typeface="-apple-system"/>
              </a:rPr>
              <a:t>membuat</a:t>
            </a:r>
            <a:r>
              <a:rPr lang="en-US" b="0" i="0" dirty="0">
                <a:solidFill>
                  <a:srgbClr val="202122"/>
                </a:solidFill>
                <a:effectLst/>
                <a:latin typeface="-apple-system"/>
              </a:rPr>
              <a:t> </a:t>
            </a:r>
            <a:r>
              <a:rPr lang="en-US" b="0" i="0" dirty="0" err="1">
                <a:solidFill>
                  <a:srgbClr val="202122"/>
                </a:solidFill>
                <a:effectLst/>
                <a:latin typeface="-apple-system"/>
              </a:rPr>
              <a:t>penyesuaian</a:t>
            </a:r>
            <a:r>
              <a:rPr lang="en-US" b="0" i="0" dirty="0">
                <a:solidFill>
                  <a:srgbClr val="202122"/>
                </a:solidFill>
                <a:effectLst/>
                <a:latin typeface="-apple-system"/>
              </a:rPr>
              <a:t> </a:t>
            </a:r>
            <a:r>
              <a:rPr lang="en-US" b="0" i="0" dirty="0" err="1">
                <a:solidFill>
                  <a:srgbClr val="202122"/>
                </a:solidFill>
                <a:effectLst/>
                <a:latin typeface="-apple-system"/>
              </a:rPr>
              <a:t>postur</a:t>
            </a:r>
            <a:r>
              <a:rPr lang="en-US" b="0" i="0" dirty="0">
                <a:solidFill>
                  <a:srgbClr val="202122"/>
                </a:solidFill>
                <a:effectLst/>
                <a:latin typeface="-apple-system"/>
              </a:rPr>
              <a:t> </a:t>
            </a:r>
            <a:r>
              <a:rPr lang="en-US" b="0" i="0" dirty="0" err="1">
                <a:solidFill>
                  <a:srgbClr val="202122"/>
                </a:solidFill>
                <a:effectLst/>
                <a:latin typeface="-apple-system"/>
              </a:rPr>
              <a:t>tubuh</a:t>
            </a:r>
            <a:r>
              <a:rPr lang="en-US" b="0" i="0" dirty="0">
                <a:solidFill>
                  <a:srgbClr val="202122"/>
                </a:solidFill>
                <a:effectLst/>
                <a:latin typeface="-apple-system"/>
              </a:rPr>
              <a:t> </a:t>
            </a:r>
            <a:r>
              <a:rPr lang="en-US" b="0" i="0" dirty="0" err="1">
                <a:solidFill>
                  <a:srgbClr val="202122"/>
                </a:solidFill>
                <a:effectLst/>
                <a:latin typeface="-apple-system"/>
              </a:rPr>
              <a:t>ketika</a:t>
            </a:r>
            <a:r>
              <a:rPr lang="en-US" b="0" i="0" dirty="0">
                <a:solidFill>
                  <a:srgbClr val="202122"/>
                </a:solidFill>
                <a:effectLst/>
                <a:latin typeface="-apple-system"/>
              </a:rPr>
              <a:t> </a:t>
            </a:r>
            <a:r>
              <a:rPr lang="en-US" b="0" i="0" dirty="0" err="1">
                <a:solidFill>
                  <a:srgbClr val="202122"/>
                </a:solidFill>
                <a:effectLst/>
                <a:latin typeface="-apple-system"/>
              </a:rPr>
              <a:t>tubuh</a:t>
            </a:r>
            <a:r>
              <a:rPr lang="en-US" b="0" i="0" dirty="0">
                <a:solidFill>
                  <a:srgbClr val="202122"/>
                </a:solidFill>
                <a:effectLst/>
                <a:latin typeface="-apple-system"/>
              </a:rPr>
              <a:t> </a:t>
            </a:r>
            <a:r>
              <a:rPr lang="en-US" b="0" i="0" dirty="0" err="1">
                <a:solidFill>
                  <a:srgbClr val="202122"/>
                </a:solidFill>
                <a:effectLst/>
                <a:latin typeface="-apple-system"/>
              </a:rPr>
              <a:t>menjadi</a:t>
            </a:r>
            <a:r>
              <a:rPr lang="en-US" b="0" i="0" dirty="0">
                <a:solidFill>
                  <a:srgbClr val="202122"/>
                </a:solidFill>
                <a:effectLst/>
                <a:latin typeface="-apple-system"/>
              </a:rPr>
              <a:t> </a:t>
            </a:r>
            <a:r>
              <a:rPr lang="en-US" b="0" i="0" dirty="0" err="1">
                <a:solidFill>
                  <a:srgbClr val="202122"/>
                </a:solidFill>
                <a:effectLst/>
                <a:latin typeface="-apple-system"/>
              </a:rPr>
              <a:t>bergeser</a:t>
            </a:r>
            <a:r>
              <a:rPr lang="en-US" b="0" i="0" dirty="0">
                <a:solidFill>
                  <a:srgbClr val="202122"/>
                </a:solidFill>
                <a:effectLst/>
                <a:latin typeface="-apple-system"/>
              </a:rPr>
              <a:t> </a:t>
            </a:r>
            <a:r>
              <a:rPr lang="en-US" b="0" i="0" dirty="0" err="1">
                <a:solidFill>
                  <a:srgbClr val="202122"/>
                </a:solidFill>
                <a:effectLst/>
                <a:latin typeface="-apple-system"/>
              </a:rPr>
              <a:t>dari</a:t>
            </a:r>
            <a:r>
              <a:rPr lang="en-US" b="0" i="0" dirty="0">
                <a:solidFill>
                  <a:srgbClr val="202122"/>
                </a:solidFill>
                <a:effectLst/>
                <a:latin typeface="-apple-system"/>
              </a:rPr>
              <a:t> </a:t>
            </a:r>
            <a:r>
              <a:rPr lang="en-US" b="0" i="0" dirty="0" err="1">
                <a:solidFill>
                  <a:srgbClr val="202122"/>
                </a:solidFill>
                <a:effectLst/>
                <a:latin typeface="-apple-system"/>
              </a:rPr>
              <a:t>posisi</a:t>
            </a:r>
            <a:r>
              <a:rPr lang="en-US" b="0" i="0" dirty="0">
                <a:solidFill>
                  <a:srgbClr val="202122"/>
                </a:solidFill>
                <a:effectLst/>
                <a:latin typeface="-apple-system"/>
              </a:rPr>
              <a:t> </a:t>
            </a:r>
            <a:r>
              <a:rPr lang="en-US" b="0" i="0" dirty="0" err="1">
                <a:solidFill>
                  <a:srgbClr val="202122"/>
                </a:solidFill>
                <a:effectLst/>
                <a:latin typeface="-apple-system"/>
              </a:rPr>
              <a:t>vertikal</a:t>
            </a:r>
            <a:r>
              <a:rPr lang="en-US" b="0" i="0" dirty="0">
                <a:solidFill>
                  <a:srgbClr val="202122"/>
                </a:solidFill>
                <a:effectLst/>
                <a:latin typeface="-apple-system"/>
              </a:rPr>
              <a:t> </a:t>
            </a:r>
            <a:r>
              <a:rPr lang="en-US" b="0" i="0" dirty="0" err="1">
                <a:solidFill>
                  <a:srgbClr val="202122"/>
                </a:solidFill>
                <a:effectLst/>
                <a:latin typeface="-apple-system"/>
              </a:rPr>
              <a:t>normalnya</a:t>
            </a:r>
            <a:r>
              <a:rPr lang="en-US" b="0" i="0" dirty="0">
                <a:solidFill>
                  <a:srgbClr val="202122"/>
                </a:solidFill>
                <a:effectLst/>
                <a:latin typeface="-apple-system"/>
              </a:rPr>
              <a:t>. </a:t>
            </a:r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390C21C-F324-43CA-9E96-B65D8710F2C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019799" y="1690688"/>
            <a:ext cx="6226365" cy="4142076"/>
          </a:xfrm>
        </p:spPr>
      </p:pic>
    </p:spTree>
    <p:extLst>
      <p:ext uri="{BB962C8B-B14F-4D97-AF65-F5344CB8AC3E}">
        <p14:creationId xmlns:p14="http://schemas.microsoft.com/office/powerpoint/2010/main" val="40088199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23630" t="25274" r="56137" b="48388"/>
          <a:stretch>
            <a:fillRect/>
          </a:stretch>
        </p:blipFill>
        <p:spPr>
          <a:xfrm>
            <a:off x="192405" y="1825625"/>
            <a:ext cx="5827395" cy="3631565"/>
          </a:xfrm>
          <a:prstGeom prst="rect">
            <a:avLst/>
          </a:prstGeom>
        </p:spPr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6019800" y="1406525"/>
            <a:ext cx="5334000" cy="4770755"/>
          </a:xfrm>
        </p:spPr>
        <p:txBody>
          <a:bodyPr>
            <a:normAutofit fontScale="92500" lnSpcReduction="10000"/>
          </a:bodyPr>
          <a:lstStyle/>
          <a:p>
            <a:r>
              <a:rPr lang="en-US"/>
              <a:t>Refleks Moro. Refleks ini terjadi secara spontan</a:t>
            </a:r>
          </a:p>
          <a:p>
            <a:r>
              <a:rPr lang="en-US"/>
              <a:t>suara keras atau hanya dengan memegang tangan bayi terlentang dan melepaskan tangan itu tiba-tiba</a:t>
            </a:r>
          </a:p>
          <a:p>
            <a:r>
              <a:rPr lang="en-US"/>
              <a:t>respon Ini menghasilkan ekstensi tiba-tiba dan abduksi ekstremitas atas dengan tangan terbuka, diikuti oleh</a:t>
            </a:r>
          </a:p>
          <a:p>
            <a:r>
              <a:rPr lang="en-US"/>
              <a:t>fleksi ekstremitas atas ke garis tengah ("refleks kejut")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44211" t="24892" r="35772" b="29623"/>
          <a:stretch>
            <a:fillRect/>
          </a:stretch>
        </p:blipFill>
        <p:spPr>
          <a:xfrm>
            <a:off x="1257935" y="908050"/>
            <a:ext cx="3946525" cy="5041900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36920" y="907415"/>
            <a:ext cx="5516880" cy="5269865"/>
          </a:xfrm>
        </p:spPr>
        <p:txBody>
          <a:bodyPr>
            <a:normAutofit fontScale="80000" lnSpcReduction="10000"/>
          </a:bodyPr>
          <a:lstStyle/>
          <a:p>
            <a:r>
              <a:rPr lang="en-US"/>
              <a:t>Refleks leher tonik asimetris (ATNR). Sensorik</a:t>
            </a:r>
          </a:p>
          <a:p>
            <a:r>
              <a:rPr lang="en-US"/>
              <a:t>anggota tubuh ATNR melibatkan proprioseptor di serviks</a:t>
            </a:r>
          </a:p>
          <a:p>
            <a:r>
              <a:rPr lang="en-US"/>
              <a:t>tulang belakang. Dengan rotasi kepala aktif atau pasif, bayi</a:t>
            </a:r>
          </a:p>
          <a:p>
            <a:r>
              <a:rPr lang="en-US"/>
              <a:t>memperpanjang lengan dan tungkai di sisi wajah dan melenturkan</a:t>
            </a:r>
          </a:p>
          <a:p>
            <a:r>
              <a:rPr lang="en-US"/>
              <a:t>ekstremitas di sisi kontralateral ("postur pemain anggar").</a:t>
            </a:r>
          </a:p>
          <a:p>
            <a:r>
              <a:rPr lang="en-US"/>
              <a:t>Ada juga beberapa lengkungan batang halus di bagian kontralateral</a:t>
            </a:r>
          </a:p>
          <a:p>
            <a:r>
              <a:rPr lang="en-US"/>
              <a:t>sisi diproduksi oleh kontraksi otot paraspinous ringan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21209" t="56968" r="56154" b="10215"/>
          <a:stretch>
            <a:fillRect/>
          </a:stretch>
        </p:blipFill>
        <p:spPr>
          <a:xfrm>
            <a:off x="1727200" y="0"/>
            <a:ext cx="841248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45360" t="60630" r="35348" b="13801"/>
          <a:stretch>
            <a:fillRect/>
          </a:stretch>
        </p:blipFill>
        <p:spPr>
          <a:xfrm>
            <a:off x="418465" y="1965960"/>
            <a:ext cx="5907405" cy="3763010"/>
          </a:xfrm>
          <a:prstGeom prst="rect">
            <a:avLst/>
          </a:prstGeom>
        </p:spPr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6699885" y="1841500"/>
            <a:ext cx="4653915" cy="4335780"/>
          </a:xfrm>
        </p:spPr>
        <p:txBody>
          <a:bodyPr>
            <a:normAutofit fontScale="92500" lnSpcReduction="20000"/>
          </a:bodyPr>
          <a:lstStyle/>
          <a:p>
            <a:r>
              <a:rPr lang="en-US"/>
              <a:t>Usia 0-28d</a:t>
            </a:r>
          </a:p>
          <a:p>
            <a:r>
              <a:rPr lang="en-US"/>
              <a:t>Asimetri</a:t>
            </a:r>
          </a:p>
          <a:p>
            <a:r>
              <a:rPr lang="en-US"/>
              <a:t>Holokinetik → gerakan massa</a:t>
            </a:r>
          </a:p>
          <a:p>
            <a:r>
              <a:rPr lang="en-US"/>
              <a:t>Cembung ke sisi oksipital atau wajah</a:t>
            </a:r>
          </a:p>
          <a:p>
            <a:r>
              <a:rPr lang="en-US"/>
              <a:t>Apedal</a:t>
            </a:r>
          </a:p>
          <a:p>
            <a:r>
              <a:rPr lang="en-US"/>
              <a:t>Tidak ada penyangga, bertumpu pada sisi oksipital Xiphoid lebih</a:t>
            </a:r>
          </a:p>
          <a:p>
            <a:r>
              <a:rPr lang="en-US"/>
              <a:t>PRONE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22353" t="27120" r="56311" b="41923"/>
          <a:stretch>
            <a:fillRect/>
          </a:stretch>
        </p:blipFill>
        <p:spPr>
          <a:xfrm>
            <a:off x="730250" y="1691005"/>
            <a:ext cx="4649470" cy="3792855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37910" y="890270"/>
            <a:ext cx="5215890" cy="528701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/>
              <a:t>Menendang primitif (terutama saat terlentang)</a:t>
            </a:r>
          </a:p>
          <a:p>
            <a:r>
              <a:rPr lang="en-US"/>
              <a:t>pinggul berfungsi sebagai sendi engsel (bergantian FL dan EXT)</a:t>
            </a:r>
          </a:p>
          <a:p>
            <a:r>
              <a:rPr lang="en-US"/>
              <a:t>Pada tungkai memberikan fleksi, kaki memberikan fleksi punggung, pada tungkai dalam ekstensi, pada kaki adalah memberikan fleksi plantar</a:t>
            </a:r>
          </a:p>
          <a:p>
            <a:r>
              <a:rPr lang="en-US"/>
              <a:t>Fleksi punggung dan plantar kaki sedang tersedia sebagai bagian dari pergerakan global saja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44350" t="25965" r="34314" b="42511"/>
          <a:stretch>
            <a:fillRect/>
          </a:stretch>
        </p:blipFill>
        <p:spPr>
          <a:xfrm>
            <a:off x="943610" y="1825625"/>
            <a:ext cx="4531360" cy="3763645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/>
              <a:t>Skapula : protraksi dan elevasi (Cranial/ventral)</a:t>
            </a:r>
          </a:p>
          <a:p>
            <a:r>
              <a:rPr lang="en-US"/>
              <a:t>Shoulder berfungsi sebagai sendi engsel glunohumeral joint, dimana lengan menjauhi posisi trunk</a:t>
            </a:r>
          </a:p>
          <a:p>
            <a:r>
              <a:rPr lang="en-US"/>
              <a:t>elbow fleksi maksimal, dan lengan bawah pronasi</a:t>
            </a:r>
          </a:p>
          <a:p>
            <a:r>
              <a:rPr lang="en-US"/>
              <a:t>wrist ulnar deviasi dan jari2 fleksi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22614" t="61118" r="56937" b="10235"/>
          <a:stretch>
            <a:fillRect/>
          </a:stretch>
        </p:blipFill>
        <p:spPr>
          <a:xfrm>
            <a:off x="598805" y="1690370"/>
            <a:ext cx="5217160" cy="4110355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/>
              <a:t>Tangan: kepalan - jempol di dalam(4 minggu pertama) atau di luar; tinju tapi tidak ada oposisi jempol</a:t>
            </a:r>
          </a:p>
          <a:p>
            <a:r>
              <a:rPr lang="en-US"/>
              <a:t>lengan bekerja terutama dibidang frontal - mata tidak terkoordinasi dengan kontak tangan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rcRect l="44718" t="58818" r="34988" b="11860"/>
          <a:stretch>
            <a:fillRect/>
          </a:stretch>
        </p:blipFill>
        <p:spPr>
          <a:xfrm>
            <a:off x="1987550" y="1691640"/>
            <a:ext cx="7977505" cy="448564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45331" t="26456" r="34723" b="44112"/>
          <a:stretch>
            <a:fillRect/>
          </a:stretch>
        </p:blipFill>
        <p:spPr>
          <a:xfrm>
            <a:off x="838200" y="1690370"/>
            <a:ext cx="5181600" cy="3766820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6172200" y="1431925"/>
            <a:ext cx="5181600" cy="474535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/>
              <a:t>BABKIN REFLEX</a:t>
            </a:r>
          </a:p>
          <a:p>
            <a:r>
              <a:rPr lang="en-US"/>
              <a:t>Sedikit tekanan pada telapak tangan dengan jari-jari menuju siku</a:t>
            </a:r>
          </a:p>
          <a:p>
            <a:r>
              <a:rPr lang="en-US"/>
              <a:t>REAKSI: membuka mulut, tidak gerakan yang lain</a:t>
            </a:r>
          </a:p>
          <a:p>
            <a:r>
              <a:rPr lang="en-US"/>
              <a:t>dan diikuti dengan rotasi kepala menuju tangan yang distimulasi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3"/>
          <a:srcRect l="24433" t="22905" r="56287" b="23138"/>
          <a:stretch>
            <a:fillRect/>
          </a:stretch>
        </p:blipFill>
        <p:spPr>
          <a:xfrm>
            <a:off x="1397635" y="1275715"/>
            <a:ext cx="3215640" cy="5059045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r>
              <a:rPr lang="en-US"/>
              <a:t>Positive support reflex. Dengan sanggahan di sekitar trunk, bayi digantung, lalu diturunkan hingga menyentuh kaki dengan lembut di permukaan yang rata.</a:t>
            </a:r>
          </a:p>
          <a:p>
            <a:r>
              <a:rPr lang="en-US"/>
              <a:t>respon Ini menghasilkan ekstensi refleks dipinggul, lutut, dan pergelangan kaki sehingga bayi berdiri, sepenuhnya atau menanggung sebagian berat.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aster PPT UNisa prodi Fisioterapi 2016-1">
  <a:themeElements>
    <a:clrScheme name="Default Design 1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7DB6EF"/>
      </a:accent1>
      <a:accent2>
        <a:srgbClr val="C0504D"/>
      </a:accent2>
      <a:accent3>
        <a:srgbClr val="FFFFFF"/>
      </a:accent3>
      <a:accent4>
        <a:srgbClr val="000000"/>
      </a:accent4>
      <a:accent5>
        <a:srgbClr val="BFD7F6"/>
      </a:accent5>
      <a:accent6>
        <a:srgbClr val="AE4845"/>
      </a:accent6>
      <a:hlink>
        <a:srgbClr val="0066CC"/>
      </a:hlink>
      <a:folHlink>
        <a:srgbClr val="80008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id-ID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id-ID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7DB6EF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FD7F6"/>
        </a:accent5>
        <a:accent6>
          <a:srgbClr val="AE4845"/>
        </a:accent6>
        <a:hlink>
          <a:srgbClr val="0066CC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eme SA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 SAY" id="{8DEA30D4-5259-450E-BE06-FB4CDD02268C}" vid="{B52E1419-F651-4FA7-9F1F-996AD9E82C60}"/>
    </a:ext>
  </a:extLst>
</a:theme>
</file>

<file path=ppt/theme/theme3.xml><?xml version="1.0" encoding="utf-8"?>
<a:theme xmlns:a="http://schemas.openxmlformats.org/drawingml/2006/main" name="Titl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Topik 6 Fisioterapi Pada Kanker dan Oedem Paru</Template>
  <TotalTime>64</TotalTime>
  <Words>1259</Words>
  <Application>Microsoft Office PowerPoint</Application>
  <PresentationFormat>Widescreen</PresentationFormat>
  <Paragraphs>99</Paragraphs>
  <Slides>31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31</vt:i4>
      </vt:variant>
    </vt:vector>
  </HeadingPairs>
  <TitlesOfParts>
    <vt:vector size="41" baseType="lpstr">
      <vt:lpstr>Apple Chancery</vt:lpstr>
      <vt:lpstr>-apple-system</vt:lpstr>
      <vt:lpstr>Arial</vt:lpstr>
      <vt:lpstr>Arial Narrow</vt:lpstr>
      <vt:lpstr>Calibri</vt:lpstr>
      <vt:lpstr>Times New Roman</vt:lpstr>
      <vt:lpstr>Verdana</vt:lpstr>
      <vt:lpstr>Master PPT UNisa prodi Fisioterapi 2016-1</vt:lpstr>
      <vt:lpstr>Theme SAY</vt:lpstr>
      <vt:lpstr>Title1</vt:lpstr>
      <vt:lpstr>Ontogenesis</vt:lpstr>
      <vt:lpstr>PowerPoint Presentation</vt:lpstr>
      <vt:lpstr>Ontogenesis</vt:lpstr>
      <vt:lpstr>Tahapan Perkembangan Janin dalam Kandungan</vt:lpstr>
      <vt:lpstr>Perkembangan Janin Dalam Kandungan</vt:lpstr>
      <vt:lpstr>PowerPoint Presentation</vt:lpstr>
      <vt:lpstr>PowerPoint Presentation</vt:lpstr>
      <vt:lpstr>Periode pranatal Berlangsung selama 10 bulan lunar (1 bln lunar = 28 hari)</vt:lpstr>
      <vt:lpstr>PowerPoint Presentation</vt:lpstr>
      <vt:lpstr> Periode Fetal</vt:lpstr>
      <vt:lpstr>lanjutan</vt:lpstr>
      <vt:lpstr>PowerPoint Presentation</vt:lpstr>
      <vt:lpstr>PowerPoint Presentation</vt:lpstr>
      <vt:lpstr>Bayi Baru Lahir</vt:lpstr>
      <vt:lpstr>PowerPoint Presentation</vt:lpstr>
      <vt:lpstr>Refleks Primitif</vt:lpstr>
      <vt:lpstr>Level refleks spinal</vt:lpstr>
      <vt:lpstr>Reflek Primitif Brainstem</vt:lpstr>
      <vt:lpstr>Pada refleks brainstem biasanya mengerakkan terkait : </vt:lpstr>
      <vt:lpstr>Level Refleks Mid Brain</vt:lpstr>
      <vt:lpstr>Level Refleks cortikal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Skill Lab Ontogenesis</dc:title>
  <dc:creator>lenovo</dc:creator>
  <cp:lastModifiedBy>lenovo</cp:lastModifiedBy>
  <cp:revision>23</cp:revision>
  <dcterms:created xsi:type="dcterms:W3CDTF">2021-02-04T10:02:00Z</dcterms:created>
  <dcterms:modified xsi:type="dcterms:W3CDTF">2021-03-23T11:20:15Z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1033-11.2.0.9684</vt:lpwstr>
  </property>
</Properties>
</file>