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339" r:id="rId2"/>
    <p:sldId id="256" r:id="rId3"/>
    <p:sldId id="272" r:id="rId4"/>
    <p:sldId id="314" r:id="rId5"/>
    <p:sldId id="321" r:id="rId6"/>
    <p:sldId id="302" r:id="rId7"/>
    <p:sldId id="273" r:id="rId8"/>
    <p:sldId id="267" r:id="rId9"/>
    <p:sldId id="299" r:id="rId10"/>
    <p:sldId id="294" r:id="rId11"/>
    <p:sldId id="293" r:id="rId12"/>
    <p:sldId id="331" r:id="rId13"/>
    <p:sldId id="332" r:id="rId14"/>
    <p:sldId id="334" r:id="rId15"/>
    <p:sldId id="327" r:id="rId16"/>
    <p:sldId id="324" r:id="rId17"/>
    <p:sldId id="277" r:id="rId18"/>
    <p:sldId id="281" r:id="rId19"/>
    <p:sldId id="297" r:id="rId20"/>
    <p:sldId id="312" r:id="rId21"/>
    <p:sldId id="335" r:id="rId22"/>
    <p:sldId id="337" r:id="rId23"/>
    <p:sldId id="262" r:id="rId24"/>
    <p:sldId id="288" r:id="rId25"/>
    <p:sldId id="340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1"/>
    <p:restoredTop sz="66856" autoAdjust="0"/>
  </p:normalViewPr>
  <p:slideViewPr>
    <p:cSldViewPr snapToGrid="0" snapToObjects="1">
      <p:cViewPr varScale="1">
        <p:scale>
          <a:sx n="96" d="100"/>
          <a:sy n="96" d="100"/>
        </p:scale>
        <p:origin x="159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DA91B-DA3D-584A-ABAF-0E83D50CE551}" type="datetimeFigureOut">
              <a:rPr lang="en-US" smtClean="0"/>
              <a:t>9/25/18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45FB9-74E0-3845-B7A2-90774838D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9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683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24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4025" indent="-273050" algn="just">
              <a:buFont typeface="Arial"/>
              <a:buChar char="•"/>
              <a:defRPr/>
            </a:pPr>
            <a:r>
              <a:rPr lang="en-US" sz="1200" dirty="0">
                <a:solidFill>
                  <a:schemeClr val="tx1"/>
                </a:solidFill>
                <a:latin typeface="Times New Roman" charset="0"/>
              </a:rPr>
              <a:t>(1850) Journal of Indian Archipelago and East Asia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</a:rPr>
              <a:t>oleh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</a:rPr>
              <a:t> </a:t>
            </a:r>
            <a:r>
              <a:rPr lang="en-US" sz="1200" b="1" dirty="0">
                <a:solidFill>
                  <a:schemeClr val="tx1"/>
                </a:solidFill>
                <a:latin typeface="Times New Roman" charset="0"/>
              </a:rPr>
              <a:t>J.R. Logan</a:t>
            </a:r>
          </a:p>
          <a:p>
            <a:pPr marL="454025" indent="-273050" algn="just">
              <a:lnSpc>
                <a:spcPct val="120000"/>
              </a:lnSpc>
              <a:buFont typeface="Arial"/>
              <a:buChar char="•"/>
              <a:defRPr/>
            </a:pPr>
            <a:r>
              <a:rPr lang="en-US" sz="1200" dirty="0">
                <a:solidFill>
                  <a:schemeClr val="tx1"/>
                </a:solidFill>
                <a:latin typeface="Times New Roman" charset="0"/>
              </a:rPr>
              <a:t>(1884)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</a:rPr>
              <a:t>Indonesien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</a:rPr>
              <a:t> order die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</a:rPr>
              <a:t>Inseln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</a:rPr>
              <a:t> des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</a:rPr>
              <a:t>Malaysichen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</a:rPr>
              <a:t>Archipels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</a:rPr>
              <a:t>oleh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</a:rPr>
              <a:t> </a:t>
            </a:r>
            <a:r>
              <a:rPr lang="en-US" sz="1200" b="1" dirty="0">
                <a:solidFill>
                  <a:schemeClr val="tx1"/>
                </a:solidFill>
                <a:latin typeface="Times New Roman" charset="0"/>
              </a:rPr>
              <a:t>Adolf Bastian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400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/>
              <a:t>Pancasila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Prof</a:t>
            </a:r>
            <a:r>
              <a:rPr lang="en-US" baseline="0" dirty="0"/>
              <a:t> </a:t>
            </a:r>
            <a:r>
              <a:rPr lang="en-US" baseline="0" dirty="0" err="1"/>
              <a:t>Notonegoro</a:t>
            </a: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400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Sriwijaya&amp;Majapahit</a:t>
            </a:r>
            <a:r>
              <a:rPr lang="en-US" baseline="0" dirty="0"/>
              <a:t> </a:t>
            </a:r>
            <a:r>
              <a:rPr lang="en-US" b="0" dirty="0"/>
              <a:t>1434 </a:t>
            </a:r>
            <a:r>
              <a:rPr lang="en-US" b="1" baseline="0" dirty="0" err="1"/>
              <a:t>Laksamana</a:t>
            </a:r>
            <a:r>
              <a:rPr lang="en-US" b="1" baseline="0" dirty="0"/>
              <a:t> </a:t>
            </a:r>
            <a:r>
              <a:rPr lang="en-US" b="1" dirty="0" err="1"/>
              <a:t>Cengho</a:t>
            </a:r>
            <a:r>
              <a:rPr lang="en-US" b="1" baseline="0" dirty="0"/>
              <a:t> </a:t>
            </a:r>
            <a:r>
              <a:rPr lang="en-US" b="0" dirty="0"/>
              <a:t>1511 </a:t>
            </a:r>
            <a:r>
              <a:rPr lang="en-US" dirty="0" err="1"/>
              <a:t>Portugis</a:t>
            </a:r>
            <a:r>
              <a:rPr lang="en-US" baseline="0" dirty="0"/>
              <a:t> </a:t>
            </a:r>
            <a:r>
              <a:rPr lang="es-ES_tradnl" b="1" baseline="0" dirty="0"/>
              <a:t>Albuquerque </a:t>
            </a:r>
            <a:r>
              <a:rPr lang="es-ES_tradnl" baseline="0" dirty="0"/>
              <a:t>= </a:t>
            </a:r>
            <a:r>
              <a:rPr lang="es-ES_tradnl" b="0" baseline="0" dirty="0"/>
              <a:t>1602</a:t>
            </a:r>
            <a:r>
              <a:rPr lang="es-ES_tradnl" baseline="0" dirty="0"/>
              <a:t> </a:t>
            </a:r>
            <a:r>
              <a:rPr lang="es-ES_tradnl" b="1" baseline="0" dirty="0"/>
              <a:t>Cornelius De </a:t>
            </a:r>
            <a:r>
              <a:rPr lang="es-ES_tradnl" b="1" baseline="0" dirty="0" err="1"/>
              <a:t>Houtmen</a:t>
            </a:r>
            <a:r>
              <a:rPr lang="es-ES_tradnl" b="1" baseline="0" dirty="0"/>
              <a:t> (VOC)</a:t>
            </a:r>
            <a:endParaRPr lang="en-US" b="1" dirty="0"/>
          </a:p>
          <a:p>
            <a:pPr>
              <a:lnSpc>
                <a:spcPct val="130000"/>
              </a:lnSpc>
            </a:pPr>
            <a:r>
              <a:rPr lang="en-US" dirty="0" err="1"/>
              <a:t>Perjanjian</a:t>
            </a:r>
            <a:r>
              <a:rPr lang="en-US" dirty="0"/>
              <a:t> KEW = </a:t>
            </a:r>
            <a:r>
              <a:rPr lang="en-US" b="1" dirty="0"/>
              <a:t>Thomas S. Raffles </a:t>
            </a:r>
            <a:r>
              <a:rPr lang="en-US" b="0" dirty="0"/>
              <a:t>= History of Java</a:t>
            </a:r>
          </a:p>
          <a:p>
            <a:pPr>
              <a:lnSpc>
                <a:spcPct val="130000"/>
              </a:lnSpc>
            </a:pPr>
            <a:r>
              <a:rPr lang="en-US" dirty="0" err="1"/>
              <a:t>Gubernur</a:t>
            </a:r>
            <a:r>
              <a:rPr lang="en-US" dirty="0"/>
              <a:t> </a:t>
            </a:r>
            <a:r>
              <a:rPr lang="en-US" dirty="0" err="1"/>
              <a:t>Belanda</a:t>
            </a:r>
            <a:r>
              <a:rPr lang="en-US" baseline="0" dirty="0"/>
              <a:t> </a:t>
            </a:r>
            <a:r>
              <a:rPr lang="en-US" dirty="0" err="1"/>
              <a:t>Jendral</a:t>
            </a:r>
            <a:r>
              <a:rPr lang="en-US" dirty="0"/>
              <a:t> </a:t>
            </a:r>
            <a:r>
              <a:rPr lang="en-US" b="1" dirty="0"/>
              <a:t>Vander </a:t>
            </a:r>
            <a:r>
              <a:rPr lang="en-US" b="1" dirty="0" err="1"/>
              <a:t>Capellen</a:t>
            </a:r>
            <a:endParaRPr lang="en-US" b="1" dirty="0"/>
          </a:p>
          <a:p>
            <a:pPr>
              <a:lnSpc>
                <a:spcPct val="130000"/>
              </a:lnSpc>
            </a:pPr>
            <a:r>
              <a:rPr lang="en-US" dirty="0" err="1"/>
              <a:t>Tanam</a:t>
            </a:r>
            <a:r>
              <a:rPr lang="en-US" dirty="0"/>
              <a:t> </a:t>
            </a:r>
            <a:r>
              <a:rPr lang="en-US" dirty="0" err="1"/>
              <a:t>paksa</a:t>
            </a:r>
            <a:r>
              <a:rPr lang="en-US" dirty="0"/>
              <a:t> &amp;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memecah</a:t>
            </a:r>
            <a:r>
              <a:rPr lang="en-US" dirty="0"/>
              <a:t> </a:t>
            </a:r>
            <a:r>
              <a:rPr lang="en-US" dirty="0" err="1"/>
              <a:t>belah</a:t>
            </a:r>
            <a:r>
              <a:rPr lang="en-US" baseline="0" dirty="0"/>
              <a:t> – </a:t>
            </a:r>
            <a:r>
              <a:rPr lang="en-US" dirty="0"/>
              <a:t>1870 </a:t>
            </a:r>
            <a:r>
              <a:rPr lang="en-US" b="1" dirty="0" err="1"/>
              <a:t>sistem</a:t>
            </a:r>
            <a:r>
              <a:rPr lang="en-US" b="1" dirty="0"/>
              <a:t> </a:t>
            </a:r>
            <a:r>
              <a:rPr lang="en-US" b="1" dirty="0" err="1"/>
              <a:t>balas</a:t>
            </a:r>
            <a:r>
              <a:rPr lang="en-US" b="1" dirty="0"/>
              <a:t> </a:t>
            </a:r>
            <a:r>
              <a:rPr lang="en-US" b="1" dirty="0" err="1"/>
              <a:t>budi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400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>
                <a:solidFill>
                  <a:srgbClr val="FF0000"/>
                </a:solidFill>
              </a:rPr>
              <a:t>Sifat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Pergerakan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Nasionalis</a:t>
            </a:r>
            <a:r>
              <a:rPr lang="en-US" b="1" dirty="0">
                <a:solidFill>
                  <a:srgbClr val="FF0000"/>
                </a:solidFill>
              </a:rPr>
              <a:t>,</a:t>
            </a:r>
            <a:r>
              <a:rPr lang="en-US" b="1" baseline="0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Islamis</a:t>
            </a:r>
            <a:r>
              <a:rPr lang="en-US" b="1" dirty="0">
                <a:solidFill>
                  <a:srgbClr val="FF0000"/>
                </a:solidFill>
              </a:rPr>
              <a:t>,</a:t>
            </a:r>
            <a:r>
              <a:rPr lang="en-US" b="1" baseline="0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Marxis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(Tan </a:t>
            </a:r>
            <a:r>
              <a:rPr lang="en-US" dirty="0" err="1">
                <a:solidFill>
                  <a:srgbClr val="FF0000"/>
                </a:solidFill>
              </a:rPr>
              <a:t>Malaka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Said </a:t>
            </a:r>
            <a:r>
              <a:rPr lang="fi-FI" dirty="0" err="1"/>
              <a:t>Aboebakar</a:t>
            </a:r>
            <a:r>
              <a:rPr lang="fi-FI" dirty="0"/>
              <a:t> </a:t>
            </a:r>
            <a:r>
              <a:rPr lang="en-US" dirty="0"/>
              <a:t>– </a:t>
            </a:r>
            <a:r>
              <a:rPr lang="en-US" dirty="0" err="1"/>
              <a:t>dr</a:t>
            </a:r>
            <a:r>
              <a:rPr lang="en-US" dirty="0"/>
              <a:t> </a:t>
            </a:r>
            <a:r>
              <a:rPr lang="en-US" dirty="0" err="1"/>
              <a:t>sutomo</a:t>
            </a:r>
            <a:r>
              <a:rPr lang="en-US" dirty="0"/>
              <a:t> – </a:t>
            </a:r>
            <a:r>
              <a:rPr lang="en-US" dirty="0" err="1"/>
              <a:t>Tjipto</a:t>
            </a:r>
            <a:r>
              <a:rPr lang="en-US" dirty="0"/>
              <a:t> </a:t>
            </a:r>
            <a:r>
              <a:rPr lang="en-US" dirty="0" err="1"/>
              <a:t>Mangunusumo</a:t>
            </a: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 err="1"/>
              <a:t>Kongres</a:t>
            </a:r>
            <a:r>
              <a:rPr lang="fi-FI" dirty="0"/>
              <a:t> </a:t>
            </a:r>
            <a:r>
              <a:rPr lang="fi-FI" dirty="0" err="1"/>
              <a:t>Pemuda</a:t>
            </a:r>
            <a:r>
              <a:rPr lang="fi-FI" dirty="0"/>
              <a:t> </a:t>
            </a:r>
            <a:r>
              <a:rPr lang="fi-FI" b="1" dirty="0"/>
              <a:t>Muhammad </a:t>
            </a:r>
            <a:r>
              <a:rPr lang="fi-FI" b="1" dirty="0" err="1"/>
              <a:t>Yamin</a:t>
            </a:r>
            <a:endParaRPr lang="fi-FI" b="1" dirty="0"/>
          </a:p>
          <a:p>
            <a:r>
              <a:rPr lang="nl-NL" dirty="0" err="1"/>
              <a:t>Bertoempah</a:t>
            </a:r>
            <a:r>
              <a:rPr lang="nl-NL" dirty="0"/>
              <a:t> </a:t>
            </a:r>
            <a:r>
              <a:rPr lang="nl-NL" dirty="0" err="1"/>
              <a:t>darah</a:t>
            </a:r>
            <a:r>
              <a:rPr lang="nl-NL" dirty="0"/>
              <a:t> </a:t>
            </a:r>
            <a:r>
              <a:rPr lang="nl-NL" dirty="0" err="1"/>
              <a:t>jang</a:t>
            </a:r>
            <a:r>
              <a:rPr lang="nl-NL" dirty="0"/>
              <a:t> </a:t>
            </a:r>
            <a:r>
              <a:rPr lang="nl-NL" dirty="0" err="1"/>
              <a:t>satoe</a:t>
            </a:r>
            <a:r>
              <a:rPr lang="nl-NL" dirty="0"/>
              <a:t>, </a:t>
            </a:r>
            <a:r>
              <a:rPr lang="nl-NL" b="1" dirty="0" err="1"/>
              <a:t>tanah</a:t>
            </a:r>
            <a:r>
              <a:rPr lang="nl-NL" dirty="0"/>
              <a:t> Indonesia,</a:t>
            </a:r>
            <a:r>
              <a:rPr lang="nl-NL" baseline="0" dirty="0"/>
              <a:t> </a:t>
            </a:r>
            <a:r>
              <a:rPr lang="nl-NL" b="1" dirty="0" err="1"/>
              <a:t>bangsa</a:t>
            </a:r>
            <a:r>
              <a:rPr lang="nl-NL" dirty="0"/>
              <a:t> Indonesia,</a:t>
            </a:r>
            <a:r>
              <a:rPr lang="nl-NL" baseline="0" dirty="0"/>
              <a:t> </a:t>
            </a:r>
            <a:r>
              <a:rPr lang="nl-NL" b="1" dirty="0" err="1"/>
              <a:t>bahasa</a:t>
            </a:r>
            <a:r>
              <a:rPr lang="nl-NL" dirty="0"/>
              <a:t> Indonesia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6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1918 </a:t>
            </a:r>
            <a:r>
              <a:rPr lang="en-US" dirty="0" err="1"/>
              <a:t>tuntutan</a:t>
            </a:r>
            <a:r>
              <a:rPr lang="en-US" dirty="0"/>
              <a:t> </a:t>
            </a:r>
            <a:r>
              <a:rPr lang="en-US" dirty="0" err="1"/>
              <a:t>rakyat</a:t>
            </a:r>
            <a:r>
              <a:rPr lang="en-US" dirty="0"/>
              <a:t> </a:t>
            </a:r>
            <a:r>
              <a:rPr lang="en-US" dirty="0" err="1"/>
              <a:t>mendirikan</a:t>
            </a:r>
            <a:r>
              <a:rPr lang="en-US" dirty="0"/>
              <a:t> </a:t>
            </a:r>
            <a:r>
              <a:rPr lang="en-US" dirty="0" err="1"/>
              <a:t>Dewan</a:t>
            </a:r>
            <a:r>
              <a:rPr lang="en-US" dirty="0"/>
              <a:t> Rakyat/</a:t>
            </a:r>
            <a:r>
              <a:rPr lang="en-US" dirty="0" err="1"/>
              <a:t>Volksraad</a:t>
            </a:r>
            <a:endParaRPr lang="en-US" dirty="0"/>
          </a:p>
          <a:p>
            <a:r>
              <a:rPr lang="en-US" dirty="0"/>
              <a:t>1941 </a:t>
            </a:r>
            <a:r>
              <a:rPr lang="en-US" dirty="0" err="1"/>
              <a:t>awal</a:t>
            </a:r>
            <a:r>
              <a:rPr lang="en-US" dirty="0"/>
              <a:t> PD 2 </a:t>
            </a:r>
            <a:r>
              <a:rPr lang="en-US" dirty="0" err="1"/>
              <a:t>ditandainya</a:t>
            </a:r>
            <a:r>
              <a:rPr lang="en-US" dirty="0"/>
              <a:t> </a:t>
            </a:r>
            <a:r>
              <a:rPr lang="en-US" dirty="0" err="1"/>
              <a:t>Jepang</a:t>
            </a:r>
            <a:r>
              <a:rPr lang="en-US" dirty="0"/>
              <a:t> </a:t>
            </a:r>
            <a:r>
              <a:rPr lang="en-US" dirty="0" err="1"/>
              <a:t>menyerang</a:t>
            </a:r>
            <a:r>
              <a:rPr lang="en-US" dirty="0"/>
              <a:t> </a:t>
            </a:r>
            <a:r>
              <a:rPr lang="en-US" i="1" dirty="0"/>
              <a:t>AS</a:t>
            </a:r>
            <a:r>
              <a:rPr lang="en-US" dirty="0"/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1942 </a:t>
            </a:r>
            <a:r>
              <a:rPr lang="en-US" dirty="0" err="1"/>
              <a:t>Belanda</a:t>
            </a:r>
            <a:r>
              <a:rPr lang="en-US" dirty="0"/>
              <a:t> </a:t>
            </a:r>
            <a:r>
              <a:rPr lang="en-US" dirty="0" err="1"/>
              <a:t>menyerah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Jepang</a:t>
            </a:r>
            <a:r>
              <a:rPr lang="en-US" dirty="0"/>
              <a:t> </a:t>
            </a:r>
            <a:r>
              <a:rPr lang="en-US" baseline="0" dirty="0"/>
              <a:t>– </a:t>
            </a:r>
            <a:r>
              <a:rPr lang="en-US" dirty="0" err="1"/>
              <a:t>Volksraad</a:t>
            </a:r>
            <a:r>
              <a:rPr lang="en-US" dirty="0"/>
              <a:t> </a:t>
            </a:r>
            <a:r>
              <a:rPr lang="en-US" dirty="0" err="1"/>
              <a:t>bubar</a:t>
            </a: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Times New Roman"/>
                <a:cs typeface="Times New Roman"/>
              </a:rPr>
              <a:t>1944 </a:t>
            </a:r>
            <a:r>
              <a:rPr lang="en-US" sz="1200" dirty="0" err="1">
                <a:latin typeface="Times New Roman"/>
                <a:cs typeface="Times New Roman"/>
              </a:rPr>
              <a:t>Janji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>
                <a:latin typeface="Times New Roman"/>
                <a:cs typeface="Times New Roman"/>
              </a:rPr>
              <a:t>Jepang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>
                <a:latin typeface="Times New Roman"/>
                <a:cs typeface="Times New Roman"/>
              </a:rPr>
              <a:t>untuk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>
                <a:latin typeface="Times New Roman"/>
                <a:cs typeface="Times New Roman"/>
              </a:rPr>
              <a:t>Kemerdekaan</a:t>
            </a:r>
            <a:r>
              <a:rPr lang="en-US" sz="1200" dirty="0">
                <a:latin typeface="Times New Roman"/>
                <a:cs typeface="Times New Roman"/>
              </a:rPr>
              <a:t> Indonesia 7 Sept</a:t>
            </a: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1945 14 </a:t>
            </a:r>
            <a:r>
              <a:rPr lang="en-US" dirty="0" err="1"/>
              <a:t>Agst</a:t>
            </a:r>
            <a:r>
              <a:rPr lang="en-US" dirty="0"/>
              <a:t> </a:t>
            </a:r>
            <a:r>
              <a:rPr lang="en-US" dirty="0" err="1"/>
              <a:t>Jepang</a:t>
            </a:r>
            <a:r>
              <a:rPr lang="en-US" dirty="0"/>
              <a:t> </a:t>
            </a:r>
            <a:r>
              <a:rPr lang="en-US" dirty="0" err="1"/>
              <a:t>menyerah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sekutu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238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Times New Roman"/>
                <a:cs typeface="Times New Roman"/>
              </a:rPr>
              <a:t>60 </a:t>
            </a:r>
            <a:r>
              <a:rPr lang="en-US" sz="1200" dirty="0" err="1">
                <a:latin typeface="Times New Roman"/>
                <a:cs typeface="Times New Roman"/>
              </a:rPr>
              <a:t>Anggota</a:t>
            </a:r>
            <a:r>
              <a:rPr lang="en-US" sz="1200" dirty="0">
                <a:latin typeface="Times New Roman"/>
                <a:cs typeface="Times New Roman"/>
              </a:rPr>
              <a:t>,</a:t>
            </a:r>
            <a:r>
              <a:rPr lang="en-US" sz="1200" baseline="0" dirty="0">
                <a:latin typeface="Times New Roman"/>
                <a:cs typeface="Times New Roman"/>
              </a:rPr>
              <a:t> </a:t>
            </a:r>
            <a:r>
              <a:rPr lang="en-US" sz="1200" dirty="0" err="1">
                <a:latin typeface="Times New Roman"/>
                <a:cs typeface="Times New Roman"/>
              </a:rPr>
              <a:t>diketuai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>
                <a:latin typeface="Times New Roman"/>
                <a:cs typeface="Times New Roman"/>
              </a:rPr>
              <a:t>Radjiman</a:t>
            </a:r>
            <a:r>
              <a:rPr lang="en-US" sz="1200" dirty="0">
                <a:latin typeface="Times New Roman"/>
                <a:cs typeface="Times New Roman"/>
              </a:rPr>
              <a:t> &amp; </a:t>
            </a:r>
            <a:r>
              <a:rPr lang="en-US" sz="1200" dirty="0" err="1">
                <a:latin typeface="Times New Roman"/>
                <a:cs typeface="Times New Roman"/>
              </a:rPr>
              <a:t>Raden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>
                <a:latin typeface="Times New Roman"/>
                <a:cs typeface="Times New Roman"/>
              </a:rPr>
              <a:t>Panji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>
                <a:latin typeface="Times New Roman"/>
                <a:cs typeface="Times New Roman"/>
              </a:rPr>
              <a:t>Suroso</a:t>
            </a:r>
            <a:r>
              <a:rPr lang="en-US" sz="1200" dirty="0">
                <a:latin typeface="Times New Roman"/>
                <a:cs typeface="Times New Roman"/>
              </a:rPr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Sidang</a:t>
            </a:r>
            <a:r>
              <a:rPr lang="fi-FI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 BPUPKI (29 </a:t>
            </a:r>
            <a:r>
              <a:rPr lang="fi-FI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Mei</a:t>
            </a:r>
            <a:r>
              <a:rPr lang="fi-FI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- 1 </a:t>
            </a:r>
            <a:r>
              <a:rPr lang="fi-FI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Juni</a:t>
            </a:r>
            <a:r>
              <a:rPr lang="fi-FI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1945)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Sidang</a:t>
            </a:r>
            <a:r>
              <a:rPr lang="fi-FI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 BPUPKI (</a:t>
            </a:r>
            <a:r>
              <a:rPr lang="fi-FI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pada</a:t>
            </a:r>
            <a:r>
              <a:rPr lang="fi-FI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10 - 16 </a:t>
            </a:r>
            <a:r>
              <a:rPr lang="en-US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Juli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1945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imes New Roman"/>
              <a:cs typeface="Times New Roman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1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69 WNI 7 </a:t>
            </a:r>
            <a:r>
              <a:rPr lang="en-US" dirty="0" err="1"/>
              <a:t>Jepang</a:t>
            </a:r>
            <a:r>
              <a:rPr lang="en-US" baseline="0" dirty="0"/>
              <a:t> - </a:t>
            </a:r>
            <a:r>
              <a:rPr lang="en-US" dirty="0"/>
              <a:t>BPUPKI 1 </a:t>
            </a:r>
            <a:r>
              <a:rPr lang="en-US" dirty="0" err="1"/>
              <a:t>Mrt</a:t>
            </a:r>
            <a:r>
              <a:rPr lang="en-US" dirty="0"/>
              <a:t> &amp; PPKI 9 </a:t>
            </a:r>
            <a:r>
              <a:rPr lang="en-US" dirty="0" err="1"/>
              <a:t>Agt</a:t>
            </a: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/>
              <a:t>Rajiman</a:t>
            </a:r>
            <a:r>
              <a:rPr lang="en-US" b="1" baseline="0" dirty="0"/>
              <a:t> </a:t>
            </a:r>
            <a:r>
              <a:rPr lang="en-US" b="1" baseline="0" dirty="0" err="1"/>
              <a:t>Widiodiningrat</a:t>
            </a:r>
            <a:r>
              <a:rPr lang="en-US" b="1" baseline="0" dirty="0"/>
              <a:t> </a:t>
            </a:r>
            <a:r>
              <a:rPr lang="en-US" baseline="0" dirty="0" err="1"/>
              <a:t>Pandangan</a:t>
            </a:r>
            <a:r>
              <a:rPr lang="en-US" baseline="0" dirty="0"/>
              <a:t> </a:t>
            </a:r>
            <a:r>
              <a:rPr lang="en-US" baseline="0" dirty="0" err="1"/>
              <a:t>Dasar</a:t>
            </a:r>
            <a:r>
              <a:rPr lang="en-US" baseline="0" dirty="0"/>
              <a:t> Negara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11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11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indent="0">
              <a:lnSpc>
                <a:spcPct val="110000"/>
              </a:lnSpc>
              <a:buFont typeface="+mj-lt"/>
              <a:buNone/>
            </a:pPr>
            <a:r>
              <a:rPr lang="nl-NL" sz="1200" b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dasar</a:t>
            </a:r>
            <a:r>
              <a:rPr lang="nl-NL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l-NL" sz="1200" b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filsafat</a:t>
            </a:r>
            <a:r>
              <a:rPr lang="nl-NL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l-NL" sz="1200" b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negara</a:t>
            </a:r>
            <a:r>
              <a:rPr lang="nl-NL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nl-NL" sz="1200" b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Philosofische</a:t>
            </a:r>
            <a:r>
              <a:rPr lang="nl-NL" sz="12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grondslag)</a:t>
            </a:r>
            <a:endParaRPr lang="fi-FI" sz="1200" b="1" baseline="0" dirty="0">
              <a:latin typeface="Times New Roman"/>
              <a:cs typeface="Times New Roman"/>
            </a:endParaRPr>
          </a:p>
          <a:p>
            <a:r>
              <a:rPr lang="en-US" sz="1200" b="1" dirty="0"/>
              <a:t>APA DAN MENGAPA?</a:t>
            </a:r>
          </a:p>
          <a:p>
            <a:r>
              <a:rPr lang="en-US" sz="1200" b="1" dirty="0" err="1"/>
              <a:t>Trisila</a:t>
            </a:r>
            <a:r>
              <a:rPr lang="en-US" sz="1200" dirty="0"/>
              <a:t>: </a:t>
            </a:r>
            <a:r>
              <a:rPr lang="en-US" sz="1200" dirty="0" err="1"/>
              <a:t>ketuhanan</a:t>
            </a:r>
            <a:r>
              <a:rPr lang="en-US" sz="1200" dirty="0"/>
              <a:t>, </a:t>
            </a:r>
            <a:r>
              <a:rPr lang="en-US" sz="1200" dirty="0" err="1"/>
              <a:t>sosionasionalisme</a:t>
            </a:r>
            <a:r>
              <a:rPr lang="en-US" sz="1200" dirty="0"/>
              <a:t>,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sosiodemokrasi</a:t>
            </a:r>
            <a:r>
              <a:rPr lang="en-US" sz="1200" dirty="0"/>
              <a:t>. </a:t>
            </a:r>
          </a:p>
          <a:p>
            <a:r>
              <a:rPr lang="en-US" sz="1200" b="1" dirty="0" err="1"/>
              <a:t>Ekasila</a:t>
            </a:r>
            <a:r>
              <a:rPr lang="en-US" sz="1200" dirty="0"/>
              <a:t>: </a:t>
            </a:r>
            <a:r>
              <a:rPr lang="en-US" sz="1200" dirty="0" err="1"/>
              <a:t>gotong</a:t>
            </a:r>
            <a:r>
              <a:rPr lang="en-US" sz="1200" dirty="0"/>
              <a:t> </a:t>
            </a:r>
            <a:r>
              <a:rPr lang="en-US" sz="1200" dirty="0" err="1"/>
              <a:t>rooyong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1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1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Times New Roman"/>
                <a:cs typeface="Times New Roman"/>
              </a:rPr>
              <a:t> (22 </a:t>
            </a:r>
            <a:r>
              <a:rPr lang="en-US" sz="1200" dirty="0" err="1">
                <a:latin typeface="Times New Roman"/>
                <a:cs typeface="Times New Roman"/>
              </a:rPr>
              <a:t>Juni</a:t>
            </a:r>
            <a:r>
              <a:rPr lang="en-US" sz="1200" dirty="0">
                <a:latin typeface="Times New Roman"/>
                <a:cs typeface="Times New Roman"/>
              </a:rPr>
              <a:t> 1945)</a:t>
            </a:r>
          </a:p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11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Mengesahkan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UUD 45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Pancasila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menetapkan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presiden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wakilnya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&amp;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membentuk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komite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nasional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71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Pra</a:t>
            </a:r>
            <a:r>
              <a:rPr lang="en-US" dirty="0"/>
              <a:t>: </a:t>
            </a:r>
            <a:r>
              <a:rPr lang="en-US" dirty="0" err="1"/>
              <a:t>Pergerakan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baseline="0" dirty="0"/>
              <a:t> </a:t>
            </a:r>
            <a:r>
              <a:rPr lang="en-US" b="1" baseline="0" dirty="0" err="1"/>
              <a:t>nasakom</a:t>
            </a:r>
            <a:endParaRPr lang="en-US" b="1" dirty="0"/>
          </a:p>
          <a:p>
            <a:r>
              <a:rPr lang="en-US" dirty="0" err="1"/>
              <a:t>Orla</a:t>
            </a:r>
            <a:r>
              <a:rPr lang="en-US" dirty="0"/>
              <a:t>: </a:t>
            </a:r>
            <a:r>
              <a:rPr lang="en-US" b="1" dirty="0"/>
              <a:t>RIS</a:t>
            </a:r>
            <a:r>
              <a:rPr lang="en-US" dirty="0"/>
              <a:t>, </a:t>
            </a:r>
            <a:r>
              <a:rPr lang="en-US" dirty="0" err="1"/>
              <a:t>demokrasi</a:t>
            </a:r>
            <a:r>
              <a:rPr lang="en-US" dirty="0"/>
              <a:t> </a:t>
            </a:r>
            <a:r>
              <a:rPr lang="en-US" b="1" dirty="0" err="1"/>
              <a:t>terpimpin</a:t>
            </a:r>
            <a:r>
              <a:rPr lang="en-US" dirty="0"/>
              <a:t>,</a:t>
            </a:r>
            <a:r>
              <a:rPr lang="en-US" baseline="0" dirty="0"/>
              <a:t> </a:t>
            </a:r>
            <a:r>
              <a:rPr lang="en-US" dirty="0" err="1"/>
              <a:t>nasakom</a:t>
            </a:r>
            <a:r>
              <a:rPr lang="en-US" dirty="0"/>
              <a:t> </a:t>
            </a:r>
          </a:p>
          <a:p>
            <a:r>
              <a:rPr lang="en-US" dirty="0" err="1"/>
              <a:t>Orba</a:t>
            </a:r>
            <a:r>
              <a:rPr lang="en-US" dirty="0"/>
              <a:t>: political </a:t>
            </a:r>
            <a:r>
              <a:rPr lang="en-US" dirty="0" err="1"/>
              <a:t>forece</a:t>
            </a:r>
            <a:r>
              <a:rPr lang="en-US" dirty="0"/>
              <a:t>, </a:t>
            </a:r>
            <a:r>
              <a:rPr lang="en-US" dirty="0" err="1"/>
              <a:t>asas</a:t>
            </a:r>
            <a:r>
              <a:rPr lang="en-US" baseline="0" dirty="0"/>
              <a:t> </a:t>
            </a:r>
            <a:r>
              <a:rPr lang="en-US" b="1" baseline="0" dirty="0" err="1"/>
              <a:t>tunggal</a:t>
            </a:r>
            <a:r>
              <a:rPr lang="en-US" baseline="0" dirty="0"/>
              <a:t>, </a:t>
            </a:r>
            <a:r>
              <a:rPr lang="en-US" baseline="0" dirty="0" err="1"/>
              <a:t>ideologi</a:t>
            </a:r>
            <a:r>
              <a:rPr lang="en-US" baseline="0" dirty="0"/>
              <a:t> </a:t>
            </a:r>
            <a:r>
              <a:rPr lang="en-US" b="1" baseline="0" dirty="0" err="1"/>
              <a:t>tertutup</a:t>
            </a:r>
            <a:r>
              <a:rPr lang="en-US" baseline="0" dirty="0"/>
              <a:t> (3 </a:t>
            </a:r>
            <a:r>
              <a:rPr lang="en-US" baseline="0" dirty="0" err="1"/>
              <a:t>partai</a:t>
            </a:r>
            <a:r>
              <a:rPr lang="en-US" baseline="0" dirty="0"/>
              <a:t>)</a:t>
            </a:r>
          </a:p>
          <a:p>
            <a:r>
              <a:rPr lang="en-US" dirty="0"/>
              <a:t>Reform: </a:t>
            </a:r>
            <a:r>
              <a:rPr lang="en-US" dirty="0" err="1"/>
              <a:t>kehilangan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baseline="0" dirty="0"/>
              <a:t> fundamental </a:t>
            </a:r>
            <a:r>
              <a:rPr lang="en-US" baseline="0" dirty="0" err="1"/>
              <a:t>bangsa</a:t>
            </a:r>
            <a:r>
              <a:rPr lang="en-US" baseline="0" dirty="0"/>
              <a:t>, </a:t>
            </a:r>
            <a:r>
              <a:rPr lang="en-US" baseline="0" dirty="0" err="1"/>
              <a:t>kekacauan</a:t>
            </a:r>
            <a:r>
              <a:rPr lang="en-US" baseline="0" dirty="0"/>
              <a:t> </a:t>
            </a:r>
            <a:r>
              <a:rPr lang="en-US" baseline="0" dirty="0" err="1"/>
              <a:t>sospolek</a:t>
            </a:r>
            <a:r>
              <a:rPr lang="en-US" baseline="0" dirty="0"/>
              <a:t>, liberal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086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1200" dirty="0" err="1">
                <a:latin typeface="Times New Roman"/>
                <a:cs typeface="Times New Roman"/>
              </a:rPr>
              <a:t>Muhammadiyah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err="1">
                <a:latin typeface="Times New Roman"/>
                <a:cs typeface="Times New Roman"/>
              </a:rPr>
              <a:t>membangun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b="1" dirty="0" err="1">
                <a:latin typeface="Times New Roman"/>
                <a:cs typeface="Times New Roman"/>
              </a:rPr>
              <a:t>konsensus</a:t>
            </a:r>
            <a:r>
              <a:rPr lang="en-US" sz="1200" b="1" dirty="0">
                <a:latin typeface="Times New Roman"/>
                <a:cs typeface="Times New Roman"/>
              </a:rPr>
              <a:t> </a:t>
            </a:r>
            <a:r>
              <a:rPr lang="en-US" sz="1200" b="1" dirty="0" err="1">
                <a:latin typeface="Times New Roman"/>
                <a:cs typeface="Times New Roman"/>
              </a:rPr>
              <a:t>nasional</a:t>
            </a:r>
            <a:r>
              <a:rPr lang="en-US" sz="1200" b="1" dirty="0">
                <a:latin typeface="Times New Roman"/>
                <a:cs typeface="Times New Roman"/>
              </a:rPr>
              <a:t> </a:t>
            </a:r>
            <a:r>
              <a:rPr lang="en-US" sz="1200" b="0" dirty="0">
                <a:latin typeface="Times New Roman"/>
                <a:cs typeface="Times New Roman"/>
              </a:rPr>
              <a:t>&amp; </a:t>
            </a:r>
            <a:r>
              <a:rPr lang="en-US" sz="1200" b="1" dirty="0" err="1">
                <a:latin typeface="Times New Roman"/>
                <a:cs typeface="Times New Roman"/>
              </a:rPr>
              <a:t>tempat</a:t>
            </a:r>
            <a:r>
              <a:rPr lang="en-US" sz="1200" b="1" dirty="0">
                <a:latin typeface="Times New Roman"/>
                <a:cs typeface="Times New Roman"/>
              </a:rPr>
              <a:t> </a:t>
            </a:r>
            <a:r>
              <a:rPr lang="en-US" sz="1200" b="1" dirty="0" err="1">
                <a:latin typeface="Times New Roman"/>
                <a:cs typeface="Times New Roman"/>
              </a:rPr>
              <a:t>bersaksi</a:t>
            </a:r>
            <a:r>
              <a:rPr lang="en-US" sz="1200" dirty="0">
                <a:latin typeface="Times New Roman"/>
                <a:cs typeface="Times New Roman"/>
              </a:rPr>
              <a:t>, </a:t>
            </a:r>
          </a:p>
          <a:p>
            <a:pPr algn="just"/>
            <a:r>
              <a:rPr lang="en-US" sz="1200" dirty="0" err="1">
                <a:latin typeface="Times New Roman"/>
                <a:cs typeface="Times New Roman"/>
              </a:rPr>
              <a:t>Juga</a:t>
            </a: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b="1" dirty="0" err="1">
                <a:latin typeface="Times New Roman"/>
                <a:cs typeface="Times New Roman"/>
              </a:rPr>
              <a:t>mengisi</a:t>
            </a:r>
            <a:r>
              <a:rPr lang="en-US" sz="1200" b="1" dirty="0">
                <a:latin typeface="Times New Roman"/>
                <a:cs typeface="Times New Roman"/>
              </a:rPr>
              <a:t> </a:t>
            </a:r>
            <a:r>
              <a:rPr lang="en-US" sz="1200" b="1" dirty="0" err="1">
                <a:latin typeface="Times New Roman"/>
                <a:cs typeface="Times New Roman"/>
              </a:rPr>
              <a:t>dan</a:t>
            </a:r>
            <a:r>
              <a:rPr lang="en-US" sz="1200" b="1" dirty="0">
                <a:latin typeface="Times New Roman"/>
                <a:cs typeface="Times New Roman"/>
              </a:rPr>
              <a:t> </a:t>
            </a:r>
            <a:r>
              <a:rPr lang="en-US" sz="1200" b="1" dirty="0" err="1">
                <a:latin typeface="Times New Roman"/>
                <a:cs typeface="Times New Roman"/>
              </a:rPr>
              <a:t>berbuat</a:t>
            </a:r>
            <a:r>
              <a:rPr lang="en-US" sz="1200" b="1" dirty="0">
                <a:latin typeface="Times New Roman"/>
                <a:cs typeface="Times New Roman"/>
              </a:rPr>
              <a:t> </a:t>
            </a:r>
            <a:r>
              <a:rPr lang="en-US" sz="1200" dirty="0">
                <a:latin typeface="Times New Roman"/>
                <a:cs typeface="Times New Roman"/>
              </a:rPr>
              <a:t>(</a:t>
            </a:r>
            <a:r>
              <a:rPr lang="en-US" sz="1200" dirty="0" err="1">
                <a:latin typeface="Times New Roman"/>
                <a:cs typeface="Times New Roman"/>
              </a:rPr>
              <a:t>dar</a:t>
            </a:r>
            <a:r>
              <a:rPr lang="en-US" sz="1200" dirty="0">
                <a:latin typeface="Times New Roman"/>
                <a:cs typeface="Times New Roman"/>
              </a:rPr>
              <a:t> al-</a:t>
            </a:r>
            <a:r>
              <a:rPr lang="en-US" sz="1200" dirty="0" err="1">
                <a:latin typeface="Times New Roman"/>
                <a:cs typeface="Times New Roman"/>
              </a:rPr>
              <a:t>syahadah</a:t>
            </a:r>
            <a:r>
              <a:rPr lang="en-US" sz="1200" dirty="0">
                <a:latin typeface="Times New Roman"/>
                <a:cs typeface="Times New Roman"/>
              </a:rPr>
              <a:t>) = Negara yang </a:t>
            </a:r>
            <a:r>
              <a:rPr lang="en-US" sz="1200" b="1" dirty="0" err="1">
                <a:latin typeface="Times New Roman"/>
                <a:cs typeface="Times New Roman"/>
              </a:rPr>
              <a:t>dicita-citakan</a:t>
            </a:r>
            <a:r>
              <a:rPr lang="en-US" sz="1200" b="1" dirty="0">
                <a:latin typeface="Times New Roman"/>
                <a:cs typeface="Times New Roman"/>
              </a:rPr>
              <a:t>.</a:t>
            </a:r>
          </a:p>
          <a:p>
            <a:pPr algn="just"/>
            <a:endParaRPr lang="en-US" altLang="ja-JP" sz="12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39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Rakyat (</a:t>
            </a:r>
            <a:r>
              <a:rPr lang="en-US" dirty="0" err="1"/>
              <a:t>dibentuk</a:t>
            </a:r>
            <a:r>
              <a:rPr lang="en-US" dirty="0"/>
              <a:t> </a:t>
            </a:r>
            <a:r>
              <a:rPr lang="en-US" dirty="0" err="1"/>
              <a:t>jepang</a:t>
            </a:r>
            <a:r>
              <a:rPr lang="en-US" dirty="0"/>
              <a:t>)</a:t>
            </a:r>
          </a:p>
          <a:p>
            <a:r>
              <a:rPr lang="en-US" dirty="0" err="1"/>
              <a:t>Tujuan</a:t>
            </a:r>
            <a:r>
              <a:rPr lang="en-US" dirty="0"/>
              <a:t> = </a:t>
            </a:r>
            <a:r>
              <a:rPr lang="en-US" dirty="0" err="1"/>
              <a:t>membujuk</a:t>
            </a:r>
            <a:r>
              <a:rPr lang="en-US" dirty="0"/>
              <a:t> </a:t>
            </a:r>
            <a:r>
              <a:rPr lang="en-US" dirty="0" err="1"/>
              <a:t>kaum</a:t>
            </a:r>
            <a:r>
              <a:rPr lang="en-US" baseline="0" dirty="0"/>
              <a:t> </a:t>
            </a:r>
            <a:r>
              <a:rPr lang="en-US" baseline="0" dirty="0" err="1"/>
              <a:t>nasionalis</a:t>
            </a:r>
            <a:r>
              <a:rPr lang="en-US" baseline="0" dirty="0"/>
              <a:t> &amp; </a:t>
            </a:r>
            <a:r>
              <a:rPr lang="en-US" baseline="0" dirty="0" err="1"/>
              <a:t>intelek</a:t>
            </a:r>
            <a:r>
              <a:rPr lang="en-US" baseline="0" dirty="0"/>
              <a:t> </a:t>
            </a:r>
            <a:r>
              <a:rPr lang="en-US" baseline="0" dirty="0" err="1"/>
              <a:t>perang</a:t>
            </a:r>
            <a:r>
              <a:rPr lang="en-US" baseline="0" dirty="0"/>
              <a:t> </a:t>
            </a:r>
            <a:r>
              <a:rPr lang="en-US" baseline="0" dirty="0" err="1"/>
              <a:t>melawan</a:t>
            </a:r>
            <a:r>
              <a:rPr lang="en-US" baseline="0" dirty="0"/>
              <a:t> </a:t>
            </a:r>
            <a:r>
              <a:rPr lang="en-US" baseline="0" dirty="0" err="1"/>
              <a:t>sekutu</a:t>
            </a:r>
            <a:r>
              <a:rPr lang="en-US" baseline="0" dirty="0"/>
              <a:t>.</a:t>
            </a:r>
          </a:p>
          <a:p>
            <a:r>
              <a:rPr lang="en-US" baseline="0" dirty="0" err="1"/>
              <a:t>Mengumpulkan</a:t>
            </a:r>
            <a:r>
              <a:rPr lang="en-US" baseline="0" dirty="0"/>
              <a:t> </a:t>
            </a:r>
            <a:r>
              <a:rPr lang="en-US" baseline="0" dirty="0" err="1"/>
              <a:t>anggota</a:t>
            </a:r>
            <a:r>
              <a:rPr lang="en-US" baseline="0" dirty="0"/>
              <a:t> </a:t>
            </a:r>
            <a:r>
              <a:rPr lang="en-US" baseline="0" dirty="0" err="1"/>
              <a:t>profesi</a:t>
            </a:r>
            <a:r>
              <a:rPr lang="en-US" baseline="0" dirty="0"/>
              <a:t>, guru, </a:t>
            </a:r>
            <a:r>
              <a:rPr lang="en-US" baseline="0" dirty="0" err="1"/>
              <a:t>pegawai</a:t>
            </a:r>
            <a:r>
              <a:rPr lang="en-US" baseline="0" dirty="0"/>
              <a:t> </a:t>
            </a:r>
            <a:r>
              <a:rPr lang="en-US" baseline="0" dirty="0" err="1"/>
              <a:t>pos</a:t>
            </a:r>
            <a:r>
              <a:rPr lang="en-US" baseline="0" dirty="0"/>
              <a:t>, radio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8876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/>
              <a:t>Pencoretan</a:t>
            </a:r>
            <a:r>
              <a:rPr lang="fi-FI" dirty="0"/>
              <a:t> 7kata </a:t>
            </a:r>
            <a:r>
              <a:rPr lang="fi-FI" dirty="0" err="1"/>
              <a:t>Piagam</a:t>
            </a:r>
            <a:r>
              <a:rPr lang="fi-FI" dirty="0"/>
              <a:t> Jakarta = </a:t>
            </a:r>
            <a:r>
              <a:rPr lang="fi-FI" dirty="0" err="1"/>
              <a:t>wujud</a:t>
            </a:r>
            <a:r>
              <a:rPr lang="fi-FI" dirty="0"/>
              <a:t> </a:t>
            </a:r>
            <a:r>
              <a:rPr lang="fi-FI" dirty="0" err="1"/>
              <a:t>tanggungjawab</a:t>
            </a:r>
            <a:r>
              <a:rPr lang="fi-FI" dirty="0"/>
              <a:t> &amp; </a:t>
            </a:r>
            <a:r>
              <a:rPr lang="fi-FI" dirty="0" err="1"/>
              <a:t>komitmen</a:t>
            </a:r>
            <a:r>
              <a:rPr lang="fi-FI" dirty="0"/>
              <a:t> </a:t>
            </a:r>
            <a:r>
              <a:rPr lang="fi-FI" dirty="0" err="1"/>
              <a:t>kebangsaan</a:t>
            </a:r>
            <a:r>
              <a:rPr lang="fi-FI" dirty="0"/>
              <a:t>.</a:t>
            </a:r>
          </a:p>
          <a:p>
            <a:r>
              <a:rPr lang="fi-FI" sz="1200" dirty="0" err="1">
                <a:latin typeface="Times New Roman"/>
                <a:cs typeface="Times New Roman"/>
              </a:rPr>
              <a:t>Perumusan</a:t>
            </a:r>
            <a:r>
              <a:rPr lang="fi-FI" sz="1200" dirty="0">
                <a:latin typeface="Times New Roman"/>
                <a:cs typeface="Times New Roman"/>
              </a:rPr>
              <a:t> </a:t>
            </a:r>
            <a:r>
              <a:rPr lang="fi-FI" sz="1200" dirty="0" err="1">
                <a:latin typeface="Times New Roman"/>
                <a:cs typeface="Times New Roman"/>
              </a:rPr>
              <a:t>Muqadimah</a:t>
            </a:r>
            <a:r>
              <a:rPr lang="fi-FI" sz="1200" dirty="0">
                <a:latin typeface="Times New Roman"/>
                <a:cs typeface="Times New Roman"/>
              </a:rPr>
              <a:t> UUD </a:t>
            </a:r>
            <a:r>
              <a:rPr lang="fi-FI" sz="1200" dirty="0" err="1">
                <a:latin typeface="Times New Roman"/>
                <a:cs typeface="Times New Roman"/>
              </a:rPr>
              <a:t>memberi</a:t>
            </a:r>
            <a:r>
              <a:rPr lang="fi-FI" sz="1200" dirty="0">
                <a:latin typeface="Times New Roman"/>
                <a:cs typeface="Times New Roman"/>
              </a:rPr>
              <a:t> </a:t>
            </a:r>
            <a:r>
              <a:rPr lang="fi-FI" sz="1200" dirty="0" err="1">
                <a:latin typeface="Times New Roman"/>
                <a:cs typeface="Times New Roman"/>
              </a:rPr>
              <a:t>landasan</a:t>
            </a:r>
            <a:r>
              <a:rPr lang="fi-FI" sz="1200" dirty="0">
                <a:latin typeface="Times New Roman"/>
                <a:cs typeface="Times New Roman"/>
              </a:rPr>
              <a:t> </a:t>
            </a:r>
            <a:r>
              <a:rPr lang="fi-FI" sz="1200" dirty="0" err="1">
                <a:latin typeface="Times New Roman"/>
                <a:cs typeface="Times New Roman"/>
              </a:rPr>
              <a:t>ketuhanan</a:t>
            </a:r>
            <a:r>
              <a:rPr lang="fi-FI" sz="1200" dirty="0">
                <a:latin typeface="Times New Roman"/>
                <a:cs typeface="Times New Roman"/>
              </a:rPr>
              <a:t> </a:t>
            </a:r>
            <a:r>
              <a:rPr lang="fi-FI" sz="1200" dirty="0" err="1">
                <a:latin typeface="Times New Roman"/>
                <a:cs typeface="Times New Roman"/>
              </a:rPr>
              <a:t>kemanusiaan</a:t>
            </a:r>
            <a:r>
              <a:rPr lang="fi-FI" sz="1200" dirty="0">
                <a:latin typeface="Times New Roman"/>
                <a:cs typeface="Times New Roman"/>
              </a:rPr>
              <a:t> </a:t>
            </a:r>
            <a:r>
              <a:rPr lang="fi-FI" sz="1200" dirty="0" err="1">
                <a:latin typeface="Times New Roman"/>
                <a:cs typeface="Times New Roman"/>
              </a:rPr>
              <a:t>keberadaban&amp;keadilan</a:t>
            </a:r>
            <a:r>
              <a:rPr lang="fi-FI" sz="1200" dirty="0">
                <a:latin typeface="Times New Roman"/>
                <a:cs typeface="Times New Roman"/>
              </a:rPr>
              <a:t>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baseline="0" dirty="0">
                <a:latin typeface="Times New Roman"/>
                <a:cs typeface="Times New Roman"/>
              </a:rPr>
              <a:t>“</a:t>
            </a:r>
            <a:r>
              <a:rPr lang="tr-TR" sz="1200" b="0" baseline="0" dirty="0" err="1">
                <a:latin typeface="Times New Roman"/>
                <a:cs typeface="Times New Roman"/>
              </a:rPr>
              <a:t>dengan</a:t>
            </a:r>
            <a:r>
              <a:rPr lang="tr-TR" sz="1200" b="0" baseline="0" dirty="0">
                <a:latin typeface="Times New Roman"/>
                <a:cs typeface="Times New Roman"/>
              </a:rPr>
              <a:t> </a:t>
            </a:r>
            <a:r>
              <a:rPr lang="tr-TR" sz="1200" b="0" baseline="0" dirty="0" err="1">
                <a:latin typeface="Times New Roman"/>
                <a:cs typeface="Times New Roman"/>
              </a:rPr>
              <a:t>kewajiban</a:t>
            </a:r>
            <a:r>
              <a:rPr lang="tr-TR" sz="1200" b="0" baseline="0" dirty="0">
                <a:latin typeface="Times New Roman"/>
                <a:cs typeface="Times New Roman"/>
              </a:rPr>
              <a:t> </a:t>
            </a:r>
            <a:r>
              <a:rPr lang="tr-TR" sz="1200" b="0" baseline="0" dirty="0" err="1">
                <a:latin typeface="Times New Roman"/>
                <a:cs typeface="Times New Roman"/>
              </a:rPr>
              <a:t>menjalankan</a:t>
            </a:r>
            <a:r>
              <a:rPr lang="tr-TR" sz="1200" b="0" baseline="0" dirty="0">
                <a:latin typeface="Times New Roman"/>
                <a:cs typeface="Times New Roman"/>
              </a:rPr>
              <a:t> </a:t>
            </a:r>
            <a:r>
              <a:rPr lang="tr-TR" sz="1200" b="0" baseline="0" dirty="0" err="1">
                <a:latin typeface="Times New Roman"/>
                <a:cs typeface="Times New Roman"/>
              </a:rPr>
              <a:t>syai’at</a:t>
            </a:r>
            <a:r>
              <a:rPr lang="tr-TR" sz="1200" b="0" baseline="0" dirty="0">
                <a:latin typeface="Times New Roman"/>
                <a:cs typeface="Times New Roman"/>
              </a:rPr>
              <a:t> </a:t>
            </a:r>
            <a:r>
              <a:rPr lang="tr-TR" sz="1200" b="0" baseline="0" dirty="0" err="1">
                <a:latin typeface="Times New Roman"/>
                <a:cs typeface="Times New Roman"/>
              </a:rPr>
              <a:t>Islam</a:t>
            </a:r>
            <a:r>
              <a:rPr lang="tr-TR" sz="1200" b="0" baseline="0" dirty="0">
                <a:latin typeface="Times New Roman"/>
                <a:cs typeface="Times New Roman"/>
              </a:rPr>
              <a:t> </a:t>
            </a:r>
            <a:r>
              <a:rPr lang="tr-TR" sz="1200" b="0" baseline="0" dirty="0" err="1">
                <a:latin typeface="Times New Roman"/>
                <a:cs typeface="Times New Roman"/>
              </a:rPr>
              <a:t>bagi</a:t>
            </a:r>
            <a:r>
              <a:rPr lang="tr-TR" sz="1200" b="0" baseline="0" dirty="0">
                <a:latin typeface="Times New Roman"/>
                <a:cs typeface="Times New Roman"/>
              </a:rPr>
              <a:t> </a:t>
            </a:r>
            <a:r>
              <a:rPr lang="tr-TR" sz="1200" b="0" baseline="0" dirty="0" err="1">
                <a:latin typeface="Times New Roman"/>
                <a:cs typeface="Times New Roman"/>
              </a:rPr>
              <a:t>pemeluk</a:t>
            </a:r>
            <a:r>
              <a:rPr lang="tr-TR" sz="1200" b="0" baseline="0" dirty="0">
                <a:latin typeface="Times New Roman"/>
                <a:cs typeface="Times New Roman"/>
              </a:rPr>
              <a:t>- </a:t>
            </a:r>
            <a:r>
              <a:rPr lang="tr-TR" sz="1200" b="0" baseline="0" dirty="0" err="1">
                <a:latin typeface="Times New Roman"/>
                <a:cs typeface="Times New Roman"/>
              </a:rPr>
              <a:t>pemeluknya</a:t>
            </a:r>
            <a:r>
              <a:rPr lang="tr-TR" sz="1200" b="0" baseline="0" dirty="0">
                <a:latin typeface="Times New Roman"/>
                <a:cs typeface="Times New Roman"/>
              </a:rPr>
              <a:t>” dan </a:t>
            </a:r>
            <a:r>
              <a:rPr lang="tr-TR" sz="1200" b="0" baseline="0" dirty="0" err="1">
                <a:latin typeface="Times New Roman"/>
                <a:cs typeface="Times New Roman"/>
              </a:rPr>
              <a:t>menggantinya</a:t>
            </a:r>
            <a:r>
              <a:rPr lang="tr-TR" sz="1200" b="0" baseline="0" dirty="0">
                <a:latin typeface="Times New Roman"/>
                <a:cs typeface="Times New Roman"/>
              </a:rPr>
              <a:t> </a:t>
            </a:r>
            <a:r>
              <a:rPr lang="tr-TR" sz="1200" b="0" baseline="0" dirty="0" err="1">
                <a:latin typeface="Times New Roman"/>
                <a:cs typeface="Times New Roman"/>
              </a:rPr>
              <a:t>menjadi</a:t>
            </a:r>
            <a:r>
              <a:rPr lang="tr-TR" sz="1200" b="0" baseline="0" dirty="0">
                <a:latin typeface="Times New Roman"/>
                <a:cs typeface="Times New Roman"/>
              </a:rPr>
              <a:t> “</a:t>
            </a:r>
            <a:r>
              <a:rPr lang="tr-TR" sz="1200" b="0" baseline="0" dirty="0" err="1">
                <a:latin typeface="Times New Roman"/>
                <a:cs typeface="Times New Roman"/>
              </a:rPr>
              <a:t>Ketuhanan</a:t>
            </a:r>
            <a:r>
              <a:rPr lang="tr-TR" sz="1200" b="0" baseline="0" dirty="0">
                <a:latin typeface="Times New Roman"/>
                <a:cs typeface="Times New Roman"/>
              </a:rPr>
              <a:t> </a:t>
            </a:r>
            <a:r>
              <a:rPr lang="tr-TR" sz="1200" b="0" baseline="0" dirty="0" err="1">
                <a:latin typeface="Times New Roman"/>
                <a:cs typeface="Times New Roman"/>
              </a:rPr>
              <a:t>Yang</a:t>
            </a:r>
            <a:r>
              <a:rPr lang="tr-TR" sz="1200" b="0" baseline="0" dirty="0">
                <a:latin typeface="Times New Roman"/>
                <a:cs typeface="Times New Roman"/>
              </a:rPr>
              <a:t> </a:t>
            </a:r>
            <a:r>
              <a:rPr lang="tr-TR" sz="1200" b="0" baseline="0" dirty="0" err="1">
                <a:latin typeface="Times New Roman"/>
                <a:cs typeface="Times New Roman"/>
              </a:rPr>
              <a:t>Maha</a:t>
            </a:r>
            <a:r>
              <a:rPr lang="tr-TR" sz="1200" b="0" baseline="0" dirty="0">
                <a:latin typeface="Times New Roman"/>
                <a:cs typeface="Times New Roman"/>
              </a:rPr>
              <a:t> </a:t>
            </a:r>
            <a:r>
              <a:rPr lang="tr-TR" sz="1200" b="0" baseline="0" dirty="0" err="1">
                <a:latin typeface="Times New Roman"/>
                <a:cs typeface="Times New Roman"/>
              </a:rPr>
              <a:t>Esa</a:t>
            </a:r>
            <a:r>
              <a:rPr lang="tr-TR" sz="1200" b="0" baseline="0" dirty="0">
                <a:latin typeface="Times New Roman"/>
                <a:cs typeface="Times New Roman"/>
              </a:rPr>
              <a:t>”</a:t>
            </a:r>
          </a:p>
          <a:p>
            <a:endParaRPr lang="fi-FI" sz="1200" dirty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366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8053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60350" indent="-260350" algn="just">
              <a:spcBef>
                <a:spcPts val="600"/>
              </a:spcBef>
              <a:spcAft>
                <a:spcPts val="600"/>
              </a:spcAft>
              <a:buFont typeface="Arial"/>
              <a:buChar char="•"/>
              <a:defRPr/>
            </a:pPr>
            <a:r>
              <a:rPr lang="en-US" sz="1200" dirty="0">
                <a:latin typeface="Times New Roman" charset="0"/>
                <a:cs typeface="Arial Unicode MS" charset="0"/>
              </a:rPr>
              <a:t>13/12 1957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perwujudan</a:t>
            </a:r>
            <a:r>
              <a:rPr lang="en-US" sz="1200" dirty="0">
                <a:latin typeface="Times New Roman" charset="0"/>
                <a:cs typeface="Arial Unicode MS" charset="0"/>
              </a:rPr>
              <a:t>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bentuk</a:t>
            </a:r>
            <a:r>
              <a:rPr lang="en-US" sz="1200" dirty="0">
                <a:latin typeface="Times New Roman" charset="0"/>
                <a:cs typeface="Arial Unicode MS" charset="0"/>
              </a:rPr>
              <a:t> NKRI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utuh</a:t>
            </a:r>
            <a:r>
              <a:rPr lang="en-US" sz="1200" dirty="0">
                <a:latin typeface="Times New Roman" charset="0"/>
                <a:cs typeface="Arial Unicode MS" charset="0"/>
              </a:rPr>
              <a:t> &amp;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bulat</a:t>
            </a:r>
            <a:r>
              <a:rPr lang="en-US" sz="1200" dirty="0">
                <a:latin typeface="Times New Roman" charset="0"/>
                <a:cs typeface="Arial Unicode MS" charset="0"/>
              </a:rPr>
              <a:t>,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penentuan</a:t>
            </a:r>
            <a:r>
              <a:rPr lang="en-US" sz="1200" dirty="0">
                <a:latin typeface="Times New Roman" charset="0"/>
                <a:cs typeface="Arial Unicode MS" charset="0"/>
              </a:rPr>
              <a:t>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batas</a:t>
            </a:r>
            <a:r>
              <a:rPr lang="en-US" sz="1200" dirty="0">
                <a:latin typeface="Times New Roman" charset="0"/>
                <a:cs typeface="Arial Unicode MS" charset="0"/>
              </a:rPr>
              <a:t>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wilayah</a:t>
            </a:r>
            <a:r>
              <a:rPr lang="en-US" sz="1200" dirty="0">
                <a:latin typeface="Times New Roman" charset="0"/>
                <a:cs typeface="Arial Unicode MS" charset="0"/>
              </a:rPr>
              <a:t>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negara</a:t>
            </a:r>
            <a:r>
              <a:rPr lang="en-US" sz="1200" dirty="0">
                <a:latin typeface="Times New Roman" charset="0"/>
                <a:cs typeface="Arial Unicode MS" charset="0"/>
              </a:rPr>
              <a:t>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sesuai</a:t>
            </a:r>
            <a:r>
              <a:rPr lang="en-US" sz="1200" dirty="0">
                <a:latin typeface="Times New Roman" charset="0"/>
                <a:cs typeface="Arial Unicode MS" charset="0"/>
              </a:rPr>
              <a:t>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asas</a:t>
            </a:r>
            <a:r>
              <a:rPr lang="en-US" sz="1200" dirty="0">
                <a:latin typeface="Times New Roman" charset="0"/>
                <a:cs typeface="Arial Unicode MS" charset="0"/>
              </a:rPr>
              <a:t>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kepulauan</a:t>
            </a:r>
            <a:r>
              <a:rPr lang="en-US" sz="1200" dirty="0">
                <a:latin typeface="Times New Roman" charset="0"/>
                <a:cs typeface="Arial Unicode MS" charset="0"/>
              </a:rPr>
              <a:t> (</a:t>
            </a:r>
            <a:r>
              <a:rPr lang="en-US" sz="1200" dirty="0" err="1">
                <a:latin typeface="Times New Roman" charset="0"/>
                <a:cs typeface="Arial Unicode MS" charset="0"/>
              </a:rPr>
              <a:t>kasus</a:t>
            </a:r>
            <a:r>
              <a:rPr lang="en-US" sz="1200" dirty="0">
                <a:latin typeface="Times New Roman" charset="0"/>
                <a:cs typeface="Arial Unicode MS" charset="0"/>
              </a:rPr>
              <a:t>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Inggris</a:t>
            </a:r>
            <a:r>
              <a:rPr lang="en-US" sz="1200" dirty="0">
                <a:latin typeface="Times New Roman" charset="0"/>
                <a:cs typeface="Arial Unicode MS" charset="0"/>
              </a:rPr>
              <a:t> &amp;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Norwegia</a:t>
            </a:r>
            <a:r>
              <a:rPr lang="en-US" sz="1200" dirty="0">
                <a:latin typeface="Times New Roman" charset="0"/>
                <a:cs typeface="Arial Unicode MS" charset="0"/>
              </a:rPr>
              <a:t> di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Mahkamah</a:t>
            </a:r>
            <a:r>
              <a:rPr lang="en-US" sz="1200" dirty="0">
                <a:latin typeface="Times New Roman" charset="0"/>
                <a:cs typeface="Arial Unicode MS" charset="0"/>
              </a:rPr>
              <a:t>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Internasional</a:t>
            </a:r>
            <a:r>
              <a:rPr lang="en-US" sz="1200" dirty="0">
                <a:latin typeface="Times New Roman" charset="0"/>
                <a:cs typeface="Arial Unicode MS" charset="0"/>
              </a:rPr>
              <a:t>): UU 4 1960 </a:t>
            </a:r>
            <a:r>
              <a:rPr lang="en-US" sz="1200" dirty="0" err="1">
                <a:latin typeface="Times New Roman" charset="0"/>
                <a:cs typeface="Arial Unicode MS" charset="0"/>
              </a:rPr>
              <a:t>Perairan</a:t>
            </a:r>
            <a:r>
              <a:rPr lang="en-US" sz="1200" dirty="0">
                <a:latin typeface="Times New Roman" charset="0"/>
                <a:cs typeface="Arial Unicode MS" charset="0"/>
              </a:rPr>
              <a:t> Indo:12 mil</a:t>
            </a:r>
          </a:p>
          <a:p>
            <a:pPr marL="260350" indent="-260350" algn="just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endParaRPr lang="en-US" sz="1200" dirty="0">
              <a:latin typeface="Times New Roman" charset="0"/>
              <a:cs typeface="Arial Unicode MS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8053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Muhammadiyah</a:t>
            </a:r>
            <a:r>
              <a:rPr lang="en-US" dirty="0"/>
              <a:t> </a:t>
            </a:r>
            <a:r>
              <a:rPr lang="en-US" dirty="0" err="1"/>
              <a:t>ikut</a:t>
            </a:r>
            <a:r>
              <a:rPr lang="en-US" baseline="0" dirty="0"/>
              <a:t> </a:t>
            </a:r>
            <a:r>
              <a:rPr lang="en-US" baseline="0" dirty="0" err="1"/>
              <a:t>membangun</a:t>
            </a:r>
            <a:r>
              <a:rPr lang="en-US" baseline="0" dirty="0"/>
              <a:t> </a:t>
            </a:r>
            <a:r>
              <a:rPr lang="en-US" baseline="0" dirty="0" err="1"/>
              <a:t>bangsa</a:t>
            </a:r>
            <a:r>
              <a:rPr lang="en-US" baseline="0" dirty="0"/>
              <a:t> </a:t>
            </a:r>
            <a:r>
              <a:rPr lang="en-US" baseline="0" dirty="0" err="1"/>
              <a:t>melalui</a:t>
            </a:r>
            <a:r>
              <a:rPr lang="en-US" baseline="0" dirty="0"/>
              <a:t> </a:t>
            </a:r>
            <a:r>
              <a:rPr lang="en-US" baseline="0" dirty="0" err="1"/>
              <a:t>pendidikan</a:t>
            </a:r>
            <a:r>
              <a:rPr lang="en-US" baseline="0" dirty="0"/>
              <a:t> </a:t>
            </a:r>
            <a:r>
              <a:rPr lang="en-US" baseline="0" dirty="0" err="1"/>
              <a:t>kesehatan</a:t>
            </a:r>
            <a:r>
              <a:rPr lang="en-US" baseline="0" dirty="0"/>
              <a:t> </a:t>
            </a:r>
            <a:r>
              <a:rPr lang="en-US" baseline="0" dirty="0" err="1"/>
              <a:t>ekonomi</a:t>
            </a:r>
            <a:r>
              <a:rPr lang="en-US" baseline="0" dirty="0"/>
              <a:t> </a:t>
            </a:r>
            <a:r>
              <a:rPr lang="en-US" baseline="0" dirty="0" err="1"/>
              <a:t>dsb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173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562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6114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Dwiana</a:t>
            </a:r>
            <a:r>
              <a:rPr lang="en-US" dirty="0"/>
              <a:t> </a:t>
            </a:r>
            <a:r>
              <a:rPr lang="en-US" dirty="0" err="1"/>
              <a:t>safitari</a:t>
            </a:r>
            <a:r>
              <a:rPr lang="en-US" dirty="0"/>
              <a:t> </a:t>
            </a:r>
            <a:r>
              <a:rPr lang="en-US"/>
              <a:t>manj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9743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45FB9-74E0-3845-B7A2-90774838D71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73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EBFD-9602-9A40-9AC1-80FA0F0BEE21}" type="datetimeFigureOut">
              <a:rPr lang="en-US" smtClean="0"/>
              <a:t>9/25/18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A1F1F-DE9F-8047-ADE0-24793658CDE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EBFD-9602-9A40-9AC1-80FA0F0BEE21}" type="datetimeFigureOut">
              <a:rPr lang="en-US" smtClean="0"/>
              <a:t>9/25/18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A1F1F-DE9F-8047-ADE0-24793658CD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EBFD-9602-9A40-9AC1-80FA0F0BEE21}" type="datetimeFigureOut">
              <a:rPr lang="en-US" smtClean="0"/>
              <a:t>9/25/18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A1F1F-DE9F-8047-ADE0-24793658CDE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EBFD-9602-9A40-9AC1-80FA0F0BEE21}" type="datetimeFigureOut">
              <a:rPr lang="en-US" smtClean="0"/>
              <a:t>9/25/18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A1F1F-DE9F-8047-ADE0-24793658CD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EBFD-9602-9A40-9AC1-80FA0F0BEE21}" type="datetimeFigureOut">
              <a:rPr lang="en-US" smtClean="0"/>
              <a:t>9/25/18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A1F1F-DE9F-8047-ADE0-24793658CD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EBFD-9602-9A40-9AC1-80FA0F0BEE21}" type="datetimeFigureOut">
              <a:rPr lang="en-US" smtClean="0"/>
              <a:t>9/25/18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6FA1F1F-DE9F-8047-ADE0-24793658CDE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EBFD-9602-9A40-9AC1-80FA0F0BEE21}" type="datetimeFigureOut">
              <a:rPr lang="en-US" smtClean="0"/>
              <a:t>9/25/18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A1F1F-DE9F-8047-ADE0-24793658CD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EBFD-9602-9A40-9AC1-80FA0F0BEE21}" type="datetimeFigureOut">
              <a:rPr lang="en-US" smtClean="0"/>
              <a:t>9/25/18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C6FA1F1F-DE9F-8047-ADE0-24793658CD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362CEBFD-9602-9A40-9AC1-80FA0F0BEE21}" type="datetimeFigureOut">
              <a:rPr lang="en-US" smtClean="0"/>
              <a:t>9/25/18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A1F1F-DE9F-8047-ADE0-24793658CD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EBFD-9602-9A40-9AC1-80FA0F0BEE21}" type="datetimeFigureOut">
              <a:rPr lang="en-US" smtClean="0"/>
              <a:t>9/25/18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A1F1F-DE9F-8047-ADE0-24793658CD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CEBFD-9602-9A40-9AC1-80FA0F0BEE21}" type="datetimeFigureOut">
              <a:rPr lang="en-US" smtClean="0"/>
              <a:t>9/25/18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FA1F1F-DE9F-8047-ADE0-24793658CD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62CEBFD-9602-9A40-9AC1-80FA0F0BEE21}" type="datetimeFigureOut">
              <a:rPr lang="en-US" smtClean="0"/>
              <a:t>9/25/18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6FA1F1F-DE9F-8047-ADE0-24793658CDE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62810" y="3480999"/>
            <a:ext cx="8857042" cy="2214563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txBody>
          <a:bodyPr lIns="90000" tIns="46800" rIns="90000" bIns="46800" anchor="ctr"/>
          <a:lstStyle/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“</a:t>
            </a:r>
            <a:r>
              <a:rPr lang="en-US" altLang="ja-JP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Aku</a:t>
            </a:r>
            <a:r>
              <a:rPr lang="en-US" altLang="ja-JP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altLang="ja-JP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ridho</a:t>
            </a:r>
            <a:r>
              <a:rPr lang="en-US" altLang="ja-JP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Allah SWT </a:t>
            </a:r>
            <a:r>
              <a:rPr lang="en-US" altLang="ja-JP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sebagai</a:t>
            </a:r>
            <a:r>
              <a:rPr lang="en-US" altLang="ja-JP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altLang="ja-JP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Tuhan</a:t>
            </a:r>
            <a:r>
              <a:rPr lang="en-US" altLang="ja-JP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altLang="ja-JP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ku</a:t>
            </a:r>
            <a:r>
              <a:rPr lang="en-US" altLang="ja-JP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, </a:t>
            </a:r>
          </a:p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Islam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sebagai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agamaku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, </a:t>
            </a:r>
          </a:p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dan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Nabi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Muhammad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sebagai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Nabi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dan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Rasul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, </a:t>
            </a:r>
          </a:p>
          <a:p>
            <a:pPr algn="ctr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Ya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Allah,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tambahkanlah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kepadaku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ilmu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&amp;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berikanlah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aku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Cambria" charset="0"/>
                <a:cs typeface="Cambria" charset="0"/>
              </a:rPr>
              <a:t>kefahaman</a:t>
            </a:r>
            <a:r>
              <a:rPr lang="en-US" sz="2300" dirty="0">
                <a:solidFill>
                  <a:srgbClr val="000000"/>
                </a:solidFill>
                <a:latin typeface="Cambria" charset="0"/>
                <a:cs typeface="Cambria" charset="0"/>
              </a:rPr>
              <a:t>”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569" y="1503752"/>
            <a:ext cx="8353425" cy="185737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7413" y="623872"/>
            <a:ext cx="5011738" cy="79216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4054764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4" y="1420645"/>
            <a:ext cx="7312793" cy="1336598"/>
          </a:xfrm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id-ID" sz="3000" b="0" cap="none" dirty="0">
                <a:ln>
                  <a:noFill/>
                </a:ln>
                <a:solidFill>
                  <a:schemeClr val="tx1"/>
                </a:solidFill>
                <a:effectLst/>
                <a:latin typeface="Adobe Caslon Pro Bold"/>
                <a:cs typeface="Adobe Caslon Pro Bold"/>
              </a:rPr>
              <a:t>KAJIAN PANCASILA DALAM SEJARAH</a:t>
            </a:r>
            <a:br>
              <a:rPr lang="id-ID" sz="3000" b="0" cap="none" dirty="0">
                <a:ln>
                  <a:noFill/>
                </a:ln>
                <a:solidFill>
                  <a:schemeClr val="tx1"/>
                </a:solidFill>
                <a:effectLst/>
                <a:latin typeface="Adobe Caslon Pro Bold"/>
                <a:cs typeface="Adobe Caslon Pro Bold"/>
              </a:rPr>
            </a:br>
            <a:r>
              <a:rPr lang="id-ID" sz="3000" b="0" cap="none" dirty="0">
                <a:ln>
                  <a:noFill/>
                </a:ln>
                <a:solidFill>
                  <a:schemeClr val="tx1"/>
                </a:solidFill>
                <a:effectLst/>
                <a:latin typeface="Adobe Caslon Pro Bold"/>
                <a:cs typeface="Adobe Caslon Pro Bold"/>
              </a:rPr>
              <a:t>DAN  DARUL AHDI WASYAHADAH </a:t>
            </a:r>
            <a:br>
              <a:rPr lang="id-ID" sz="3000" b="0" cap="none" dirty="0">
                <a:ln>
                  <a:noFill/>
                </a:ln>
                <a:solidFill>
                  <a:schemeClr val="tx1"/>
                </a:solidFill>
                <a:effectLst/>
                <a:latin typeface="Adobe Caslon Pro Bold"/>
                <a:cs typeface="Adobe Caslon Pro Bold"/>
              </a:rPr>
            </a:br>
            <a:endParaRPr lang="en-US" sz="3000" b="0" cap="none" dirty="0">
              <a:ln>
                <a:noFill/>
              </a:ln>
              <a:solidFill>
                <a:schemeClr val="tx1"/>
              </a:solidFill>
              <a:effectLst/>
              <a:latin typeface="Adobe Caslon Pro Bold"/>
              <a:cs typeface="Adobe Caslon Pro 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0" y="4888507"/>
            <a:ext cx="6480048" cy="1195980"/>
          </a:xfrm>
        </p:spPr>
        <p:txBody>
          <a:bodyPr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2400" dirty="0" err="1">
                <a:latin typeface="Adobe Caslon Pro Bold"/>
                <a:cs typeface="Adobe Caslon Pro Bold"/>
              </a:rPr>
              <a:t>Universitas</a:t>
            </a:r>
            <a:r>
              <a:rPr lang="en-US" sz="2400" dirty="0">
                <a:latin typeface="Adobe Caslon Pro Bold"/>
                <a:cs typeface="Adobe Caslon Pro Bold"/>
              </a:rPr>
              <a:t> </a:t>
            </a:r>
            <a:r>
              <a:rPr lang="en-US" sz="2400" dirty="0" err="1">
                <a:latin typeface="Adobe Caslon Pro Bold"/>
                <a:cs typeface="Adobe Caslon Pro Bold"/>
              </a:rPr>
              <a:t>Aisyiyah</a:t>
            </a:r>
            <a:r>
              <a:rPr lang="en-US" sz="2400" dirty="0">
                <a:latin typeface="Adobe Caslon Pro Bold"/>
                <a:cs typeface="Adobe Caslon Pro Bold"/>
              </a:rPr>
              <a:t> Yogyakarta</a:t>
            </a:r>
            <a:br>
              <a:rPr lang="en-US" sz="2400" dirty="0">
                <a:latin typeface="Adobe Caslon Pro Bold"/>
                <a:cs typeface="Adobe Caslon Pro Bold"/>
              </a:rPr>
            </a:br>
            <a:r>
              <a:rPr lang="en-US" sz="2400" dirty="0">
                <a:latin typeface="Adobe Caslon Pro Bold"/>
                <a:cs typeface="Adobe Caslon Pro Bold"/>
              </a:rPr>
              <a:t>Muhammad </a:t>
            </a:r>
            <a:r>
              <a:rPr lang="en-US" sz="2400" dirty="0" err="1">
                <a:latin typeface="Adobe Caslon Pro Bold"/>
                <a:cs typeface="Adobe Caslon Pro Bold"/>
              </a:rPr>
              <a:t>Salisul</a:t>
            </a:r>
            <a:r>
              <a:rPr lang="en-US" sz="2400" dirty="0">
                <a:latin typeface="Adobe Caslon Pro Bold"/>
                <a:cs typeface="Adobe Caslon Pro Bold"/>
              </a:rPr>
              <a:t> </a:t>
            </a:r>
            <a:r>
              <a:rPr lang="en-US" sz="2400" dirty="0" err="1">
                <a:latin typeface="Adobe Caslon Pro Bold"/>
                <a:cs typeface="Adobe Caslon Pro Bold"/>
              </a:rPr>
              <a:t>Khakim</a:t>
            </a:r>
            <a:r>
              <a:rPr lang="en-US" sz="2400" dirty="0">
                <a:latin typeface="Adobe Caslon Pro Bold"/>
                <a:cs typeface="Adobe Caslon Pro Bold"/>
              </a:rPr>
              <a:t>, S.IP., </a:t>
            </a:r>
            <a:r>
              <a:rPr lang="en-US" sz="2400" dirty="0" err="1">
                <a:latin typeface="Adobe Caslon Pro Bold"/>
                <a:cs typeface="Adobe Caslon Pro Bold"/>
              </a:rPr>
              <a:t>M.Sc</a:t>
            </a:r>
            <a:endParaRPr lang="en-US" sz="2400" dirty="0">
              <a:latin typeface="Adobe Caslon Pro Bold"/>
              <a:cs typeface="Adobe Caslon Pro Bold"/>
            </a:endParaRPr>
          </a:p>
        </p:txBody>
      </p:sp>
    </p:spTree>
    <p:extLst>
      <p:ext uri="{BB962C8B-B14F-4D97-AF65-F5344CB8AC3E}">
        <p14:creationId xmlns:p14="http://schemas.microsoft.com/office/powerpoint/2010/main" val="2213848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1701" y="329396"/>
            <a:ext cx="332552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Adobe Caslon Pro Bold"/>
                <a:cs typeface="Adobe Caslon Pro Bold"/>
              </a:rPr>
              <a:t>Indonesia . . . ?</a:t>
            </a:r>
          </a:p>
          <a:p>
            <a:pPr marL="720725" indent="-720725">
              <a:buFont typeface="Wingdings" charset="2"/>
              <a:buChar char="q"/>
            </a:pPr>
            <a:endParaRPr lang="en-US" sz="4000" dirty="0">
              <a:latin typeface="Adobe Caslon Pro Bold"/>
              <a:cs typeface="Adobe Caslon Pro Bold"/>
            </a:endParaRPr>
          </a:p>
          <a:p>
            <a:endParaRPr lang="en-US" sz="4000" dirty="0">
              <a:latin typeface="Adobe Caslon Pro Bold"/>
              <a:cs typeface="Adobe Caslon Pro Bold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2638"/>
            <a:ext cx="9144000" cy="518024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162811" y="5725948"/>
            <a:ext cx="9393797" cy="430887"/>
          </a:xfrm>
          <a:prstGeom prst="rect">
            <a:avLst/>
          </a:prstGeom>
          <a:solidFill>
            <a:schemeClr val="tx1">
              <a:lumMod val="95000"/>
              <a:alpha val="76000"/>
            </a:schemeClr>
          </a:solidFill>
        </p:spPr>
        <p:txBody>
          <a:bodyPr wrap="square" rtlCol="0">
            <a:spAutoFit/>
          </a:bodyPr>
          <a:lstStyle/>
          <a:p>
            <a:pPr marL="454025" indent="-273050" algn="just">
              <a:buFont typeface="Arial"/>
              <a:buChar char="•"/>
              <a:defRPr/>
            </a:pPr>
            <a:r>
              <a:rPr lang="en-US" sz="2200" dirty="0">
                <a:solidFill>
                  <a:schemeClr val="bg1"/>
                </a:solidFill>
                <a:latin typeface="Times New Roman" charset="0"/>
              </a:rPr>
              <a:t>(</a:t>
            </a:r>
            <a:r>
              <a:rPr lang="en-US" sz="2200" b="1" dirty="0">
                <a:solidFill>
                  <a:schemeClr val="bg1"/>
                </a:solidFill>
                <a:latin typeface="Times New Roman" charset="0"/>
              </a:rPr>
              <a:t>J.R. Logan, </a:t>
            </a:r>
            <a:r>
              <a:rPr lang="en-US" sz="2200" dirty="0">
                <a:solidFill>
                  <a:schemeClr val="bg1"/>
                </a:solidFill>
                <a:latin typeface="Times New Roman" charset="0"/>
              </a:rPr>
              <a:t>1850) Journal of Indian Archipelago and East Asia</a:t>
            </a:r>
            <a:endParaRPr lang="en-US" sz="2200" b="1" dirty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78470" y="6190286"/>
            <a:ext cx="9426263" cy="487313"/>
          </a:xfrm>
          <a:prstGeom prst="rect">
            <a:avLst/>
          </a:prstGeom>
          <a:solidFill>
            <a:schemeClr val="tx1">
              <a:lumMod val="95000"/>
              <a:alpha val="76000"/>
            </a:schemeClr>
          </a:solidFill>
        </p:spPr>
        <p:txBody>
          <a:bodyPr wrap="square">
            <a:spAutoFit/>
          </a:bodyPr>
          <a:lstStyle/>
          <a:p>
            <a:pPr marL="454025" indent="-273050" algn="just">
              <a:lnSpc>
                <a:spcPct val="120000"/>
              </a:lnSpc>
              <a:buFont typeface="Arial"/>
              <a:buChar char="•"/>
              <a:defRPr/>
            </a:pPr>
            <a:r>
              <a:rPr lang="en-US" sz="2200" dirty="0">
                <a:solidFill>
                  <a:schemeClr val="bg1"/>
                </a:solidFill>
                <a:latin typeface="Times New Roman" charset="0"/>
              </a:rPr>
              <a:t>(</a:t>
            </a:r>
            <a:r>
              <a:rPr lang="en-US" sz="2200" b="1" dirty="0">
                <a:solidFill>
                  <a:schemeClr val="bg1"/>
                </a:solidFill>
                <a:latin typeface="Times New Roman" charset="0"/>
              </a:rPr>
              <a:t>Adolf Bastian, </a:t>
            </a:r>
            <a:r>
              <a:rPr lang="en-US" sz="2200" dirty="0">
                <a:solidFill>
                  <a:schemeClr val="bg1"/>
                </a:solidFill>
                <a:latin typeface="Times New Roman" charset="0"/>
              </a:rPr>
              <a:t>1884) </a:t>
            </a:r>
            <a:r>
              <a:rPr lang="en-US" sz="2200" dirty="0" err="1">
                <a:solidFill>
                  <a:schemeClr val="bg1"/>
                </a:solidFill>
                <a:latin typeface="Times New Roman" charset="0"/>
              </a:rPr>
              <a:t>Indonesien</a:t>
            </a:r>
            <a:r>
              <a:rPr lang="en-US" sz="2200" dirty="0">
                <a:solidFill>
                  <a:schemeClr val="bg1"/>
                </a:solidFill>
                <a:latin typeface="Times New Roman" charset="0"/>
              </a:rPr>
              <a:t> order die </a:t>
            </a:r>
            <a:r>
              <a:rPr lang="en-US" sz="2200" dirty="0" err="1">
                <a:solidFill>
                  <a:schemeClr val="bg1"/>
                </a:solidFill>
                <a:latin typeface="Times New Roman" charset="0"/>
              </a:rPr>
              <a:t>Inseln</a:t>
            </a:r>
            <a:r>
              <a:rPr lang="en-US" sz="2200" dirty="0">
                <a:solidFill>
                  <a:schemeClr val="bg1"/>
                </a:solidFill>
                <a:latin typeface="Times New Roman" charset="0"/>
              </a:rPr>
              <a:t> des </a:t>
            </a:r>
            <a:r>
              <a:rPr lang="en-US" sz="2200" dirty="0" err="1">
                <a:solidFill>
                  <a:schemeClr val="bg1"/>
                </a:solidFill>
                <a:latin typeface="Times New Roman" charset="0"/>
              </a:rPr>
              <a:t>Malaysichen</a:t>
            </a:r>
            <a:r>
              <a:rPr lang="en-US" sz="2200" dirty="0">
                <a:solidFill>
                  <a:schemeClr val="bg1"/>
                </a:solidFill>
                <a:latin typeface="Times New Roman" charset="0"/>
              </a:rPr>
              <a:t> </a:t>
            </a:r>
            <a:r>
              <a:rPr lang="en-US" sz="2200" dirty="0" err="1">
                <a:solidFill>
                  <a:schemeClr val="bg1"/>
                </a:solidFill>
                <a:latin typeface="Times New Roman" charset="0"/>
              </a:rPr>
              <a:t>Archipels</a:t>
            </a:r>
            <a:endParaRPr lang="en-US" sz="2200" b="1" dirty="0">
              <a:solidFill>
                <a:schemeClr val="bg1"/>
              </a:solidFill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77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3112" y="344021"/>
            <a:ext cx="32034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Adobe Caslon Pro Bold"/>
                <a:cs typeface="Adobe Caslon Pro Bold"/>
              </a:rPr>
              <a:t>Pancasila</a:t>
            </a:r>
            <a:r>
              <a:rPr lang="en-US" sz="4000" dirty="0">
                <a:latin typeface="Adobe Caslon Pro Bold"/>
                <a:cs typeface="Adobe Caslon Pro Bold"/>
              </a:rPr>
              <a:t> . . . 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93131"/>
            <a:ext cx="9144000" cy="509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85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4404" y="650878"/>
            <a:ext cx="392148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Adobe Caslon Pro Bold"/>
                <a:cs typeface="Adobe Caslon Pro Bold"/>
              </a:rPr>
              <a:t>Sejarah</a:t>
            </a:r>
            <a:r>
              <a:rPr lang="en-US" sz="3200" dirty="0">
                <a:latin typeface="Adobe Caslon Pro Bold"/>
                <a:cs typeface="Adobe Caslon Pro Bold"/>
              </a:rPr>
              <a:t> Indonesia… ?</a:t>
            </a:r>
          </a:p>
        </p:txBody>
      </p:sp>
      <p:sp>
        <p:nvSpPr>
          <p:cNvPr id="2" name="Oval 1"/>
          <p:cNvSpPr/>
          <p:nvPr/>
        </p:nvSpPr>
        <p:spPr>
          <a:xfrm>
            <a:off x="557388" y="1721556"/>
            <a:ext cx="3315820" cy="762000"/>
          </a:xfrm>
          <a:prstGeom prst="ellipse">
            <a:avLst/>
          </a:prstGeom>
          <a:solidFill>
            <a:srgbClr val="A8C6D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0000"/>
                </a:solidFill>
              </a:rPr>
              <a:t>Pelayaran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Belanda</a:t>
            </a:r>
            <a:endParaRPr lang="en-US" b="1" dirty="0">
              <a:solidFill>
                <a:srgbClr val="000000"/>
              </a:solidFill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(1596)</a:t>
            </a:r>
          </a:p>
        </p:txBody>
      </p:sp>
      <p:sp>
        <p:nvSpPr>
          <p:cNvPr id="6" name="Oval 5"/>
          <p:cNvSpPr/>
          <p:nvPr/>
        </p:nvSpPr>
        <p:spPr>
          <a:xfrm>
            <a:off x="1221878" y="2864062"/>
            <a:ext cx="3590094" cy="762000"/>
          </a:xfrm>
          <a:prstGeom prst="ellipse">
            <a:avLst/>
          </a:prstGeom>
          <a:solidFill>
            <a:srgbClr val="A8C6D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0000"/>
                </a:solidFill>
              </a:rPr>
              <a:t>Penguasaan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Inggris</a:t>
            </a:r>
            <a:endParaRPr lang="en-US" b="1" dirty="0">
              <a:solidFill>
                <a:srgbClr val="000000"/>
              </a:solidFill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(1811)</a:t>
            </a:r>
          </a:p>
        </p:txBody>
      </p:sp>
      <p:sp>
        <p:nvSpPr>
          <p:cNvPr id="8" name="Oval 7"/>
          <p:cNvSpPr/>
          <p:nvPr/>
        </p:nvSpPr>
        <p:spPr>
          <a:xfrm>
            <a:off x="2459836" y="3922185"/>
            <a:ext cx="3499620" cy="762000"/>
          </a:xfrm>
          <a:prstGeom prst="ellipse">
            <a:avLst/>
          </a:prstGeom>
          <a:solidFill>
            <a:srgbClr val="A8C6D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0000"/>
                </a:solidFill>
              </a:rPr>
              <a:t>Konvensi</a:t>
            </a:r>
            <a:r>
              <a:rPr lang="en-US" b="1" dirty="0">
                <a:solidFill>
                  <a:srgbClr val="000000"/>
                </a:solidFill>
              </a:rPr>
              <a:t> London</a:t>
            </a: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(1814)</a:t>
            </a:r>
          </a:p>
        </p:txBody>
      </p:sp>
      <p:sp>
        <p:nvSpPr>
          <p:cNvPr id="9" name="Oval 8"/>
          <p:cNvSpPr/>
          <p:nvPr/>
        </p:nvSpPr>
        <p:spPr>
          <a:xfrm>
            <a:off x="4260297" y="4870341"/>
            <a:ext cx="3505896" cy="762000"/>
          </a:xfrm>
          <a:prstGeom prst="ellipse">
            <a:avLst/>
          </a:prstGeom>
          <a:solidFill>
            <a:srgbClr val="A8C6D0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Netherland Indie</a:t>
            </a: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(1816)</a:t>
            </a:r>
          </a:p>
        </p:txBody>
      </p:sp>
    </p:spTree>
    <p:extLst>
      <p:ext uri="{BB962C8B-B14F-4D97-AF65-F5344CB8AC3E}">
        <p14:creationId xmlns:p14="http://schemas.microsoft.com/office/powerpoint/2010/main" val="3757975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8529" y="88792"/>
            <a:ext cx="4211409" cy="6924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900" b="1" dirty="0" err="1">
                <a:latin typeface="Adobe Caslon Pro Bold"/>
                <a:cs typeface="Adobe Caslon Pro Bold"/>
              </a:rPr>
              <a:t>Pergerakan</a:t>
            </a:r>
            <a:r>
              <a:rPr lang="en-US" sz="3900" b="1" dirty="0">
                <a:latin typeface="Adobe Caslon Pro Bold"/>
                <a:cs typeface="Adobe Caslon Pro Bold"/>
              </a:rPr>
              <a:t> </a:t>
            </a:r>
            <a:r>
              <a:rPr lang="en-US" sz="3900" b="1" dirty="0" err="1">
                <a:latin typeface="Adobe Caslon Pro Bold"/>
                <a:cs typeface="Adobe Caslon Pro Bold"/>
              </a:rPr>
              <a:t>Bangsa</a:t>
            </a:r>
            <a:endParaRPr lang="en-US" sz="3900" b="1" dirty="0">
              <a:latin typeface="Adobe Caslon Pro Bold"/>
              <a:cs typeface="Adobe Caslon Pro Bold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4997" y="1060160"/>
            <a:ext cx="3903634" cy="52739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400" dirty="0" err="1"/>
              <a:t>Jami’atul</a:t>
            </a:r>
            <a:r>
              <a:rPr lang="en-US" sz="2400" dirty="0"/>
              <a:t> </a:t>
            </a:r>
            <a:r>
              <a:rPr lang="en-US" sz="2400" dirty="0" err="1"/>
              <a:t>Khair</a:t>
            </a:r>
            <a:r>
              <a:rPr lang="en-US" sz="2400" dirty="0"/>
              <a:t> (1901)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400" dirty="0"/>
              <a:t>SDI – SI (1905)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400" dirty="0" err="1"/>
              <a:t>Boedi</a:t>
            </a:r>
            <a:r>
              <a:rPr lang="en-US" sz="2400" dirty="0"/>
              <a:t> </a:t>
            </a:r>
            <a:r>
              <a:rPr lang="en-US" sz="2400" dirty="0" err="1"/>
              <a:t>Utomo</a:t>
            </a:r>
            <a:r>
              <a:rPr lang="en-US" sz="2400" dirty="0"/>
              <a:t> (1908)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400" dirty="0" err="1"/>
              <a:t>Muhammadiyah</a:t>
            </a:r>
            <a:r>
              <a:rPr lang="en-US" sz="2400" dirty="0"/>
              <a:t> (1912)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400" dirty="0"/>
              <a:t>Al </a:t>
            </a:r>
            <a:r>
              <a:rPr lang="en-US" sz="2400" dirty="0" err="1"/>
              <a:t>Irsyad</a:t>
            </a:r>
            <a:r>
              <a:rPr lang="en-US" sz="2400" dirty="0"/>
              <a:t> (1914)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400" dirty="0" err="1"/>
              <a:t>Aisyiyah</a:t>
            </a:r>
            <a:r>
              <a:rPr lang="en-US" sz="2400" dirty="0"/>
              <a:t> (1917)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400" dirty="0"/>
              <a:t>PKI (1920)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400" dirty="0"/>
              <a:t>Taman </a:t>
            </a:r>
            <a:r>
              <a:rPr lang="en-US" sz="2400" dirty="0" err="1"/>
              <a:t>Siswa</a:t>
            </a:r>
            <a:r>
              <a:rPr lang="en-US" sz="2400" dirty="0"/>
              <a:t> (1922)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400" dirty="0"/>
              <a:t>PI (1923)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400" dirty="0"/>
              <a:t>NU (1926)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en-US" sz="2400" dirty="0"/>
              <a:t>PNI (1927)</a:t>
            </a:r>
          </a:p>
        </p:txBody>
      </p:sp>
      <p:sp>
        <p:nvSpPr>
          <p:cNvPr id="7" name="Rectangle 6"/>
          <p:cNvSpPr/>
          <p:nvPr/>
        </p:nvSpPr>
        <p:spPr>
          <a:xfrm>
            <a:off x="4931613" y="1060160"/>
            <a:ext cx="3191419" cy="100347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/>
              <a:t>Sumpah</a:t>
            </a:r>
            <a:r>
              <a:rPr lang="en-US" sz="2800" dirty="0"/>
              <a:t> </a:t>
            </a:r>
            <a:r>
              <a:rPr lang="en-US" sz="2800" dirty="0" err="1"/>
              <a:t>Pemuda</a:t>
            </a:r>
            <a:endParaRPr lang="en-US" sz="2800" dirty="0"/>
          </a:p>
          <a:p>
            <a:pPr algn="ctr"/>
            <a:r>
              <a:rPr lang="en-US" sz="2800" dirty="0"/>
              <a:t>(1928)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3988" y="2063630"/>
            <a:ext cx="3289300" cy="266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6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0717" y="108942"/>
            <a:ext cx="51732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Adobe Caslon Pro Bold"/>
                <a:cs typeface="Adobe Caslon Pro Bold"/>
              </a:rPr>
              <a:t>Pengaruh</a:t>
            </a:r>
            <a:r>
              <a:rPr lang="en-US" sz="3600" dirty="0">
                <a:latin typeface="Adobe Caslon Pro Bold"/>
                <a:cs typeface="Adobe Caslon Pro Bold"/>
              </a:rPr>
              <a:t> </a:t>
            </a:r>
            <a:r>
              <a:rPr lang="en-US" sz="3600" dirty="0" err="1">
                <a:latin typeface="Adobe Caslon Pro Bold"/>
                <a:cs typeface="Adobe Caslon Pro Bold"/>
              </a:rPr>
              <a:t>Luar</a:t>
            </a:r>
            <a:r>
              <a:rPr lang="en-US" sz="3600" dirty="0">
                <a:latin typeface="Adobe Caslon Pro Bold"/>
                <a:cs typeface="Adobe Caslon Pro Bold"/>
              </a:rPr>
              <a:t> </a:t>
            </a:r>
          </a:p>
          <a:p>
            <a:r>
              <a:rPr lang="en-US" sz="3600" dirty="0" err="1">
                <a:latin typeface="Adobe Caslon Pro Bold"/>
                <a:cs typeface="Adobe Caslon Pro Bold"/>
              </a:rPr>
              <a:t>dalam</a:t>
            </a:r>
            <a:r>
              <a:rPr lang="en-US" sz="3600" dirty="0">
                <a:latin typeface="Adobe Caslon Pro Bold"/>
                <a:cs typeface="Adobe Caslon Pro Bold"/>
              </a:rPr>
              <a:t> </a:t>
            </a:r>
            <a:r>
              <a:rPr lang="en-US" sz="3600" dirty="0" err="1">
                <a:latin typeface="Adobe Caslon Pro Bold"/>
                <a:cs typeface="Adobe Caslon Pro Bold"/>
              </a:rPr>
              <a:t>Pergerakan</a:t>
            </a:r>
            <a:r>
              <a:rPr lang="en-US" sz="3600" dirty="0">
                <a:latin typeface="Adobe Caslon Pro Bold"/>
                <a:cs typeface="Adobe Caslon Pro Bold"/>
              </a:rPr>
              <a:t> </a:t>
            </a:r>
            <a:r>
              <a:rPr lang="en-US" sz="3600" dirty="0" err="1">
                <a:latin typeface="Adobe Caslon Pro Bold"/>
                <a:cs typeface="Adobe Caslon Pro Bold"/>
              </a:rPr>
              <a:t>Bangsa</a:t>
            </a:r>
            <a:endParaRPr lang="en-US" sz="3600" dirty="0">
              <a:latin typeface="Adobe Caslon Pro Bold"/>
              <a:cs typeface="Adobe Caslon Pro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4262" y="1675967"/>
            <a:ext cx="41472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charset="2"/>
              <a:buChar char="q"/>
            </a:pPr>
            <a:r>
              <a:rPr lang="en-US" sz="2800" dirty="0" err="1"/>
              <a:t>Perang</a:t>
            </a:r>
            <a:r>
              <a:rPr lang="en-US" sz="2800" dirty="0"/>
              <a:t> </a:t>
            </a:r>
            <a:r>
              <a:rPr lang="en-US" sz="2800" dirty="0" err="1"/>
              <a:t>Dunia</a:t>
            </a:r>
            <a:r>
              <a:rPr lang="en-US" sz="2800" dirty="0"/>
              <a:t> I (1914)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4262" y="2328834"/>
            <a:ext cx="4249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charset="2"/>
              <a:buChar char="q"/>
            </a:pPr>
            <a:r>
              <a:rPr lang="en-US" sz="2800" dirty="0" err="1"/>
              <a:t>Perang</a:t>
            </a:r>
            <a:r>
              <a:rPr lang="en-US" sz="2800" dirty="0"/>
              <a:t> </a:t>
            </a:r>
            <a:r>
              <a:rPr lang="en-US" sz="2800" dirty="0" err="1"/>
              <a:t>Dunia</a:t>
            </a:r>
            <a:r>
              <a:rPr lang="en-US" sz="2800" dirty="0"/>
              <a:t> II (1941)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4262" y="2960507"/>
            <a:ext cx="5468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charset="2"/>
              <a:buChar char="q"/>
            </a:pPr>
            <a:r>
              <a:rPr lang="en-US" sz="2800" dirty="0" err="1"/>
              <a:t>Jepang</a:t>
            </a:r>
            <a:r>
              <a:rPr lang="en-US" sz="2800" dirty="0"/>
              <a:t> </a:t>
            </a:r>
            <a:r>
              <a:rPr lang="en-US" sz="2800" dirty="0" err="1"/>
              <a:t>kalah</a:t>
            </a:r>
            <a:r>
              <a:rPr lang="en-US" sz="2800" dirty="0"/>
              <a:t> </a:t>
            </a:r>
            <a:r>
              <a:rPr lang="en-US" sz="2800" dirty="0" err="1"/>
              <a:t>dr</a:t>
            </a:r>
            <a:r>
              <a:rPr lang="en-US" sz="2800" dirty="0"/>
              <a:t> </a:t>
            </a:r>
            <a:r>
              <a:rPr lang="en-US" sz="2800" dirty="0" err="1"/>
              <a:t>sekutu</a:t>
            </a:r>
            <a:r>
              <a:rPr lang="en-US" sz="2800" dirty="0"/>
              <a:t> (1945)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368" y="3825898"/>
            <a:ext cx="4857631" cy="303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38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389227" y="395430"/>
            <a:ext cx="5929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dobe Caslon Pro Bold"/>
                <a:cs typeface="Adobe Caslon Pro Bold"/>
              </a:rPr>
              <a:t>Agenda </a:t>
            </a:r>
            <a:r>
              <a:rPr lang="en-US" sz="3600" dirty="0" err="1">
                <a:latin typeface="Adobe Caslon Pro Bold"/>
                <a:cs typeface="Adobe Caslon Pro Bold"/>
              </a:rPr>
              <a:t>Perumusan</a:t>
            </a:r>
            <a:r>
              <a:rPr lang="en-US" sz="3600" dirty="0">
                <a:latin typeface="Adobe Caslon Pro Bold"/>
                <a:cs typeface="Adobe Caslon Pro Bold"/>
              </a:rPr>
              <a:t> </a:t>
            </a:r>
            <a:r>
              <a:rPr lang="en-US" sz="3600" dirty="0" err="1">
                <a:latin typeface="Adobe Caslon Pro Bold"/>
                <a:cs typeface="Adobe Caslon Pro Bold"/>
              </a:rPr>
              <a:t>Pancasila</a:t>
            </a:r>
            <a:endParaRPr lang="en-US" sz="3600" dirty="0">
              <a:latin typeface="Adobe Caslon Pro Bold"/>
              <a:cs typeface="Adobe Caslon Pro Bold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9241" y="1185678"/>
            <a:ext cx="6622326" cy="630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latin typeface="Times New Roman"/>
                <a:cs typeface="Times New Roman"/>
              </a:rPr>
              <a:t>Pembentukan</a:t>
            </a:r>
            <a:r>
              <a:rPr lang="en-US" sz="2800" dirty="0">
                <a:latin typeface="Times New Roman"/>
                <a:cs typeface="Times New Roman"/>
              </a:rPr>
              <a:t> BPUPK (29 April – 28 Mei)</a:t>
            </a:r>
          </a:p>
        </p:txBody>
      </p:sp>
      <p:sp>
        <p:nvSpPr>
          <p:cNvPr id="4" name="Rectangle 3"/>
          <p:cNvSpPr/>
          <p:nvPr/>
        </p:nvSpPr>
        <p:spPr>
          <a:xfrm>
            <a:off x="454351" y="1136838"/>
            <a:ext cx="5739806" cy="4571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216" y="1935024"/>
            <a:ext cx="8448205" cy="461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806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389227" y="395430"/>
            <a:ext cx="5929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dobe Caslon Pro Bold"/>
                <a:cs typeface="Adobe Caslon Pro Bold"/>
              </a:rPr>
              <a:t>Agenda </a:t>
            </a:r>
            <a:r>
              <a:rPr lang="en-US" sz="3600" dirty="0" err="1">
                <a:latin typeface="Adobe Caslon Pro Bold"/>
                <a:cs typeface="Adobe Caslon Pro Bold"/>
              </a:rPr>
              <a:t>Perumusan</a:t>
            </a:r>
            <a:r>
              <a:rPr lang="en-US" sz="3600" dirty="0">
                <a:latin typeface="Adobe Caslon Pro Bold"/>
                <a:cs typeface="Adobe Caslon Pro Bold"/>
              </a:rPr>
              <a:t> </a:t>
            </a:r>
            <a:r>
              <a:rPr lang="en-US" sz="3600" dirty="0" err="1">
                <a:latin typeface="Adobe Caslon Pro Bold"/>
                <a:cs typeface="Adobe Caslon Pro Bold"/>
              </a:rPr>
              <a:t>Pancasila</a:t>
            </a:r>
            <a:endParaRPr lang="en-US" sz="3600" dirty="0">
              <a:latin typeface="Adobe Caslon Pro Bold"/>
              <a:cs typeface="Adobe Caslon Pro Bold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9241" y="1185678"/>
            <a:ext cx="6622326" cy="45520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latin typeface="Times New Roman"/>
                <a:cs typeface="Times New Roman"/>
              </a:rPr>
              <a:t>Pembentukan</a:t>
            </a:r>
            <a:r>
              <a:rPr lang="en-US" sz="2800" dirty="0">
                <a:latin typeface="Times New Roman"/>
                <a:cs typeface="Times New Roman"/>
              </a:rPr>
              <a:t> BPUPK (29 April – 28 Mei)</a:t>
            </a:r>
          </a:p>
          <a:p>
            <a:pPr marL="822325" indent="-457200">
              <a:lnSpc>
                <a:spcPct val="130000"/>
              </a:lnSpc>
              <a:buFontTx/>
              <a:buChar char="-"/>
            </a:pPr>
            <a:r>
              <a:rPr lang="en-US" sz="2800" dirty="0" err="1">
                <a:latin typeface="Times New Roman"/>
                <a:cs typeface="Times New Roman"/>
              </a:rPr>
              <a:t>Moh</a:t>
            </a:r>
            <a:r>
              <a:rPr lang="en-US" sz="2800" dirty="0">
                <a:latin typeface="Times New Roman"/>
                <a:cs typeface="Times New Roman"/>
              </a:rPr>
              <a:t>. </a:t>
            </a:r>
            <a:r>
              <a:rPr lang="en-US" sz="2800" dirty="0" err="1">
                <a:latin typeface="Times New Roman"/>
                <a:cs typeface="Times New Roman"/>
              </a:rPr>
              <a:t>Yamin</a:t>
            </a:r>
            <a:r>
              <a:rPr lang="en-US" sz="2800" dirty="0">
                <a:latin typeface="Times New Roman"/>
                <a:cs typeface="Times New Roman"/>
              </a:rPr>
              <a:t> (29 Mei)</a:t>
            </a:r>
          </a:p>
          <a:p>
            <a:pPr marL="1246188" indent="-514350" defTabSz="795338">
              <a:lnSpc>
                <a:spcPct val="130000"/>
              </a:lnSpc>
              <a:buFont typeface="+mj-lt"/>
              <a:buAutoNum type="arabicPeriod"/>
            </a:pPr>
            <a:r>
              <a:rPr lang="en-US" sz="2800" dirty="0" err="1">
                <a:latin typeface="Times New Roman"/>
                <a:cs typeface="Times New Roman"/>
              </a:rPr>
              <a:t>Peri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Kebangsaan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</a:p>
          <a:p>
            <a:pPr marL="1246188" indent="-514350" defTabSz="795338">
              <a:lnSpc>
                <a:spcPct val="130000"/>
              </a:lnSpc>
              <a:buFont typeface="+mj-lt"/>
              <a:buAutoNum type="arabicPeriod"/>
            </a:pPr>
            <a:r>
              <a:rPr lang="en-US" sz="2800" dirty="0" err="1">
                <a:latin typeface="Times New Roman"/>
                <a:cs typeface="Times New Roman"/>
              </a:rPr>
              <a:t>Peri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Kemanusiaan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</a:p>
          <a:p>
            <a:pPr marL="1246188" indent="-514350" defTabSz="795338">
              <a:lnSpc>
                <a:spcPct val="130000"/>
              </a:lnSpc>
              <a:buFont typeface="+mj-lt"/>
              <a:buAutoNum type="arabicPeriod"/>
            </a:pPr>
            <a:r>
              <a:rPr lang="en-US" sz="2800" dirty="0" err="1">
                <a:latin typeface="Times New Roman"/>
                <a:cs typeface="Times New Roman"/>
              </a:rPr>
              <a:t>Peri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Ketuhanan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</a:p>
          <a:p>
            <a:pPr marL="1246188" indent="-514350" defTabSz="795338">
              <a:lnSpc>
                <a:spcPct val="130000"/>
              </a:lnSpc>
              <a:buFont typeface="+mj-lt"/>
              <a:buAutoNum type="arabicPeriod"/>
            </a:pPr>
            <a:r>
              <a:rPr lang="en-US" sz="2800" dirty="0" err="1">
                <a:latin typeface="Times New Roman"/>
                <a:cs typeface="Times New Roman"/>
              </a:rPr>
              <a:t>Peri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Kerakyatan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</a:p>
          <a:p>
            <a:pPr marL="1246188" indent="-514350" defTabSz="795338">
              <a:lnSpc>
                <a:spcPct val="130000"/>
              </a:lnSpc>
              <a:buFont typeface="+mj-lt"/>
              <a:buAutoNum type="arabicPeriod"/>
            </a:pPr>
            <a:r>
              <a:rPr lang="en-US" sz="2800" dirty="0" err="1">
                <a:latin typeface="Times New Roman"/>
                <a:cs typeface="Times New Roman"/>
              </a:rPr>
              <a:t>dan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Kesejahteraan</a:t>
            </a:r>
            <a:r>
              <a:rPr lang="en-US" sz="2800" dirty="0">
                <a:latin typeface="Times New Roman"/>
                <a:cs typeface="Times New Roman"/>
              </a:rPr>
              <a:t> Rakyat. 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endParaRPr lang="en-US" sz="2800" dirty="0">
              <a:latin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4351" y="1136838"/>
            <a:ext cx="5739806" cy="4571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419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389227" y="395430"/>
            <a:ext cx="5929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dobe Caslon Pro Bold"/>
                <a:cs typeface="Adobe Caslon Pro Bold"/>
              </a:rPr>
              <a:t>Agenda </a:t>
            </a:r>
            <a:r>
              <a:rPr lang="en-US" sz="3600" dirty="0" err="1">
                <a:latin typeface="Adobe Caslon Pro Bold"/>
                <a:cs typeface="Adobe Caslon Pro Bold"/>
              </a:rPr>
              <a:t>Perumusan</a:t>
            </a:r>
            <a:r>
              <a:rPr lang="en-US" sz="3600" dirty="0">
                <a:latin typeface="Adobe Caslon Pro Bold"/>
                <a:cs typeface="Adobe Caslon Pro Bold"/>
              </a:rPr>
              <a:t> </a:t>
            </a:r>
            <a:r>
              <a:rPr lang="en-US" sz="3600" dirty="0" err="1">
                <a:latin typeface="Adobe Caslon Pro Bold"/>
                <a:cs typeface="Adobe Caslon Pro Bold"/>
              </a:rPr>
              <a:t>Pancasila</a:t>
            </a:r>
            <a:endParaRPr lang="en-US" sz="3600" dirty="0">
              <a:latin typeface="Adobe Caslon Pro Bold"/>
              <a:cs typeface="Adobe Caslon Pro Bold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9241" y="1185678"/>
            <a:ext cx="6622326" cy="45520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latin typeface="Times New Roman"/>
                <a:cs typeface="Times New Roman"/>
              </a:rPr>
              <a:t>Pembentukan</a:t>
            </a:r>
            <a:r>
              <a:rPr lang="en-US" sz="2800" dirty="0">
                <a:latin typeface="Times New Roman"/>
                <a:cs typeface="Times New Roman"/>
              </a:rPr>
              <a:t> BPUPK (29 April – 28 Mei)</a:t>
            </a:r>
          </a:p>
          <a:p>
            <a:pPr marL="822325" indent="-457200">
              <a:lnSpc>
                <a:spcPct val="130000"/>
              </a:lnSpc>
              <a:buFontTx/>
              <a:buChar char="-"/>
            </a:pPr>
            <a:r>
              <a:rPr lang="en-US" sz="2800" dirty="0" err="1">
                <a:latin typeface="Times New Roman"/>
                <a:cs typeface="Times New Roman"/>
              </a:rPr>
              <a:t>Moh</a:t>
            </a:r>
            <a:r>
              <a:rPr lang="en-US" sz="2800" dirty="0">
                <a:latin typeface="Times New Roman"/>
                <a:cs typeface="Times New Roman"/>
              </a:rPr>
              <a:t>. </a:t>
            </a:r>
            <a:r>
              <a:rPr lang="en-US" sz="2800" dirty="0" err="1">
                <a:latin typeface="Times New Roman"/>
                <a:cs typeface="Times New Roman"/>
              </a:rPr>
              <a:t>Yamin</a:t>
            </a:r>
            <a:r>
              <a:rPr lang="en-US" sz="2800" dirty="0">
                <a:latin typeface="Times New Roman"/>
                <a:cs typeface="Times New Roman"/>
              </a:rPr>
              <a:t> (29 Mei)</a:t>
            </a:r>
          </a:p>
          <a:p>
            <a:pPr marL="822325" indent="-457200">
              <a:lnSpc>
                <a:spcPct val="130000"/>
              </a:lnSpc>
              <a:buFontTx/>
              <a:buChar char="-"/>
            </a:pPr>
            <a:r>
              <a:rPr lang="en-US" sz="2800" dirty="0" err="1">
                <a:latin typeface="Times New Roman"/>
                <a:cs typeface="Times New Roman"/>
              </a:rPr>
              <a:t>Soepomo</a:t>
            </a:r>
            <a:r>
              <a:rPr lang="en-US" sz="2800" dirty="0">
                <a:latin typeface="Times New Roman"/>
                <a:cs typeface="Times New Roman"/>
              </a:rPr>
              <a:t> (31 Mei)</a:t>
            </a:r>
          </a:p>
          <a:p>
            <a:pPr marL="1330325" indent="-514350" defTabSz="795338">
              <a:lnSpc>
                <a:spcPct val="130000"/>
              </a:lnSpc>
              <a:buAutoNum type="arabicPeriod"/>
            </a:pPr>
            <a:r>
              <a:rPr lang="en-US" sz="2800" dirty="0" err="1">
                <a:latin typeface="Times New Roman"/>
                <a:cs typeface="Times New Roman"/>
              </a:rPr>
              <a:t>Persatuan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</a:p>
          <a:p>
            <a:pPr marL="1330325" indent="-514350" defTabSz="795338">
              <a:lnSpc>
                <a:spcPct val="130000"/>
              </a:lnSpc>
              <a:buAutoNum type="arabicPeriod"/>
            </a:pPr>
            <a:r>
              <a:rPr lang="en-US" sz="2800" dirty="0" err="1">
                <a:latin typeface="Times New Roman"/>
                <a:cs typeface="Times New Roman"/>
              </a:rPr>
              <a:t>kekeluargaan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</a:p>
          <a:p>
            <a:pPr marL="1330325" indent="-514350" defTabSz="795338">
              <a:lnSpc>
                <a:spcPct val="130000"/>
              </a:lnSpc>
              <a:buAutoNum type="arabicPeriod"/>
            </a:pPr>
            <a:r>
              <a:rPr lang="en-US" sz="2800" dirty="0" err="1">
                <a:latin typeface="Times New Roman"/>
                <a:cs typeface="Times New Roman"/>
              </a:rPr>
              <a:t>keseimangan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lahir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dan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batin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</a:p>
          <a:p>
            <a:pPr marL="1330325" indent="-514350" defTabSz="795338">
              <a:lnSpc>
                <a:spcPct val="130000"/>
              </a:lnSpc>
              <a:buAutoNum type="arabicPeriod"/>
            </a:pPr>
            <a:r>
              <a:rPr lang="en-US" sz="2800" dirty="0" err="1">
                <a:latin typeface="Times New Roman"/>
                <a:cs typeface="Times New Roman"/>
              </a:rPr>
              <a:t>musyawarah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</a:p>
          <a:p>
            <a:pPr marL="1330325" indent="-514350" defTabSz="795338">
              <a:lnSpc>
                <a:spcPct val="130000"/>
              </a:lnSpc>
              <a:buAutoNum type="arabicPeriod"/>
            </a:pPr>
            <a:r>
              <a:rPr lang="en-US" sz="2800" dirty="0" err="1">
                <a:latin typeface="Times New Roman"/>
                <a:cs typeface="Times New Roman"/>
              </a:rPr>
              <a:t>keadilan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rakyat</a:t>
            </a:r>
            <a:endParaRPr lang="en-US" sz="2800" dirty="0">
              <a:latin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4351" y="1136838"/>
            <a:ext cx="5739806" cy="4571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23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389227" y="395430"/>
            <a:ext cx="5929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dobe Caslon Pro Bold"/>
                <a:cs typeface="Adobe Caslon Pro Bold"/>
              </a:rPr>
              <a:t>Agenda </a:t>
            </a:r>
            <a:r>
              <a:rPr lang="en-US" sz="3600" dirty="0" err="1">
                <a:latin typeface="Adobe Caslon Pro Bold"/>
                <a:cs typeface="Adobe Caslon Pro Bold"/>
              </a:rPr>
              <a:t>Perumusan</a:t>
            </a:r>
            <a:r>
              <a:rPr lang="en-US" sz="3600" dirty="0">
                <a:latin typeface="Adobe Caslon Pro Bold"/>
                <a:cs typeface="Adobe Caslon Pro Bold"/>
              </a:rPr>
              <a:t> </a:t>
            </a:r>
            <a:r>
              <a:rPr lang="en-US" sz="3600" dirty="0" err="1">
                <a:latin typeface="Adobe Caslon Pro Bold"/>
                <a:cs typeface="Adobe Caslon Pro Bold"/>
              </a:rPr>
              <a:t>Pancasila</a:t>
            </a:r>
            <a:endParaRPr lang="en-US" sz="3600" dirty="0">
              <a:latin typeface="Adobe Caslon Pro Bold"/>
              <a:cs typeface="Adobe Caslon Pro Bold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9241" y="1185678"/>
            <a:ext cx="6987810" cy="5169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latin typeface="Times New Roman"/>
                <a:cs typeface="Times New Roman"/>
              </a:rPr>
              <a:t>Pembentukan</a:t>
            </a:r>
            <a:r>
              <a:rPr lang="en-US" sz="2800" dirty="0">
                <a:latin typeface="Times New Roman"/>
                <a:cs typeface="Times New Roman"/>
              </a:rPr>
              <a:t> BPUPK (29 April – 28 Mei)</a:t>
            </a:r>
          </a:p>
          <a:p>
            <a:pPr marL="822325" indent="-457200">
              <a:lnSpc>
                <a:spcPct val="130000"/>
              </a:lnSpc>
              <a:buFontTx/>
              <a:buChar char="-"/>
            </a:pPr>
            <a:r>
              <a:rPr lang="en-US" sz="2800" dirty="0" err="1">
                <a:latin typeface="Times New Roman"/>
                <a:cs typeface="Times New Roman"/>
              </a:rPr>
              <a:t>Moh</a:t>
            </a:r>
            <a:r>
              <a:rPr lang="en-US" sz="2800" dirty="0">
                <a:latin typeface="Times New Roman"/>
                <a:cs typeface="Times New Roman"/>
              </a:rPr>
              <a:t>. </a:t>
            </a:r>
            <a:r>
              <a:rPr lang="en-US" sz="2800" dirty="0" err="1">
                <a:latin typeface="Times New Roman"/>
                <a:cs typeface="Times New Roman"/>
              </a:rPr>
              <a:t>Yamin</a:t>
            </a:r>
            <a:r>
              <a:rPr lang="en-US" sz="2800" dirty="0">
                <a:latin typeface="Times New Roman"/>
                <a:cs typeface="Times New Roman"/>
              </a:rPr>
              <a:t> (29 Mei)</a:t>
            </a:r>
          </a:p>
          <a:p>
            <a:pPr marL="822325" indent="-457200">
              <a:lnSpc>
                <a:spcPct val="130000"/>
              </a:lnSpc>
              <a:buFontTx/>
              <a:buChar char="-"/>
            </a:pPr>
            <a:r>
              <a:rPr lang="en-US" sz="2800" dirty="0" err="1">
                <a:latin typeface="Times New Roman"/>
                <a:cs typeface="Times New Roman"/>
              </a:rPr>
              <a:t>Soepomo</a:t>
            </a:r>
            <a:r>
              <a:rPr lang="en-US" sz="2800" dirty="0">
                <a:latin typeface="Times New Roman"/>
                <a:cs typeface="Times New Roman"/>
              </a:rPr>
              <a:t> (31 Mei)</a:t>
            </a:r>
          </a:p>
          <a:p>
            <a:pPr marL="822325" indent="-457200">
              <a:lnSpc>
                <a:spcPct val="130000"/>
              </a:lnSpc>
              <a:buFontTx/>
              <a:buChar char="-"/>
            </a:pPr>
            <a:r>
              <a:rPr lang="en-US" sz="2800" dirty="0" err="1">
                <a:latin typeface="Times New Roman"/>
                <a:cs typeface="Times New Roman"/>
              </a:rPr>
              <a:t>Soekarno</a:t>
            </a:r>
            <a:r>
              <a:rPr lang="en-US" sz="2800" dirty="0">
                <a:latin typeface="Times New Roman"/>
                <a:cs typeface="Times New Roman"/>
              </a:rPr>
              <a:t> (1 </a:t>
            </a:r>
            <a:r>
              <a:rPr lang="en-US" sz="2800" dirty="0" err="1">
                <a:latin typeface="Times New Roman"/>
                <a:cs typeface="Times New Roman"/>
              </a:rPr>
              <a:t>Juni</a:t>
            </a:r>
            <a:r>
              <a:rPr lang="en-US" sz="2800" dirty="0">
                <a:latin typeface="Times New Roman"/>
                <a:cs typeface="Times New Roman"/>
              </a:rPr>
              <a:t>)</a:t>
            </a:r>
          </a:p>
          <a:p>
            <a:pPr marL="1257300" indent="-514350">
              <a:lnSpc>
                <a:spcPct val="110000"/>
              </a:lnSpc>
              <a:buFont typeface="+mj-lt"/>
              <a:buAutoNum type="arabicPeriod"/>
            </a:pPr>
            <a:r>
              <a:rPr lang="fi-FI" sz="2800" dirty="0" err="1">
                <a:latin typeface="Times New Roman"/>
                <a:cs typeface="Times New Roman"/>
              </a:rPr>
              <a:t>Nasionalisme</a:t>
            </a:r>
            <a:r>
              <a:rPr lang="fi-FI" sz="2800" dirty="0">
                <a:latin typeface="Times New Roman"/>
                <a:cs typeface="Times New Roman"/>
              </a:rPr>
              <a:t> / </a:t>
            </a:r>
            <a:r>
              <a:rPr lang="fi-FI" sz="2800" dirty="0" err="1">
                <a:latin typeface="Times New Roman"/>
                <a:cs typeface="Times New Roman"/>
              </a:rPr>
              <a:t>Kebangsaan</a:t>
            </a:r>
            <a:r>
              <a:rPr lang="fi-FI" sz="2800" dirty="0">
                <a:latin typeface="Times New Roman"/>
                <a:cs typeface="Times New Roman"/>
              </a:rPr>
              <a:t> Indonesia,</a:t>
            </a:r>
          </a:p>
          <a:p>
            <a:pPr marL="1257300" indent="-514350">
              <a:lnSpc>
                <a:spcPct val="110000"/>
              </a:lnSpc>
              <a:buFont typeface="+mj-lt"/>
              <a:buAutoNum type="arabicPeriod"/>
            </a:pPr>
            <a:r>
              <a:rPr lang="fi-FI" sz="2800" dirty="0" err="1">
                <a:latin typeface="Times New Roman"/>
                <a:cs typeface="Times New Roman"/>
              </a:rPr>
              <a:t>Internasionalisme</a:t>
            </a:r>
            <a:r>
              <a:rPr lang="fi-FI" sz="2800" dirty="0">
                <a:latin typeface="Times New Roman"/>
                <a:cs typeface="Times New Roman"/>
              </a:rPr>
              <a:t> / Peri </a:t>
            </a:r>
            <a:r>
              <a:rPr lang="fi-FI" sz="2800" dirty="0" err="1">
                <a:latin typeface="Times New Roman"/>
                <a:cs typeface="Times New Roman"/>
              </a:rPr>
              <a:t>Kemanusiaan</a:t>
            </a:r>
            <a:r>
              <a:rPr lang="fi-FI" sz="2800" dirty="0">
                <a:latin typeface="Times New Roman"/>
                <a:cs typeface="Times New Roman"/>
              </a:rPr>
              <a:t>,</a:t>
            </a:r>
          </a:p>
          <a:p>
            <a:pPr marL="1257300" indent="-514350">
              <a:lnSpc>
                <a:spcPct val="110000"/>
              </a:lnSpc>
              <a:buFont typeface="+mj-lt"/>
              <a:buAutoNum type="arabicPeriod"/>
            </a:pPr>
            <a:r>
              <a:rPr lang="hu-HU" sz="2800" dirty="0">
                <a:latin typeface="Times New Roman"/>
                <a:cs typeface="Times New Roman"/>
              </a:rPr>
              <a:t>Mufakat / Demokrasi,</a:t>
            </a:r>
          </a:p>
          <a:p>
            <a:pPr marL="1257300" indent="-514350">
              <a:lnSpc>
                <a:spcPct val="110000"/>
              </a:lnSpc>
              <a:buFont typeface="+mj-lt"/>
              <a:buAutoNum type="arabicPeriod"/>
            </a:pPr>
            <a:r>
              <a:rPr lang="fi-FI" sz="2800" dirty="0" err="1">
                <a:latin typeface="Times New Roman"/>
                <a:cs typeface="Times New Roman"/>
              </a:rPr>
              <a:t>Kesejahteraan</a:t>
            </a:r>
            <a:r>
              <a:rPr lang="fi-FI" sz="2800" dirty="0">
                <a:latin typeface="Times New Roman"/>
                <a:cs typeface="Times New Roman"/>
              </a:rPr>
              <a:t> </a:t>
            </a:r>
            <a:r>
              <a:rPr lang="fi-FI" sz="2800" dirty="0" err="1">
                <a:latin typeface="Times New Roman"/>
                <a:cs typeface="Times New Roman"/>
              </a:rPr>
              <a:t>Sosial</a:t>
            </a:r>
            <a:r>
              <a:rPr lang="fi-FI" sz="2800" dirty="0">
                <a:latin typeface="Times New Roman"/>
                <a:cs typeface="Times New Roman"/>
              </a:rPr>
              <a:t>,</a:t>
            </a:r>
          </a:p>
          <a:p>
            <a:pPr marL="1257300" indent="-514350">
              <a:lnSpc>
                <a:spcPct val="110000"/>
              </a:lnSpc>
              <a:buFont typeface="+mj-lt"/>
              <a:buAutoNum type="arabicPeriod"/>
            </a:pPr>
            <a:r>
              <a:rPr lang="tr-TR" sz="2800" dirty="0" err="1">
                <a:latin typeface="Times New Roman"/>
                <a:cs typeface="Times New Roman"/>
              </a:rPr>
              <a:t>Ketuhanan</a:t>
            </a:r>
            <a:r>
              <a:rPr lang="tr-TR" sz="2800" dirty="0">
                <a:latin typeface="Times New Roman"/>
                <a:cs typeface="Times New Roman"/>
              </a:rPr>
              <a:t> </a:t>
            </a:r>
            <a:r>
              <a:rPr lang="tr-TR" sz="2800" dirty="0" err="1">
                <a:latin typeface="Times New Roman"/>
                <a:cs typeface="Times New Roman"/>
              </a:rPr>
              <a:t>yang</a:t>
            </a:r>
            <a:r>
              <a:rPr lang="tr-TR" sz="2800" dirty="0">
                <a:latin typeface="Times New Roman"/>
                <a:cs typeface="Times New Roman"/>
              </a:rPr>
              <a:t> </a:t>
            </a:r>
            <a:r>
              <a:rPr lang="tr-TR" sz="2800" dirty="0" err="1">
                <a:latin typeface="Times New Roman"/>
                <a:cs typeface="Times New Roman"/>
              </a:rPr>
              <a:t>berkebudayaan</a:t>
            </a:r>
            <a:r>
              <a:rPr lang="tr-TR" sz="2800" dirty="0">
                <a:latin typeface="Times New Roman"/>
                <a:cs typeface="Times New Roman"/>
              </a:rPr>
              <a:t>.</a:t>
            </a:r>
            <a:endParaRPr lang="en-US" sz="2800" dirty="0"/>
          </a:p>
          <a:p>
            <a:pPr marL="365125">
              <a:lnSpc>
                <a:spcPct val="130000"/>
              </a:lnSpc>
            </a:pPr>
            <a:endParaRPr lang="en-US" sz="2800" dirty="0">
              <a:latin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4351" y="1136838"/>
            <a:ext cx="5739806" cy="4571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587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389227" y="395430"/>
            <a:ext cx="5929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dobe Caslon Pro Bold"/>
                <a:cs typeface="Adobe Caslon Pro Bold"/>
              </a:rPr>
              <a:t>Agenda </a:t>
            </a:r>
            <a:r>
              <a:rPr lang="en-US" sz="3600" dirty="0" err="1">
                <a:latin typeface="Adobe Caslon Pro Bold"/>
                <a:cs typeface="Adobe Caslon Pro Bold"/>
              </a:rPr>
              <a:t>Perumusan</a:t>
            </a:r>
            <a:r>
              <a:rPr lang="en-US" sz="3600" dirty="0">
                <a:latin typeface="Adobe Caslon Pro Bold"/>
                <a:cs typeface="Adobe Caslon Pro Bold"/>
              </a:rPr>
              <a:t> </a:t>
            </a:r>
            <a:r>
              <a:rPr lang="en-US" sz="3600" dirty="0" err="1">
                <a:latin typeface="Adobe Caslon Pro Bold"/>
                <a:cs typeface="Adobe Caslon Pro Bold"/>
              </a:rPr>
              <a:t>Pancasila</a:t>
            </a:r>
            <a:endParaRPr lang="en-US" sz="3600" dirty="0">
              <a:latin typeface="Adobe Caslon Pro Bold"/>
              <a:cs typeface="Adobe Caslon Pro Bold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9241" y="1185678"/>
            <a:ext cx="8186857" cy="50906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latin typeface="Times New Roman"/>
                <a:cs typeface="Times New Roman"/>
              </a:rPr>
              <a:t>Pembentukan</a:t>
            </a:r>
            <a:r>
              <a:rPr lang="en-US" sz="2800" dirty="0">
                <a:latin typeface="Times New Roman"/>
                <a:cs typeface="Times New Roman"/>
              </a:rPr>
              <a:t> BPUPK (29 April – 28 Mei)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latin typeface="Times New Roman"/>
                <a:cs typeface="Times New Roman"/>
              </a:rPr>
              <a:t>Panitia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kecil</a:t>
            </a:r>
            <a:r>
              <a:rPr lang="en-US" sz="2800" dirty="0">
                <a:latin typeface="Times New Roman"/>
                <a:cs typeface="Times New Roman"/>
              </a:rPr>
              <a:t> = modus </a:t>
            </a:r>
            <a:r>
              <a:rPr lang="en-US" sz="2800" dirty="0" err="1">
                <a:latin typeface="Times New Roman"/>
                <a:cs typeface="Times New Roman"/>
              </a:rPr>
              <a:t>golongan</a:t>
            </a:r>
            <a:r>
              <a:rPr lang="en-US" sz="2800" dirty="0">
                <a:latin typeface="Times New Roman"/>
                <a:cs typeface="Times New Roman"/>
              </a:rPr>
              <a:t> Islam &amp; </a:t>
            </a:r>
            <a:r>
              <a:rPr lang="en-US" sz="2800" dirty="0" err="1">
                <a:latin typeface="Times New Roman"/>
                <a:cs typeface="Times New Roman"/>
              </a:rPr>
              <a:t>Kebangsaan</a:t>
            </a:r>
            <a:endParaRPr lang="en-US" sz="2800" dirty="0">
              <a:latin typeface="Times New Roman"/>
              <a:cs typeface="Times New Roman"/>
            </a:endParaRPr>
          </a:p>
          <a:p>
            <a:pPr marL="801688" indent="-431800" defTabSz="898525">
              <a:buFont typeface="+mj-lt"/>
              <a:buAutoNum type="arabicPeriod"/>
              <a:defRPr/>
            </a:pPr>
            <a:r>
              <a:rPr lang="tr-TR" sz="2800" dirty="0" err="1">
                <a:latin typeface="Times New Roman"/>
                <a:cs typeface="Times New Roman"/>
              </a:rPr>
              <a:t>Sukarno</a:t>
            </a:r>
            <a:r>
              <a:rPr lang="tr-TR" sz="2800" dirty="0">
                <a:latin typeface="Times New Roman"/>
                <a:cs typeface="Times New Roman"/>
              </a:rPr>
              <a:t>, </a:t>
            </a:r>
          </a:p>
          <a:p>
            <a:pPr marL="801688" indent="-431800" defTabSz="898525">
              <a:buFont typeface="+mj-lt"/>
              <a:buAutoNum type="arabicPeriod"/>
              <a:defRPr/>
            </a:pPr>
            <a:r>
              <a:rPr lang="tr-TR" sz="2800" dirty="0">
                <a:latin typeface="Times New Roman"/>
                <a:cs typeface="Times New Roman"/>
              </a:rPr>
              <a:t>Hatta, </a:t>
            </a:r>
          </a:p>
          <a:p>
            <a:pPr marL="801688" indent="-431800" defTabSz="898525">
              <a:buFont typeface="+mj-lt"/>
              <a:buAutoNum type="arabicPeriod"/>
              <a:defRPr/>
            </a:pPr>
            <a:r>
              <a:rPr lang="tr-TR" sz="2800" dirty="0" err="1">
                <a:latin typeface="Times New Roman"/>
                <a:cs typeface="Times New Roman"/>
              </a:rPr>
              <a:t>Subardjo</a:t>
            </a:r>
            <a:r>
              <a:rPr lang="tr-TR" sz="2800" dirty="0">
                <a:latin typeface="Times New Roman"/>
                <a:cs typeface="Times New Roman"/>
              </a:rPr>
              <a:t>, </a:t>
            </a:r>
          </a:p>
          <a:p>
            <a:pPr marL="801688" indent="-431800" defTabSz="898525">
              <a:buFont typeface="+mj-lt"/>
              <a:buAutoNum type="arabicPeriod"/>
              <a:defRPr/>
            </a:pPr>
            <a:r>
              <a:rPr lang="tr-TR" sz="2800" dirty="0" err="1">
                <a:latin typeface="Times New Roman"/>
                <a:cs typeface="Times New Roman"/>
              </a:rPr>
              <a:t>Yamin</a:t>
            </a:r>
            <a:r>
              <a:rPr lang="tr-TR" sz="2800" dirty="0">
                <a:latin typeface="Times New Roman"/>
                <a:cs typeface="Times New Roman"/>
              </a:rPr>
              <a:t>, </a:t>
            </a:r>
          </a:p>
          <a:p>
            <a:pPr marL="801688" indent="-431800" defTabSz="898525">
              <a:buFont typeface="+mj-lt"/>
              <a:buAutoNum type="arabicPeriod"/>
              <a:defRPr/>
            </a:pPr>
            <a:r>
              <a:rPr lang="tr-TR" sz="2800" dirty="0" err="1">
                <a:latin typeface="Times New Roman"/>
                <a:cs typeface="Times New Roman"/>
              </a:rPr>
              <a:t>Abikusno</a:t>
            </a:r>
            <a:r>
              <a:rPr lang="tr-TR" sz="2800" dirty="0">
                <a:latin typeface="Times New Roman"/>
                <a:cs typeface="Times New Roman"/>
              </a:rPr>
              <a:t>, </a:t>
            </a:r>
          </a:p>
          <a:p>
            <a:pPr marL="801688" indent="-431800" defTabSz="898525">
              <a:buFont typeface="+mj-lt"/>
              <a:buAutoNum type="arabicPeriod"/>
              <a:defRPr/>
            </a:pPr>
            <a:r>
              <a:rPr lang="tr-TR" sz="2800" dirty="0" err="1">
                <a:latin typeface="Times New Roman"/>
                <a:cs typeface="Times New Roman"/>
              </a:rPr>
              <a:t>Kahar</a:t>
            </a:r>
            <a:r>
              <a:rPr lang="tr-TR" sz="2800" dirty="0">
                <a:latin typeface="Times New Roman"/>
                <a:cs typeface="Times New Roman"/>
              </a:rPr>
              <a:t> </a:t>
            </a:r>
            <a:r>
              <a:rPr lang="tr-TR" sz="2800" dirty="0" err="1">
                <a:latin typeface="Times New Roman"/>
                <a:cs typeface="Times New Roman"/>
              </a:rPr>
              <a:t>Muzakkir</a:t>
            </a:r>
            <a:r>
              <a:rPr lang="tr-TR" sz="2800" dirty="0">
                <a:latin typeface="Times New Roman"/>
                <a:cs typeface="Times New Roman"/>
              </a:rPr>
              <a:t>, </a:t>
            </a:r>
          </a:p>
          <a:p>
            <a:pPr marL="801688" indent="-431800" defTabSz="898525">
              <a:buFont typeface="+mj-lt"/>
              <a:buAutoNum type="arabicPeriod"/>
              <a:defRPr/>
            </a:pPr>
            <a:r>
              <a:rPr lang="tr-TR" sz="2800" dirty="0" err="1">
                <a:latin typeface="Times New Roman"/>
                <a:cs typeface="Times New Roman"/>
              </a:rPr>
              <a:t>Agus</a:t>
            </a:r>
            <a:r>
              <a:rPr lang="tr-TR" sz="2800" dirty="0">
                <a:latin typeface="Times New Roman"/>
                <a:cs typeface="Times New Roman"/>
              </a:rPr>
              <a:t> Salim, </a:t>
            </a:r>
          </a:p>
          <a:p>
            <a:pPr marL="801688" indent="-431800" defTabSz="898525">
              <a:buFont typeface="+mj-lt"/>
              <a:buAutoNum type="arabicPeriod"/>
              <a:defRPr/>
            </a:pPr>
            <a:r>
              <a:rPr lang="tr-TR" sz="2800" dirty="0" err="1">
                <a:latin typeface="Times New Roman"/>
                <a:cs typeface="Times New Roman"/>
              </a:rPr>
              <a:t>Wahid</a:t>
            </a:r>
            <a:r>
              <a:rPr lang="tr-TR" sz="2800" dirty="0">
                <a:latin typeface="Times New Roman"/>
                <a:cs typeface="Times New Roman"/>
              </a:rPr>
              <a:t> </a:t>
            </a:r>
            <a:r>
              <a:rPr lang="tr-TR" sz="2800" dirty="0" err="1">
                <a:latin typeface="Times New Roman"/>
                <a:cs typeface="Times New Roman"/>
              </a:rPr>
              <a:t>Hasyim</a:t>
            </a:r>
            <a:r>
              <a:rPr lang="tr-TR" sz="2800" dirty="0">
                <a:latin typeface="Times New Roman"/>
                <a:cs typeface="Times New Roman"/>
              </a:rPr>
              <a:t>, </a:t>
            </a:r>
          </a:p>
          <a:p>
            <a:pPr marL="801688" indent="-431800" defTabSz="898525">
              <a:buFont typeface="+mj-lt"/>
              <a:buAutoNum type="arabicPeriod"/>
              <a:defRPr/>
            </a:pPr>
            <a:r>
              <a:rPr lang="tr-TR" sz="2800" dirty="0" err="1">
                <a:latin typeface="Times New Roman"/>
                <a:cs typeface="Times New Roman"/>
              </a:rPr>
              <a:t>Maramis</a:t>
            </a:r>
            <a:r>
              <a:rPr lang="tr-TR" sz="2800" dirty="0">
                <a:latin typeface="Times New Roman"/>
                <a:cs typeface="Times New Roman"/>
              </a:rPr>
              <a:t>.</a:t>
            </a:r>
            <a:endParaRPr lang="en-US" sz="2800" dirty="0">
              <a:latin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4351" y="1136838"/>
            <a:ext cx="5739806" cy="4571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590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389227" y="395430"/>
            <a:ext cx="5929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dobe Caslon Pro Bold"/>
                <a:cs typeface="Adobe Caslon Pro Bold"/>
              </a:rPr>
              <a:t>Agenda </a:t>
            </a:r>
            <a:r>
              <a:rPr lang="en-US" sz="3600" dirty="0" err="1">
                <a:latin typeface="Adobe Caslon Pro Bold"/>
                <a:cs typeface="Adobe Caslon Pro Bold"/>
              </a:rPr>
              <a:t>Perumusan</a:t>
            </a:r>
            <a:r>
              <a:rPr lang="en-US" sz="3600" dirty="0">
                <a:latin typeface="Adobe Caslon Pro Bold"/>
                <a:cs typeface="Adobe Caslon Pro Bold"/>
              </a:rPr>
              <a:t> </a:t>
            </a:r>
            <a:r>
              <a:rPr lang="en-US" sz="3600" dirty="0" err="1">
                <a:latin typeface="Adobe Caslon Pro Bold"/>
                <a:cs typeface="Adobe Caslon Pro Bold"/>
              </a:rPr>
              <a:t>Pancasila</a:t>
            </a:r>
            <a:endParaRPr lang="en-US" sz="3600" dirty="0">
              <a:latin typeface="Adobe Caslon Pro Bold"/>
              <a:cs typeface="Adobe Caslon Pro Bold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9242" y="1185678"/>
            <a:ext cx="830369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latin typeface="Times New Roman"/>
                <a:cs typeface="Times New Roman"/>
              </a:rPr>
              <a:t>Pembentukan</a:t>
            </a:r>
            <a:r>
              <a:rPr lang="en-US" sz="2800" dirty="0">
                <a:latin typeface="Times New Roman"/>
                <a:cs typeface="Times New Roman"/>
              </a:rPr>
              <a:t> BPUPK (29 April – 28 Mei)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latin typeface="Times New Roman"/>
                <a:cs typeface="Times New Roman"/>
              </a:rPr>
              <a:t>Panitia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kecil</a:t>
            </a:r>
            <a:r>
              <a:rPr lang="en-US" sz="2800" dirty="0">
                <a:latin typeface="Times New Roman"/>
                <a:cs typeface="Times New Roman"/>
              </a:rPr>
              <a:t> = modus </a:t>
            </a:r>
            <a:r>
              <a:rPr lang="en-US" sz="2800" dirty="0" err="1">
                <a:latin typeface="Times New Roman"/>
                <a:cs typeface="Times New Roman"/>
              </a:rPr>
              <a:t>golongan</a:t>
            </a:r>
            <a:r>
              <a:rPr lang="en-US" sz="2800" dirty="0">
                <a:latin typeface="Times New Roman"/>
                <a:cs typeface="Times New Roman"/>
              </a:rPr>
              <a:t> Islam &amp; </a:t>
            </a:r>
            <a:r>
              <a:rPr lang="en-US" sz="2800" dirty="0" err="1">
                <a:latin typeface="Times New Roman"/>
                <a:cs typeface="Times New Roman"/>
              </a:rPr>
              <a:t>Kebangsaan</a:t>
            </a:r>
            <a:endParaRPr lang="en-US" sz="2800" dirty="0">
              <a:latin typeface="Times New Roman"/>
              <a:cs typeface="Times New Roman"/>
            </a:endParaRP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latin typeface="Times New Roman"/>
                <a:cs typeface="Times New Roman"/>
              </a:rPr>
              <a:t>Piagam</a:t>
            </a:r>
            <a:r>
              <a:rPr lang="en-US" sz="2800" dirty="0">
                <a:latin typeface="Times New Roman"/>
                <a:cs typeface="Times New Roman"/>
              </a:rPr>
              <a:t> Jakarta (22 </a:t>
            </a:r>
            <a:r>
              <a:rPr lang="en-US" sz="2800" dirty="0" err="1">
                <a:latin typeface="Times New Roman"/>
                <a:cs typeface="Times New Roman"/>
              </a:rPr>
              <a:t>Juni</a:t>
            </a:r>
            <a:r>
              <a:rPr lang="en-US" sz="2800" dirty="0">
                <a:latin typeface="Times New Roman"/>
                <a:cs typeface="Times New Roman"/>
              </a:rPr>
              <a:t>)</a:t>
            </a:r>
          </a:p>
          <a:p>
            <a:pPr marL="900113" indent="-514350" algn="just">
              <a:lnSpc>
                <a:spcPct val="130000"/>
              </a:lnSpc>
              <a:buAutoNum type="arabicPeriod"/>
            </a:pPr>
            <a:r>
              <a:rPr lang="en-US" sz="2400" dirty="0" err="1">
                <a:latin typeface="Times New Roman"/>
                <a:cs typeface="Times New Roman"/>
              </a:rPr>
              <a:t>Ketoehanan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dengan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kewadjiban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mendjalankan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sjari'at</a:t>
            </a:r>
            <a:r>
              <a:rPr lang="en-US" sz="2400" dirty="0">
                <a:latin typeface="Times New Roman"/>
                <a:cs typeface="Times New Roman"/>
              </a:rPr>
              <a:t> Islam </a:t>
            </a:r>
            <a:r>
              <a:rPr lang="en-US" sz="2400" dirty="0" err="1">
                <a:latin typeface="Times New Roman"/>
                <a:cs typeface="Times New Roman"/>
              </a:rPr>
              <a:t>bagi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pemeloek-pemeloeknja</a:t>
            </a:r>
            <a:r>
              <a:rPr lang="en-US" sz="2400" dirty="0">
                <a:latin typeface="Times New Roman"/>
                <a:cs typeface="Times New Roman"/>
              </a:rPr>
              <a:t>. </a:t>
            </a:r>
          </a:p>
          <a:p>
            <a:pPr marL="900113" indent="-514350" algn="just">
              <a:lnSpc>
                <a:spcPct val="130000"/>
              </a:lnSpc>
              <a:buAutoNum type="arabicPeriod"/>
            </a:pPr>
            <a:r>
              <a:rPr lang="en-US" sz="2400" dirty="0" err="1">
                <a:latin typeface="Times New Roman"/>
                <a:cs typeface="Times New Roman"/>
              </a:rPr>
              <a:t>Kemanoesiaan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jang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adil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dan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beradab</a:t>
            </a:r>
            <a:r>
              <a:rPr lang="en-US" sz="2400" dirty="0">
                <a:latin typeface="Times New Roman"/>
                <a:cs typeface="Times New Roman"/>
              </a:rPr>
              <a:t>. </a:t>
            </a:r>
          </a:p>
          <a:p>
            <a:pPr marL="900113" indent="-514350" algn="just">
              <a:lnSpc>
                <a:spcPct val="130000"/>
              </a:lnSpc>
              <a:buAutoNum type="arabicPeriod"/>
            </a:pPr>
            <a:r>
              <a:rPr lang="en-US" sz="2400" dirty="0" err="1">
                <a:latin typeface="Times New Roman"/>
                <a:cs typeface="Times New Roman"/>
              </a:rPr>
              <a:t>Persatoean</a:t>
            </a:r>
            <a:r>
              <a:rPr lang="en-US" sz="2400" dirty="0">
                <a:latin typeface="Times New Roman"/>
                <a:cs typeface="Times New Roman"/>
              </a:rPr>
              <a:t> Indonesia. </a:t>
            </a:r>
          </a:p>
          <a:p>
            <a:pPr marL="900113" indent="-514350" algn="just">
              <a:lnSpc>
                <a:spcPct val="130000"/>
              </a:lnSpc>
              <a:buAutoNum type="arabicPeriod"/>
            </a:pPr>
            <a:r>
              <a:rPr lang="en-US" sz="2400" dirty="0" err="1">
                <a:latin typeface="Times New Roman"/>
                <a:cs typeface="Times New Roman"/>
              </a:rPr>
              <a:t>Kerakjatan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jang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dipimpin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oleh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hikmat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 err="1">
                <a:latin typeface="Times New Roman"/>
                <a:cs typeface="Times New Roman"/>
              </a:rPr>
              <a:t>kebidjaksanaan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dalam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permoesjarawaratan</a:t>
            </a:r>
            <a:r>
              <a:rPr lang="en-US" sz="2400" dirty="0">
                <a:latin typeface="Times New Roman"/>
                <a:cs typeface="Times New Roman"/>
              </a:rPr>
              <a:t>/</a:t>
            </a:r>
            <a:r>
              <a:rPr lang="en-US" sz="2400" dirty="0" err="1">
                <a:latin typeface="Times New Roman"/>
                <a:cs typeface="Times New Roman"/>
              </a:rPr>
              <a:t>perwakilan</a:t>
            </a:r>
            <a:r>
              <a:rPr lang="en-US" sz="2400" dirty="0">
                <a:latin typeface="Times New Roman"/>
                <a:cs typeface="Times New Roman"/>
              </a:rPr>
              <a:t>. </a:t>
            </a:r>
          </a:p>
          <a:p>
            <a:pPr marL="900113" indent="-514350" algn="just">
              <a:lnSpc>
                <a:spcPct val="130000"/>
              </a:lnSpc>
              <a:buAutoNum type="arabicPeriod"/>
            </a:pPr>
            <a:r>
              <a:rPr lang="en-US" sz="2400" dirty="0" err="1">
                <a:latin typeface="Times New Roman"/>
                <a:cs typeface="Times New Roman"/>
              </a:rPr>
              <a:t>Keadilan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sosial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bagi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seloeroeh</a:t>
            </a:r>
            <a:r>
              <a:rPr lang="en-US" sz="2400" dirty="0">
                <a:latin typeface="Times New Roman"/>
                <a:cs typeface="Times New Roman"/>
              </a:rPr>
              <a:t> </a:t>
            </a:r>
            <a:r>
              <a:rPr lang="en-US" sz="2400" dirty="0" err="1">
                <a:latin typeface="Times New Roman"/>
                <a:cs typeface="Times New Roman"/>
              </a:rPr>
              <a:t>Rakjat</a:t>
            </a:r>
            <a:r>
              <a:rPr lang="en-US" sz="2400" dirty="0">
                <a:latin typeface="Times New Roman"/>
                <a:cs typeface="Times New Roman"/>
              </a:rPr>
              <a:t> Indonesia.</a:t>
            </a:r>
          </a:p>
          <a:p>
            <a:pPr marL="900113" indent="-514350" algn="just">
              <a:lnSpc>
                <a:spcPct val="130000"/>
              </a:lnSpc>
            </a:pPr>
            <a:endParaRPr lang="en-US" sz="2400" dirty="0">
              <a:latin typeface="Times New Roman"/>
              <a:cs typeface="Times New Roman"/>
            </a:endParaRPr>
          </a:p>
          <a:p>
            <a:pPr>
              <a:lnSpc>
                <a:spcPct val="130000"/>
              </a:lnSpc>
            </a:pPr>
            <a:endParaRPr lang="en-US" sz="2400" dirty="0">
              <a:latin typeface="Times New Roman"/>
              <a:cs typeface="Times New Roman"/>
            </a:endParaRP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4351" y="1136838"/>
            <a:ext cx="5739806" cy="4571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185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389227" y="395430"/>
            <a:ext cx="5929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Adobe Caslon Pro Bold"/>
                <a:cs typeface="Adobe Caslon Pro Bold"/>
              </a:rPr>
              <a:t>Agenda </a:t>
            </a:r>
            <a:r>
              <a:rPr lang="en-US" sz="3600" dirty="0" err="1">
                <a:latin typeface="Adobe Caslon Pro Bold"/>
                <a:cs typeface="Adobe Caslon Pro Bold"/>
              </a:rPr>
              <a:t>Perumusan</a:t>
            </a:r>
            <a:r>
              <a:rPr lang="en-US" sz="3600" dirty="0">
                <a:latin typeface="Adobe Caslon Pro Bold"/>
                <a:cs typeface="Adobe Caslon Pro Bold"/>
              </a:rPr>
              <a:t> </a:t>
            </a:r>
            <a:r>
              <a:rPr lang="en-US" sz="3600" dirty="0" err="1">
                <a:latin typeface="Adobe Caslon Pro Bold"/>
                <a:cs typeface="Adobe Caslon Pro Bold"/>
              </a:rPr>
              <a:t>Pancasila</a:t>
            </a:r>
            <a:endParaRPr lang="en-US" sz="3600" dirty="0">
              <a:latin typeface="Adobe Caslon Pro Bold"/>
              <a:cs typeface="Adobe Caslon Pro Bold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49242" y="1185678"/>
            <a:ext cx="8303692" cy="399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latin typeface="Times New Roman"/>
                <a:cs typeface="Times New Roman"/>
              </a:rPr>
              <a:t>Pembentukan</a:t>
            </a:r>
            <a:r>
              <a:rPr lang="en-US" sz="2800" dirty="0">
                <a:latin typeface="Times New Roman"/>
                <a:cs typeface="Times New Roman"/>
              </a:rPr>
              <a:t> BPUPK (29 April – 28 Mei)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latin typeface="Times New Roman"/>
                <a:cs typeface="Times New Roman"/>
              </a:rPr>
              <a:t>Panitia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kecil</a:t>
            </a:r>
            <a:r>
              <a:rPr lang="en-US" sz="2800" dirty="0">
                <a:latin typeface="Times New Roman"/>
                <a:cs typeface="Times New Roman"/>
              </a:rPr>
              <a:t> = modus </a:t>
            </a:r>
            <a:r>
              <a:rPr lang="en-US" sz="2800" dirty="0" err="1">
                <a:latin typeface="Times New Roman"/>
                <a:cs typeface="Times New Roman"/>
              </a:rPr>
              <a:t>golongan</a:t>
            </a:r>
            <a:r>
              <a:rPr lang="en-US" sz="2800" dirty="0">
                <a:latin typeface="Times New Roman"/>
                <a:cs typeface="Times New Roman"/>
              </a:rPr>
              <a:t> Islam &amp; </a:t>
            </a:r>
            <a:r>
              <a:rPr lang="en-US" sz="2800" dirty="0" err="1">
                <a:latin typeface="Times New Roman"/>
                <a:cs typeface="Times New Roman"/>
              </a:rPr>
              <a:t>Kebangsaan</a:t>
            </a:r>
            <a:endParaRPr lang="en-US" sz="2800" dirty="0">
              <a:latin typeface="Times New Roman"/>
              <a:cs typeface="Times New Roman"/>
            </a:endParaRP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latin typeface="Times New Roman"/>
                <a:cs typeface="Times New Roman"/>
              </a:rPr>
              <a:t>Piagam</a:t>
            </a:r>
            <a:r>
              <a:rPr lang="en-US" sz="2800" dirty="0">
                <a:latin typeface="Times New Roman"/>
                <a:cs typeface="Times New Roman"/>
              </a:rPr>
              <a:t> Jakarta (22 </a:t>
            </a:r>
            <a:r>
              <a:rPr lang="en-US" sz="2800" dirty="0" err="1">
                <a:latin typeface="Times New Roman"/>
                <a:cs typeface="Times New Roman"/>
              </a:rPr>
              <a:t>Juni</a:t>
            </a:r>
            <a:r>
              <a:rPr lang="en-US" sz="2800" dirty="0">
                <a:latin typeface="Times New Roman"/>
                <a:cs typeface="Times New Roman"/>
              </a:rPr>
              <a:t>)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>
                <a:latin typeface="Times New Roman"/>
                <a:cs typeface="Times New Roman"/>
              </a:rPr>
              <a:t>PPKI (7 </a:t>
            </a:r>
            <a:r>
              <a:rPr lang="en-US" sz="2800" dirty="0" err="1">
                <a:latin typeface="Times New Roman"/>
                <a:cs typeface="Times New Roman"/>
              </a:rPr>
              <a:t>Agustus</a:t>
            </a:r>
            <a:r>
              <a:rPr lang="en-US" sz="2800" dirty="0">
                <a:latin typeface="Times New Roman"/>
                <a:cs typeface="Times New Roman"/>
              </a:rPr>
              <a:t>)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latin typeface="Times New Roman"/>
                <a:cs typeface="Times New Roman"/>
              </a:rPr>
              <a:t>Vakum</a:t>
            </a:r>
            <a:r>
              <a:rPr lang="en-US" sz="2800" dirty="0">
                <a:latin typeface="Times New Roman"/>
                <a:cs typeface="Times New Roman"/>
              </a:rPr>
              <a:t> of Power (14 </a:t>
            </a:r>
            <a:r>
              <a:rPr lang="en-US" sz="2800" dirty="0" err="1">
                <a:latin typeface="Times New Roman"/>
                <a:cs typeface="Times New Roman"/>
              </a:rPr>
              <a:t>Agustus</a:t>
            </a:r>
            <a:r>
              <a:rPr lang="en-US" sz="2800" dirty="0">
                <a:latin typeface="Times New Roman"/>
                <a:cs typeface="Times New Roman"/>
              </a:rPr>
              <a:t>)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latin typeface="Times New Roman"/>
                <a:cs typeface="Times New Roman"/>
              </a:rPr>
              <a:t>Proklamasi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Kemerdekaan</a:t>
            </a:r>
            <a:r>
              <a:rPr lang="en-US" sz="2800" dirty="0">
                <a:latin typeface="Times New Roman"/>
                <a:cs typeface="Times New Roman"/>
              </a:rPr>
              <a:t> (17 </a:t>
            </a:r>
            <a:r>
              <a:rPr lang="en-US" sz="2800" dirty="0" err="1">
                <a:latin typeface="Times New Roman"/>
                <a:cs typeface="Times New Roman"/>
              </a:rPr>
              <a:t>Agustus</a:t>
            </a:r>
            <a:r>
              <a:rPr lang="en-US" sz="2800" dirty="0">
                <a:latin typeface="Times New Roman"/>
                <a:cs typeface="Times New Roman"/>
              </a:rPr>
              <a:t>)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</a:pPr>
            <a:r>
              <a:rPr lang="en-US" sz="2800" dirty="0" err="1">
                <a:latin typeface="Times New Roman"/>
                <a:cs typeface="Times New Roman"/>
              </a:rPr>
              <a:t>Sidang</a:t>
            </a:r>
            <a:r>
              <a:rPr lang="en-US" sz="2800" dirty="0">
                <a:latin typeface="Times New Roman"/>
                <a:cs typeface="Times New Roman"/>
              </a:rPr>
              <a:t> PPKI (18 </a:t>
            </a:r>
            <a:r>
              <a:rPr lang="en-US" sz="2800" dirty="0" err="1">
                <a:latin typeface="Times New Roman"/>
                <a:cs typeface="Times New Roman"/>
              </a:rPr>
              <a:t>Agustus</a:t>
            </a:r>
            <a:r>
              <a:rPr lang="en-US" sz="28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454351" y="1136838"/>
            <a:ext cx="5739806" cy="4571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255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1778" y="518058"/>
            <a:ext cx="50193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Adobe Caslon Pro Bold"/>
                <a:cs typeface="Adobe Caslon Pro Bold"/>
              </a:rPr>
              <a:t>Perkembangan</a:t>
            </a:r>
            <a:r>
              <a:rPr lang="en-US" sz="3600" dirty="0">
                <a:latin typeface="Adobe Caslon Pro Bold"/>
                <a:cs typeface="Adobe Caslon Pro Bold"/>
              </a:rPr>
              <a:t> </a:t>
            </a:r>
          </a:p>
          <a:p>
            <a:r>
              <a:rPr lang="en-US" sz="3600" dirty="0" err="1">
                <a:latin typeface="Adobe Caslon Pro Bold"/>
                <a:cs typeface="Adobe Caslon Pro Bold"/>
              </a:rPr>
              <a:t>dan</a:t>
            </a:r>
            <a:r>
              <a:rPr lang="en-US" sz="3600" dirty="0">
                <a:latin typeface="Adobe Caslon Pro Bold"/>
                <a:cs typeface="Adobe Caslon Pro Bold"/>
              </a:rPr>
              <a:t> </a:t>
            </a:r>
            <a:r>
              <a:rPr lang="en-US" sz="3600" dirty="0" err="1">
                <a:latin typeface="Adobe Caslon Pro Bold"/>
                <a:cs typeface="Adobe Caslon Pro Bold"/>
              </a:rPr>
              <a:t>Tantangan</a:t>
            </a:r>
            <a:r>
              <a:rPr lang="en-US" sz="3600" dirty="0">
                <a:latin typeface="Adobe Caslon Pro Bold"/>
                <a:cs typeface="Adobe Caslon Pro Bold"/>
              </a:rPr>
              <a:t> </a:t>
            </a:r>
            <a:r>
              <a:rPr lang="en-US" sz="3600" dirty="0" err="1">
                <a:latin typeface="Adobe Caslon Pro Bold"/>
                <a:cs typeface="Adobe Caslon Pro Bold"/>
              </a:rPr>
              <a:t>Pancasila</a:t>
            </a:r>
            <a:endParaRPr lang="en-US" sz="3600" dirty="0">
              <a:latin typeface="Adobe Caslon Pro Bold"/>
              <a:cs typeface="Adobe Caslon Pro Bold"/>
            </a:endParaRPr>
          </a:p>
        </p:txBody>
      </p:sp>
      <p:sp>
        <p:nvSpPr>
          <p:cNvPr id="3" name="Oval 2"/>
          <p:cNvSpPr/>
          <p:nvPr/>
        </p:nvSpPr>
        <p:spPr>
          <a:xfrm>
            <a:off x="818740" y="2282162"/>
            <a:ext cx="3826362" cy="685173"/>
          </a:xfrm>
          <a:prstGeom prst="ellipse">
            <a:avLst/>
          </a:prstGeom>
          <a:solidFill>
            <a:srgbClr val="D8D8D8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0000"/>
                </a:solidFill>
              </a:rPr>
              <a:t>Pra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Kemerdekaan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487100" y="3205492"/>
            <a:ext cx="3826362" cy="685173"/>
          </a:xfrm>
          <a:prstGeom prst="ellipse">
            <a:avLst/>
          </a:prstGeom>
          <a:solidFill>
            <a:srgbClr val="D8D8D8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0000"/>
                </a:solidFill>
              </a:rPr>
              <a:t>Orde</a:t>
            </a:r>
            <a:r>
              <a:rPr lang="en-US" sz="2400" dirty="0">
                <a:solidFill>
                  <a:srgbClr val="000000"/>
                </a:solidFill>
              </a:rPr>
              <a:t> Lama</a:t>
            </a:r>
          </a:p>
        </p:txBody>
      </p:sp>
      <p:sp>
        <p:nvSpPr>
          <p:cNvPr id="6" name="Oval 5"/>
          <p:cNvSpPr/>
          <p:nvPr/>
        </p:nvSpPr>
        <p:spPr>
          <a:xfrm>
            <a:off x="2228919" y="4139141"/>
            <a:ext cx="3826362" cy="685173"/>
          </a:xfrm>
          <a:prstGeom prst="ellipse">
            <a:avLst/>
          </a:prstGeom>
          <a:solidFill>
            <a:srgbClr val="D8D8D8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0000"/>
                </a:solidFill>
              </a:rPr>
              <a:t>Orde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Baru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442053" y="5008140"/>
            <a:ext cx="3826362" cy="685173"/>
          </a:xfrm>
          <a:prstGeom prst="ellipse">
            <a:avLst/>
          </a:prstGeom>
          <a:solidFill>
            <a:srgbClr val="D8D8D8"/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Era </a:t>
            </a:r>
            <a:r>
              <a:rPr lang="en-US" sz="2400" dirty="0" err="1">
                <a:solidFill>
                  <a:srgbClr val="000000"/>
                </a:solidFill>
              </a:rPr>
              <a:t>Reformasi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6252" y="1788038"/>
            <a:ext cx="5739806" cy="4571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105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15598" y="3348362"/>
            <a:ext cx="3343952" cy="1269839"/>
          </a:xfrm>
          <a:prstGeom prst="ellipse">
            <a:avLst/>
          </a:prstGeom>
          <a:solidFill>
            <a:schemeClr val="tx1">
              <a:lumMod val="9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Dar </a:t>
            </a:r>
          </a:p>
          <a:p>
            <a:pPr algn="ctr"/>
            <a:r>
              <a:rPr lang="en-US" sz="2800" dirty="0">
                <a:solidFill>
                  <a:srgbClr val="000000"/>
                </a:solidFill>
              </a:rPr>
              <a:t>Al-</a:t>
            </a:r>
            <a:r>
              <a:rPr lang="en-US" sz="2800" dirty="0" err="1">
                <a:solidFill>
                  <a:srgbClr val="000000"/>
                </a:solidFill>
              </a:rPr>
              <a:t>Syahadah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188782" y="4076776"/>
            <a:ext cx="3894287" cy="2549634"/>
          </a:xfrm>
          <a:prstGeom prst="ellipse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s-IS" sz="2800" b="1" dirty="0">
                <a:solidFill>
                  <a:srgbClr val="000000"/>
                </a:solidFill>
              </a:rPr>
              <a:t>“Baldatun toyibatun warobun ghofur”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41863" y="2038388"/>
            <a:ext cx="3158622" cy="1159938"/>
          </a:xfrm>
          <a:prstGeom prst="ellipse">
            <a:avLst/>
          </a:prstGeom>
          <a:solidFill>
            <a:schemeClr val="tx1">
              <a:lumMod val="9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Dar </a:t>
            </a:r>
          </a:p>
          <a:p>
            <a:pPr algn="ctr"/>
            <a:r>
              <a:rPr lang="en-US" sz="2800" dirty="0">
                <a:solidFill>
                  <a:srgbClr val="000000"/>
                </a:solidFill>
              </a:rPr>
              <a:t>Al-</a:t>
            </a:r>
            <a:r>
              <a:rPr lang="en-US" sz="2800" dirty="0" err="1">
                <a:solidFill>
                  <a:srgbClr val="000000"/>
                </a:solidFill>
              </a:rPr>
              <a:t>Ahdi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0471" y="500782"/>
            <a:ext cx="121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808703" y="4696601"/>
            <a:ext cx="3286011" cy="1269839"/>
          </a:xfrm>
          <a:prstGeom prst="ellipse">
            <a:avLst/>
          </a:prstGeom>
          <a:solidFill>
            <a:schemeClr val="tx1">
              <a:lumMod val="95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Dar </a:t>
            </a:r>
          </a:p>
          <a:p>
            <a:pPr algn="ctr"/>
            <a:r>
              <a:rPr lang="en-US" sz="2800" dirty="0">
                <a:solidFill>
                  <a:srgbClr val="000000"/>
                </a:solidFill>
              </a:rPr>
              <a:t>As-Salam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0471" y="500782"/>
            <a:ext cx="121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05158" y="347826"/>
            <a:ext cx="7583487" cy="1044575"/>
          </a:xfrm>
        </p:spPr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tr-TR" sz="4000" dirty="0" err="1">
                <a:latin typeface="Adobe Caslon Pro Bold"/>
                <a:cs typeface="Adobe Caslon Pro Bold"/>
              </a:rPr>
              <a:t>Konsep</a:t>
            </a:r>
            <a:br>
              <a:rPr lang="tr-TR" sz="4000" dirty="0">
                <a:latin typeface="Adobe Caslon Pro Bold"/>
                <a:cs typeface="Adobe Caslon Pro Bold"/>
              </a:rPr>
            </a:br>
            <a:r>
              <a:rPr lang="tr-TR" sz="4000" dirty="0" err="1">
                <a:latin typeface="Adobe Caslon Pro Bold"/>
                <a:cs typeface="Adobe Caslon Pro Bold"/>
              </a:rPr>
              <a:t>Darul</a:t>
            </a:r>
            <a:r>
              <a:rPr lang="tr-TR" sz="4000" dirty="0">
                <a:latin typeface="Adobe Caslon Pro Bold"/>
                <a:cs typeface="Adobe Caslon Pro Bold"/>
              </a:rPr>
              <a:t> Ahdi </a:t>
            </a:r>
            <a:r>
              <a:rPr lang="tr-TR" sz="4000" dirty="0" err="1">
                <a:latin typeface="Adobe Caslon Pro Bold"/>
                <a:cs typeface="Adobe Caslon Pro Bold"/>
              </a:rPr>
              <a:t>Wasyahadah</a:t>
            </a:r>
            <a:endParaRPr lang="en-US" dirty="0">
              <a:latin typeface="Adobe Caslon Pro Bold"/>
              <a:cs typeface="Adobe Caslon Pro Bold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6567" y="1564918"/>
            <a:ext cx="5739806" cy="45719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955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069" y="1505270"/>
            <a:ext cx="7819418" cy="3998377"/>
          </a:xfrm>
        </p:spPr>
        <p:txBody>
          <a:bodyPr>
            <a:noAutofit/>
          </a:bodyPr>
          <a:lstStyle/>
          <a:p>
            <a:pPr algn="just">
              <a:buClr>
                <a:schemeClr val="tx1"/>
              </a:buClr>
              <a:buFont typeface="Wingdings" charset="2"/>
              <a:buChar char="q"/>
            </a:pPr>
            <a:r>
              <a:rPr lang="tr-TR" sz="3200" dirty="0">
                <a:latin typeface="Times New Roman"/>
                <a:cs typeface="Times New Roman"/>
              </a:rPr>
              <a:t>K.H. Mas Mansur</a:t>
            </a:r>
          </a:p>
          <a:p>
            <a:pPr marL="36576" indent="0" algn="just">
              <a:buClr>
                <a:schemeClr val="tx1"/>
              </a:buClr>
              <a:buNone/>
            </a:pPr>
            <a:r>
              <a:rPr lang="tr-TR" sz="3200" dirty="0">
                <a:latin typeface="Times New Roman"/>
                <a:cs typeface="Times New Roman"/>
              </a:rPr>
              <a:t> </a:t>
            </a:r>
          </a:p>
          <a:p>
            <a:pPr algn="just">
              <a:buClr>
                <a:schemeClr val="tx1"/>
              </a:buClr>
              <a:buFont typeface="Wingdings" charset="2"/>
              <a:buChar char="ü"/>
            </a:pPr>
            <a:r>
              <a:rPr lang="tr-TR" sz="2400" dirty="0" err="1">
                <a:latin typeface="Times New Roman"/>
                <a:cs typeface="Times New Roman"/>
              </a:rPr>
              <a:t>Ketua</a:t>
            </a:r>
            <a:r>
              <a:rPr lang="tr-TR" sz="2400" dirty="0">
                <a:latin typeface="Times New Roman"/>
                <a:cs typeface="Times New Roman"/>
              </a:rPr>
              <a:t> PB </a:t>
            </a:r>
            <a:r>
              <a:rPr lang="tr-TR" sz="2400" dirty="0" err="1">
                <a:latin typeface="Times New Roman"/>
                <a:cs typeface="Times New Roman"/>
              </a:rPr>
              <a:t>Muhammadiyah</a:t>
            </a:r>
            <a:r>
              <a:rPr lang="tr-TR" sz="2400" dirty="0">
                <a:latin typeface="Times New Roman"/>
                <a:cs typeface="Times New Roman"/>
              </a:rPr>
              <a:t>, </a:t>
            </a:r>
          </a:p>
          <a:p>
            <a:pPr algn="just">
              <a:buClr>
                <a:schemeClr val="tx1"/>
              </a:buClr>
              <a:buFont typeface="Wingdings" charset="2"/>
              <a:buChar char="ü"/>
            </a:pPr>
            <a:r>
              <a:rPr lang="tr-TR" sz="2400" dirty="0" err="1">
                <a:latin typeface="Times New Roman"/>
                <a:cs typeface="Times New Roman"/>
              </a:rPr>
              <a:t>Memprakarsai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berdirinya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Majelis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Islam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A’la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Indonesia</a:t>
            </a:r>
            <a:r>
              <a:rPr lang="tr-TR" sz="2400" dirty="0">
                <a:latin typeface="Times New Roman"/>
                <a:cs typeface="Times New Roman"/>
              </a:rPr>
              <a:t> (MIAI) </a:t>
            </a:r>
            <a:r>
              <a:rPr lang="tr-TR" sz="2400" dirty="0" err="1">
                <a:latin typeface="Times New Roman"/>
                <a:cs typeface="Times New Roman"/>
              </a:rPr>
              <a:t>bersama</a:t>
            </a:r>
            <a:r>
              <a:rPr lang="tr-TR" sz="2400" dirty="0">
                <a:latin typeface="Times New Roman"/>
                <a:cs typeface="Times New Roman"/>
              </a:rPr>
              <a:t> K.H. </a:t>
            </a:r>
            <a:r>
              <a:rPr lang="tr-TR" sz="2400" dirty="0" err="1">
                <a:latin typeface="Times New Roman"/>
                <a:cs typeface="Times New Roman"/>
              </a:rPr>
              <a:t>Ahmad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Dahlan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</a:p>
          <a:p>
            <a:pPr algn="just">
              <a:buClr>
                <a:schemeClr val="tx1"/>
              </a:buClr>
              <a:buFont typeface="Wingdings" charset="2"/>
              <a:buChar char="ü"/>
            </a:pPr>
            <a:r>
              <a:rPr lang="tr-TR" sz="2400" dirty="0" err="1">
                <a:latin typeface="Times New Roman"/>
                <a:cs typeface="Times New Roman"/>
              </a:rPr>
              <a:t>Ia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juga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memprakarsai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berdirinya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Partai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Islam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Indonesia</a:t>
            </a:r>
            <a:r>
              <a:rPr lang="tr-TR" sz="2400" dirty="0">
                <a:latin typeface="Times New Roman"/>
                <a:cs typeface="Times New Roman"/>
              </a:rPr>
              <a:t> (PII) </a:t>
            </a:r>
            <a:r>
              <a:rPr lang="tr-TR" sz="2400" dirty="0" err="1">
                <a:latin typeface="Times New Roman"/>
                <a:cs typeface="Times New Roman"/>
              </a:rPr>
              <a:t>bersama</a:t>
            </a:r>
            <a:r>
              <a:rPr lang="tr-TR" sz="2400" dirty="0">
                <a:latin typeface="Times New Roman"/>
                <a:cs typeface="Times New Roman"/>
              </a:rPr>
              <a:t> Dr. </a:t>
            </a:r>
            <a:r>
              <a:rPr lang="tr-TR" sz="2400" dirty="0" err="1">
                <a:latin typeface="Times New Roman"/>
                <a:cs typeface="Times New Roman"/>
              </a:rPr>
              <a:t>Sukiman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Wiryasanjaya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</a:p>
          <a:p>
            <a:pPr algn="just">
              <a:buClr>
                <a:schemeClr val="tx1"/>
              </a:buClr>
              <a:buFont typeface="Wingdings" charset="2"/>
              <a:buChar char="ü"/>
            </a:pPr>
            <a:r>
              <a:rPr lang="tr-TR" sz="2400" dirty="0" err="1">
                <a:latin typeface="Times New Roman"/>
                <a:cs typeface="Times New Roman"/>
              </a:rPr>
              <a:t>Anggota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Empat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Serangkai</a:t>
            </a:r>
            <a:r>
              <a:rPr lang="tr-TR" sz="2400" dirty="0">
                <a:latin typeface="Times New Roman"/>
                <a:cs typeface="Times New Roman"/>
              </a:rPr>
              <a:t>, </a:t>
            </a:r>
            <a:r>
              <a:rPr lang="tr-TR" sz="2400" dirty="0" err="1">
                <a:latin typeface="Times New Roman"/>
                <a:cs typeface="Times New Roman"/>
              </a:rPr>
              <a:t>yaitu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Soekarno</a:t>
            </a:r>
            <a:r>
              <a:rPr lang="tr-TR" sz="2400" dirty="0">
                <a:latin typeface="Times New Roman"/>
                <a:cs typeface="Times New Roman"/>
              </a:rPr>
              <a:t>, </a:t>
            </a:r>
            <a:r>
              <a:rPr lang="tr-TR" sz="2400" dirty="0" err="1">
                <a:latin typeface="Times New Roman"/>
                <a:cs typeface="Times New Roman"/>
              </a:rPr>
              <a:t>Mohammad</a:t>
            </a:r>
            <a:r>
              <a:rPr lang="tr-TR" sz="2400" dirty="0">
                <a:latin typeface="Times New Roman"/>
                <a:cs typeface="Times New Roman"/>
              </a:rPr>
              <a:t> Hatta, Ki </a:t>
            </a:r>
            <a:r>
              <a:rPr lang="tr-TR" sz="2400" dirty="0" err="1">
                <a:latin typeface="Times New Roman"/>
                <a:cs typeface="Times New Roman"/>
              </a:rPr>
              <a:t>Hajar</a:t>
            </a:r>
            <a:r>
              <a:rPr lang="tr-TR" sz="2400" dirty="0">
                <a:latin typeface="Times New Roman"/>
                <a:cs typeface="Times New Roman"/>
              </a:rPr>
              <a:t> </a:t>
            </a:r>
            <a:r>
              <a:rPr lang="tr-TR" sz="2400" dirty="0" err="1">
                <a:latin typeface="Times New Roman"/>
                <a:cs typeface="Times New Roman"/>
              </a:rPr>
              <a:t>Dewantara</a:t>
            </a:r>
            <a:r>
              <a:rPr lang="tr-TR" sz="2400" dirty="0">
                <a:latin typeface="Times New Roman"/>
                <a:cs typeface="Times New Roman"/>
              </a:rPr>
              <a:t>, dan Mas Mansur.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6751" y="56339"/>
            <a:ext cx="2338406" cy="252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93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4196" y="475741"/>
            <a:ext cx="6708181" cy="5861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30000"/>
              </a:lnSpc>
              <a:spcBef>
                <a:spcPts val="600"/>
              </a:spcBef>
              <a:buFont typeface="Wingdings" charset="2"/>
              <a:buChar char="q"/>
            </a:pPr>
            <a:r>
              <a:rPr lang="fi-FI" sz="4000" baseline="30000" dirty="0" err="1">
                <a:latin typeface="Times New Roman"/>
                <a:cs typeface="Times New Roman"/>
              </a:rPr>
              <a:t>Ki</a:t>
            </a:r>
            <a:r>
              <a:rPr lang="fi-FI" sz="4000" baseline="30000" dirty="0">
                <a:latin typeface="Times New Roman"/>
                <a:cs typeface="Times New Roman"/>
              </a:rPr>
              <a:t> </a:t>
            </a:r>
            <a:r>
              <a:rPr lang="fi-FI" sz="4000" baseline="30000" dirty="0" err="1">
                <a:latin typeface="Times New Roman"/>
                <a:cs typeface="Times New Roman"/>
              </a:rPr>
              <a:t>Bagus</a:t>
            </a:r>
            <a:r>
              <a:rPr lang="fi-FI" sz="4000" baseline="30000" dirty="0">
                <a:latin typeface="Times New Roman"/>
                <a:cs typeface="Times New Roman"/>
              </a:rPr>
              <a:t> </a:t>
            </a:r>
            <a:r>
              <a:rPr lang="fi-FI" sz="4000" baseline="30000" dirty="0" err="1">
                <a:latin typeface="Times New Roman"/>
                <a:cs typeface="Times New Roman"/>
              </a:rPr>
              <a:t>Hadikusumo</a:t>
            </a:r>
            <a:endParaRPr lang="fi-FI" sz="4000" baseline="30000" dirty="0">
              <a:latin typeface="Times New Roman"/>
              <a:cs typeface="Times New Roman"/>
            </a:endParaRPr>
          </a:p>
          <a:p>
            <a:pPr marL="571500" indent="-571500" algn="just">
              <a:lnSpc>
                <a:spcPct val="130000"/>
              </a:lnSpc>
              <a:spcBef>
                <a:spcPts val="600"/>
              </a:spcBef>
              <a:buFont typeface="Wingdings" charset="2"/>
              <a:buChar char="q"/>
            </a:pPr>
            <a:r>
              <a:rPr lang="fi-FI" sz="4000" baseline="30000" dirty="0">
                <a:latin typeface="Times New Roman"/>
                <a:cs typeface="Times New Roman"/>
              </a:rPr>
              <a:t>Prof. </a:t>
            </a:r>
            <a:r>
              <a:rPr lang="fi-FI" sz="4000" baseline="30000" dirty="0" err="1">
                <a:latin typeface="Times New Roman"/>
                <a:cs typeface="Times New Roman"/>
              </a:rPr>
              <a:t>Kahar</a:t>
            </a:r>
            <a:r>
              <a:rPr lang="fi-FI" sz="4000" baseline="30000" dirty="0">
                <a:latin typeface="Times New Roman"/>
                <a:cs typeface="Times New Roman"/>
              </a:rPr>
              <a:t> </a:t>
            </a:r>
            <a:r>
              <a:rPr lang="fi-FI" sz="4000" baseline="30000" dirty="0" err="1">
                <a:latin typeface="Times New Roman"/>
                <a:cs typeface="Times New Roman"/>
              </a:rPr>
              <a:t>Mudzakir</a:t>
            </a:r>
            <a:r>
              <a:rPr lang="fi-FI" sz="4000" baseline="30000" dirty="0">
                <a:latin typeface="Times New Roman"/>
                <a:cs typeface="Times New Roman"/>
              </a:rPr>
              <a:t> </a:t>
            </a:r>
          </a:p>
          <a:p>
            <a:pPr marL="571500" indent="-571500" algn="just">
              <a:lnSpc>
                <a:spcPct val="130000"/>
              </a:lnSpc>
              <a:spcBef>
                <a:spcPts val="600"/>
              </a:spcBef>
              <a:buFont typeface="Wingdings" charset="2"/>
              <a:buChar char="q"/>
            </a:pPr>
            <a:r>
              <a:rPr lang="fi-FI" sz="4000" baseline="30000" dirty="0">
                <a:latin typeface="Times New Roman"/>
                <a:cs typeface="Times New Roman"/>
              </a:rPr>
              <a:t>Mr. </a:t>
            </a:r>
            <a:r>
              <a:rPr lang="fi-FI" sz="4000" baseline="30000" dirty="0" err="1">
                <a:latin typeface="Times New Roman"/>
                <a:cs typeface="Times New Roman"/>
              </a:rPr>
              <a:t>Kasman</a:t>
            </a:r>
            <a:r>
              <a:rPr lang="fi-FI" sz="4000" baseline="30000" dirty="0">
                <a:latin typeface="Times New Roman"/>
                <a:cs typeface="Times New Roman"/>
              </a:rPr>
              <a:t> </a:t>
            </a:r>
            <a:r>
              <a:rPr lang="fi-FI" sz="4000" baseline="30000" dirty="0" err="1">
                <a:latin typeface="Times New Roman"/>
                <a:cs typeface="Times New Roman"/>
              </a:rPr>
              <a:t>Singodimedjo</a:t>
            </a:r>
            <a:endParaRPr lang="fi-FI" sz="4000" baseline="30000" dirty="0">
              <a:latin typeface="Times New Roman"/>
              <a:cs typeface="Times New Roman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</a:pPr>
            <a:endParaRPr lang="fi-FI" sz="3000" baseline="30000" dirty="0">
              <a:latin typeface="Times New Roman"/>
              <a:cs typeface="Times New Roman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</a:pPr>
            <a:r>
              <a:rPr lang="fi-FI" sz="3400" baseline="30000" dirty="0" err="1">
                <a:latin typeface="Times New Roman"/>
                <a:cs typeface="Times New Roman"/>
              </a:rPr>
              <a:t>Dalam</a:t>
            </a:r>
            <a:r>
              <a:rPr lang="fi-FI" sz="3400" baseline="30000" dirty="0">
                <a:latin typeface="Times New Roman"/>
                <a:cs typeface="Times New Roman"/>
              </a:rPr>
              <a:t> </a:t>
            </a:r>
            <a:r>
              <a:rPr lang="fi-FI" sz="3400" baseline="30000" dirty="0" err="1">
                <a:latin typeface="Times New Roman"/>
                <a:cs typeface="Times New Roman"/>
              </a:rPr>
              <a:t>momentum</a:t>
            </a:r>
            <a:r>
              <a:rPr lang="fi-FI" sz="3400" baseline="30000" dirty="0">
                <a:latin typeface="Times New Roman"/>
                <a:cs typeface="Times New Roman"/>
              </a:rPr>
              <a:t> </a:t>
            </a:r>
            <a:r>
              <a:rPr lang="fi-FI" sz="3400" baseline="30000" dirty="0" err="1">
                <a:latin typeface="Times New Roman"/>
                <a:cs typeface="Times New Roman"/>
              </a:rPr>
              <a:t>kritis</a:t>
            </a:r>
            <a:r>
              <a:rPr lang="fi-FI" sz="3400" baseline="30000" dirty="0">
                <a:latin typeface="Times New Roman"/>
                <a:cs typeface="Times New Roman"/>
              </a:rPr>
              <a:t> satu hari </a:t>
            </a:r>
            <a:r>
              <a:rPr lang="fi-FI" sz="3400" baseline="30000" dirty="0" err="1">
                <a:latin typeface="Times New Roman"/>
                <a:cs typeface="Times New Roman"/>
              </a:rPr>
              <a:t>setelah</a:t>
            </a:r>
            <a:r>
              <a:rPr lang="fi-FI" sz="3400" baseline="30000" dirty="0">
                <a:latin typeface="Times New Roman"/>
                <a:cs typeface="Times New Roman"/>
              </a:rPr>
              <a:t> </a:t>
            </a:r>
            <a:r>
              <a:rPr lang="fi-FI" sz="3400" baseline="30000" dirty="0" err="1">
                <a:latin typeface="Times New Roman"/>
                <a:cs typeface="Times New Roman"/>
              </a:rPr>
              <a:t>Negara</a:t>
            </a:r>
            <a:r>
              <a:rPr lang="fi-FI" sz="3400" baseline="30000" dirty="0">
                <a:latin typeface="Times New Roman"/>
                <a:cs typeface="Times New Roman"/>
              </a:rPr>
              <a:t> </a:t>
            </a:r>
            <a:r>
              <a:rPr lang="fi-FI" sz="3400" baseline="30000" dirty="0" err="1">
                <a:latin typeface="Times New Roman"/>
                <a:cs typeface="Times New Roman"/>
              </a:rPr>
              <a:t>Kesatuan</a:t>
            </a:r>
            <a:r>
              <a:rPr lang="fi-FI" sz="3400" baseline="30000" dirty="0">
                <a:latin typeface="Times New Roman"/>
                <a:cs typeface="Times New Roman"/>
              </a:rPr>
              <a:t> </a:t>
            </a:r>
            <a:r>
              <a:rPr lang="fi-FI" sz="3400" baseline="30000" dirty="0" err="1">
                <a:latin typeface="Times New Roman"/>
                <a:cs typeface="Times New Roman"/>
              </a:rPr>
              <a:t>Republik</a:t>
            </a:r>
            <a:r>
              <a:rPr lang="fi-FI" sz="3400" baseline="30000" dirty="0">
                <a:latin typeface="Times New Roman"/>
                <a:cs typeface="Times New Roman"/>
              </a:rPr>
              <a:t> Indonesia (NKRI) </a:t>
            </a:r>
            <a:r>
              <a:rPr lang="fi-FI" sz="3400" baseline="30000" dirty="0" err="1">
                <a:latin typeface="Times New Roman"/>
                <a:cs typeface="Times New Roman"/>
              </a:rPr>
              <a:t>diproklamasikan</a:t>
            </a:r>
            <a:r>
              <a:rPr lang="fi-FI" sz="3400" baseline="30000" dirty="0">
                <a:latin typeface="Times New Roman"/>
                <a:cs typeface="Times New Roman"/>
              </a:rPr>
              <a:t>, </a:t>
            </a:r>
            <a:r>
              <a:rPr lang="fi-FI" sz="3400" baseline="30000" dirty="0" err="1">
                <a:latin typeface="Times New Roman"/>
                <a:cs typeface="Times New Roman"/>
              </a:rPr>
              <a:t>dengan</a:t>
            </a:r>
            <a:r>
              <a:rPr lang="fi-FI" sz="3400" baseline="30000" dirty="0">
                <a:latin typeface="Times New Roman"/>
                <a:cs typeface="Times New Roman"/>
              </a:rPr>
              <a:t> </a:t>
            </a:r>
            <a:r>
              <a:rPr lang="fi-FI" sz="3400" baseline="30000" dirty="0" err="1">
                <a:latin typeface="Times New Roman"/>
                <a:cs typeface="Times New Roman"/>
              </a:rPr>
              <a:t>jiwa</a:t>
            </a:r>
            <a:r>
              <a:rPr lang="fi-FI" sz="3400" baseline="30000" dirty="0">
                <a:latin typeface="Times New Roman"/>
                <a:cs typeface="Times New Roman"/>
              </a:rPr>
              <a:t> </a:t>
            </a:r>
            <a:r>
              <a:rPr lang="fi-FI" sz="3400" b="1" i="1" u="sng" baseline="30000" dirty="0" err="1">
                <a:latin typeface="Times New Roman"/>
                <a:cs typeface="Times New Roman"/>
              </a:rPr>
              <a:t>keagamaan</a:t>
            </a:r>
            <a:r>
              <a:rPr lang="fi-FI" sz="3400" b="1" i="1" u="sng" baseline="30000" dirty="0">
                <a:latin typeface="Times New Roman"/>
                <a:cs typeface="Times New Roman"/>
              </a:rPr>
              <a:t> </a:t>
            </a:r>
            <a:r>
              <a:rPr lang="fi-FI" sz="3400" b="1" i="1" u="sng" baseline="30000" dirty="0" err="1">
                <a:latin typeface="Times New Roman"/>
                <a:cs typeface="Times New Roman"/>
              </a:rPr>
              <a:t>dan</a:t>
            </a:r>
            <a:r>
              <a:rPr lang="fi-FI" sz="3400" b="1" i="1" u="sng" baseline="30000" dirty="0">
                <a:latin typeface="Times New Roman"/>
                <a:cs typeface="Times New Roman"/>
              </a:rPr>
              <a:t> </a:t>
            </a:r>
            <a:r>
              <a:rPr lang="fi-FI" sz="3400" b="1" i="1" u="sng" baseline="30000" dirty="0" err="1">
                <a:latin typeface="Times New Roman"/>
                <a:cs typeface="Times New Roman"/>
              </a:rPr>
              <a:t>kenegarawanan</a:t>
            </a:r>
            <a:r>
              <a:rPr lang="fi-FI" sz="3400" b="1" i="1" u="sng" baseline="30000" dirty="0">
                <a:latin typeface="Times New Roman"/>
                <a:cs typeface="Times New Roman"/>
              </a:rPr>
              <a:t> </a:t>
            </a:r>
            <a:r>
              <a:rPr lang="fi-FI" sz="3400" baseline="30000" dirty="0" err="1">
                <a:latin typeface="Times New Roman"/>
                <a:cs typeface="Times New Roman"/>
              </a:rPr>
              <a:t>tinggi</a:t>
            </a:r>
            <a:r>
              <a:rPr lang="fi-FI" sz="3400" baseline="30000" dirty="0">
                <a:latin typeface="Times New Roman"/>
                <a:cs typeface="Times New Roman"/>
              </a:rPr>
              <a:t> </a:t>
            </a:r>
            <a:r>
              <a:rPr lang="fi-FI" sz="3400" baseline="30000" dirty="0" err="1">
                <a:latin typeface="Times New Roman"/>
                <a:cs typeface="Times New Roman"/>
              </a:rPr>
              <a:t>demi</a:t>
            </a:r>
            <a:r>
              <a:rPr lang="fi-FI" sz="3400" baseline="30000" dirty="0">
                <a:latin typeface="Times New Roman"/>
                <a:cs typeface="Times New Roman"/>
              </a:rPr>
              <a:t> </a:t>
            </a:r>
            <a:r>
              <a:rPr lang="fi-FI" sz="3400" baseline="30000" dirty="0" err="1">
                <a:latin typeface="Times New Roman"/>
                <a:cs typeface="Times New Roman"/>
              </a:rPr>
              <a:t>menyelamatkan</a:t>
            </a:r>
            <a:r>
              <a:rPr lang="fi-FI" sz="3400" dirty="0">
                <a:latin typeface="Times New Roman"/>
                <a:cs typeface="Times New Roman"/>
              </a:rPr>
              <a:t> </a:t>
            </a:r>
            <a:r>
              <a:rPr lang="tr-TR" sz="3400" baseline="30000" dirty="0" err="1">
                <a:latin typeface="Times New Roman"/>
                <a:cs typeface="Times New Roman"/>
              </a:rPr>
              <a:t>keutuhan</a:t>
            </a:r>
            <a:r>
              <a:rPr lang="tr-TR" sz="3400" baseline="30000" dirty="0">
                <a:latin typeface="Times New Roman"/>
                <a:cs typeface="Times New Roman"/>
              </a:rPr>
              <a:t> dan </a:t>
            </a:r>
            <a:r>
              <a:rPr lang="tr-TR" sz="3400" baseline="30000" dirty="0" err="1">
                <a:latin typeface="Times New Roman"/>
                <a:cs typeface="Times New Roman"/>
              </a:rPr>
              <a:t>persatuan</a:t>
            </a:r>
            <a:r>
              <a:rPr lang="tr-TR" sz="3400" baseline="30000" dirty="0">
                <a:latin typeface="Times New Roman"/>
                <a:cs typeface="Times New Roman"/>
              </a:rPr>
              <a:t> </a:t>
            </a:r>
            <a:r>
              <a:rPr lang="tr-TR" sz="3400" baseline="30000" dirty="0" err="1">
                <a:latin typeface="Times New Roman"/>
                <a:cs typeface="Times New Roman"/>
              </a:rPr>
              <a:t>Indonesia</a:t>
            </a:r>
            <a:r>
              <a:rPr lang="tr-TR" sz="3400" baseline="30000" dirty="0">
                <a:latin typeface="Times New Roman"/>
                <a:cs typeface="Times New Roman"/>
              </a:rPr>
              <a:t>, </a:t>
            </a:r>
            <a:r>
              <a:rPr lang="tr-TR" sz="3400" baseline="30000" dirty="0" err="1">
                <a:latin typeface="Times New Roman"/>
                <a:cs typeface="Times New Roman"/>
              </a:rPr>
              <a:t>mengikhlaskan</a:t>
            </a:r>
            <a:r>
              <a:rPr lang="tr-TR" sz="3400" baseline="30000" dirty="0">
                <a:latin typeface="Times New Roman"/>
                <a:cs typeface="Times New Roman"/>
              </a:rPr>
              <a:t> </a:t>
            </a:r>
            <a:r>
              <a:rPr lang="tr-TR" sz="3400" baseline="30000" dirty="0" err="1">
                <a:latin typeface="Times New Roman"/>
                <a:cs typeface="Times New Roman"/>
              </a:rPr>
              <a:t>dihapuskannya</a:t>
            </a:r>
            <a:r>
              <a:rPr lang="tr-TR" sz="3400" baseline="30000" dirty="0">
                <a:latin typeface="Times New Roman"/>
                <a:cs typeface="Times New Roman"/>
              </a:rPr>
              <a:t> </a:t>
            </a:r>
            <a:r>
              <a:rPr lang="tr-TR" sz="3400" baseline="30000" dirty="0" err="1">
                <a:latin typeface="Times New Roman"/>
                <a:cs typeface="Times New Roman"/>
              </a:rPr>
              <a:t>tujuh</a:t>
            </a:r>
            <a:r>
              <a:rPr lang="tr-TR" sz="3400" baseline="30000" dirty="0">
                <a:latin typeface="Times New Roman"/>
                <a:cs typeface="Times New Roman"/>
              </a:rPr>
              <a:t> kata </a:t>
            </a:r>
            <a:r>
              <a:rPr lang="tr-TR" sz="3400" baseline="30000" dirty="0" err="1">
                <a:latin typeface="Times New Roman"/>
                <a:cs typeface="Times New Roman"/>
              </a:rPr>
              <a:t>dalam</a:t>
            </a:r>
            <a:r>
              <a:rPr lang="tr-TR" sz="3400" baseline="30000" dirty="0">
                <a:latin typeface="Times New Roman"/>
                <a:cs typeface="Times New Roman"/>
              </a:rPr>
              <a:t> </a:t>
            </a:r>
            <a:r>
              <a:rPr lang="tr-TR" sz="3400" baseline="30000" dirty="0" err="1">
                <a:latin typeface="Times New Roman"/>
                <a:cs typeface="Times New Roman"/>
              </a:rPr>
              <a:t>Piagam</a:t>
            </a:r>
            <a:r>
              <a:rPr lang="tr-TR" sz="3400" baseline="30000" dirty="0">
                <a:latin typeface="Times New Roman"/>
                <a:cs typeface="Times New Roman"/>
              </a:rPr>
              <a:t> Jakarta </a:t>
            </a:r>
            <a:r>
              <a:rPr lang="tr-TR" sz="3400" baseline="30000" dirty="0" err="1">
                <a:latin typeface="Times New Roman"/>
                <a:cs typeface="Times New Roman"/>
              </a:rPr>
              <a:t>yaitu</a:t>
            </a:r>
            <a:r>
              <a:rPr lang="tr-TR" sz="3400" baseline="30000" dirty="0">
                <a:latin typeface="Times New Roman"/>
                <a:cs typeface="Times New Roman"/>
              </a:rPr>
              <a:t> </a:t>
            </a:r>
            <a:r>
              <a:rPr lang="tr-TR" sz="3400" baseline="30000" dirty="0" err="1">
                <a:latin typeface="Times New Roman"/>
                <a:cs typeface="Times New Roman"/>
              </a:rPr>
              <a:t>anak</a:t>
            </a:r>
            <a:r>
              <a:rPr lang="tr-TR" sz="3400" baseline="30000" dirty="0">
                <a:latin typeface="Times New Roman"/>
                <a:cs typeface="Times New Roman"/>
              </a:rPr>
              <a:t> </a:t>
            </a:r>
            <a:r>
              <a:rPr lang="tr-TR" sz="3400" baseline="30000" dirty="0" err="1">
                <a:latin typeface="Times New Roman"/>
                <a:cs typeface="Times New Roman"/>
              </a:rPr>
              <a:t>kalimat</a:t>
            </a:r>
            <a:r>
              <a:rPr lang="tr-TR" sz="3400" baseline="30000" dirty="0">
                <a:latin typeface="Times New Roman"/>
                <a:cs typeface="Times New Roman"/>
              </a:rPr>
              <a:t>:</a:t>
            </a:r>
          </a:p>
          <a:p>
            <a:pPr algn="just">
              <a:lnSpc>
                <a:spcPct val="130000"/>
              </a:lnSpc>
              <a:spcBef>
                <a:spcPts val="600"/>
              </a:spcBef>
            </a:pPr>
            <a:endParaRPr lang="tr-TR" sz="3400" baseline="30000" dirty="0">
              <a:latin typeface="Times New Roman"/>
              <a:cs typeface="Times New Roman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6346" y="-16279"/>
            <a:ext cx="1947654" cy="27828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96347" y="2279216"/>
            <a:ext cx="1947654" cy="24872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6346" y="4656115"/>
            <a:ext cx="1949745" cy="21244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15425" y="377698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8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6263" y="522898"/>
            <a:ext cx="7356242" cy="3270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0" indent="-635000" algn="just">
              <a:lnSpc>
                <a:spcPct val="130000"/>
              </a:lnSpc>
              <a:spcBef>
                <a:spcPts val="600"/>
              </a:spcBef>
              <a:buFont typeface="Wingdings" charset="2"/>
              <a:buChar char="q"/>
            </a:pPr>
            <a:r>
              <a:rPr lang="tr-TR" sz="3600" b="1" baseline="30000" dirty="0" err="1">
                <a:latin typeface="Times New Roman"/>
                <a:cs typeface="Times New Roman"/>
              </a:rPr>
              <a:t>Panglima</a:t>
            </a:r>
            <a:r>
              <a:rPr lang="tr-TR" sz="3600" b="1" baseline="30000" dirty="0">
                <a:latin typeface="Times New Roman"/>
                <a:cs typeface="Times New Roman"/>
              </a:rPr>
              <a:t> </a:t>
            </a:r>
            <a:r>
              <a:rPr lang="tr-TR" sz="3600" b="1" baseline="30000" dirty="0" err="1">
                <a:latin typeface="Times New Roman"/>
                <a:cs typeface="Times New Roman"/>
              </a:rPr>
              <a:t>Besar</a:t>
            </a:r>
            <a:r>
              <a:rPr lang="tr-TR" sz="3600" b="1" baseline="30000" dirty="0">
                <a:latin typeface="Times New Roman"/>
                <a:cs typeface="Times New Roman"/>
              </a:rPr>
              <a:t> </a:t>
            </a:r>
            <a:r>
              <a:rPr lang="tr-TR" sz="3600" b="1" baseline="30000" dirty="0" err="1">
                <a:latin typeface="Times New Roman"/>
                <a:cs typeface="Times New Roman"/>
              </a:rPr>
              <a:t>Jenderal</a:t>
            </a:r>
            <a:r>
              <a:rPr lang="tr-TR" sz="3600" b="1" baseline="30000" dirty="0">
                <a:latin typeface="Times New Roman"/>
                <a:cs typeface="Times New Roman"/>
              </a:rPr>
              <a:t> </a:t>
            </a:r>
            <a:r>
              <a:rPr lang="tr-TR" sz="3600" b="1" baseline="30000" dirty="0" err="1">
                <a:latin typeface="Times New Roman"/>
                <a:cs typeface="Times New Roman"/>
              </a:rPr>
              <a:t>Soedirman</a:t>
            </a:r>
            <a:r>
              <a:rPr lang="tr-TR" sz="3600" b="1" baseline="30000" dirty="0">
                <a:latin typeface="Times New Roman"/>
                <a:cs typeface="Times New Roman"/>
              </a:rPr>
              <a:t> </a:t>
            </a:r>
            <a:endParaRPr lang="tr-TR" sz="3600" baseline="30000" dirty="0">
              <a:latin typeface="Times New Roman"/>
              <a:cs typeface="Times New Roman"/>
            </a:endParaRPr>
          </a:p>
          <a:p>
            <a:pPr marL="633413" algn="just" defTabSz="635000">
              <a:lnSpc>
                <a:spcPct val="130000"/>
              </a:lnSpc>
              <a:spcBef>
                <a:spcPts val="600"/>
              </a:spcBef>
            </a:pPr>
            <a:r>
              <a:rPr lang="tr-TR" sz="3200" baseline="30000" dirty="0" err="1">
                <a:latin typeface="Times New Roman"/>
                <a:cs typeface="Times New Roman"/>
              </a:rPr>
              <a:t>Selaku</a:t>
            </a:r>
            <a:r>
              <a:rPr lang="tr-TR" sz="3200" baseline="30000" dirty="0">
                <a:latin typeface="Times New Roman"/>
                <a:cs typeface="Times New Roman"/>
              </a:rPr>
              <a:t> kader dan </a:t>
            </a:r>
            <a:r>
              <a:rPr lang="tr-TR" sz="3200" baseline="30000" dirty="0" err="1">
                <a:latin typeface="Times New Roman"/>
                <a:cs typeface="Times New Roman"/>
              </a:rPr>
              <a:t>pimpinan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Muhammadiyah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membuktikan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peran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strategisnya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dalam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perjuangan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kemerdekaan</a:t>
            </a:r>
            <a:r>
              <a:rPr lang="tr-TR" sz="3200" baseline="30000" dirty="0">
                <a:latin typeface="Times New Roman"/>
                <a:cs typeface="Times New Roman"/>
              </a:rPr>
              <a:t> dan </a:t>
            </a:r>
            <a:r>
              <a:rPr lang="tr-TR" sz="3200" baseline="30000" dirty="0" err="1">
                <a:latin typeface="Times New Roman"/>
                <a:cs typeface="Times New Roman"/>
              </a:rPr>
              <a:t>mempertahankan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keabsahan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Indonesia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Merdeka</a:t>
            </a:r>
            <a:r>
              <a:rPr lang="tr-TR" sz="3200" baseline="30000" dirty="0">
                <a:latin typeface="Times New Roman"/>
                <a:cs typeface="Times New Roman"/>
              </a:rPr>
              <a:t>. </a:t>
            </a:r>
            <a:r>
              <a:rPr lang="tr-TR" sz="3200" baseline="30000" dirty="0" err="1">
                <a:latin typeface="Times New Roman"/>
                <a:cs typeface="Times New Roman"/>
              </a:rPr>
              <a:t>Soedirman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menjadi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tokoh</a:t>
            </a:r>
            <a:r>
              <a:rPr lang="tr-TR" sz="3200" baseline="30000" dirty="0">
                <a:latin typeface="Times New Roman"/>
                <a:cs typeface="Times New Roman"/>
              </a:rPr>
              <a:t> utama </a:t>
            </a:r>
            <a:r>
              <a:rPr lang="tr-TR" sz="3200" u="sng" baseline="30000" dirty="0" err="1">
                <a:latin typeface="Times New Roman"/>
                <a:cs typeface="Times New Roman"/>
              </a:rPr>
              <a:t>perang</a:t>
            </a:r>
            <a:r>
              <a:rPr lang="tr-TR" sz="3200" u="sng" baseline="30000" dirty="0">
                <a:latin typeface="Times New Roman"/>
                <a:cs typeface="Times New Roman"/>
              </a:rPr>
              <a:t> </a:t>
            </a:r>
            <a:r>
              <a:rPr lang="tr-TR" sz="3200" u="sng" baseline="30000" dirty="0" err="1">
                <a:latin typeface="Times New Roman"/>
                <a:cs typeface="Times New Roman"/>
              </a:rPr>
              <a:t>gerilya</a:t>
            </a:r>
            <a:r>
              <a:rPr lang="tr-TR" sz="3200" u="sng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>
                <a:latin typeface="Times New Roman"/>
                <a:cs typeface="Times New Roman"/>
              </a:rPr>
              <a:t>dan </a:t>
            </a:r>
            <a:r>
              <a:rPr lang="tr-TR" sz="3200" baseline="30000" dirty="0" err="1">
                <a:latin typeface="Times New Roman"/>
                <a:cs typeface="Times New Roman"/>
              </a:rPr>
              <a:t>kemudian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menjadi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u="sng" baseline="30000" dirty="0" err="1">
                <a:latin typeface="Times New Roman"/>
                <a:cs typeface="Times New Roman"/>
              </a:rPr>
              <a:t>Panglima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Tentara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Nasional</a:t>
            </a:r>
            <a:r>
              <a:rPr lang="tr-TR" sz="3200" baseline="30000" dirty="0">
                <a:latin typeface="Times New Roman"/>
                <a:cs typeface="Times New Roman"/>
              </a:rPr>
              <a:t> </a:t>
            </a:r>
            <a:r>
              <a:rPr lang="tr-TR" sz="3200" baseline="30000" dirty="0" err="1">
                <a:latin typeface="Times New Roman"/>
                <a:cs typeface="Times New Roman"/>
              </a:rPr>
              <a:t>Indonesia</a:t>
            </a:r>
            <a:r>
              <a:rPr lang="tr-TR" sz="3200" baseline="30000" dirty="0">
                <a:latin typeface="Times New Roman"/>
                <a:cs typeface="Times New Roman"/>
              </a:rPr>
              <a:t>. </a:t>
            </a:r>
          </a:p>
          <a:p>
            <a:pPr algn="just">
              <a:lnSpc>
                <a:spcPct val="130000"/>
              </a:lnSpc>
              <a:spcBef>
                <a:spcPts val="600"/>
              </a:spcBef>
            </a:pPr>
            <a:endParaRPr lang="tr-TR" sz="3200" baseline="30000" dirty="0">
              <a:latin typeface="Times New Roman"/>
              <a:cs typeface="Times New Roman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9883" y="3862458"/>
            <a:ext cx="2301555" cy="29629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678" y="3809216"/>
            <a:ext cx="5080000" cy="306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50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0248" y="213575"/>
            <a:ext cx="7748119" cy="3376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</a:pPr>
            <a:endParaRPr lang="tr-TR" sz="3200" baseline="30000" dirty="0">
              <a:latin typeface="Times New Roman"/>
              <a:cs typeface="Times New Roman"/>
            </a:endParaRPr>
          </a:p>
          <a:p>
            <a:pPr marL="715963" indent="-715963" algn="just">
              <a:lnSpc>
                <a:spcPct val="130000"/>
              </a:lnSpc>
              <a:spcBef>
                <a:spcPts val="600"/>
              </a:spcBef>
              <a:buFont typeface="Wingdings" charset="2"/>
              <a:buChar char="q"/>
            </a:pPr>
            <a:r>
              <a:rPr lang="tr-TR" sz="3900" b="1" baseline="30000" dirty="0" err="1">
                <a:latin typeface="Times New Roman"/>
                <a:cs typeface="Times New Roman"/>
              </a:rPr>
              <a:t>Insinyur</a:t>
            </a:r>
            <a:r>
              <a:rPr lang="tr-TR" sz="3900" b="1" baseline="30000" dirty="0">
                <a:latin typeface="Times New Roman"/>
                <a:cs typeface="Times New Roman"/>
              </a:rPr>
              <a:t> </a:t>
            </a:r>
            <a:r>
              <a:rPr lang="tr-TR" sz="3900" b="1" baseline="30000" dirty="0" err="1">
                <a:latin typeface="Times New Roman"/>
                <a:cs typeface="Times New Roman"/>
              </a:rPr>
              <a:t>Juanda</a:t>
            </a:r>
            <a:r>
              <a:rPr lang="tr-TR" sz="3900" b="1" baseline="30000" dirty="0">
                <a:latin typeface="Times New Roman"/>
                <a:cs typeface="Times New Roman"/>
              </a:rPr>
              <a:t> </a:t>
            </a:r>
            <a:endParaRPr lang="tr-TR" sz="3900" baseline="30000" dirty="0">
              <a:latin typeface="Times New Roman"/>
              <a:cs typeface="Times New Roman"/>
            </a:endParaRPr>
          </a:p>
          <a:p>
            <a:pPr marL="714375" algn="just" defTabSz="715963">
              <a:lnSpc>
                <a:spcPct val="130000"/>
              </a:lnSpc>
              <a:spcBef>
                <a:spcPts val="600"/>
              </a:spcBef>
            </a:pPr>
            <a:r>
              <a:rPr lang="tr-TR" sz="3300" baseline="30000" dirty="0" err="1">
                <a:latin typeface="Times New Roman"/>
                <a:cs typeface="Times New Roman"/>
              </a:rPr>
              <a:t>Tokoh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Muhammadiyah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yang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menjadi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pencetus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u="sng" baseline="30000" dirty="0" err="1">
                <a:latin typeface="Times New Roman"/>
                <a:cs typeface="Times New Roman"/>
              </a:rPr>
              <a:t>Deklarasi</a:t>
            </a:r>
            <a:r>
              <a:rPr lang="tr-TR" sz="3300" u="sng" baseline="30000" dirty="0">
                <a:latin typeface="Times New Roman"/>
                <a:cs typeface="Times New Roman"/>
              </a:rPr>
              <a:t> </a:t>
            </a:r>
            <a:r>
              <a:rPr lang="tr-TR" sz="3300" u="sng" baseline="30000" dirty="0" err="1">
                <a:latin typeface="Times New Roman"/>
                <a:cs typeface="Times New Roman"/>
              </a:rPr>
              <a:t>Juanda</a:t>
            </a:r>
            <a:r>
              <a:rPr lang="tr-TR" sz="3300" u="sng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tahun</a:t>
            </a:r>
            <a:r>
              <a:rPr lang="tr-TR" sz="3300" baseline="30000" dirty="0">
                <a:latin typeface="Times New Roman"/>
                <a:cs typeface="Times New Roman"/>
              </a:rPr>
              <a:t> 1957, </a:t>
            </a:r>
            <a:r>
              <a:rPr lang="tr-TR" sz="3300" baseline="30000" dirty="0" err="1">
                <a:latin typeface="Times New Roman"/>
                <a:cs typeface="Times New Roman"/>
              </a:rPr>
              <a:t>yang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menjadi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tonggak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eksistensi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Negara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Kesatuan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Republik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Indonesia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yang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menyatukan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laut</a:t>
            </a:r>
            <a:r>
              <a:rPr lang="tr-TR" sz="3300" baseline="30000" dirty="0">
                <a:latin typeface="Times New Roman"/>
                <a:cs typeface="Times New Roman"/>
              </a:rPr>
              <a:t> ke </a:t>
            </a:r>
            <a:r>
              <a:rPr lang="tr-TR" sz="3300" baseline="30000" dirty="0" err="1">
                <a:latin typeface="Times New Roman"/>
                <a:cs typeface="Times New Roman"/>
              </a:rPr>
              <a:t>dalam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kepulauan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Indonesia</a:t>
            </a:r>
            <a:r>
              <a:rPr lang="tr-TR" sz="3300" baseline="30000" dirty="0">
                <a:latin typeface="Times New Roman"/>
                <a:cs typeface="Times New Roman"/>
              </a:rPr>
              <a:t>, </a:t>
            </a:r>
            <a:r>
              <a:rPr lang="tr-TR" sz="3300" baseline="30000" dirty="0" err="1">
                <a:latin typeface="Times New Roman"/>
                <a:cs typeface="Times New Roman"/>
              </a:rPr>
              <a:t>sehingga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Indonesia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menjadi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negara-bangsa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yang</a:t>
            </a:r>
            <a:r>
              <a:rPr lang="tr-TR" sz="3300" baseline="30000" dirty="0">
                <a:latin typeface="Times New Roman"/>
                <a:cs typeface="Times New Roman"/>
              </a:rPr>
              <a:t> </a:t>
            </a:r>
            <a:r>
              <a:rPr lang="tr-TR" sz="3300" baseline="30000" dirty="0" err="1">
                <a:latin typeface="Times New Roman"/>
                <a:cs typeface="Times New Roman"/>
              </a:rPr>
              <a:t>utuh</a:t>
            </a:r>
            <a:r>
              <a:rPr lang="tr-TR" sz="3300" baseline="30000" dirty="0">
                <a:latin typeface="Times New Roman"/>
                <a:cs typeface="Times New Roman"/>
              </a:rPr>
              <a:t>. </a:t>
            </a:r>
            <a:endParaRPr lang="en-US" sz="3300" dirty="0">
              <a:latin typeface="Times New Roman"/>
              <a:cs typeface="Times New Roman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500" y="3842106"/>
            <a:ext cx="2730500" cy="2984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616512"/>
            <a:ext cx="5761707" cy="32641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0244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23567" y="675184"/>
            <a:ext cx="6142573" cy="2573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500" dirty="0">
                <a:latin typeface="Times New Roman" charset="0"/>
                <a:cs typeface="Times New Roman" charset="0"/>
              </a:rPr>
              <a:t>Sikap </a:t>
            </a:r>
            <a:r>
              <a:rPr lang="en-US" sz="2500" dirty="0" err="1">
                <a:latin typeface="Times New Roman" charset="0"/>
                <a:cs typeface="Times New Roman" charset="0"/>
              </a:rPr>
              <a:t>dan</a:t>
            </a:r>
            <a:r>
              <a:rPr lang="en-US" sz="2500" dirty="0">
                <a:latin typeface="Times New Roman" charset="0"/>
                <a:cs typeface="Times New Roman" charset="0"/>
              </a:rPr>
              <a:t> </a:t>
            </a:r>
            <a:r>
              <a:rPr lang="en-US" sz="2500" dirty="0" err="1">
                <a:latin typeface="Times New Roman" charset="0"/>
                <a:cs typeface="Times New Roman" charset="0"/>
              </a:rPr>
              <a:t>komitmen</a:t>
            </a:r>
            <a:r>
              <a:rPr lang="en-US" sz="2500" dirty="0">
                <a:latin typeface="Times New Roman" charset="0"/>
                <a:cs typeface="Times New Roman" charset="0"/>
              </a:rPr>
              <a:t> </a:t>
            </a:r>
            <a:r>
              <a:rPr lang="en-US" sz="2500" dirty="0" err="1">
                <a:latin typeface="Times New Roman" charset="0"/>
                <a:cs typeface="Times New Roman" charset="0"/>
              </a:rPr>
              <a:t>Muhammadiyah</a:t>
            </a:r>
            <a:r>
              <a:rPr lang="en-US" sz="2500" dirty="0">
                <a:latin typeface="Times New Roman" charset="0"/>
                <a:cs typeface="Times New Roman" charset="0"/>
              </a:rPr>
              <a:t> </a:t>
            </a:r>
            <a:r>
              <a:rPr lang="en-US" sz="2500" dirty="0" err="1">
                <a:latin typeface="Times New Roman" charset="0"/>
                <a:cs typeface="Times New Roman" charset="0"/>
              </a:rPr>
              <a:t>pada</a:t>
            </a:r>
            <a:r>
              <a:rPr lang="en-US" sz="2500" dirty="0">
                <a:latin typeface="Times New Roman" charset="0"/>
                <a:cs typeface="Times New Roman" charset="0"/>
              </a:rPr>
              <a:t> NKRI </a:t>
            </a:r>
            <a:r>
              <a:rPr lang="en-US" sz="2500" dirty="0" err="1">
                <a:latin typeface="Times New Roman" charset="0"/>
                <a:cs typeface="Times New Roman" charset="0"/>
              </a:rPr>
              <a:t>berdasarkan</a:t>
            </a:r>
            <a:r>
              <a:rPr lang="en-US" sz="2500" dirty="0">
                <a:latin typeface="Times New Roman" charset="0"/>
                <a:cs typeface="Times New Roman" charset="0"/>
              </a:rPr>
              <a:t> </a:t>
            </a:r>
            <a:r>
              <a:rPr lang="en-US" sz="2500" dirty="0" err="1">
                <a:latin typeface="Times New Roman" charset="0"/>
                <a:cs typeface="Times New Roman" charset="0"/>
              </a:rPr>
              <a:t>Pancasila</a:t>
            </a:r>
            <a:r>
              <a:rPr lang="en-US" sz="2500" dirty="0">
                <a:latin typeface="Times New Roman" charset="0"/>
                <a:cs typeface="Times New Roman" charset="0"/>
              </a:rPr>
              <a:t>, </a:t>
            </a:r>
            <a:r>
              <a:rPr lang="en-US" sz="2500" dirty="0" err="1">
                <a:latin typeface="Times New Roman" charset="0"/>
                <a:cs typeface="Times New Roman" charset="0"/>
              </a:rPr>
              <a:t>yaitu</a:t>
            </a:r>
            <a:r>
              <a:rPr lang="en-US" sz="2500" dirty="0">
                <a:latin typeface="Times New Roman" charset="0"/>
                <a:cs typeface="Times New Roman" charset="0"/>
              </a:rPr>
              <a:t> </a:t>
            </a:r>
            <a:r>
              <a:rPr lang="en-US" sz="2500" dirty="0" err="1">
                <a:latin typeface="Times New Roman" charset="0"/>
                <a:cs typeface="Times New Roman" charset="0"/>
              </a:rPr>
              <a:t>naskah</a:t>
            </a:r>
            <a:r>
              <a:rPr lang="en-US" sz="2500" dirty="0">
                <a:latin typeface="Times New Roman" charset="0"/>
                <a:cs typeface="Times New Roman" charset="0"/>
              </a:rPr>
              <a:t> </a:t>
            </a:r>
            <a:r>
              <a:rPr lang="en-US" sz="2500" dirty="0" err="1">
                <a:latin typeface="Times New Roman" charset="0"/>
                <a:cs typeface="Times New Roman" charset="0"/>
              </a:rPr>
              <a:t>tentang</a:t>
            </a:r>
            <a:r>
              <a:rPr lang="en-US" sz="2500" dirty="0">
                <a:latin typeface="Times New Roman" charset="0"/>
                <a:cs typeface="Times New Roman" charset="0"/>
              </a:rPr>
              <a:t> </a:t>
            </a:r>
            <a:r>
              <a:rPr lang="en-US" sz="2500" dirty="0" err="1">
                <a:latin typeface="Times New Roman" charset="0"/>
                <a:cs typeface="Times New Roman" charset="0"/>
              </a:rPr>
              <a:t>Pancasila</a:t>
            </a:r>
            <a:r>
              <a:rPr lang="en-US" sz="2500" dirty="0">
                <a:latin typeface="Times New Roman" charset="0"/>
                <a:cs typeface="Times New Roman" charset="0"/>
              </a:rPr>
              <a:t> </a:t>
            </a:r>
            <a:r>
              <a:rPr lang="en-US" sz="2500" dirty="0" err="1">
                <a:latin typeface="Times New Roman" charset="0"/>
                <a:cs typeface="Times New Roman" charset="0"/>
              </a:rPr>
              <a:t>sebagai</a:t>
            </a:r>
            <a:r>
              <a:rPr lang="en-US" sz="2500" dirty="0">
                <a:latin typeface="Times New Roman" charset="0"/>
                <a:cs typeface="Times New Roman" charset="0"/>
              </a:rPr>
              <a:t> </a:t>
            </a:r>
            <a:r>
              <a:rPr lang="en-US" sz="2500" dirty="0" err="1">
                <a:latin typeface="Times New Roman" charset="0"/>
                <a:cs typeface="Times New Roman" charset="0"/>
              </a:rPr>
              <a:t>negara</a:t>
            </a:r>
            <a:r>
              <a:rPr lang="en-US" sz="2500" dirty="0">
                <a:latin typeface="Times New Roman" charset="0"/>
                <a:cs typeface="Times New Roman" charset="0"/>
              </a:rPr>
              <a:t>               </a:t>
            </a:r>
            <a:r>
              <a:rPr lang="en-US" sz="2500" i="1" dirty="0" err="1">
                <a:latin typeface="Times New Roman" charset="0"/>
                <a:cs typeface="Times New Roman" charset="0"/>
              </a:rPr>
              <a:t>darul</a:t>
            </a:r>
            <a:r>
              <a:rPr lang="en-US" sz="2500" i="1" dirty="0">
                <a:latin typeface="Times New Roman" charset="0"/>
                <a:cs typeface="Times New Roman" charset="0"/>
              </a:rPr>
              <a:t> </a:t>
            </a:r>
            <a:r>
              <a:rPr lang="en-US" sz="2500" i="1" dirty="0" err="1">
                <a:latin typeface="Times New Roman" charset="0"/>
                <a:cs typeface="Times New Roman" charset="0"/>
              </a:rPr>
              <a:t>ahdi</a:t>
            </a:r>
            <a:r>
              <a:rPr lang="en-US" sz="2500" i="1" dirty="0">
                <a:latin typeface="Times New Roman" charset="0"/>
                <a:cs typeface="Times New Roman" charset="0"/>
              </a:rPr>
              <a:t> </a:t>
            </a:r>
            <a:r>
              <a:rPr lang="en-US" sz="2500" i="1" dirty="0" err="1">
                <a:latin typeface="Times New Roman" charset="0"/>
                <a:cs typeface="Times New Roman" charset="0"/>
              </a:rPr>
              <a:t>wa</a:t>
            </a:r>
            <a:r>
              <a:rPr lang="en-US" sz="2500" i="1" dirty="0">
                <a:latin typeface="Times New Roman" charset="0"/>
                <a:cs typeface="Times New Roman" charset="0"/>
              </a:rPr>
              <a:t> </a:t>
            </a:r>
            <a:r>
              <a:rPr lang="en-US" sz="2500" i="1" dirty="0" err="1">
                <a:latin typeface="Times New Roman" charset="0"/>
                <a:cs typeface="Times New Roman" charset="0"/>
              </a:rPr>
              <a:t>syahada</a:t>
            </a:r>
            <a:r>
              <a:rPr lang="en-US" sz="2500" i="1" dirty="0">
                <a:latin typeface="Times New Roman" charset="0"/>
                <a:cs typeface="Times New Roman" charset="0"/>
              </a:rPr>
              <a:t>.</a:t>
            </a:r>
            <a:endParaRPr lang="en-US" sz="2500" dirty="0">
              <a:latin typeface="Times New Roman" charset="0"/>
              <a:cs typeface="Times New Roman" charset="0"/>
            </a:endParaRPr>
          </a:p>
          <a:p>
            <a:pPr>
              <a:lnSpc>
                <a:spcPct val="130000"/>
              </a:lnSpc>
            </a:pPr>
            <a:endParaRPr lang="en-US" sz="2500" dirty="0">
              <a:latin typeface="Times New Roman" charset="0"/>
              <a:cs typeface="Times New Roman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066" y="511040"/>
            <a:ext cx="2251796" cy="2602865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5166" y="3791178"/>
            <a:ext cx="6257418" cy="1871071"/>
          </a:xfrm>
        </p:spPr>
        <p:txBody>
          <a:bodyPr>
            <a:noAutofit/>
          </a:bodyPr>
          <a:lstStyle/>
          <a:p>
            <a:pPr marL="36576" indent="0" algn="r">
              <a:lnSpc>
                <a:spcPct val="140000"/>
              </a:lnSpc>
              <a:spcBef>
                <a:spcPct val="0"/>
              </a:spcBef>
              <a:buNone/>
            </a:pPr>
            <a:r>
              <a:rPr lang="en-US" altLang="ja-JP" sz="2600" dirty="0" err="1">
                <a:latin typeface="Times New Roman"/>
                <a:cs typeface="Times New Roman"/>
              </a:rPr>
              <a:t>Sekedar</a:t>
            </a:r>
            <a:r>
              <a:rPr lang="en-US" altLang="ja-JP" sz="2600" dirty="0">
                <a:latin typeface="Times New Roman"/>
                <a:cs typeface="Times New Roman"/>
              </a:rPr>
              <a:t> </a:t>
            </a:r>
            <a:r>
              <a:rPr lang="en-US" altLang="ja-JP" sz="2600" b="1" dirty="0" err="1">
                <a:latin typeface="Times New Roman"/>
                <a:cs typeface="Times New Roman"/>
              </a:rPr>
              <a:t>berbangga</a:t>
            </a:r>
            <a:r>
              <a:rPr lang="en-US" altLang="ja-JP" sz="2600" dirty="0">
                <a:latin typeface="Times New Roman"/>
                <a:cs typeface="Times New Roman"/>
              </a:rPr>
              <a:t> </a:t>
            </a:r>
            <a:r>
              <a:rPr lang="en-US" altLang="ja-JP" sz="2600" dirty="0" err="1">
                <a:latin typeface="Times New Roman"/>
                <a:cs typeface="Times New Roman"/>
              </a:rPr>
              <a:t>dengan</a:t>
            </a:r>
            <a:r>
              <a:rPr lang="en-US" altLang="ja-JP" sz="2600" dirty="0">
                <a:latin typeface="Times New Roman"/>
                <a:cs typeface="Times New Roman"/>
              </a:rPr>
              <a:t> </a:t>
            </a:r>
            <a:r>
              <a:rPr lang="en-US" altLang="ja-JP" sz="2600" dirty="0" err="1">
                <a:latin typeface="Times New Roman"/>
                <a:cs typeface="Times New Roman"/>
              </a:rPr>
              <a:t>peranan</a:t>
            </a:r>
            <a:r>
              <a:rPr lang="en-US" altLang="ja-JP" sz="2600" dirty="0">
                <a:latin typeface="Times New Roman"/>
                <a:cs typeface="Times New Roman"/>
              </a:rPr>
              <a:t> </a:t>
            </a:r>
            <a:r>
              <a:rPr lang="en-US" altLang="ja-JP" sz="2600" dirty="0" err="1">
                <a:latin typeface="Times New Roman"/>
                <a:cs typeface="Times New Roman"/>
              </a:rPr>
              <a:t>masa</a:t>
            </a:r>
            <a:r>
              <a:rPr lang="en-US" altLang="ja-JP" sz="2600" dirty="0">
                <a:latin typeface="Times New Roman"/>
                <a:cs typeface="Times New Roman"/>
              </a:rPr>
              <a:t> </a:t>
            </a:r>
            <a:r>
              <a:rPr lang="en-US" altLang="ja-JP" sz="2600" dirty="0" err="1">
                <a:latin typeface="Times New Roman"/>
                <a:cs typeface="Times New Roman"/>
              </a:rPr>
              <a:t>lalu</a:t>
            </a:r>
            <a:r>
              <a:rPr lang="en-US" altLang="ja-JP" sz="2600" dirty="0">
                <a:latin typeface="Times New Roman"/>
                <a:cs typeface="Times New Roman"/>
              </a:rPr>
              <a:t> </a:t>
            </a:r>
            <a:r>
              <a:rPr lang="en-US" altLang="ja-JP" sz="2600" dirty="0" err="1">
                <a:latin typeface="Times New Roman"/>
                <a:cs typeface="Times New Roman"/>
              </a:rPr>
              <a:t>bukan</a:t>
            </a:r>
            <a:r>
              <a:rPr lang="en-US" altLang="ja-JP" sz="2600" dirty="0">
                <a:latin typeface="Times New Roman"/>
                <a:cs typeface="Times New Roman"/>
              </a:rPr>
              <a:t> </a:t>
            </a:r>
            <a:r>
              <a:rPr lang="en-US" altLang="ja-JP" sz="2600" dirty="0" err="1">
                <a:latin typeface="Times New Roman"/>
                <a:cs typeface="Times New Roman"/>
              </a:rPr>
              <a:t>pilihan</a:t>
            </a:r>
            <a:r>
              <a:rPr lang="en-US" altLang="ja-JP" sz="2600" dirty="0">
                <a:latin typeface="Times New Roman"/>
                <a:cs typeface="Times New Roman"/>
              </a:rPr>
              <a:t> </a:t>
            </a:r>
            <a:r>
              <a:rPr lang="en-US" altLang="ja-JP" sz="2600" dirty="0" err="1">
                <a:latin typeface="Times New Roman"/>
                <a:cs typeface="Times New Roman"/>
              </a:rPr>
              <a:t>Muhammadiyah</a:t>
            </a:r>
            <a:r>
              <a:rPr lang="en-US" altLang="ja-JP" sz="2600" dirty="0">
                <a:latin typeface="Times New Roman"/>
                <a:cs typeface="Times New Roman"/>
              </a:rPr>
              <a:t>, </a:t>
            </a:r>
            <a:r>
              <a:rPr lang="en-US" altLang="ja-JP" sz="2600" dirty="0" err="1">
                <a:latin typeface="Times New Roman"/>
                <a:cs typeface="Times New Roman"/>
              </a:rPr>
              <a:t>namun</a:t>
            </a:r>
            <a:r>
              <a:rPr lang="en-US" altLang="ja-JP" sz="2600" dirty="0">
                <a:latin typeface="Times New Roman"/>
                <a:cs typeface="Times New Roman"/>
              </a:rPr>
              <a:t> </a:t>
            </a:r>
            <a:r>
              <a:rPr lang="en-US" altLang="ja-JP" sz="2600" dirty="0" err="1">
                <a:latin typeface="Times New Roman"/>
                <a:cs typeface="Times New Roman"/>
              </a:rPr>
              <a:t>kita</a:t>
            </a:r>
            <a:r>
              <a:rPr lang="en-US" altLang="ja-JP" sz="2600" dirty="0">
                <a:latin typeface="Times New Roman"/>
                <a:cs typeface="Times New Roman"/>
              </a:rPr>
              <a:t> </a:t>
            </a:r>
            <a:r>
              <a:rPr lang="en-US" altLang="ja-JP" sz="2600" dirty="0" err="1">
                <a:latin typeface="Times New Roman"/>
                <a:cs typeface="Times New Roman"/>
              </a:rPr>
              <a:t>perlu</a:t>
            </a:r>
            <a:r>
              <a:rPr lang="en-US" altLang="ja-JP" sz="2600" dirty="0">
                <a:latin typeface="Times New Roman"/>
                <a:cs typeface="Times New Roman"/>
              </a:rPr>
              <a:t> </a:t>
            </a:r>
            <a:r>
              <a:rPr lang="en-US" altLang="ja-JP" sz="2600" i="1" u="sng" dirty="0" err="1">
                <a:latin typeface="Times New Roman"/>
                <a:cs typeface="Times New Roman"/>
              </a:rPr>
              <a:t>pengayaan</a:t>
            </a:r>
            <a:r>
              <a:rPr lang="en-US" altLang="ja-JP" sz="2600" i="1" u="sng" dirty="0">
                <a:latin typeface="Times New Roman"/>
                <a:cs typeface="Times New Roman"/>
              </a:rPr>
              <a:t>. </a:t>
            </a:r>
            <a:r>
              <a:rPr lang="en-US" altLang="ja-JP" sz="2600" dirty="0" err="1">
                <a:latin typeface="Times New Roman"/>
                <a:cs typeface="Times New Roman"/>
              </a:rPr>
              <a:t>Dalam</a:t>
            </a:r>
            <a:r>
              <a:rPr lang="en-US" altLang="ja-JP" sz="2600" dirty="0">
                <a:latin typeface="Times New Roman"/>
                <a:cs typeface="Times New Roman"/>
              </a:rPr>
              <a:t> </a:t>
            </a:r>
            <a:r>
              <a:rPr lang="en-US" altLang="ja-JP" sz="2600" dirty="0" err="1">
                <a:latin typeface="Times New Roman"/>
                <a:cs typeface="Times New Roman"/>
              </a:rPr>
              <a:t>kehidupan</a:t>
            </a:r>
            <a:r>
              <a:rPr lang="en-US" altLang="ja-JP" sz="2600" dirty="0">
                <a:latin typeface="Times New Roman"/>
                <a:cs typeface="Times New Roman"/>
              </a:rPr>
              <a:t> </a:t>
            </a:r>
            <a:r>
              <a:rPr lang="en-US" altLang="ja-JP" sz="2600" dirty="0" err="1">
                <a:latin typeface="Times New Roman"/>
                <a:cs typeface="Times New Roman"/>
              </a:rPr>
              <a:t>kebangsaan</a:t>
            </a:r>
            <a:r>
              <a:rPr lang="en-US" altLang="ja-JP" sz="2600" dirty="0">
                <a:latin typeface="Times New Roman"/>
                <a:cs typeface="Times New Roman"/>
              </a:rPr>
              <a:t>, </a:t>
            </a:r>
            <a:r>
              <a:rPr lang="en-US" altLang="ja-JP" sz="2600" dirty="0" err="1">
                <a:latin typeface="Times New Roman"/>
                <a:cs typeface="Times New Roman"/>
              </a:rPr>
              <a:t>kita</a:t>
            </a:r>
            <a:r>
              <a:rPr lang="en-US" altLang="ja-JP" sz="2600" dirty="0">
                <a:latin typeface="Times New Roman"/>
                <a:cs typeface="Times New Roman"/>
              </a:rPr>
              <a:t> </a:t>
            </a:r>
            <a:r>
              <a:rPr lang="en-US" altLang="ja-JP" sz="2600" dirty="0" err="1">
                <a:latin typeface="Times New Roman"/>
                <a:cs typeface="Times New Roman"/>
              </a:rPr>
              <a:t>ini</a:t>
            </a:r>
            <a:r>
              <a:rPr lang="en-US" altLang="ja-JP" sz="2600" dirty="0">
                <a:latin typeface="Times New Roman"/>
                <a:cs typeface="Times New Roman"/>
              </a:rPr>
              <a:t> </a:t>
            </a:r>
            <a:r>
              <a:rPr lang="en-US" altLang="ja-JP" sz="2600" dirty="0" err="1">
                <a:latin typeface="Times New Roman"/>
                <a:cs typeface="Times New Roman"/>
              </a:rPr>
              <a:t>dinamis</a:t>
            </a:r>
            <a:r>
              <a:rPr lang="en-US" altLang="ja-JP" sz="2600" dirty="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2520" y="3778024"/>
            <a:ext cx="2333493" cy="26250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10215" y="472936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39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4939" y="2706047"/>
            <a:ext cx="7844320" cy="1154162"/>
          </a:xfrm>
          <a:prstGeom prst="rect">
            <a:avLst/>
          </a:prstGeom>
          <a:solidFill>
            <a:srgbClr val="D8D8D8"/>
          </a:solidFill>
        </p:spPr>
        <p:txBody>
          <a:bodyPr wrap="square">
            <a:spAutoFit/>
          </a:bodyPr>
          <a:lstStyle/>
          <a:p>
            <a:pPr algn="just"/>
            <a:r>
              <a:rPr lang="fi-FI" sz="2300" b="1" i="1" u="sng" dirty="0" err="1">
                <a:solidFill>
                  <a:schemeClr val="bg1"/>
                </a:solidFill>
                <a:latin typeface="Times New Roman"/>
                <a:cs typeface="Times New Roman"/>
              </a:rPr>
              <a:t>Pancasila</a:t>
            </a:r>
            <a:r>
              <a:rPr lang="fi-FI" sz="2300" b="1" i="1" u="sng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b="1" i="1" u="sng" dirty="0" err="1">
                <a:solidFill>
                  <a:schemeClr val="bg1"/>
                </a:solidFill>
                <a:latin typeface="Times New Roman"/>
                <a:cs typeface="Times New Roman"/>
              </a:rPr>
              <a:t>bukan</a:t>
            </a:r>
            <a:r>
              <a:rPr lang="fi-FI" sz="2300" b="1" i="1" u="sng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b="1" i="1" u="sng" dirty="0" err="1">
                <a:solidFill>
                  <a:schemeClr val="bg1"/>
                </a:solidFill>
                <a:latin typeface="Times New Roman"/>
                <a:cs typeface="Times New Roman"/>
              </a:rPr>
              <a:t>agama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,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tapi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substansinya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mengandung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/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sejalan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dengan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nilai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ajaran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Islam,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yang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menjadi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rujukan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ideologis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dalam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kehidupan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bangsa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yang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majemuk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214938" y="1709663"/>
            <a:ext cx="7844321" cy="800219"/>
          </a:xfrm>
          <a:prstGeom prst="rect">
            <a:avLst/>
          </a:prstGeom>
          <a:solidFill>
            <a:srgbClr val="D8D8D8"/>
          </a:solidFill>
        </p:spPr>
        <p:txBody>
          <a:bodyPr wrap="square">
            <a:spAutoFit/>
          </a:bodyPr>
          <a:lstStyle/>
          <a:p>
            <a:pPr lvl="0" algn="just"/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Pancasila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sebagai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dasar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Negara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Republik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Indonesia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adlh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ideologi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negara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yang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mengikat</a:t>
            </a:r>
            <a:r>
              <a:rPr lang="fi-FI" sz="2300" b="1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seluruh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rakyat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&amp;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komponen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bangsa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4939" y="4033077"/>
            <a:ext cx="7844320" cy="1154162"/>
          </a:xfrm>
          <a:prstGeom prst="rect">
            <a:avLst/>
          </a:prstGeom>
          <a:solidFill>
            <a:srgbClr val="D8D8D8"/>
          </a:solidFill>
        </p:spPr>
        <p:txBody>
          <a:bodyPr wrap="square">
            <a:spAutoFit/>
          </a:bodyPr>
          <a:lstStyle/>
          <a:p>
            <a:pPr lvl="0" algn="just"/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Dengan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demikian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dapat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dinyatakan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bahwa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b="1" i="1" u="sng" dirty="0" err="1">
                <a:solidFill>
                  <a:schemeClr val="bg1"/>
                </a:solidFill>
                <a:latin typeface="Times New Roman"/>
                <a:cs typeface="Times New Roman"/>
              </a:rPr>
              <a:t>Pancasila</a:t>
            </a:r>
            <a:r>
              <a:rPr lang="fi-FI" sz="2300" b="1" i="1" u="sng" dirty="0">
                <a:solidFill>
                  <a:schemeClr val="bg1"/>
                </a:solidFill>
                <a:latin typeface="Times New Roman"/>
                <a:cs typeface="Times New Roman"/>
              </a:rPr>
              <a:t> itu </a:t>
            </a:r>
            <a:r>
              <a:rPr lang="fi-FI" sz="2300" b="1" i="1" u="sng" dirty="0" err="1">
                <a:solidFill>
                  <a:schemeClr val="bg1"/>
                </a:solidFill>
                <a:latin typeface="Times New Roman"/>
                <a:cs typeface="Times New Roman"/>
              </a:rPr>
              <a:t>Islami</a:t>
            </a:r>
            <a:r>
              <a:rPr lang="fi-FI" sz="2300" b="1" i="1" u="sng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karena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substansi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pada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setiap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silanya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selaras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dengan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nilai-nilai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fi-FI" sz="2300" dirty="0" err="1">
                <a:solidFill>
                  <a:schemeClr val="bg1"/>
                </a:solidFill>
                <a:latin typeface="Times New Roman"/>
                <a:cs typeface="Times New Roman"/>
              </a:rPr>
              <a:t>ajaran</a:t>
            </a:r>
            <a:r>
              <a:rPr lang="fi-FI" sz="2300" dirty="0">
                <a:solidFill>
                  <a:schemeClr val="bg1"/>
                </a:solidFill>
                <a:latin typeface="Times New Roman"/>
                <a:cs typeface="Times New Roman"/>
              </a:rPr>
              <a:t> Islam</a:t>
            </a:r>
            <a:endParaRPr lang="en-US" sz="2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05181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0662" y="1779983"/>
            <a:ext cx="7558842" cy="26632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latin typeface="Times New Roman"/>
                <a:cs typeface="Times New Roman"/>
              </a:rPr>
              <a:t>Di </a:t>
            </a:r>
            <a:r>
              <a:rPr lang="en-US" sz="2800" dirty="0" err="1">
                <a:latin typeface="Times New Roman"/>
                <a:cs typeface="Times New Roman"/>
              </a:rPr>
              <a:t>sisi</a:t>
            </a:r>
            <a:r>
              <a:rPr lang="en-US" sz="2800" dirty="0">
                <a:latin typeface="Times New Roman"/>
                <a:cs typeface="Times New Roman"/>
              </a:rPr>
              <a:t> lain, </a:t>
            </a:r>
            <a:r>
              <a:rPr lang="en-US" sz="2800" dirty="0" err="1">
                <a:latin typeface="Times New Roman"/>
                <a:cs typeface="Times New Roman"/>
              </a:rPr>
              <a:t>Muhammadiyah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berada</a:t>
            </a:r>
            <a:r>
              <a:rPr lang="en-US" sz="2800" dirty="0">
                <a:latin typeface="Times New Roman"/>
                <a:cs typeface="Times New Roman"/>
              </a:rPr>
              <a:t> di </a:t>
            </a:r>
            <a:r>
              <a:rPr lang="en-US" sz="2800" dirty="0" err="1">
                <a:latin typeface="Times New Roman"/>
                <a:cs typeface="Times New Roman"/>
              </a:rPr>
              <a:t>posisi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tengah</a:t>
            </a:r>
            <a:r>
              <a:rPr lang="en-US" sz="2800" dirty="0">
                <a:latin typeface="Times New Roman"/>
                <a:cs typeface="Times New Roman"/>
              </a:rPr>
              <a:t>, </a:t>
            </a:r>
            <a:r>
              <a:rPr lang="en-US" sz="2800" dirty="0" err="1">
                <a:latin typeface="Times New Roman"/>
                <a:cs typeface="Times New Roman"/>
              </a:rPr>
              <a:t>menjaga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dan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mengawal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supaya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negara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tidak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cenderung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ke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salah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satu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kutub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ekstrim</a:t>
            </a:r>
            <a:r>
              <a:rPr lang="en-US" sz="2800" dirty="0">
                <a:latin typeface="Times New Roman"/>
                <a:cs typeface="Times New Roman"/>
              </a:rPr>
              <a:t>,     </a:t>
            </a:r>
            <a:r>
              <a:rPr lang="en-US" sz="2800" dirty="0" err="1">
                <a:latin typeface="Times New Roman"/>
                <a:cs typeface="Times New Roman"/>
              </a:rPr>
              <a:t>baik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b="1" i="1" u="sng" dirty="0" err="1">
                <a:latin typeface="Times New Roman"/>
                <a:cs typeface="Times New Roman"/>
              </a:rPr>
              <a:t>konservatif</a:t>
            </a:r>
            <a:r>
              <a:rPr lang="en-US" sz="2800" dirty="0">
                <a:latin typeface="Times New Roman"/>
                <a:cs typeface="Times New Roman"/>
              </a:rPr>
              <a:t> yang </a:t>
            </a:r>
            <a:r>
              <a:rPr lang="en-US" sz="2800" dirty="0" err="1">
                <a:latin typeface="Times New Roman"/>
                <a:cs typeface="Times New Roman"/>
              </a:rPr>
              <a:t>menginginkan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negara</a:t>
            </a:r>
            <a:r>
              <a:rPr lang="en-US" sz="2800" dirty="0">
                <a:latin typeface="Times New Roman"/>
                <a:cs typeface="Times New Roman"/>
              </a:rPr>
              <a:t> Islam, </a:t>
            </a:r>
            <a:r>
              <a:rPr lang="en-US" sz="2800" dirty="0" err="1">
                <a:latin typeface="Times New Roman"/>
                <a:cs typeface="Times New Roman"/>
              </a:rPr>
              <a:t>maupun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err="1">
                <a:latin typeface="Times New Roman"/>
                <a:cs typeface="Times New Roman"/>
              </a:rPr>
              <a:t>negara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b="1" i="1" u="sng" dirty="0">
                <a:latin typeface="Times New Roman"/>
                <a:cs typeface="Times New Roman"/>
              </a:rPr>
              <a:t>liberal-</a:t>
            </a:r>
            <a:r>
              <a:rPr lang="en-US" sz="2800" b="1" i="1" u="sng" dirty="0" err="1">
                <a:latin typeface="Times New Roman"/>
                <a:cs typeface="Times New Roman"/>
              </a:rPr>
              <a:t>sekuler</a:t>
            </a:r>
            <a:r>
              <a:rPr lang="en-US" sz="2800" dirty="0">
                <a:latin typeface="Times New Roman"/>
                <a:cs typeface="Times New Roman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47603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21516" y="2083914"/>
            <a:ext cx="6998550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latin typeface="Adobe Caslon Pro Bold"/>
                <a:cs typeface="Adobe Caslon Pro Bold"/>
              </a:rPr>
              <a:t>Masyarakat</a:t>
            </a:r>
            <a:r>
              <a:rPr lang="en-US" sz="2800" dirty="0">
                <a:latin typeface="Adobe Caslon Pro Bold"/>
                <a:cs typeface="Adobe Caslon Pro Bold"/>
              </a:rPr>
              <a:t> Indonesia </a:t>
            </a:r>
          </a:p>
          <a:p>
            <a:pPr algn="ctr"/>
            <a:r>
              <a:rPr lang="en-US" sz="2800" dirty="0">
                <a:latin typeface="Adobe Caslon Pro Bold"/>
                <a:cs typeface="Adobe Caslon Pro Bold"/>
              </a:rPr>
              <a:t>yang </a:t>
            </a:r>
            <a:r>
              <a:rPr lang="en-US" sz="2800" dirty="0" err="1">
                <a:latin typeface="Adobe Caslon Pro Bold"/>
                <a:cs typeface="Adobe Caslon Pro Bold"/>
              </a:rPr>
              <a:t>dinamis</a:t>
            </a:r>
            <a:r>
              <a:rPr lang="en-US" sz="2800" dirty="0">
                <a:latin typeface="Adobe Caslon Pro Bold"/>
                <a:cs typeface="Adobe Caslon Pro Bold"/>
              </a:rPr>
              <a:t> </a:t>
            </a:r>
            <a:r>
              <a:rPr lang="en-US" sz="2800" dirty="0" err="1">
                <a:latin typeface="Adobe Caslon Pro Bold"/>
                <a:cs typeface="Adobe Caslon Pro Bold"/>
              </a:rPr>
              <a:t>dan</a:t>
            </a:r>
            <a:r>
              <a:rPr lang="en-US" sz="2800" dirty="0">
                <a:latin typeface="Adobe Caslon Pro Bold"/>
                <a:cs typeface="Adobe Caslon Pro Bold"/>
              </a:rPr>
              <a:t> kaya </a:t>
            </a:r>
            <a:r>
              <a:rPr lang="en-US" sz="2800" dirty="0" err="1">
                <a:latin typeface="Adobe Caslon Pro Bold"/>
                <a:cs typeface="Adobe Caslon Pro Bold"/>
              </a:rPr>
              <a:t>akan</a:t>
            </a:r>
            <a:r>
              <a:rPr lang="en-US" sz="2800" dirty="0">
                <a:latin typeface="Adobe Caslon Pro Bold"/>
                <a:cs typeface="Adobe Caslon Pro Bold"/>
              </a:rPr>
              <a:t> </a:t>
            </a:r>
            <a:r>
              <a:rPr lang="en-US" sz="2800" dirty="0" err="1">
                <a:latin typeface="Adobe Caslon Pro Bold"/>
                <a:cs typeface="Adobe Caslon Pro Bold"/>
              </a:rPr>
              <a:t>nilai</a:t>
            </a:r>
            <a:r>
              <a:rPr lang="en-US" sz="2800" dirty="0">
                <a:latin typeface="Adobe Caslon Pro Bold"/>
                <a:cs typeface="Adobe Caslon Pro Bold"/>
              </a:rPr>
              <a:t> </a:t>
            </a:r>
            <a:r>
              <a:rPr lang="en-US" sz="2800" dirty="0" err="1">
                <a:latin typeface="Adobe Caslon Pro Bold"/>
                <a:cs typeface="Adobe Caslon Pro Bold"/>
              </a:rPr>
              <a:t>adat</a:t>
            </a:r>
            <a:r>
              <a:rPr lang="en-US" sz="2800" dirty="0">
                <a:latin typeface="Adobe Caslon Pro Bold"/>
                <a:cs typeface="Adobe Caslon Pro Bold"/>
              </a:rPr>
              <a:t> </a:t>
            </a:r>
            <a:r>
              <a:rPr lang="en-US" sz="2800" dirty="0" err="1">
                <a:latin typeface="Adobe Caslon Pro Bold"/>
                <a:cs typeface="Adobe Caslon Pro Bold"/>
              </a:rPr>
              <a:t>budaya</a:t>
            </a:r>
            <a:r>
              <a:rPr lang="en-US" sz="2800" dirty="0">
                <a:latin typeface="Adobe Caslon Pro Bold"/>
                <a:cs typeface="Adobe Caslon Pro Bold"/>
              </a:rPr>
              <a:t>, </a:t>
            </a:r>
          </a:p>
          <a:p>
            <a:pPr algn="ctr"/>
            <a:r>
              <a:rPr lang="en-US" sz="2800" dirty="0" err="1">
                <a:latin typeface="Adobe Caslon Pro Bold"/>
                <a:cs typeface="Adobe Caslon Pro Bold"/>
              </a:rPr>
              <a:t>terkadang</a:t>
            </a:r>
            <a:r>
              <a:rPr lang="en-US" sz="2800" dirty="0">
                <a:latin typeface="Adobe Caslon Pro Bold"/>
                <a:cs typeface="Adobe Caslon Pro Bold"/>
              </a:rPr>
              <a:t> </a:t>
            </a:r>
            <a:r>
              <a:rPr lang="en-US" sz="2800" dirty="0" err="1">
                <a:latin typeface="Adobe Caslon Pro Bold"/>
                <a:cs typeface="Adobe Caslon Pro Bold"/>
              </a:rPr>
              <a:t>menunjukkan</a:t>
            </a:r>
            <a:r>
              <a:rPr lang="en-US" sz="2800" dirty="0">
                <a:latin typeface="Adobe Caslon Pro Bold"/>
                <a:cs typeface="Adobe Caslon Pro Bold"/>
              </a:rPr>
              <a:t> </a:t>
            </a:r>
          </a:p>
          <a:p>
            <a:pPr algn="ctr"/>
            <a:r>
              <a:rPr lang="en-US" sz="2800" dirty="0" err="1">
                <a:latin typeface="Adobe Caslon Pro Bold"/>
                <a:cs typeface="Adobe Caslon Pro Bold"/>
              </a:rPr>
              <a:t>berbagai</a:t>
            </a:r>
            <a:r>
              <a:rPr lang="en-US" sz="2800" dirty="0">
                <a:latin typeface="Adobe Caslon Pro Bold"/>
                <a:cs typeface="Adobe Caslon Pro Bold"/>
              </a:rPr>
              <a:t> </a:t>
            </a:r>
            <a:r>
              <a:rPr lang="en-US" sz="2800" dirty="0" err="1">
                <a:latin typeface="Adobe Caslon Pro Bold"/>
                <a:cs typeface="Adobe Caslon Pro Bold"/>
              </a:rPr>
              <a:t>situasi</a:t>
            </a:r>
            <a:r>
              <a:rPr lang="en-US" sz="2800" dirty="0">
                <a:latin typeface="Adobe Caslon Pro Bold"/>
                <a:cs typeface="Adobe Caslon Pro Bold"/>
              </a:rPr>
              <a:t> yang </a:t>
            </a:r>
            <a:r>
              <a:rPr lang="en-US" sz="2800" dirty="0" err="1">
                <a:latin typeface="Adobe Caslon Pro Bold"/>
                <a:cs typeface="Adobe Caslon Pro Bold"/>
              </a:rPr>
              <a:t>kontradiktif</a:t>
            </a:r>
            <a:r>
              <a:rPr lang="en-US" sz="2800" dirty="0">
                <a:latin typeface="Adobe Caslon Pro Bold"/>
                <a:cs typeface="Adobe Caslon Pro Bold"/>
              </a:rPr>
              <a:t>, </a:t>
            </a:r>
          </a:p>
          <a:p>
            <a:pPr algn="ctr"/>
            <a:r>
              <a:rPr lang="en-US" sz="2800" dirty="0" err="1">
                <a:latin typeface="Adobe Caslon Pro Bold"/>
                <a:cs typeface="Adobe Caslon Pro Bold"/>
              </a:rPr>
              <a:t>namun</a:t>
            </a:r>
            <a:r>
              <a:rPr lang="en-US" sz="2800" dirty="0">
                <a:latin typeface="Adobe Caslon Pro Bold"/>
                <a:cs typeface="Adobe Caslon Pro Bold"/>
              </a:rPr>
              <a:t> Indonesia </a:t>
            </a:r>
            <a:r>
              <a:rPr lang="en-US" sz="2800" dirty="0" err="1">
                <a:latin typeface="Adobe Caslon Pro Bold"/>
                <a:cs typeface="Adobe Caslon Pro Bold"/>
              </a:rPr>
              <a:t>tetap</a:t>
            </a:r>
            <a:r>
              <a:rPr lang="en-US" sz="2800" dirty="0">
                <a:latin typeface="Adobe Caslon Pro Bold"/>
                <a:cs typeface="Adobe Caslon Pro Bold"/>
              </a:rPr>
              <a:t> </a:t>
            </a:r>
            <a:r>
              <a:rPr lang="en-US" sz="2800" dirty="0" err="1">
                <a:latin typeface="Adobe Caslon Pro Bold"/>
                <a:cs typeface="Adobe Caslon Pro Bold"/>
              </a:rPr>
              <a:t>bertahan</a:t>
            </a:r>
            <a:r>
              <a:rPr lang="en-US" sz="2800" dirty="0">
                <a:latin typeface="Adobe Caslon Pro Bold"/>
                <a:cs typeface="Adobe Caslon Pro Bold"/>
              </a:rPr>
              <a:t> </a:t>
            </a:r>
          </a:p>
          <a:p>
            <a:pPr algn="ctr"/>
            <a:r>
              <a:rPr lang="en-US" sz="2800" dirty="0" err="1">
                <a:latin typeface="Adobe Caslon Pro Bold"/>
                <a:cs typeface="Adobe Caslon Pro Bold"/>
              </a:rPr>
              <a:t>dan</a:t>
            </a:r>
            <a:r>
              <a:rPr lang="en-US" sz="2800" dirty="0">
                <a:latin typeface="Adobe Caslon Pro Bold"/>
                <a:cs typeface="Adobe Caslon Pro Bold"/>
              </a:rPr>
              <a:t> </a:t>
            </a:r>
            <a:r>
              <a:rPr lang="en-US" sz="2800" dirty="0" err="1">
                <a:latin typeface="Adobe Caslon Pro Bold"/>
                <a:cs typeface="Adobe Caslon Pro Bold"/>
              </a:rPr>
              <a:t>mengembangkan</a:t>
            </a:r>
            <a:r>
              <a:rPr lang="en-US" sz="2800" dirty="0">
                <a:latin typeface="Adobe Caslon Pro Bold"/>
                <a:cs typeface="Adobe Caslon Pro Bold"/>
              </a:rPr>
              <a:t> </a:t>
            </a:r>
            <a:r>
              <a:rPr lang="en-US" sz="2800" dirty="0" err="1">
                <a:latin typeface="Adobe Caslon Pro Bold"/>
                <a:cs typeface="Adobe Caslon Pro Bold"/>
              </a:rPr>
              <a:t>dirinya</a:t>
            </a:r>
            <a:r>
              <a:rPr lang="en-US" sz="2800" dirty="0">
                <a:latin typeface="Adobe Caslon Pro Bold"/>
                <a:cs typeface="Adobe Caslon Pro Bold"/>
              </a:rPr>
              <a:t>.</a:t>
            </a:r>
          </a:p>
          <a:p>
            <a:r>
              <a:rPr lang="en-US" sz="2800" dirty="0">
                <a:latin typeface="Adobe Caslon Pro Bold"/>
                <a:cs typeface="Adobe Caslon Pro Bold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80627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15675" y="501190"/>
            <a:ext cx="7292414" cy="4318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id-ID" dirty="0">
                <a:latin typeface="Verdana" charset="0"/>
                <a:cs typeface="Arial Unicode MS" charset="0"/>
              </a:rPr>
              <a:t>Doa Sesudah Belajar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10964" y="1781754"/>
            <a:ext cx="8464671" cy="3916286"/>
          </a:xfrm>
        </p:spPr>
        <p:txBody>
          <a:bodyPr>
            <a:normAutofit fontScale="77500" lnSpcReduction="20000"/>
          </a:bodyPr>
          <a:lstStyle/>
          <a:p>
            <a:pPr algn="ctr" eaLnBrk="1" hangingPunct="1">
              <a:buFontTx/>
              <a:buNone/>
              <a:defRPr/>
            </a:pPr>
            <a:r>
              <a:rPr lang="ar-AE" b="1" dirty="0">
                <a:latin typeface="Arial" charset="0"/>
                <a:cs typeface="Arial Unicode MS" charset="0"/>
              </a:rPr>
              <a:t>بِسْمِ اللَّهِ الرَّحْمَنِ الرَّحِيمِ</a:t>
            </a:r>
            <a:endParaRPr lang="id-ID" b="1" dirty="0">
              <a:latin typeface="Arial" charset="0"/>
              <a:cs typeface="Arial Unicode MS" charset="0"/>
            </a:endParaRPr>
          </a:p>
          <a:p>
            <a:pPr algn="ctr" eaLnBrk="1" hangingPunct="1">
              <a:defRPr/>
            </a:pPr>
            <a:endParaRPr lang="ar-AE" b="1" dirty="0">
              <a:latin typeface="Arial" charset="0"/>
              <a:cs typeface="Arial Unicode MS" charset="0"/>
            </a:endParaRPr>
          </a:p>
          <a:p>
            <a:pPr algn="ctr" eaLnBrk="1" hangingPunct="1">
              <a:lnSpc>
                <a:spcPct val="160000"/>
              </a:lnSpc>
              <a:buFontTx/>
              <a:buNone/>
              <a:defRPr/>
            </a:pPr>
            <a:r>
              <a:rPr lang="ar-AE" b="1" dirty="0">
                <a:latin typeface="Arial" charset="0"/>
                <a:cs typeface="Arial Unicode MS" charset="0"/>
              </a:rPr>
              <a:t>اَللَّهُمَّ أَرِنَا الْحَقَّ حَقًّا وَارْزُقْنَا اتِّـبَاعَه ُ وَأَرِنَا الْبَاطِلَ بَاطِلاً وَارْزُقْنَا اجْتِنَابَهُ</a:t>
            </a:r>
            <a:endParaRPr lang="id-ID" b="1" dirty="0">
              <a:latin typeface="Arial" charset="0"/>
              <a:cs typeface="Arial Unicode MS" charset="0"/>
            </a:endParaRPr>
          </a:p>
          <a:p>
            <a:pPr algn="ctr" eaLnBrk="1" hangingPunct="1">
              <a:defRPr/>
            </a:pPr>
            <a:endParaRPr lang="id-ID" sz="2000" b="1" dirty="0">
              <a:latin typeface="Arial" charset="0"/>
              <a:cs typeface="Arial Unicode MS" charset="0"/>
            </a:endParaRPr>
          </a:p>
          <a:p>
            <a:pPr algn="ctr" eaLnBrk="1" hangingPunct="1">
              <a:defRPr/>
            </a:pPr>
            <a:endParaRPr lang="ar-AE" sz="2000" b="1" dirty="0">
              <a:latin typeface="Arial" charset="0"/>
              <a:cs typeface="Arial Unicode MS" charset="0"/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id-ID" sz="3200" dirty="0">
                <a:latin typeface="Times"/>
                <a:cs typeface="Times"/>
              </a:rPr>
              <a:t>Ya Alloh Tunjukkanlah kepada kami kebenaran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id-ID" sz="3200" dirty="0">
                <a:latin typeface="Times"/>
                <a:cs typeface="Times"/>
              </a:rPr>
              <a:t>sehinggga kami dapat mengikutinya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id-ID" sz="3200" dirty="0">
                <a:latin typeface="Times"/>
                <a:cs typeface="Times"/>
              </a:rPr>
              <a:t>dan tunjukkanlah kepada kami kejelekan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id-ID" sz="3200" dirty="0">
                <a:latin typeface="Times"/>
                <a:cs typeface="Times"/>
              </a:rPr>
              <a:t>sehingga kami dapat menjauhinya</a:t>
            </a:r>
          </a:p>
          <a:p>
            <a:pPr eaLnBrk="1" hangingPunct="1">
              <a:defRPr/>
            </a:pPr>
            <a:endParaRPr lang="id-ID" sz="3200" dirty="0">
              <a:latin typeface="Arial" charset="0"/>
              <a:cs typeface="Arial Unicode MS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6854641" y="6636834"/>
            <a:ext cx="210356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458571"/>
      </p:ext>
    </p:extLst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Technic.thmx</Template>
  <TotalTime>2735</TotalTime>
  <Words>1317</Words>
  <Application>Microsoft Macintosh PowerPoint</Application>
  <PresentationFormat>On-screen Show (4:3)</PresentationFormat>
  <Paragraphs>217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Arial Unicode MS</vt:lpstr>
      <vt:lpstr>ＭＳ ゴシック</vt:lpstr>
      <vt:lpstr>ＭＳ Ｐゴシック</vt:lpstr>
      <vt:lpstr>Adobe Caslon Pro Bold</vt:lpstr>
      <vt:lpstr>Arial</vt:lpstr>
      <vt:lpstr>Calibri</vt:lpstr>
      <vt:lpstr>Cambria</vt:lpstr>
      <vt:lpstr>Franklin Gothic Book</vt:lpstr>
      <vt:lpstr>Times</vt:lpstr>
      <vt:lpstr>Times New Roman</vt:lpstr>
      <vt:lpstr>Verdana</vt:lpstr>
      <vt:lpstr>Wingdings</vt:lpstr>
      <vt:lpstr>Wingdings 2</vt:lpstr>
      <vt:lpstr>Technic</vt:lpstr>
      <vt:lpstr>PowerPoint Presentation</vt:lpstr>
      <vt:lpstr>KAJIAN PANCASILA DALAM SEJARAH DAN  DARUL AHDI WASYAHADAH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Konsep Darul Ahdi Wasyahadah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Doa Sesudah Belajar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Sejarah bangsa dan pancasila </dc:title>
  <dc:creator>Muh. Salis</dc:creator>
  <cp:lastModifiedBy>Salis</cp:lastModifiedBy>
  <cp:revision>147</cp:revision>
  <dcterms:created xsi:type="dcterms:W3CDTF">2016-09-24T10:37:53Z</dcterms:created>
  <dcterms:modified xsi:type="dcterms:W3CDTF">2018-09-25T03:53:01Z</dcterms:modified>
</cp:coreProperties>
</file>