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  <p:sldMasterId id="2147483654" r:id="rId4"/>
  </p:sldMasterIdLst>
  <p:notesMasterIdLst>
    <p:notesMasterId r:id="rId6"/>
  </p:notesMasterIdLst>
  <p:sldIdLst>
    <p:sldId id="256" r:id="rId5"/>
    <p:sldId id="257" r:id="rId7"/>
    <p:sldId id="260" r:id="rId8"/>
    <p:sldId id="261" r:id="rId9"/>
    <p:sldId id="259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0" r:id="rId18"/>
    <p:sldId id="258" r:id="rId19"/>
  </p:sldIdLst>
  <p:sldSz cx="9144000" cy="6858000" type="screen4x3"/>
  <p:notesSz cx="6858000" cy="9144000"/>
  <p:defaultTextStyle>
    <a:defPPr>
      <a:defRPr lang="id-ID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3260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1320" y="168"/>
      </p:cViewPr>
      <p:guideLst>
        <p:guide orient="horz" pos="216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D4907F7-730C-457E-B398-FACA0E7FD66D}" type="datetimeFigureOut">
              <a:rPr kumimoji="0" lang="id-ID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 eaLnBrk="1" fontAlgn="base" hangingPunct="1">
              <a:buNone/>
            </a:pPr>
            <a:fld id="{9A0DB2DC-4C9A-4742-B13C-FB6460FD3503}" type="slidenum">
              <a:rPr lang="id-ID" sz="1200" strike="noStrike" noProof="1" dirty="0">
                <a:latin typeface="Calibri" panose="020F0502020204030204" pitchFamily="34" charset="0"/>
                <a:ea typeface="+mn-ea"/>
                <a:cs typeface="+mn-cs"/>
              </a:rPr>
            </a:fld>
            <a:endParaRPr lang="id-ID" sz="1200" strike="noStrike" noProof="1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6146" name="Notes Placeholder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/>
            <a:fld id="{9A0DB2DC-4C9A-4742-B13C-FB6460FD3503}" type="slidenum">
              <a:rPr lang="id-ID" altLang="en-US" sz="1200" dirty="0">
                <a:latin typeface="Calibri" panose="020F0502020204030204" pitchFamily="34" charset="0"/>
              </a:rPr>
            </a:fld>
            <a:endParaRPr lang="id-ID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194" name="Notes Placeholder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/>
            <a:fld id="{9A0DB2DC-4C9A-4742-B13C-FB6460FD3503}" type="slidenum">
              <a:rPr lang="id-ID" altLang="en-US" sz="1200" dirty="0">
                <a:latin typeface="Calibri" panose="020F0502020204030204" pitchFamily="34" charset="0"/>
              </a:rPr>
            </a:fld>
            <a:endParaRPr lang="id-ID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194" name="Notes Placeholder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/>
            <a:fld id="{9A0DB2DC-4C9A-4742-B13C-FB6460FD3503}" type="slidenum">
              <a:rPr lang="id-ID" altLang="en-US" sz="1200" dirty="0">
                <a:latin typeface="Calibri" panose="020F0502020204030204" pitchFamily="34" charset="0"/>
              </a:rPr>
            </a:fld>
            <a:endParaRPr lang="id-ID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194" name="Notes Placeholder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/>
            <a:fld id="{9A0DB2DC-4C9A-4742-B13C-FB6460FD3503}" type="slidenum">
              <a:rPr lang="id-ID" altLang="en-US" sz="1200" dirty="0">
                <a:latin typeface="Calibri" panose="020F0502020204030204" pitchFamily="34" charset="0"/>
              </a:rPr>
            </a:fld>
            <a:endParaRPr lang="id-ID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194" name="Notes Placeholder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/>
            <a:fld id="{9A0DB2DC-4C9A-4742-B13C-FB6460FD3503}" type="slidenum">
              <a:rPr lang="id-ID" altLang="en-US" sz="1200" dirty="0">
                <a:latin typeface="Calibri" panose="020F0502020204030204" pitchFamily="34" charset="0"/>
              </a:rPr>
            </a:fld>
            <a:endParaRPr lang="id-ID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194" name="Notes Placeholder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/>
            <a:fld id="{9A0DB2DC-4C9A-4742-B13C-FB6460FD3503}" type="slidenum">
              <a:rPr lang="id-ID" altLang="en-US" sz="1200" dirty="0">
                <a:latin typeface="Calibri" panose="020F0502020204030204" pitchFamily="34" charset="0"/>
              </a:rPr>
            </a:fld>
            <a:endParaRPr lang="id-ID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194" name="Notes Placeholder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/>
            <a:fld id="{9A0DB2DC-4C9A-4742-B13C-FB6460FD3503}" type="slidenum">
              <a:rPr lang="id-ID" altLang="en-US" sz="1200" dirty="0">
                <a:latin typeface="Calibri" panose="020F0502020204030204" pitchFamily="34" charset="0"/>
              </a:rPr>
            </a:fld>
            <a:endParaRPr lang="id-ID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194" name="Notes Placeholder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/>
            <a:fld id="{9A0DB2DC-4C9A-4742-B13C-FB6460FD3503}" type="slidenum">
              <a:rPr lang="id-ID" altLang="en-US" sz="1200" dirty="0">
                <a:latin typeface="Calibri" panose="020F0502020204030204" pitchFamily="34" charset="0"/>
              </a:rPr>
            </a:fld>
            <a:endParaRPr lang="id-ID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194" name="Notes Placeholder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/>
            <a:fld id="{9A0DB2DC-4C9A-4742-B13C-FB6460FD3503}" type="slidenum">
              <a:rPr lang="id-ID" altLang="en-US" sz="1200" dirty="0">
                <a:latin typeface="Calibri" panose="020F0502020204030204" pitchFamily="34" charset="0"/>
              </a:rPr>
            </a:fld>
            <a:endParaRPr lang="id-ID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194" name="Notes Placeholder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/>
            <a:fld id="{9A0DB2DC-4C9A-4742-B13C-FB6460FD3503}" type="slidenum">
              <a:rPr lang="id-ID" altLang="en-US" sz="1200" dirty="0">
                <a:latin typeface="Calibri" panose="020F0502020204030204" pitchFamily="34" charset="0"/>
              </a:rPr>
            </a:fld>
            <a:endParaRPr lang="id-ID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194" name="Notes Placeholder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/>
            <a:fld id="{9A0DB2DC-4C9A-4742-B13C-FB6460FD3503}" type="slidenum">
              <a:rPr lang="id-ID" altLang="en-US" sz="1200" dirty="0">
                <a:latin typeface="Calibri" panose="020F0502020204030204" pitchFamily="34" charset="0"/>
              </a:rPr>
            </a:fld>
            <a:endParaRPr lang="id-ID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194" name="Notes Placeholder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/>
            <a:fld id="{9A0DB2DC-4C9A-4742-B13C-FB6460FD3503}" type="slidenum">
              <a:rPr lang="id-ID" altLang="en-US" sz="1200" dirty="0">
                <a:latin typeface="Calibri" panose="020F0502020204030204" pitchFamily="34" charset="0"/>
              </a:rPr>
            </a:fld>
            <a:endParaRPr lang="id-ID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194" name="Notes Placeholder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/>
            <a:fld id="{9A0DB2DC-4C9A-4742-B13C-FB6460FD3503}" type="slidenum">
              <a:rPr lang="id-ID" altLang="en-US" sz="1200" dirty="0">
                <a:latin typeface="Calibri" panose="020F0502020204030204" pitchFamily="34" charset="0"/>
              </a:rPr>
            </a:fld>
            <a:endParaRPr lang="id-ID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0242" name="Notes Placeholder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/>
            <a:fld id="{9A0DB2DC-4C9A-4742-B13C-FB6460FD3503}" type="slidenum">
              <a:rPr lang="id-ID" altLang="en-US" sz="1200" dirty="0">
                <a:latin typeface="Calibri" panose="020F0502020204030204" pitchFamily="34" charset="0"/>
              </a:rPr>
            </a:fld>
            <a:endParaRPr lang="id-ID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050" name="Picture 2" descr="Bod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" y="1588"/>
            <a:ext cx="9140825" cy="68548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074" name="Picture 3" descr="D:\ARTWORK\UNISA\BRAND BOOK\CDR\__MASTER TEMPLATE\TEMPLATE PPT\JPG\3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8763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1" name="Picture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81075"/>
            <a:ext cx="9144000" cy="4233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2" name="Picture 8" descr="Cover.png"/>
          <p:cNvPicPr>
            <a:picLocks noChangeAspect="1"/>
          </p:cNvPicPr>
          <p:nvPr/>
        </p:nvPicPr>
        <p:blipFill>
          <a:blip r:embed="rId2"/>
          <a:srcRect t="63542"/>
          <a:stretch>
            <a:fillRect/>
          </a:stretch>
        </p:blipFill>
        <p:spPr>
          <a:xfrm>
            <a:off x="1588" y="4357688"/>
            <a:ext cx="9140825" cy="25003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3" name="TextBox 5"/>
          <p:cNvSpPr txBox="1"/>
          <p:nvPr/>
        </p:nvSpPr>
        <p:spPr>
          <a:xfrm>
            <a:off x="500063" y="5214938"/>
            <a:ext cx="6072187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en-US" sz="2800" b="1" dirty="0">
                <a:solidFill>
                  <a:srgbClr val="326041"/>
                </a:solidFill>
                <a:latin typeface="Calibri" panose="020F0502020204030204" pitchFamily="34" charset="0"/>
              </a:rPr>
              <a:t>KONSEP PENGEMBANGAN SIMKES KIA</a:t>
            </a:r>
            <a:endParaRPr lang="id-ID" altLang="en-US" sz="2800" b="1" dirty="0">
              <a:solidFill>
                <a:srgbClr val="32604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0063" y="5672138"/>
            <a:ext cx="3495675" cy="400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Kharisah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Diniyah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S.ST., MMR</a:t>
            </a:r>
            <a:endParaRPr kumimoji="0" lang="id-ID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5" name="Picture 7" descr="Cover.png"/>
          <p:cNvPicPr>
            <a:picLocks noChangeAspect="1"/>
          </p:cNvPicPr>
          <p:nvPr/>
        </p:nvPicPr>
        <p:blipFill>
          <a:blip r:embed="rId2"/>
          <a:srcRect b="76042"/>
          <a:stretch>
            <a:fillRect/>
          </a:stretch>
        </p:blipFill>
        <p:spPr>
          <a:xfrm>
            <a:off x="1588" y="0"/>
            <a:ext cx="9140825" cy="1643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6" name="Picture 13" descr="C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" y="1588"/>
            <a:ext cx="9140825" cy="1617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7" name="Picture 3" descr="D:\ARTWORK\UNISA\BRAND BOOK\CDR\__MASTER TEMPLATE\TEMPLATE PPT\JPG\1,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8" y="214313"/>
            <a:ext cx="1643062" cy="5921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2500313"/>
            <a:ext cx="7891463" cy="3476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 defTabSz="914400" fontAlgn="auto"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0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Berbagai negara telah mengadopsi teknologi informasi dan komunikasi (TIK) yaitu e-Kesehatan (e-Health). e-Kesehatan menurut WHO1 secara singkat adalah penggunaan TIK untuk kesehatan. </a:t>
            </a:r>
            <a:endParaRPr kumimoji="0" lang="en-US" sz="20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914400" fontAlgn="auto"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0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Sebagi upaya meningkatkan arus informasi, melalui sarana elektronik, untuk mendukung pelayanan kesehatan dan pengelolaan sistem kesehatan. </a:t>
            </a:r>
            <a:endParaRPr kumimoji="0" lang="en-US" sz="20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914400" fontAlgn="auto"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0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Istilah e-Kesehatan harus diartikan secara holistik, menyangkut sikap dan pola pikir yang berwawasan global dengan melihat pemanfaatan TIK  untuk menunjang pelayanan kesehatan dalam hubungan dengan kepentingan dari lokal sampai global.</a:t>
            </a:r>
            <a:endParaRPr kumimoji="0" lang="en-US" sz="20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70" name="TextBox 3"/>
          <p:cNvSpPr txBox="1"/>
          <p:nvPr/>
        </p:nvSpPr>
        <p:spPr>
          <a:xfrm>
            <a:off x="857250" y="1785938"/>
            <a:ext cx="62357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buClrTx/>
              <a:buFontTx/>
            </a:pPr>
            <a:r>
              <a:rPr lang="en-US" altLang="zh-CN" sz="2800" b="1" dirty="0">
                <a:solidFill>
                  <a:srgbClr val="404040"/>
                </a:solidFill>
                <a:latin typeface="Calibri" panose="020F0502020204030204" pitchFamily="34" charset="0"/>
              </a:rPr>
              <a:t>Pendahuluan</a:t>
            </a:r>
            <a:endParaRPr lang="id-ID" altLang="en-US" sz="2800" b="1" dirty="0">
              <a:solidFill>
                <a:srgbClr val="404040"/>
              </a:solidFill>
              <a:latin typeface="Calibri" panose="020F0502020204030204" pitchFamily="34" charset="0"/>
            </a:endParaRPr>
          </a:p>
        </p:txBody>
      </p:sp>
      <p:pic>
        <p:nvPicPr>
          <p:cNvPr id="7171" name="Picture 4" descr="Cove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" y="1588"/>
            <a:ext cx="9140825" cy="1617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Picture 3" descr="D:\ARTWORK\UNISA\BRAND BOOK\CDR\__MASTER TEMPLATE\TEMPLATE PPT\JPG\1,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" y="214313"/>
            <a:ext cx="1643062" cy="5921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2500313"/>
            <a:ext cx="7891463" cy="2707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 fontAlgn="auto"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defRPr/>
            </a:pPr>
            <a:r>
              <a:rPr kumimoji="0" lang="en-US" sz="20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Kementerian Kesehatan menetapkan 5 (lima) Tujuan Strategis, yakni:</a:t>
            </a:r>
            <a:endParaRPr kumimoji="0" lang="en-US" sz="20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0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Peningkatan derajat kesehatan masyarakat melalui pendekatan siklus hidup</a:t>
            </a:r>
            <a:endParaRPr kumimoji="0" lang="en-US" sz="20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0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Penguatan pelayanan kesehatan dasar dan rujukan</a:t>
            </a:r>
            <a:endParaRPr kumimoji="0" lang="en-US" sz="20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0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Peningkatan pencegahan dan pengendalian penyakit dan pengelolaan kedaruratan kesehatan masyarakat</a:t>
            </a:r>
            <a:endParaRPr kumimoji="0" lang="en-US" sz="20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0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Peningkatan sumber daya kesehatan</a:t>
            </a:r>
            <a:endParaRPr kumimoji="0" lang="en-US" sz="20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0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Peningkatan tata kelola pemerintahan yang baik, bersih dan inovatif</a:t>
            </a:r>
            <a:endParaRPr kumimoji="0" lang="en-US" sz="20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70" name="TextBox 3"/>
          <p:cNvSpPr txBox="1"/>
          <p:nvPr/>
        </p:nvSpPr>
        <p:spPr>
          <a:xfrm>
            <a:off x="857250" y="1785938"/>
            <a:ext cx="62357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buClrTx/>
              <a:buFontTx/>
            </a:pPr>
            <a:r>
              <a:rPr lang="en-US" altLang="zh-CN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Tujuan Strategis :</a:t>
            </a:r>
            <a:endParaRPr lang="en-US" altLang="zh-CN" sz="2800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7171" name="Picture 4" descr="Cove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" y="1588"/>
            <a:ext cx="9140825" cy="1617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Picture 3" descr="D:\ARTWORK\UNISA\BRAND BOOK\CDR\__MASTER TEMPLATE\TEMPLATE PPT\JPG\1,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" y="214313"/>
            <a:ext cx="1643062" cy="5921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2132648"/>
            <a:ext cx="7891463" cy="4246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 fontAlgn="auto"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defRPr/>
            </a:pPr>
            <a:r>
              <a:rPr kumimoji="0" lang="en-US" sz="20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Kementerian Kesehatan menetapkan 5 (lima) Tujuan Strategis, yakni:</a:t>
            </a:r>
            <a:endParaRPr kumimoji="0" lang="en-US" sz="20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0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Meningkatnya kesehatan ibu, anak dan gizi masyarakat</a:t>
            </a:r>
            <a:endParaRPr kumimoji="0" lang="en-US" sz="20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0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Meningkatnya ketersediaan dan mutu</a:t>
            </a:r>
            <a:endParaRPr kumimoji="0" lang="en-US" sz="20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0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Meningkatnya pencegahan dan pengendalian penyakit serta pengelolaan kedaruratan kesehatan</a:t>
            </a:r>
            <a:endParaRPr kumimoji="0" lang="en-US" sz="20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0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Meningkatnya akses, kemandirian</a:t>
            </a:r>
            <a:endParaRPr kumimoji="0" lang="en-US" sz="20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0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Meningkatnya pemenuhan SDM Kesehatan dan kompetensi sesuai standar</a:t>
            </a:r>
            <a:endParaRPr kumimoji="0" lang="en-US" sz="20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0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Terjaminnya pembiayaan kesehatan</a:t>
            </a:r>
            <a:endParaRPr kumimoji="0" lang="en-US" sz="20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0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Meningatnya sinergisme pusat dan daerah serta meningkatnya tata kelola pemerintahan yang baik dan bersih</a:t>
            </a:r>
            <a:endParaRPr kumimoji="0" lang="en-US" sz="20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0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Meningkatnya efektivitas pengelolaan litbangkes dan sistem informasi kesehatan untuk pengambilan keputusan</a:t>
            </a:r>
            <a:endParaRPr kumimoji="0" lang="en-US" sz="20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70" name="TextBox 3"/>
          <p:cNvSpPr txBox="1"/>
          <p:nvPr/>
        </p:nvSpPr>
        <p:spPr>
          <a:xfrm>
            <a:off x="857250" y="1628458"/>
            <a:ext cx="62357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buClrTx/>
              <a:buFontTx/>
            </a:pPr>
            <a:r>
              <a:rPr lang="en-US" altLang="zh-CN" sz="28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Sasaran Strategis :</a:t>
            </a:r>
            <a:endParaRPr lang="en-US" altLang="zh-CN" sz="2800" b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7171" name="Picture 4" descr="Cove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" y="1588"/>
            <a:ext cx="9140825" cy="1617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Picture 3" descr="D:\ARTWORK\UNISA\BRAND BOOK\CDR\__MASTER TEMPLATE\TEMPLATE PPT\JPG\1,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" y="214313"/>
            <a:ext cx="1643062" cy="5921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2500313"/>
            <a:ext cx="7891463" cy="386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Kementrian Kesehatan RI dalam RPJM 2020-2040 telah menentukan strateginya yang terurai dalam lima point yaitu: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661035" marR="0" indent="-399415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Peningkatan Kesehatan ibu dan anak dan kesehatan reproduksi;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661035" marR="0" indent="-399415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Percepatan perbaikan gisi masyarakat;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661035" marR="0" indent="-399415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peningkatan pengendalian penyakit;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661035" marR="0" indent="-399415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penguatan gerakan masyarakat hidup sehat (Germas);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661035" marR="0" indent="-399415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peningkatan pelayanan kesehatan dan pengawasan obat dan makanan 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70" name="TextBox 3"/>
          <p:cNvSpPr txBox="1"/>
          <p:nvPr/>
        </p:nvSpPr>
        <p:spPr>
          <a:xfrm>
            <a:off x="857250" y="1628775"/>
            <a:ext cx="7667625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buClrTx/>
              <a:buFontTx/>
            </a:pP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Strategi  Arah Kebijakan Nasional Pembangunan Kesehatan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7171" name="Picture 4" descr="Cove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" y="1588"/>
            <a:ext cx="9140825" cy="1617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Picture 3" descr="D:\ARTWORK\UNISA\BRAND BOOK\CDR\__MASTER TEMPLATE\TEMPLATE PPT\JPG\1,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" y="214313"/>
            <a:ext cx="1643062" cy="5921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2500313"/>
            <a:ext cx="7891463" cy="2830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Pemanfaatan teknologi informasi di bidang kesehatan sudah cukup luas, di antaranya perencanaan kesehatan melalui e-planning, e-budgeting dan e-monev.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Sistem informasi yang dikembangkan dan digunakan untuk menyediakan data kesehatan juga sangat beragam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en-US" sz="24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sym typeface="+mn-ea"/>
              </a:rPr>
              <a:t> Integrasi sistem data harus dilakukan untuk menghasilkan data yang valid dan reliable.</a:t>
            </a:r>
            <a:endParaRPr lang="en-US" sz="240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sym typeface="+mn-ea"/>
            </a:endParaRPr>
          </a:p>
        </p:txBody>
      </p:sp>
      <p:sp>
        <p:nvSpPr>
          <p:cNvPr id="7170" name="TextBox 3"/>
          <p:cNvSpPr txBox="1"/>
          <p:nvPr/>
        </p:nvSpPr>
        <p:spPr>
          <a:xfrm>
            <a:off x="857250" y="1628775"/>
            <a:ext cx="76676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buClrTx/>
              <a:buFontTx/>
            </a:pPr>
            <a:r>
              <a:rPr lang="en-US" sz="28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sym typeface="+mn-ea"/>
              </a:rPr>
              <a:t>Integrasi Sistem Informasi Kesehatan (SIK)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7171" name="Picture 4" descr="Cove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" y="1588"/>
            <a:ext cx="9140825" cy="1617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Picture 3" descr="D:\ARTWORK\UNISA\BRAND BOOK\CDR\__MASTER TEMPLATE\TEMPLATE PPT\JPG\1,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" y="214313"/>
            <a:ext cx="1643062" cy="5921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2500313"/>
            <a:ext cx="7891463" cy="3938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Integrasi data JKN dengan SIK serta pemanfaatan data Pelayanan BPJS Kesehatan juga harus dilakukan.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Perbaikan SIK melalui Sistem Rujukan Terintegrasi (SISRUTE) yang diaplikasikan sebagai sistem informasi penyelenggaraan pelayanan kesehatan terpadu berbasis IT bertujuan meningkatkan sistem rujukan antara FKTP dan FKRTL.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en-US" sz="24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sym typeface="+mn-ea"/>
              </a:rPr>
              <a:t>Pengembangan juga dilakukan terhadap sistem rekam medis elektronik yang dapat mendukung pertukaran data resume medis pasien antar rumah sakit (smart care)</a:t>
            </a:r>
            <a:endParaRPr lang="en-US" sz="240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sym typeface="+mn-ea"/>
            </a:endParaRPr>
          </a:p>
        </p:txBody>
      </p:sp>
      <p:sp>
        <p:nvSpPr>
          <p:cNvPr id="7170" name="TextBox 3"/>
          <p:cNvSpPr txBox="1"/>
          <p:nvPr/>
        </p:nvSpPr>
        <p:spPr>
          <a:xfrm>
            <a:off x="857250" y="1628775"/>
            <a:ext cx="76676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buClrTx/>
              <a:buFontTx/>
            </a:pPr>
            <a:r>
              <a:rPr lang="en-US" sz="28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sym typeface="+mn-ea"/>
              </a:rPr>
              <a:t>Integrasi Sistem Informasi Kesehatan (SIK)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7171" name="Picture 4" descr="Cove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" y="1588"/>
            <a:ext cx="9140825" cy="1617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Picture 3" descr="D:\ARTWORK\UNISA\BRAND BOOK\CDR\__MASTER TEMPLATE\TEMPLATE PPT\JPG\1,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" y="214313"/>
            <a:ext cx="1643062" cy="5921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2204403"/>
            <a:ext cx="7891463" cy="275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Arah Pengembangan SIK  periode 2020-2024 ini :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Pemantapan layanan informasi kesehatan yang lebih cepat,valid, resource sharing;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Pemantapan SIK standar berbasis elektronik terintegrasi;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Pemantapan penerapan SIK di fasilitas pelayanan kesehatan.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70" name="TextBox 3"/>
          <p:cNvSpPr txBox="1"/>
          <p:nvPr/>
        </p:nvSpPr>
        <p:spPr>
          <a:xfrm>
            <a:off x="857250" y="1628775"/>
            <a:ext cx="76676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buClrTx/>
              <a:buFontTx/>
            </a:pPr>
            <a:r>
              <a:rPr lang="en-US" sz="2800" b="1" noProof="0" dirty="0" smtClean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+mn-lt"/>
                <a:sym typeface="+mn-ea"/>
              </a:rPr>
              <a:t>Integrasi Sistem Informasi Kesehatan (SIK)</a:t>
            </a:r>
            <a:endParaRPr lang="en-US" altLang="zh-CN" sz="2800" b="1" noProof="0" dirty="0" smtClean="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+mn-lt"/>
              <a:sym typeface="+mn-ea"/>
            </a:endParaRPr>
          </a:p>
        </p:txBody>
      </p:sp>
      <p:pic>
        <p:nvPicPr>
          <p:cNvPr id="7171" name="Picture 4" descr="Cove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" y="1588"/>
            <a:ext cx="9140825" cy="1617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Picture 3" descr="D:\ARTWORK\UNISA\BRAND BOOK\CDR\__MASTER TEMPLATE\TEMPLATE PPT\JPG\1,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" y="214313"/>
            <a:ext cx="1643062" cy="5921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2204403"/>
            <a:ext cx="7891463" cy="3646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Percepatan implementasi standar pelaporan dan sistem informasi manajemen kesehatan,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mengoptimalkan penggunaan inovasi kesehatan digital, optimalisasi pemanfaatan internet,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mengumpulkan data surveilans real-time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membuat perubahan bertahap dari pelaporan agregat ke pelaporan individu merupakan investasi jangka panjang yang harus dilakukan untuk penguatan pelaporan data rutin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70" name="TextBox 3"/>
          <p:cNvSpPr txBox="1"/>
          <p:nvPr/>
        </p:nvSpPr>
        <p:spPr>
          <a:xfrm>
            <a:off x="857250" y="1628775"/>
            <a:ext cx="76676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buClrTx/>
              <a:buFontTx/>
            </a:pPr>
            <a:r>
              <a:rPr lang="en-US" sz="2800" b="1" noProof="0" dirty="0" smtClean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+mn-lt"/>
                <a:sym typeface="+mn-ea"/>
              </a:rPr>
              <a:t>Integrasi Sistem Informasi Kesehatan (SIK)</a:t>
            </a:r>
            <a:endParaRPr lang="en-US" altLang="zh-CN" sz="2800" b="1" noProof="0" dirty="0" smtClean="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+mn-lt"/>
              <a:sym typeface="+mn-ea"/>
            </a:endParaRPr>
          </a:p>
        </p:txBody>
      </p:sp>
      <p:pic>
        <p:nvPicPr>
          <p:cNvPr id="7171" name="Picture 4" descr="Cove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" y="1588"/>
            <a:ext cx="9140825" cy="1617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Picture 3" descr="D:\ARTWORK\UNISA\BRAND BOOK\CDR\__MASTER TEMPLATE\TEMPLATE PPT\JPG\1,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" y="214313"/>
            <a:ext cx="1643062" cy="5921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2204403"/>
            <a:ext cx="7891463" cy="2014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Penguatan SIK dilakukan melalui :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langkah-langkah prioritas berupa penataan transaksi data di fasilitas pelayanan kesehatan,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optimalisasi aliran dan integrasi data,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peningkatan pemanfaatan data dan informasi.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70" name="TextBox 3"/>
          <p:cNvSpPr txBox="1"/>
          <p:nvPr/>
        </p:nvSpPr>
        <p:spPr>
          <a:xfrm>
            <a:off x="857250" y="1628775"/>
            <a:ext cx="76676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buClrTx/>
              <a:buFontTx/>
            </a:pPr>
            <a:r>
              <a:rPr lang="en-US" sz="2800" b="1" noProof="0" dirty="0" smtClean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+mn-lt"/>
                <a:sym typeface="+mn-ea"/>
              </a:rPr>
              <a:t>Integrasi Sistem Informasi Kesehatan (SIK)</a:t>
            </a:r>
            <a:endParaRPr lang="en-US" altLang="zh-CN" sz="2800" b="1" noProof="0" dirty="0" smtClean="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+mn-lt"/>
              <a:sym typeface="+mn-ea"/>
            </a:endParaRPr>
          </a:p>
        </p:txBody>
      </p:sp>
      <p:pic>
        <p:nvPicPr>
          <p:cNvPr id="7171" name="Picture 4" descr="Cove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" y="1588"/>
            <a:ext cx="9140825" cy="1617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Picture 3" descr="D:\ARTWORK\UNISA\BRAND BOOK\CDR\__MASTER TEMPLATE\TEMPLATE PPT\JPG\1,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" y="214313"/>
            <a:ext cx="1643062" cy="5921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2204403"/>
            <a:ext cx="7891463" cy="40925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Pengembangan Aplikasi Keluarga Sehat,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Pembenahan sistem informasi non elektronik di puskesmas (revisi SP2TP/SP3/SIMPUS),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Pengembangan dan perluasan implementasi sistem informasi elektronik di puskesmas (ekspansi SIKDA Generik Puskesmas),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Pengembangan dan perluasan implementasi sistem informasi di RS (SIMRS GOS),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Integrasi/interoperabilitas di tingkat data transaksi dalam fasilitas pelayanan kesehatan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70" name="TextBox 3"/>
          <p:cNvSpPr txBox="1"/>
          <p:nvPr/>
        </p:nvSpPr>
        <p:spPr>
          <a:xfrm>
            <a:off x="748030" y="1628775"/>
            <a:ext cx="80587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buClrTx/>
              <a:buFontTx/>
            </a:pPr>
            <a:r>
              <a:rPr lang="en-US" sz="2800" b="1" noProof="0" dirty="0" smtClean="0">
                <a:solidFill>
                  <a:srgbClr val="C00000"/>
                </a:solidFill>
                <a:latin typeface="+mn-lt"/>
                <a:sym typeface="+mn-ea"/>
              </a:rPr>
              <a:t>Penataan data transaksi di fasilitas pelayanan kes :</a:t>
            </a:r>
            <a:endParaRPr lang="en-US" altLang="zh-CN" sz="2800" b="1" noProof="0" dirty="0" smtClean="0">
              <a:solidFill>
                <a:srgbClr val="C00000"/>
              </a:solidFill>
              <a:latin typeface="+mn-lt"/>
              <a:sym typeface="+mn-ea"/>
            </a:endParaRPr>
          </a:p>
        </p:txBody>
      </p:sp>
      <p:pic>
        <p:nvPicPr>
          <p:cNvPr id="7171" name="Picture 4" descr="Cove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" y="1588"/>
            <a:ext cx="9140825" cy="1617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Picture 3" descr="D:\ARTWORK\UNISA\BRAND BOOK\CDR\__MASTER TEMPLATE\TEMPLATE PPT\JPG\1,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" y="214313"/>
            <a:ext cx="1643062" cy="5921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2204403"/>
            <a:ext cx="7891463" cy="1938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Optimalisasi pelaporan data dari kabupaten/kota melalui Aplikasi Komunikasi Data,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Pelaporan data dari seluruh entitas sumber data,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Pengembangan bank data kesehatan perlu terus ditingkatkan.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70" name="TextBox 3"/>
          <p:cNvSpPr txBox="1"/>
          <p:nvPr/>
        </p:nvSpPr>
        <p:spPr>
          <a:xfrm>
            <a:off x="748030" y="1628775"/>
            <a:ext cx="80587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buClrTx/>
              <a:buFontTx/>
            </a:pPr>
            <a:r>
              <a:rPr lang="en-US" sz="2800" b="1" noProof="0" dirty="0" smtClean="0">
                <a:solidFill>
                  <a:srgbClr val="C00000"/>
                </a:solidFill>
                <a:latin typeface="+mn-lt"/>
                <a:sym typeface="+mn-ea"/>
              </a:rPr>
              <a:t>Optimalisasi aliran data</a:t>
            </a:r>
            <a:r>
              <a:rPr lang="en-US" sz="2800" b="1" noProof="0" dirty="0" smtClean="0">
                <a:solidFill>
                  <a:srgbClr val="C00000"/>
                </a:solidFill>
                <a:latin typeface="+mn-lt"/>
                <a:sym typeface="+mn-ea"/>
              </a:rPr>
              <a:t> :</a:t>
            </a:r>
            <a:endParaRPr lang="en-US" altLang="zh-CN" sz="2800" b="1" noProof="0" dirty="0" smtClean="0">
              <a:solidFill>
                <a:srgbClr val="C00000"/>
              </a:solidFill>
              <a:latin typeface="+mn-lt"/>
              <a:sym typeface="+mn-ea"/>
            </a:endParaRPr>
          </a:p>
        </p:txBody>
      </p:sp>
      <p:pic>
        <p:nvPicPr>
          <p:cNvPr id="7171" name="Picture 4" descr="Cove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" y="1588"/>
            <a:ext cx="9140825" cy="1617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Picture 3" descr="D:\ARTWORK\UNISA\BRAND BOOK\CDR\__MASTER TEMPLATE\TEMPLATE PPT\JPG\1,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" y="214313"/>
            <a:ext cx="1643062" cy="592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 Box 1"/>
          <p:cNvSpPr txBox="1"/>
          <p:nvPr/>
        </p:nvSpPr>
        <p:spPr>
          <a:xfrm>
            <a:off x="566420" y="4077335"/>
            <a:ext cx="801497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sz="2400" b="1" noProof="0" dirty="0" smtClean="0">
                <a:solidFill>
                  <a:srgbClr val="C00000"/>
                </a:solidFill>
                <a:latin typeface="+mn-lt"/>
                <a:sym typeface="+mn-ea"/>
              </a:rPr>
              <a:t>Upaya peningkatan pemanfaatan data dan informasi meliputi </a:t>
            </a:r>
            <a:endParaRPr lang="en-US" sz="2400" b="1" noProof="0" dirty="0" smtClean="0">
              <a:solidFill>
                <a:srgbClr val="C00000"/>
              </a:solidFill>
              <a:latin typeface="+mn-lt"/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857250" y="4537710"/>
            <a:ext cx="757745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US" sz="24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sym typeface="+mn-ea"/>
              </a:rPr>
              <a:t>peningkatan kualitas data, </a:t>
            </a:r>
            <a:endParaRPr lang="en-US" sz="240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sym typeface="+mn-ea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US" sz="24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sym typeface="+mn-ea"/>
              </a:rPr>
              <a:t>penguatan analisis data, </a:t>
            </a:r>
            <a:endParaRPr lang="en-US" sz="240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sym typeface="+mn-ea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US" sz="24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sym typeface="+mn-ea"/>
              </a:rPr>
              <a:t>penyusunan paket-paket data dan informasi, </a:t>
            </a:r>
            <a:endParaRPr lang="en-US" sz="240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sym typeface="+mn-ea"/>
            </a:endParaRPr>
          </a:p>
          <a:p>
            <a:pPr marL="457200" marR="0" indent="-45720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US" sz="24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sym typeface="+mn-ea"/>
              </a:rPr>
              <a:t>diseminasi dan publikasi data dan informasi</a:t>
            </a:r>
            <a:r>
              <a:rPr lang="en-US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sym typeface="+mn-ea"/>
              </a:rPr>
              <a:t> 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2204403"/>
            <a:ext cx="7891463" cy="4384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Terfragmentasinya sistem informasi kesehatan sebagaimana di atas, melandasi perlu dikembangkannya inisiatif Satu Data.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Inisiatif ini penting untuk meningkatkan integrasi, interoperabilitas dan pemanfaatan data pemerintah.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Pemanfaatan data pemerintah tidak terbatas pada penggunaan internal antar instansi, tetapi juga sebagai bentuk pemenuhan kebutuhan data publik bagi masyarakat. 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914400" fontAlgn="auto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2400" kern="1200" cap="none" spc="0" normalizeH="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Kebijakan Satu Data ini dilaksanakan dengan strategi melalui pengembangan satu standar data, satu metadata yang baku, dan satu portal.</a:t>
            </a:r>
            <a:endParaRPr kumimoji="0" lang="en-US" sz="2400" kern="1200" cap="none" spc="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70" name="TextBox 3"/>
          <p:cNvSpPr txBox="1"/>
          <p:nvPr/>
        </p:nvSpPr>
        <p:spPr>
          <a:xfrm>
            <a:off x="748030" y="1628775"/>
            <a:ext cx="80587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buClrTx/>
              <a:buFontTx/>
            </a:pPr>
            <a:r>
              <a:rPr lang="en-US" sz="2800" b="1" noProof="0" dirty="0" smtClean="0">
                <a:solidFill>
                  <a:srgbClr val="C00000"/>
                </a:solidFill>
                <a:latin typeface="+mn-lt"/>
                <a:sym typeface="+mn-ea"/>
              </a:rPr>
              <a:t>Penataan data transaksi di fasilitas pelayanan kes :</a:t>
            </a:r>
            <a:endParaRPr lang="en-US" altLang="zh-CN" sz="2800" b="1" noProof="0" dirty="0" smtClean="0">
              <a:solidFill>
                <a:srgbClr val="C00000"/>
              </a:solidFill>
              <a:latin typeface="+mn-lt"/>
              <a:sym typeface="+mn-ea"/>
            </a:endParaRPr>
          </a:p>
        </p:txBody>
      </p:sp>
      <p:pic>
        <p:nvPicPr>
          <p:cNvPr id="7171" name="Picture 4" descr="Cove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" y="1588"/>
            <a:ext cx="9140825" cy="1617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Picture 3" descr="D:\ARTWORK\UNISA\BRAND BOOK\CDR\__MASTER TEMPLATE\TEMPLATE PPT\JPG\1,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" y="214313"/>
            <a:ext cx="1643062" cy="5921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7" name="Picture 4" descr="D:\ARTWORK\UNISA\BRAND BOOK\CDR\__MASTER TEMPLATE\TEMPLATE PPT\JPG\4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5998" y="2205038"/>
            <a:ext cx="2071687" cy="23637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resentation UNISA_0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UNISA_01</Template>
  <TotalTime>0</TotalTime>
  <Words>5320</Words>
  <Application>WPS Presentation</Application>
  <PresentationFormat>On-screen Show (4:3)</PresentationFormat>
  <Paragraphs>102</Paragraphs>
  <Slides>14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Arial</vt:lpstr>
      <vt:lpstr>SimSun</vt:lpstr>
      <vt:lpstr>Wingdings</vt:lpstr>
      <vt:lpstr>Calibri</vt:lpstr>
      <vt:lpstr>Microsoft YaHei</vt:lpstr>
      <vt:lpstr>Arial Unicode MS</vt:lpstr>
      <vt:lpstr>Presentation UNISA_01</vt:lpstr>
      <vt:lpstr>1_Office Theme</vt:lpstr>
      <vt:lpstr>2_Office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kharisah diniyah</cp:lastModifiedBy>
  <cp:revision>25</cp:revision>
  <dcterms:created xsi:type="dcterms:W3CDTF">2018-06-25T02:53:00Z</dcterms:created>
  <dcterms:modified xsi:type="dcterms:W3CDTF">2022-01-17T06:32:25Z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1033-11.2.0.10426</vt:lpwstr>
  </property>
  <property fmtid="{D5CDD505-2E9C-101B-9397-08002B2CF9AE}" pid="3" name="ICV">
    <vt:lpwstr>D378A6992FBC4DA3B44E50C086AB2100</vt:lpwstr>
  </property>
</Properties>
</file>