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126.xml" ContentType="application/vnd.openxmlformats-officedocument.presentationml.slide+xml"/>
  <Override PartName="/ppt/slides/slide12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ppt/slides/slide124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88" r:id="rId2"/>
    <p:sldMasterId id="2147483690" r:id="rId3"/>
    <p:sldMasterId id="2147483693" r:id="rId4"/>
  </p:sldMasterIdLst>
  <p:notesMasterIdLst>
    <p:notesMasterId r:id="rId135"/>
  </p:notesMasterIdLst>
  <p:sldIdLst>
    <p:sldId id="578" r:id="rId5"/>
    <p:sldId id="307" r:id="rId6"/>
    <p:sldId id="568" r:id="rId7"/>
    <p:sldId id="569" r:id="rId8"/>
    <p:sldId id="594" r:id="rId9"/>
    <p:sldId id="595" r:id="rId10"/>
    <p:sldId id="596" r:id="rId11"/>
    <p:sldId id="597" r:id="rId12"/>
    <p:sldId id="598" r:id="rId13"/>
    <p:sldId id="599" r:id="rId14"/>
    <p:sldId id="600" r:id="rId15"/>
    <p:sldId id="601" r:id="rId16"/>
    <p:sldId id="602" r:id="rId17"/>
    <p:sldId id="603" r:id="rId18"/>
    <p:sldId id="622" r:id="rId19"/>
    <p:sldId id="623" r:id="rId20"/>
    <p:sldId id="624" r:id="rId21"/>
    <p:sldId id="625" r:id="rId22"/>
    <p:sldId id="626" r:id="rId23"/>
    <p:sldId id="627" r:id="rId24"/>
    <p:sldId id="628" r:id="rId25"/>
    <p:sldId id="629" r:id="rId26"/>
    <p:sldId id="630" r:id="rId27"/>
    <p:sldId id="631" r:id="rId28"/>
    <p:sldId id="632" r:id="rId29"/>
    <p:sldId id="634" r:id="rId30"/>
    <p:sldId id="635" r:id="rId31"/>
    <p:sldId id="636" r:id="rId32"/>
    <p:sldId id="637" r:id="rId33"/>
    <p:sldId id="638" r:id="rId34"/>
    <p:sldId id="639" r:id="rId35"/>
    <p:sldId id="640" r:id="rId36"/>
    <p:sldId id="641" r:id="rId37"/>
    <p:sldId id="642" r:id="rId38"/>
    <p:sldId id="643" r:id="rId39"/>
    <p:sldId id="644" r:id="rId40"/>
    <p:sldId id="645" r:id="rId41"/>
    <p:sldId id="646" r:id="rId42"/>
    <p:sldId id="647" r:id="rId43"/>
    <p:sldId id="648" r:id="rId44"/>
    <p:sldId id="649" r:id="rId45"/>
    <p:sldId id="650" r:id="rId46"/>
    <p:sldId id="651" r:id="rId47"/>
    <p:sldId id="652" r:id="rId48"/>
    <p:sldId id="653" r:id="rId49"/>
    <p:sldId id="654" r:id="rId50"/>
    <p:sldId id="655" r:id="rId51"/>
    <p:sldId id="656" r:id="rId52"/>
    <p:sldId id="657" r:id="rId53"/>
    <p:sldId id="658" r:id="rId54"/>
    <p:sldId id="659" r:id="rId55"/>
    <p:sldId id="660" r:id="rId56"/>
    <p:sldId id="661" r:id="rId57"/>
    <p:sldId id="662" r:id="rId58"/>
    <p:sldId id="663" r:id="rId59"/>
    <p:sldId id="664" r:id="rId60"/>
    <p:sldId id="665" r:id="rId61"/>
    <p:sldId id="666" r:id="rId62"/>
    <p:sldId id="667" r:id="rId63"/>
    <p:sldId id="668" r:id="rId64"/>
    <p:sldId id="669" r:id="rId65"/>
    <p:sldId id="670" r:id="rId66"/>
    <p:sldId id="671" r:id="rId67"/>
    <p:sldId id="672" r:id="rId68"/>
    <p:sldId id="673" r:id="rId69"/>
    <p:sldId id="674" r:id="rId70"/>
    <p:sldId id="675" r:id="rId71"/>
    <p:sldId id="676" r:id="rId72"/>
    <p:sldId id="677" r:id="rId73"/>
    <p:sldId id="678" r:id="rId74"/>
    <p:sldId id="679" r:id="rId75"/>
    <p:sldId id="680" r:id="rId76"/>
    <p:sldId id="681" r:id="rId77"/>
    <p:sldId id="682" r:id="rId78"/>
    <p:sldId id="683" r:id="rId79"/>
    <p:sldId id="684" r:id="rId80"/>
    <p:sldId id="685" r:id="rId81"/>
    <p:sldId id="686" r:id="rId82"/>
    <p:sldId id="687" r:id="rId83"/>
    <p:sldId id="688" r:id="rId84"/>
    <p:sldId id="689" r:id="rId85"/>
    <p:sldId id="690" r:id="rId86"/>
    <p:sldId id="691" r:id="rId87"/>
    <p:sldId id="692" r:id="rId88"/>
    <p:sldId id="693" r:id="rId89"/>
    <p:sldId id="694" r:id="rId90"/>
    <p:sldId id="695" r:id="rId91"/>
    <p:sldId id="696" r:id="rId92"/>
    <p:sldId id="697" r:id="rId93"/>
    <p:sldId id="698" r:id="rId94"/>
    <p:sldId id="699" r:id="rId95"/>
    <p:sldId id="700" r:id="rId96"/>
    <p:sldId id="701" r:id="rId97"/>
    <p:sldId id="702" r:id="rId98"/>
    <p:sldId id="703" r:id="rId99"/>
    <p:sldId id="704" r:id="rId100"/>
    <p:sldId id="705" r:id="rId101"/>
    <p:sldId id="706" r:id="rId102"/>
    <p:sldId id="707" r:id="rId103"/>
    <p:sldId id="708" r:id="rId104"/>
    <p:sldId id="709" r:id="rId105"/>
    <p:sldId id="710" r:id="rId106"/>
    <p:sldId id="711" r:id="rId107"/>
    <p:sldId id="712" r:id="rId108"/>
    <p:sldId id="713" r:id="rId109"/>
    <p:sldId id="714" r:id="rId110"/>
    <p:sldId id="715" r:id="rId111"/>
    <p:sldId id="716" r:id="rId112"/>
    <p:sldId id="717" r:id="rId113"/>
    <p:sldId id="718" r:id="rId114"/>
    <p:sldId id="719" r:id="rId115"/>
    <p:sldId id="720" r:id="rId116"/>
    <p:sldId id="633" r:id="rId117"/>
    <p:sldId id="606" r:id="rId118"/>
    <p:sldId id="607" r:id="rId119"/>
    <p:sldId id="608" r:id="rId120"/>
    <p:sldId id="609" r:id="rId121"/>
    <p:sldId id="610" r:id="rId122"/>
    <p:sldId id="611" r:id="rId123"/>
    <p:sldId id="620" r:id="rId124"/>
    <p:sldId id="613" r:id="rId125"/>
    <p:sldId id="614" r:id="rId126"/>
    <p:sldId id="615" r:id="rId127"/>
    <p:sldId id="616" r:id="rId128"/>
    <p:sldId id="617" r:id="rId129"/>
    <p:sldId id="618" r:id="rId130"/>
    <p:sldId id="619" r:id="rId131"/>
    <p:sldId id="592" r:id="rId132"/>
    <p:sldId id="564" r:id="rId133"/>
    <p:sldId id="322" r:id="rId1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slide" Target="slides/slide129.xml"/><Relationship Id="rId138" Type="http://schemas.openxmlformats.org/officeDocument/2006/relationships/theme" Target="theme/theme1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28" Type="http://schemas.openxmlformats.org/officeDocument/2006/relationships/slide" Target="slides/slide124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slide" Target="slides/slide130.xml"/><Relationship Id="rId13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16" Type="http://schemas.openxmlformats.org/officeDocument/2006/relationships/slide" Target="slides/slide112.xml"/><Relationship Id="rId124" Type="http://schemas.openxmlformats.org/officeDocument/2006/relationships/slide" Target="slides/slide120.xml"/><Relationship Id="rId129" Type="http://schemas.openxmlformats.org/officeDocument/2006/relationships/slide" Target="slides/slide125.xml"/><Relationship Id="rId13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11" Type="http://schemas.openxmlformats.org/officeDocument/2006/relationships/slide" Target="slides/slide107.xml"/><Relationship Id="rId132" Type="http://schemas.openxmlformats.org/officeDocument/2006/relationships/slide" Target="slides/slide1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130" Type="http://schemas.openxmlformats.org/officeDocument/2006/relationships/slide" Target="slides/slide126.xml"/><Relationship Id="rId13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slide" Target="slides/slide127.xml"/><Relationship Id="rId136" Type="http://schemas.openxmlformats.org/officeDocument/2006/relationships/presProps" Target="presProp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A57784-342D-44BE-B767-95A842046E5E}" type="datetimeFigureOut">
              <a:rPr lang="en-US" smtClean="0"/>
              <a:pPr/>
              <a:t>6/16/2020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8EA17-E508-4A61-8A44-62AF7F5543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81616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392" y="4869160"/>
            <a:ext cx="10515600" cy="936104"/>
          </a:xfrm>
          <a:prstGeom prst="rect">
            <a:avLst/>
          </a:prstGeom>
        </p:spPr>
        <p:txBody>
          <a:bodyPr anchor="b" anchorCtr="0"/>
          <a:lstStyle>
            <a:lvl1pPr algn="l">
              <a:defRPr sz="2800" b="1" baseline="0">
                <a:solidFill>
                  <a:srgbClr val="326041"/>
                </a:solidFill>
              </a:defRPr>
            </a:lvl1pPr>
          </a:lstStyle>
          <a:p>
            <a:r>
              <a:rPr lang="en-US" dirty="0" smtClean="0"/>
              <a:t>The </a:t>
            </a:r>
            <a:r>
              <a:rPr lang="en-US" dirty="0" err="1" smtClean="0"/>
              <a:t>Powerpoint</a:t>
            </a:r>
            <a:r>
              <a:rPr lang="en-US" dirty="0" smtClean="0"/>
              <a:t> Title Goes Here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624417" y="5805488"/>
            <a:ext cx="10515600" cy="6477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Secondary Title Here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7"/>
            <a:ext cx="10058400" cy="1450757"/>
          </a:xfrm>
          <a:prstGeom prst="rect">
            <a:avLst/>
          </a:prstGeom>
        </p:spPr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6" y="6459793"/>
            <a:ext cx="2472271" cy="365125"/>
          </a:xfrm>
          <a:prstGeom prst="rect">
            <a:avLst/>
          </a:prstGeom>
        </p:spPr>
        <p:txBody>
          <a:bodyPr/>
          <a:lstStyle/>
          <a:p>
            <a:fld id="{ADCE2944-63AC-4794-98B7-F3081A371F1E}" type="datetimeFigureOut">
              <a:rPr lang="id-ID" smtClean="0"/>
              <a:pPr/>
              <a:t>16/06/2020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7" y="6459793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00464" y="6459793"/>
            <a:ext cx="1312025" cy="365125"/>
          </a:xfrm>
          <a:prstGeom prst="rect">
            <a:avLst/>
          </a:prstGeom>
        </p:spPr>
        <p:txBody>
          <a:bodyPr/>
          <a:lstStyle/>
          <a:p>
            <a:fld id="{517929AE-1FB3-475D-8916-B36598A6E668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="" xmlns:p14="http://schemas.microsoft.com/office/powerpoint/2010/main" val="970233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3951" y="1844972"/>
            <a:ext cx="10515600" cy="936104"/>
          </a:xfrm>
          <a:prstGeom prst="rect">
            <a:avLst/>
          </a:prstGeom>
        </p:spPr>
        <p:txBody>
          <a:bodyPr anchor="b" anchorCtr="0"/>
          <a:lstStyle>
            <a:lvl1pPr algn="ctr">
              <a:defRPr sz="2800" b="1" baseline="0">
                <a:solidFill>
                  <a:srgbClr val="326041"/>
                </a:solidFill>
              </a:defRPr>
            </a:lvl1pPr>
          </a:lstStyle>
          <a:p>
            <a:r>
              <a:rPr lang="en-US" dirty="0" smtClean="0"/>
              <a:t>The Chapter Title Goes Here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64976" y="2781300"/>
            <a:ext cx="10515600" cy="647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The Secondary Chapter Title Here</a:t>
            </a:r>
          </a:p>
        </p:txBody>
      </p:sp>
    </p:spTree>
    <p:extLst>
      <p:ext uri="{BB962C8B-B14F-4D97-AF65-F5344CB8AC3E}">
        <p14:creationId xmlns="" xmlns:p14="http://schemas.microsoft.com/office/powerpoint/2010/main" val="2478036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435" y="263692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95467" y="1556792"/>
            <a:ext cx="10081120" cy="432048"/>
          </a:xfrm>
          <a:prstGeom prst="rect">
            <a:avLst/>
          </a:prstGeom>
        </p:spPr>
        <p:txBody>
          <a:bodyPr/>
          <a:lstStyle>
            <a:lvl1pPr algn="l"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d-ID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  <a:endParaRPr lang="id-ID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95403" y="2133600"/>
            <a:ext cx="10081684" cy="431958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2pPr>
            <a:lvl3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3951" y="1844972"/>
            <a:ext cx="10515600" cy="936104"/>
          </a:xfrm>
          <a:prstGeom prst="rect">
            <a:avLst/>
          </a:prstGeom>
        </p:spPr>
        <p:txBody>
          <a:bodyPr anchor="b" anchorCtr="0"/>
          <a:lstStyle>
            <a:lvl1pPr algn="ctr">
              <a:defRPr sz="2800" b="1" baseline="0">
                <a:solidFill>
                  <a:srgbClr val="326041"/>
                </a:solidFill>
              </a:defRPr>
            </a:lvl1pPr>
          </a:lstStyle>
          <a:p>
            <a:r>
              <a:rPr lang="en-US" dirty="0" smtClean="0"/>
              <a:t>The Chapter Title Goes Here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64976" y="2781300"/>
            <a:ext cx="10515600" cy="6477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The Secondary Chapter Title Here</a:t>
            </a:r>
          </a:p>
        </p:txBody>
      </p:sp>
    </p:spTree>
    <p:extLst>
      <p:ext uri="{BB962C8B-B14F-4D97-AF65-F5344CB8AC3E}">
        <p14:creationId xmlns="" xmlns:p14="http://schemas.microsoft.com/office/powerpoint/2010/main" val="2478036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30725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737600" y="6243638"/>
            <a:ext cx="2844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9D397E2-8387-492C-8E72-7B25F4330149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7274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.png"/>
          <p:cNvPicPr>
            <a:picLocks noChangeAspect="1"/>
          </p:cNvPicPr>
          <p:nvPr/>
        </p:nvPicPr>
        <p:blipFill>
          <a:blip r:embed="rId3" cstate="print"/>
          <a:srcRect t="63542"/>
          <a:stretch>
            <a:fillRect/>
          </a:stretch>
        </p:blipFill>
        <p:spPr>
          <a:xfrm>
            <a:off x="1642" y="4357694"/>
            <a:ext cx="12188729" cy="2500306"/>
          </a:xfrm>
          <a:prstGeom prst="rect">
            <a:avLst/>
          </a:prstGeom>
        </p:spPr>
      </p:pic>
      <p:pic>
        <p:nvPicPr>
          <p:cNvPr id="3" name="Picture 2" descr="Cov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1" y="1306"/>
            <a:ext cx="12188728" cy="1617934"/>
          </a:xfrm>
          <a:prstGeom prst="rect">
            <a:avLst/>
          </a:prstGeom>
        </p:spPr>
      </p:pic>
      <p:pic>
        <p:nvPicPr>
          <p:cNvPr id="4" name="Picture 3" descr="D:\ARTWORK\UNISA\BRAND BOOK\CDR\__MASTER TEMPLATE\TEMPLATE PPT\JPG\1,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16" y="214290"/>
            <a:ext cx="2190765" cy="5927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56686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od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3" y="920"/>
            <a:ext cx="12188729" cy="6856160"/>
          </a:xfrm>
          <a:prstGeom prst="rect">
            <a:avLst/>
          </a:prstGeom>
        </p:spPr>
      </p:pic>
      <p:pic>
        <p:nvPicPr>
          <p:cNvPr id="4" name="Picture 3" descr="Cov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1" y="1306"/>
            <a:ext cx="12188728" cy="1617934"/>
          </a:xfrm>
          <a:prstGeom prst="rect">
            <a:avLst/>
          </a:prstGeom>
        </p:spPr>
      </p:pic>
      <p:pic>
        <p:nvPicPr>
          <p:cNvPr id="5" name="Picture 3" descr="D:\ARTWORK\UNISA\BRAND BOOK\CDR\__MASTER TEMPLATE\TEMPLATE PPT\JPG\1,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57216" y="214290"/>
            <a:ext cx="2190765" cy="59272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6" r:id="rId3"/>
    <p:sldLayoutId id="2147483697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D:\ARTWORK\UNISA\BRAND BOOK\CDR\__MASTER TEMPLATE\TEMPLATE PPT\JPG\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12198412" cy="6858000"/>
          </a:xfrm>
          <a:prstGeom prst="rect">
            <a:avLst/>
          </a:prstGeom>
          <a:noFill/>
        </p:spPr>
      </p:pic>
      <p:pic>
        <p:nvPicPr>
          <p:cNvPr id="4" name="Picture 4" descr="D:\ARTWORK\UNISA\BRAND BOOK\CDR\__MASTER TEMPLATE\TEMPLATE PPT\JPG\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7240" y="2214554"/>
            <a:ext cx="2762269" cy="236364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5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5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5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5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5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5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share.net/VertiliaDesy/manual-musle-testing" TargetMode="External"/><Relationship Id="rId1" Type="http://schemas.openxmlformats.org/officeDocument/2006/relationships/slideLayout" Target="../slideLayouts/slideLayout5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5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eg"/><Relationship Id="rId3" Type="http://schemas.openxmlformats.org/officeDocument/2006/relationships/image" Target="../media/image125.jpeg"/><Relationship Id="rId7" Type="http://schemas.openxmlformats.org/officeDocument/2006/relationships/image" Target="../media/image129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8.jpeg"/><Relationship Id="rId5" Type="http://schemas.openxmlformats.org/officeDocument/2006/relationships/image" Target="../media/image127.jpeg"/><Relationship Id="rId10" Type="http://schemas.openxmlformats.org/officeDocument/2006/relationships/image" Target="../media/image132.jpeg"/><Relationship Id="rId4" Type="http://schemas.openxmlformats.org/officeDocument/2006/relationships/image" Target="../media/image126.jpeg"/><Relationship Id="rId9" Type="http://schemas.openxmlformats.org/officeDocument/2006/relationships/image" Target="../media/image131.jpe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sz="3600" dirty="0" smtClean="0">
                <a:latin typeface="Franklin Gothic Heavy" pitchFamily="34" charset="0"/>
                <a:ea typeface="Arial Unicode MS" pitchFamily="34" charset="-128"/>
                <a:cs typeface="Tahoma" pitchFamily="34" charset="0"/>
              </a:rPr>
              <a:t>PEMBUKA BELAJAR</a:t>
            </a:r>
            <a:endParaRPr lang="id-ID" sz="3600" dirty="0" smtClean="0">
              <a:latin typeface="Franklin Gothic Heavy" pitchFamily="34" charset="0"/>
              <a:ea typeface="Arial Unicode MS" pitchFamily="34" charset="-128"/>
              <a:cs typeface="Tahom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74624" y="4668982"/>
            <a:ext cx="9753599" cy="1605396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“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Kami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ridho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Allah SWT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sebagai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Tuhanku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, Islam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sebagai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agamaku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dan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Nabi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Muhammad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sebagai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Nabi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dan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Rasul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Ya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Allah,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tambahkanlah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kepadaku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ilmu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dan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berikanlah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aku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ill Sans MT Condensed" pitchFamily="34" charset="0"/>
              </a:rPr>
              <a:t>kefahaman</a:t>
            </a:r>
            <a:r>
              <a:rPr lang="en-US" sz="2800" dirty="0">
                <a:solidFill>
                  <a:schemeClr val="tx1"/>
                </a:solidFill>
                <a:latin typeface="Gill Sans MT Condensed" pitchFamily="34" charset="0"/>
              </a:rPr>
              <a:t>”</a:t>
            </a:r>
          </a:p>
        </p:txBody>
      </p:sp>
      <p:pic>
        <p:nvPicPr>
          <p:cNvPr id="15364" name="Picture 5" descr="C:\Users\Suryani\Pictures\doa-belaja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1277" y="1390651"/>
            <a:ext cx="10432473" cy="2779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796145" y="304801"/>
            <a:ext cx="7827819" cy="581891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DOA BELAJAR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1661" y="1983517"/>
            <a:ext cx="10515600" cy="1736428"/>
          </a:xfrm>
        </p:spPr>
        <p:txBody>
          <a:bodyPr/>
          <a:lstStyle/>
          <a:p>
            <a:r>
              <a:rPr lang="en-US" sz="5400" dirty="0" smtClean="0">
                <a:solidFill>
                  <a:schemeClr val="bg1"/>
                </a:solidFill>
                <a:latin typeface="Corbel" pitchFamily="34" charset="0"/>
                <a:cs typeface="Arial" charset="0"/>
              </a:rPr>
              <a:t/>
            </a:r>
            <a:br>
              <a:rPr lang="en-US" sz="5400" dirty="0" smtClean="0">
                <a:solidFill>
                  <a:schemeClr val="bg1"/>
                </a:solidFill>
                <a:latin typeface="Corbel" pitchFamily="34" charset="0"/>
                <a:cs typeface="Arial" charset="0"/>
              </a:rPr>
            </a:br>
            <a:r>
              <a:rPr lang="en-US" sz="5400" dirty="0" smtClean="0">
                <a:solidFill>
                  <a:schemeClr val="tx1"/>
                </a:solidFill>
                <a:latin typeface="Corbel" pitchFamily="34" charset="0"/>
                <a:cs typeface="Arial" charset="0"/>
              </a:rPr>
              <a:t>PRAKTIKUM </a:t>
            </a:r>
            <a:r>
              <a:rPr lang="en-US" sz="5400" dirty="0" smtClean="0">
                <a:solidFill>
                  <a:schemeClr val="tx1"/>
                </a:solidFill>
                <a:latin typeface="Corbel" pitchFamily="34" charset="0"/>
                <a:cs typeface="Arial" charset="0"/>
              </a:rPr>
              <a:t>MMT </a:t>
            </a:r>
            <a:r>
              <a:rPr lang="en-US" sz="5400" dirty="0" smtClean="0">
                <a:solidFill>
                  <a:schemeClr val="tx1"/>
                </a:solidFill>
                <a:latin typeface="Corbel" pitchFamily="34" charset="0"/>
                <a:cs typeface="Arial" charset="0"/>
              </a:rPr>
              <a:t>EKTREMITAS ATAS DAN 1 RM</a:t>
            </a:r>
            <a:endParaRPr lang="en-US" sz="5400" dirty="0" smtClean="0">
              <a:latin typeface="Gill Sans MT Condensed" pitchFamily="34" charset="0"/>
              <a:ea typeface="Arial Unicode MS" pitchFamily="34" charset="-128"/>
              <a:cs typeface="Tahoma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0" y="4973782"/>
            <a:ext cx="10515600" cy="1219200"/>
          </a:xfrm>
        </p:spPr>
        <p:txBody>
          <a:bodyPr/>
          <a:lstStyle/>
          <a:p>
            <a:r>
              <a:rPr lang="en-US" sz="1600" dirty="0" smtClean="0">
                <a:latin typeface="Berlin Sans FB Demi" pitchFamily="34" charset="0"/>
              </a:rPr>
              <a:t>Tim </a:t>
            </a:r>
            <a:r>
              <a:rPr lang="en-US" sz="1600" dirty="0" err="1" smtClean="0">
                <a:latin typeface="Berlin Sans FB Demi" pitchFamily="34" charset="0"/>
              </a:rPr>
              <a:t>dosen</a:t>
            </a:r>
            <a:endParaRPr lang="en-US" sz="1600" dirty="0" smtClean="0">
              <a:latin typeface="Berlin Sans FB Demi" pitchFamily="34" charset="0"/>
            </a:endParaRPr>
          </a:p>
          <a:p>
            <a:r>
              <a:rPr lang="en-US" sz="1600" dirty="0" err="1" smtClean="0">
                <a:latin typeface="Berlin Sans FB Demi" pitchFamily="34" charset="0"/>
              </a:rPr>
              <a:t>Disampaikan</a:t>
            </a:r>
            <a:r>
              <a:rPr lang="en-US" sz="1600" dirty="0" smtClean="0">
                <a:latin typeface="Berlin Sans FB Demi" pitchFamily="34" charset="0"/>
              </a:rPr>
              <a:t> </a:t>
            </a:r>
            <a:r>
              <a:rPr lang="en-US" sz="1600" dirty="0" err="1" smtClean="0">
                <a:latin typeface="Berlin Sans FB Demi" pitchFamily="34" charset="0"/>
              </a:rPr>
              <a:t>pada</a:t>
            </a:r>
            <a:r>
              <a:rPr lang="en-US" sz="1600" dirty="0" smtClean="0">
                <a:latin typeface="Berlin Sans FB Demi" pitchFamily="34" charset="0"/>
              </a:rPr>
              <a:t> </a:t>
            </a:r>
            <a:r>
              <a:rPr lang="en-US" sz="1600" dirty="0" err="1" smtClean="0">
                <a:latin typeface="Berlin Sans FB Demi" pitchFamily="34" charset="0"/>
              </a:rPr>
              <a:t>Kuliah</a:t>
            </a:r>
            <a:r>
              <a:rPr lang="en-US" sz="1600" dirty="0" smtClean="0">
                <a:latin typeface="Berlin Sans FB Demi" pitchFamily="34" charset="0"/>
              </a:rPr>
              <a:t> Mk </a:t>
            </a:r>
            <a:r>
              <a:rPr lang="en-US" sz="1600" dirty="0" err="1" smtClean="0">
                <a:latin typeface="Berlin Sans FB Demi" pitchFamily="34" charset="0"/>
              </a:rPr>
              <a:t>Dasar</a:t>
            </a:r>
            <a:r>
              <a:rPr lang="en-US" sz="1600" dirty="0" smtClean="0">
                <a:latin typeface="Berlin Sans FB Demi" pitchFamily="34" charset="0"/>
              </a:rPr>
              <a:t> </a:t>
            </a:r>
            <a:r>
              <a:rPr lang="en-US" sz="1600" dirty="0" err="1" smtClean="0">
                <a:latin typeface="Berlin Sans FB Demi" pitchFamily="34" charset="0"/>
              </a:rPr>
              <a:t>asesment</a:t>
            </a:r>
            <a:endParaRPr lang="en-US" sz="1600" dirty="0" smtClean="0">
              <a:latin typeface="Berlin Sans FB Demi" pitchFamily="34" charset="0"/>
            </a:endParaRPr>
          </a:p>
          <a:p>
            <a:r>
              <a:rPr lang="en-US" sz="1600" dirty="0" err="1" smtClean="0">
                <a:latin typeface="Berlin Sans FB Demi" pitchFamily="34" charset="0"/>
              </a:rPr>
              <a:t>Juni</a:t>
            </a:r>
            <a:r>
              <a:rPr lang="en-US" sz="1600" dirty="0" smtClean="0">
                <a:latin typeface="Berlin Sans FB Demi" pitchFamily="34" charset="0"/>
              </a:rPr>
              <a:t>  , 2020</a:t>
            </a:r>
          </a:p>
        </p:txBody>
      </p:sp>
    </p:spTree>
    <p:extLst>
      <p:ext uri="{BB962C8B-B14F-4D97-AF65-F5344CB8AC3E}">
        <p14:creationId xmlns="" xmlns:p14="http://schemas.microsoft.com/office/powerpoint/2010/main" val="170774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6145" y="304801"/>
            <a:ext cx="7827819" cy="581891"/>
          </a:xfrm>
        </p:spPr>
        <p:txBody>
          <a:bodyPr/>
          <a:lstStyle/>
          <a:p>
            <a:pPr algn="ctr"/>
            <a:r>
              <a:rPr lang="en-US" sz="4000" b="1" dirty="0" err="1" smtClean="0">
                <a:solidFill>
                  <a:schemeClr val="tx1"/>
                </a:solidFill>
              </a:rPr>
              <a:t>Capaian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Pembelajaran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81891" y="1427019"/>
            <a:ext cx="10972800" cy="4103400"/>
          </a:xfrm>
          <a:prstGeom prst="rect">
            <a:avLst/>
          </a:prstGeom>
        </p:spPr>
        <p:txBody>
          <a:bodyPr/>
          <a:lstStyle/>
          <a:p>
            <a:pPr marL="514350" indent="-514350">
              <a:buNone/>
            </a:pPr>
            <a:r>
              <a:rPr lang="en-US" b="1" dirty="0" smtClean="0">
                <a:latin typeface="Arial Narrow" pitchFamily="34" charset="0"/>
                <a:ea typeface="SimHei" pitchFamily="49" charset="-122"/>
              </a:rPr>
              <a:t>	</a:t>
            </a:r>
            <a:r>
              <a:rPr lang="en-US" b="1" dirty="0" err="1" smtClean="0">
                <a:latin typeface="Arial Narrow" pitchFamily="34" charset="0"/>
                <a:ea typeface="SimHei" pitchFamily="49" charset="-122"/>
              </a:rPr>
              <a:t>Mahasiswa</a:t>
            </a:r>
            <a:r>
              <a:rPr lang="en-US" b="1" dirty="0" smtClean="0">
                <a:latin typeface="Arial Narrow" pitchFamily="34" charset="0"/>
                <a:ea typeface="SimHei" pitchFamily="49" charset="-122"/>
              </a:rPr>
              <a:t> </a:t>
            </a:r>
            <a:r>
              <a:rPr lang="en-US" b="1" dirty="0" err="1" smtClean="0">
                <a:latin typeface="Arial Narrow" pitchFamily="34" charset="0"/>
                <a:ea typeface="SimHei" pitchFamily="49" charset="-122"/>
              </a:rPr>
              <a:t>mampu</a:t>
            </a:r>
            <a:r>
              <a:rPr lang="en-US" b="1" dirty="0" smtClean="0">
                <a:latin typeface="Arial Narrow" pitchFamily="34" charset="0"/>
                <a:ea typeface="SimHei" pitchFamily="49" charset="-122"/>
              </a:rPr>
              <a:t> </a:t>
            </a:r>
            <a:r>
              <a:rPr lang="en-US" b="1" dirty="0" err="1" smtClean="0">
                <a:latin typeface="Arial Narrow" pitchFamily="34" charset="0"/>
                <a:ea typeface="SimHei" pitchFamily="49" charset="-122"/>
              </a:rPr>
              <a:t>memahami</a:t>
            </a:r>
            <a:r>
              <a:rPr lang="en-US" b="1" dirty="0" smtClean="0">
                <a:latin typeface="Arial Narrow" pitchFamily="34" charset="0"/>
                <a:ea typeface="SimHei" pitchFamily="49" charset="-122"/>
              </a:rPr>
              <a:t>, </a:t>
            </a:r>
            <a:r>
              <a:rPr lang="en-US" b="1" dirty="0" err="1" smtClean="0">
                <a:latin typeface="Arial Narrow" pitchFamily="34" charset="0"/>
                <a:ea typeface="SimHei" pitchFamily="49" charset="-122"/>
              </a:rPr>
              <a:t>mengerti</a:t>
            </a:r>
            <a:r>
              <a:rPr lang="en-US" b="1" dirty="0" smtClean="0">
                <a:latin typeface="Arial Narrow" pitchFamily="34" charset="0"/>
                <a:ea typeface="SimHei" pitchFamily="49" charset="-122"/>
              </a:rPr>
              <a:t> , </a:t>
            </a:r>
            <a:r>
              <a:rPr lang="en-US" b="1" dirty="0" err="1" smtClean="0">
                <a:latin typeface="Arial Narrow" pitchFamily="34" charset="0"/>
                <a:ea typeface="SimHei" pitchFamily="49" charset="-122"/>
              </a:rPr>
              <a:t>tentang</a:t>
            </a:r>
            <a:r>
              <a:rPr lang="en-US" b="1" dirty="0" smtClean="0">
                <a:latin typeface="Arial Narrow" pitchFamily="34" charset="0"/>
                <a:ea typeface="SimHei" pitchFamily="49" charset="-122"/>
              </a:rPr>
              <a:t> </a:t>
            </a:r>
            <a:r>
              <a:rPr lang="en-US" b="1" dirty="0" err="1" smtClean="0">
                <a:latin typeface="Arial Narrow" pitchFamily="34" charset="0"/>
                <a:ea typeface="SimHei" pitchFamily="49" charset="-122"/>
              </a:rPr>
              <a:t>teori</a:t>
            </a:r>
            <a:r>
              <a:rPr lang="en-US" b="1" dirty="0" smtClean="0">
                <a:latin typeface="Arial Narrow" pitchFamily="34" charset="0"/>
                <a:ea typeface="SimHei" pitchFamily="49" charset="-122"/>
              </a:rPr>
              <a:t> </a:t>
            </a:r>
            <a:r>
              <a:rPr lang="en-US" b="1" dirty="0" err="1" smtClean="0">
                <a:latin typeface="Arial Narrow" pitchFamily="34" charset="0"/>
                <a:ea typeface="SimHei" pitchFamily="49" charset="-122"/>
              </a:rPr>
              <a:t>dan</a:t>
            </a:r>
            <a:r>
              <a:rPr lang="en-US" b="1" dirty="0" smtClean="0">
                <a:latin typeface="Arial Narrow" pitchFamily="34" charset="0"/>
                <a:ea typeface="SimHei" pitchFamily="49" charset="-122"/>
              </a:rPr>
              <a:t> </a:t>
            </a:r>
            <a:r>
              <a:rPr lang="en-US" b="1" dirty="0" err="1" smtClean="0">
                <a:latin typeface="Arial Narrow" pitchFamily="34" charset="0"/>
                <a:ea typeface="SimHei" pitchFamily="49" charset="-122"/>
              </a:rPr>
              <a:t>mempraktektan</a:t>
            </a:r>
            <a:r>
              <a:rPr lang="en-US" b="1" dirty="0" smtClean="0">
                <a:latin typeface="Arial Narrow" pitchFamily="34" charset="0"/>
                <a:ea typeface="SimHei" pitchFamily="49" charset="-122"/>
              </a:rPr>
              <a:t> MMT </a:t>
            </a:r>
            <a:r>
              <a:rPr lang="en-US" b="1" dirty="0" err="1" smtClean="0">
                <a:latin typeface="Arial Narrow" pitchFamily="34" charset="0"/>
                <a:ea typeface="SimHei" pitchFamily="49" charset="-122"/>
              </a:rPr>
              <a:t>ektremitas</a:t>
            </a:r>
            <a:r>
              <a:rPr lang="en-US" b="1" dirty="0" smtClean="0">
                <a:latin typeface="Arial Narrow" pitchFamily="34" charset="0"/>
                <a:ea typeface="SimHei" pitchFamily="49" charset="-122"/>
              </a:rPr>
              <a:t> </a:t>
            </a:r>
            <a:r>
              <a:rPr lang="en-US" b="1" dirty="0" err="1" smtClean="0">
                <a:latin typeface="Arial Narrow" pitchFamily="34" charset="0"/>
                <a:ea typeface="SimHei" pitchFamily="49" charset="-122"/>
              </a:rPr>
              <a:t>atas</a:t>
            </a:r>
            <a:r>
              <a:rPr lang="en-US" b="1" dirty="0" smtClean="0">
                <a:latin typeface="Arial Narrow" pitchFamily="34" charset="0"/>
                <a:ea typeface="SimHei" pitchFamily="49" charset="-122"/>
              </a:rPr>
              <a:t> </a:t>
            </a:r>
            <a:r>
              <a:rPr lang="en-US" b="1" dirty="0" err="1" smtClean="0">
                <a:latin typeface="Arial Narrow" pitchFamily="34" charset="0"/>
                <a:ea typeface="SimHei" pitchFamily="49" charset="-122"/>
              </a:rPr>
              <a:t>dan</a:t>
            </a:r>
            <a:r>
              <a:rPr lang="en-US" b="1" dirty="0" smtClean="0">
                <a:latin typeface="Arial Narrow" pitchFamily="34" charset="0"/>
                <a:ea typeface="SimHei" pitchFamily="49" charset="-122"/>
              </a:rPr>
              <a:t> 1 RM.</a:t>
            </a:r>
            <a:endParaRPr lang="en-US" dirty="0" smtClean="0">
              <a:latin typeface="Arial Narrow" pitchFamily="34" charset="0"/>
              <a:ea typeface="SimHei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5813" y="335282"/>
            <a:ext cx="4255588" cy="604518"/>
          </a:xfrm>
        </p:spPr>
        <p:txBody>
          <a:bodyPr/>
          <a:lstStyle/>
          <a:p>
            <a:r>
              <a:rPr lang="en-US" sz="4000" b="1" dirty="0" err="1" smtClean="0"/>
              <a:t>Bahan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Kajian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1295403" y="1371600"/>
            <a:ext cx="10081684" cy="5081588"/>
          </a:xfrm>
        </p:spPr>
        <p:txBody>
          <a:bodyPr/>
          <a:lstStyle/>
          <a:p>
            <a:pPr>
              <a:buNone/>
            </a:pPr>
            <a:r>
              <a:rPr lang="en-US" sz="2800" dirty="0" smtClean="0"/>
              <a:t>1.MMT </a:t>
            </a:r>
          </a:p>
          <a:p>
            <a:pPr>
              <a:buNone/>
            </a:pPr>
            <a:r>
              <a:rPr lang="en-US" sz="2800" dirty="0" smtClean="0"/>
              <a:t>2. 1 RM</a:t>
            </a:r>
          </a:p>
          <a:p>
            <a:pPr>
              <a:buNone/>
            </a:pPr>
            <a:r>
              <a:rPr lang="en-US" sz="2800" dirty="0" smtClean="0"/>
              <a:t>3. SCALA UGO FISCH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0891" y="1136469"/>
            <a:ext cx="10933611" cy="5329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66206" y="1358537"/>
            <a:ext cx="10789920" cy="484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7463" y="1293223"/>
            <a:ext cx="10202091" cy="4976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5840" y="1515291"/>
            <a:ext cx="10450286" cy="4483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9966960" y="1515291"/>
            <a:ext cx="1502229" cy="36576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88720" y="1502229"/>
            <a:ext cx="10241280" cy="4676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67098" y="1489166"/>
            <a:ext cx="9914708" cy="4652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845" y="1449977"/>
            <a:ext cx="10136777" cy="4919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40971" y="1267098"/>
            <a:ext cx="10175965" cy="504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CONTOH BLANGKO PEMERIKSAAN MMT</a:t>
            </a:r>
            <a:endParaRPr lang="en-US" b="1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037806"/>
            <a:ext cx="10136777" cy="4415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01783" y="1567543"/>
            <a:ext cx="10045337" cy="4885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53589" y="1240971"/>
            <a:ext cx="10463348" cy="5014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97280" y="1293224"/>
            <a:ext cx="10241280" cy="486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280161"/>
            <a:ext cx="9901645" cy="4942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62594" y="1332412"/>
            <a:ext cx="9562012" cy="4956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92331" y="1110344"/>
            <a:ext cx="10306595" cy="531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10343" y="1267097"/>
            <a:ext cx="9888583" cy="5199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84217" y="1306287"/>
            <a:ext cx="10110651" cy="5251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84216" y="1476103"/>
            <a:ext cx="10254343" cy="4760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97281" y="1319349"/>
            <a:ext cx="10280468" cy="5074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92331" y="1332411"/>
            <a:ext cx="10776858" cy="5004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0709" y="1227909"/>
            <a:ext cx="10528661" cy="5316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45029" y="1280160"/>
            <a:ext cx="10136777" cy="5051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3852" y="1397726"/>
            <a:ext cx="9823268" cy="501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1885" y="1201783"/>
            <a:ext cx="11142617" cy="516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88720" y="1240972"/>
            <a:ext cx="10215154" cy="5143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06286" y="1332411"/>
            <a:ext cx="9914708" cy="5075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49086" y="1201783"/>
            <a:ext cx="10607040" cy="521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4767" y="1306286"/>
            <a:ext cx="11090364" cy="521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8011" y="1110344"/>
            <a:ext cx="11207932" cy="517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09897" y="1214846"/>
            <a:ext cx="10607040" cy="521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18904" y="1175657"/>
            <a:ext cx="10502536" cy="5329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1" y="1371600"/>
            <a:ext cx="10816046" cy="5017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40526" y="1201783"/>
            <a:ext cx="10424159" cy="501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154" y="1267097"/>
            <a:ext cx="10463349" cy="511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19349" y="1371600"/>
            <a:ext cx="9718765" cy="4883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79269" y="1449977"/>
            <a:ext cx="10463347" cy="4734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18903" y="1123406"/>
            <a:ext cx="10267405" cy="5329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1702" y="1306286"/>
            <a:ext cx="11299371" cy="5251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88275" y="1227909"/>
            <a:ext cx="10502536" cy="5303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8457" y="1267097"/>
            <a:ext cx="10724605" cy="5316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847" y="1201783"/>
            <a:ext cx="10162902" cy="524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92331" y="1293223"/>
            <a:ext cx="10842171" cy="5000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44583" y="1188720"/>
            <a:ext cx="10842171" cy="52144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640" y="1201783"/>
            <a:ext cx="10724605" cy="4996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8640" y="1162594"/>
            <a:ext cx="10763794" cy="510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5841" y="1306286"/>
            <a:ext cx="10345782" cy="513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54035" y="1319350"/>
            <a:ext cx="9784080" cy="481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53143" y="1162594"/>
            <a:ext cx="10515600" cy="529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5577" y="1306287"/>
            <a:ext cx="10802983" cy="4973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6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31520" y="1423851"/>
            <a:ext cx="10215154" cy="4841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198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10343" y="1332411"/>
            <a:ext cx="9914708" cy="4942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0891" y="1528354"/>
            <a:ext cx="10567852" cy="500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403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0446" y="1110343"/>
            <a:ext cx="11325497" cy="526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505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3955" y="1606731"/>
            <a:ext cx="10920548" cy="474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608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45029" y="1214846"/>
            <a:ext cx="10437221" cy="5154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710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22960" y="1084217"/>
            <a:ext cx="10593977" cy="5352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813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3954" y="1084217"/>
            <a:ext cx="10881359" cy="5333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915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4137" y="1227910"/>
            <a:ext cx="11051177" cy="5137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017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5577" y="1306286"/>
            <a:ext cx="11194869" cy="5111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0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01337" y="1332411"/>
            <a:ext cx="10175965" cy="5212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222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19349" y="1358537"/>
            <a:ext cx="9039497" cy="486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325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44582" y="1423851"/>
            <a:ext cx="10802983" cy="502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427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83327" y="1267097"/>
            <a:ext cx="10829108" cy="5055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529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5657" y="1410789"/>
            <a:ext cx="10149840" cy="512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97281" y="1632858"/>
            <a:ext cx="10006148" cy="4636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734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97280" y="1410789"/>
            <a:ext cx="10189029" cy="5042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837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97280" y="1175658"/>
            <a:ext cx="10306594" cy="5159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939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3954" y="1110343"/>
            <a:ext cx="10946675" cy="524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041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40527" y="1397726"/>
            <a:ext cx="10293530" cy="4976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4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7018" y="1175657"/>
            <a:ext cx="10593976" cy="5277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246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53143" y="1293223"/>
            <a:ext cx="10763794" cy="5133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349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53590" y="1554480"/>
            <a:ext cx="10149840" cy="4658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451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05395" y="1097280"/>
            <a:ext cx="10802982" cy="5253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553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1703" y="1319349"/>
            <a:ext cx="11220994" cy="4936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656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22960" y="1358537"/>
            <a:ext cx="10489474" cy="5039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758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4766" y="1214847"/>
            <a:ext cx="10816045" cy="5045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861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4400" y="1201783"/>
            <a:ext cx="10711543" cy="4996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963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79269" y="1280160"/>
            <a:ext cx="10750731" cy="5173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065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6023" y="1306286"/>
            <a:ext cx="10659291" cy="4996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68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88274" y="1162594"/>
            <a:ext cx="10541726" cy="516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270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88274" y="1293223"/>
            <a:ext cx="10567851" cy="4924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373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5657" y="1345474"/>
            <a:ext cx="10149839" cy="5057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475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54035" y="1293223"/>
            <a:ext cx="10136776" cy="4962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577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53143" y="1110343"/>
            <a:ext cx="11181805" cy="5342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680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75210" y="1201784"/>
            <a:ext cx="10528663" cy="510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782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05394" y="1058091"/>
            <a:ext cx="10567852" cy="544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885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49086" y="1214846"/>
            <a:ext cx="10711543" cy="4983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987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3771" y="1371600"/>
            <a:ext cx="10554789" cy="493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089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01337" y="1397727"/>
            <a:ext cx="10607039" cy="4808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2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7829" y="1031966"/>
            <a:ext cx="11064239" cy="5421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294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88720" y="1410790"/>
            <a:ext cx="10398034" cy="4916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397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5577" y="1267097"/>
            <a:ext cx="10907485" cy="5159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499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7829" y="1162595"/>
            <a:ext cx="10855233" cy="511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601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7464" y="1240971"/>
            <a:ext cx="10319656" cy="5195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704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4767" y="1358537"/>
            <a:ext cx="10698480" cy="4730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806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1074" y="1214847"/>
            <a:ext cx="11286309" cy="5178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909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09897" y="1123406"/>
            <a:ext cx="10672354" cy="5329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011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27017" y="1188720"/>
            <a:ext cx="10789920" cy="526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113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53143" y="1214847"/>
            <a:ext cx="10750731" cy="5316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6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7828" y="1084217"/>
            <a:ext cx="10920549" cy="5408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318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0708" y="1332411"/>
            <a:ext cx="10541725" cy="4961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421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5657" y="1463040"/>
            <a:ext cx="9810206" cy="4706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523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75658" y="1240971"/>
            <a:ext cx="10097588" cy="5212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6258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79269" y="1267097"/>
            <a:ext cx="10829108" cy="5186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7282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01783" y="1489166"/>
            <a:ext cx="9927771" cy="4899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830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2514" y="1280160"/>
            <a:ext cx="11077303" cy="5023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9330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84217" y="1293223"/>
            <a:ext cx="10358846" cy="5105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0354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93223" y="1219948"/>
            <a:ext cx="10215154" cy="4971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https://www.slideshare.net/VertiliaDesy/manual-musle-testing</a:t>
            </a:r>
            <a:endParaRPr lang="en-US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2209800" y="812417"/>
            <a:ext cx="7772400" cy="812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lnSpc>
                <a:spcPct val="4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2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Tes</a:t>
            </a:r>
            <a:r>
              <a:rPr lang="en-US" sz="4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1 RM</a:t>
            </a:r>
            <a:br>
              <a:rPr lang="en-US" sz="4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21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</a:t>
            </a:r>
            <a:r>
              <a:rPr lang="en-US" sz="21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The 1 Repetition Maximum test)</a:t>
            </a:r>
            <a:r>
              <a:rPr lang="en-US" sz="50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828800" y="2286000"/>
            <a:ext cx="8610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Yaitu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jumlah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tahanan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maksimal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yang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mampu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dilawan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oleh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pasien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/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klien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pada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satu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gerakan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saja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Umumnya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dilakukan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utk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latihan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kekuatan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Metode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cukup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sederhana</a:t>
            </a:r>
            <a:endParaRPr lang="en-US" sz="3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Ditujukan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pada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satu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gerakan</a:t>
            </a:r>
            <a:r>
              <a:rPr lang="en-US" sz="3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yang </a:t>
            </a:r>
            <a:r>
              <a:rPr lang="en-US" sz="32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spesifik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buFont typeface="Wingdings" pitchFamily="2" charset="2"/>
              <a:buChar char="l"/>
              <a:defRPr/>
            </a:pP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881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2209800" y="401638"/>
            <a:ext cx="77724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6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Prosedur</a:t>
            </a:r>
            <a:r>
              <a:rPr lang="en-US" sz="4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46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tes</a:t>
            </a:r>
            <a:r>
              <a:rPr lang="en-US" sz="4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1 RM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2238103" y="1304109"/>
            <a:ext cx="7772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Tes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dilakukan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seperti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dalam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latihan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2AA68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Klien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diposisikan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dengan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benar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nyaman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2AA68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Tahanan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diatur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diberikan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dengan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perkiraan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seberat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mungkin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tapi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masih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bisa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dilawan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2AA68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Klien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diminta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menggerakkan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dalam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ROM yang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penuh</a:t>
            </a:r>
            <a:endParaRPr lang="en-US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2AA68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Gerakan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diulang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tahanan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ditingkatkan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terus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hingga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klien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hanya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mampu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menggerakkan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tahanan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tersebut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1 kali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pengulangan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inilah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nilai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tes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1 RM yang </a:t>
            </a:r>
            <a:r>
              <a:rPr 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sebenarnya</a:t>
            </a:r>
            <a:r>
              <a:rPr lang="en-US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defRPr/>
            </a:pPr>
            <a:endParaRPr lang="en-US" sz="24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887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133600" y="700088"/>
            <a:ext cx="77724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6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Tes</a:t>
            </a:r>
            <a:r>
              <a:rPr lang="en-US" sz="4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46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Submaksimal</a:t>
            </a:r>
            <a:endParaRPr lang="en-US" sz="46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2209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Tujuan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memperkirakan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kekuatan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maksimal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Nilai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1 RM)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Dilakukan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mirip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dengan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tes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1 RM,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perbedaannya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: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pasien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/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klien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diminta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mengulang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mengangkat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beban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hingga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tak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mampu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lagi</a:t>
            </a: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Nilai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1 RM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dihitung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dengan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cara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membandingkan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dengan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tabel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Holten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kemudian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dimasukkan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dalam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rumus</a:t>
            </a: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tertentu</a:t>
            </a:r>
            <a:endParaRPr lang="en-US" sz="28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533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4"/>
          <p:cNvSpPr>
            <a:spLocks noChangeArrowheads="1"/>
          </p:cNvSpPr>
          <p:nvPr/>
        </p:nvSpPr>
        <p:spPr bwMode="auto">
          <a:xfrm>
            <a:off x="3429000" y="2362200"/>
            <a:ext cx="5029200" cy="3276600"/>
          </a:xfrm>
          <a:prstGeom prst="flowChartExtra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id-ID">
              <a:solidFill>
                <a:srgbClr val="FFFFFF"/>
              </a:solidFill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152400"/>
            <a:ext cx="82296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DIAGRAM HOLTEN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62200" y="1676401"/>
            <a:ext cx="7620000" cy="4378325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/>
              <a:t>	%							Reps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/>
              <a:t>100%  -------------------------------------------	1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/>
              <a:t>95%	  -------------------------------------------	2	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/>
              <a:t>90%	  -------------------------------------------	4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/>
              <a:t>85%	  -------------------------------------------	7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/>
              <a:t>80%	  -------------------------------------------	11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/>
              <a:t>75%	  -------------------------------------------	16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/>
              <a:t>70%	  -------------------------------------------	22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en-US" sz="2400" dirty="0"/>
              <a:t>65%	  -------------------------------------------	25</a:t>
            </a:r>
          </a:p>
        </p:txBody>
      </p:sp>
    </p:spTree>
    <p:extLst>
      <p:ext uri="{BB962C8B-B14F-4D97-AF65-F5344CB8AC3E}">
        <p14:creationId xmlns="" xmlns:p14="http://schemas.microsoft.com/office/powerpoint/2010/main" val="131736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2209800" y="204789"/>
            <a:ext cx="777240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6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Pelaksanaan</a:t>
            </a:r>
            <a:r>
              <a:rPr lang="en-US" sz="4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br>
              <a:rPr lang="en-US" sz="4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46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Tes</a:t>
            </a:r>
            <a:r>
              <a:rPr lang="en-US" sz="46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46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Submaksimal</a:t>
            </a:r>
            <a:endParaRPr lang="en-US" sz="46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2209800" y="19812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Tentukan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gerakan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Tentukan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berat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tahanan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bebas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  <a:p>
            <a:pPr marL="34290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Klien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diminta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melakukan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pengulangan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gerak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semaksimal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mungkin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(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sampai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lelah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)</a:t>
            </a:r>
          </a:p>
          <a:p>
            <a:pPr marL="342900" indent="-34290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Hitunglah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1 RM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dari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jumlah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pengulangannya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:</a:t>
            </a:r>
          </a:p>
          <a:p>
            <a:pPr marL="742950" lvl="1" indent="-28575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F2AA68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A Kg. x 100% / B% = 1 R.M.</a:t>
            </a:r>
          </a:p>
        </p:txBody>
      </p:sp>
    </p:spTree>
    <p:extLst>
      <p:ext uri="{BB962C8B-B14F-4D97-AF65-F5344CB8AC3E}">
        <p14:creationId xmlns="" xmlns:p14="http://schemas.microsoft.com/office/powerpoint/2010/main" val="327295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209800" y="814389"/>
            <a:ext cx="7772400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200" b="1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Contoh</a:t>
            </a:r>
            <a:endParaRPr lang="en-US" sz="4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981200" y="1752600"/>
            <a:ext cx="80010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Pada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gerakan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fleksi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elbow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oleh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otot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biceps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brachii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beban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diberikan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6 kg. </a:t>
            </a: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Klien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menyelesaikan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dengan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16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pengulangan</a:t>
            </a: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342900" indent="-342900" fontAlgn="base">
              <a:spcBef>
                <a:spcPct val="20000"/>
              </a:spcBef>
              <a:spcAft>
                <a:spcPct val="0"/>
              </a:spcAft>
              <a:buClr>
                <a:srgbClr val="EBF25A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Berapakah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nilai</a:t>
            </a: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1 RM ???</a:t>
            </a:r>
          </a:p>
          <a:p>
            <a:pPr marL="742950" lvl="1" indent="-285750" fontAlgn="base">
              <a:spcBef>
                <a:spcPct val="20000"/>
              </a:spcBef>
              <a:spcAft>
                <a:spcPct val="0"/>
              </a:spcAft>
              <a:buClr>
                <a:srgbClr val="F2AA68"/>
              </a:buClr>
              <a:buSzPct val="80000"/>
              <a:buFont typeface="Wingdings" pitchFamily="2" charset="2"/>
              <a:buChar char="l"/>
              <a:defRPr/>
            </a:pP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 kg. x 100% / B% = 1 R.M.</a:t>
            </a:r>
          </a:p>
        </p:txBody>
      </p:sp>
    </p:spTree>
    <p:extLst>
      <p:ext uri="{BB962C8B-B14F-4D97-AF65-F5344CB8AC3E}">
        <p14:creationId xmlns="" xmlns:p14="http://schemas.microsoft.com/office/powerpoint/2010/main" val="13781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01337" y="1293223"/>
            <a:ext cx="10711543" cy="5159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800" b="1"/>
              <a:t>GENERAL ENDURANCE TEST</a:t>
            </a:r>
          </a:p>
        </p:txBody>
      </p:sp>
      <p:graphicFrame>
        <p:nvGraphicFramePr>
          <p:cNvPr id="17460" name="Group 52"/>
          <p:cNvGraphicFramePr>
            <a:graphicFrameLocks noGrp="1"/>
          </p:cNvGraphicFramePr>
          <p:nvPr>
            <p:ph idx="1"/>
          </p:nvPr>
        </p:nvGraphicFramePr>
        <p:xfrm>
          <a:off x="1981200" y="1600201"/>
          <a:ext cx="8229600" cy="4664079"/>
        </p:xfrm>
        <a:graphic>
          <a:graphicData uri="http://schemas.openxmlformats.org/drawingml/2006/table">
            <a:tbl>
              <a:tblPr/>
              <a:tblGrid>
                <a:gridCol w="3200400"/>
                <a:gridCol w="2438400"/>
                <a:gridCol w="2590800"/>
              </a:tblGrid>
              <a:tr h="51823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Test 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For men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For women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Bent-leg curl-up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Yes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Yes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Push-up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Yes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No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Modified push-up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No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Yes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Static push-up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Yes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Yes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Pull-up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Yes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No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Flexed arm hang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No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Yes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Modified pull-up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No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Yes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8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Bench jump</a:t>
                      </a:r>
                    </a:p>
                  </a:txBody>
                  <a:tcPr marT="45726" marB="4572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Yes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</a:rPr>
                        <a:t>Yes 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53983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5" descr="Img0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1001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981200" y="1981201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m.deltoideus</a:t>
            </a:r>
          </a:p>
        </p:txBody>
      </p:sp>
      <p:pic>
        <p:nvPicPr>
          <p:cNvPr id="26632" name="Picture 8" descr="Img00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81001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4800600" y="1981201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m.Biceps brachii</a:t>
            </a:r>
          </a:p>
        </p:txBody>
      </p:sp>
      <p:pic>
        <p:nvPicPr>
          <p:cNvPr id="26635" name="Picture 11" descr="Img00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304801"/>
            <a:ext cx="24384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7543800" y="1905001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m.triceps</a:t>
            </a:r>
          </a:p>
        </p:txBody>
      </p:sp>
      <p:pic>
        <p:nvPicPr>
          <p:cNvPr id="26638" name="Picture 14" descr="Img00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667001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1981200" y="4191001"/>
            <a:ext cx="2438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Wrist extensor</a:t>
            </a:r>
          </a:p>
        </p:txBody>
      </p:sp>
      <p:pic>
        <p:nvPicPr>
          <p:cNvPr id="26641" name="Picture 17" descr="Img001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75" y="2633664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42" name="Text Box 18"/>
          <p:cNvSpPr txBox="1">
            <a:spLocks noChangeArrowheads="1"/>
          </p:cNvSpPr>
          <p:nvPr/>
        </p:nvSpPr>
        <p:spPr bwMode="auto">
          <a:xfrm>
            <a:off x="4953000" y="4114801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Finger flexion</a:t>
            </a:r>
          </a:p>
        </p:txBody>
      </p:sp>
      <p:pic>
        <p:nvPicPr>
          <p:cNvPr id="26644" name="Picture 20" descr="Img00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2590801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45" name="Text Box 21"/>
          <p:cNvSpPr txBox="1">
            <a:spLocks noChangeArrowheads="1"/>
          </p:cNvSpPr>
          <p:nvPr/>
        </p:nvSpPr>
        <p:spPr bwMode="auto">
          <a:xfrm>
            <a:off x="7696200" y="4114801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Finger abduction</a:t>
            </a:r>
          </a:p>
        </p:txBody>
      </p:sp>
      <p:pic>
        <p:nvPicPr>
          <p:cNvPr id="26647" name="Picture 23" descr="Img001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800601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48" name="Text Box 24"/>
          <p:cNvSpPr txBox="1">
            <a:spLocks noChangeArrowheads="1"/>
          </p:cNvSpPr>
          <p:nvPr/>
        </p:nvSpPr>
        <p:spPr bwMode="auto">
          <a:xfrm>
            <a:off x="4876800" y="6491288"/>
            <a:ext cx="2362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Thumb oposition</a:t>
            </a:r>
          </a:p>
        </p:txBody>
      </p:sp>
    </p:spTree>
    <p:extLst>
      <p:ext uri="{BB962C8B-B14F-4D97-AF65-F5344CB8AC3E}">
        <p14:creationId xmlns="" xmlns:p14="http://schemas.microsoft.com/office/powerpoint/2010/main" val="5791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5" dur="1" fill="hold"/>
                                        <p:tgtEl>
                                          <p:spTgt spid="2664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66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66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6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6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0" grpId="0"/>
      <p:bldP spid="26633" grpId="0"/>
      <p:bldP spid="26636" grpId="0"/>
      <p:bldP spid="26639" grpId="0"/>
      <p:bldP spid="26642" grpId="0"/>
      <p:bldP spid="26645" grpId="0"/>
      <p:bldP spid="26648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5" descr="Img00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57201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1905000" y="2057401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Hip flexion</a:t>
            </a:r>
          </a:p>
        </p:txBody>
      </p:sp>
      <p:pic>
        <p:nvPicPr>
          <p:cNvPr id="27656" name="Picture 8" descr="Img00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57201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4724400" y="2057401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Hip adduction</a:t>
            </a:r>
          </a:p>
        </p:txBody>
      </p:sp>
      <p:pic>
        <p:nvPicPr>
          <p:cNvPr id="27659" name="Picture 11" descr="Img00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381001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7848600" y="1981201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Hip abduction</a:t>
            </a:r>
          </a:p>
        </p:txBody>
      </p:sp>
      <p:pic>
        <p:nvPicPr>
          <p:cNvPr id="27662" name="Picture 14" descr="Img00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590801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1905000" y="4114801"/>
            <a:ext cx="236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Hip extension</a:t>
            </a:r>
          </a:p>
        </p:txBody>
      </p:sp>
      <p:pic>
        <p:nvPicPr>
          <p:cNvPr id="27665" name="Picture 17" descr="Img00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590801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4800600" y="4114801"/>
            <a:ext cx="2438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Knee extension</a:t>
            </a:r>
          </a:p>
        </p:txBody>
      </p:sp>
      <p:pic>
        <p:nvPicPr>
          <p:cNvPr id="27668" name="Picture 20" descr="Img002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2590801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8001000" y="4191001"/>
            <a:ext cx="2286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Knee flexion</a:t>
            </a:r>
          </a:p>
        </p:txBody>
      </p:sp>
      <p:pic>
        <p:nvPicPr>
          <p:cNvPr id="27671" name="Picture 23" descr="Img002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648201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72" name="Text Box 24"/>
          <p:cNvSpPr txBox="1">
            <a:spLocks noChangeArrowheads="1"/>
          </p:cNvSpPr>
          <p:nvPr/>
        </p:nvSpPr>
        <p:spPr bwMode="auto">
          <a:xfrm>
            <a:off x="1905000" y="6172201"/>
            <a:ext cx="2438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Ankle dorsiflexion</a:t>
            </a:r>
          </a:p>
        </p:txBody>
      </p:sp>
      <p:pic>
        <p:nvPicPr>
          <p:cNvPr id="27674" name="Picture 26" descr="Img002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648201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75" name="Text Box 27"/>
          <p:cNvSpPr txBox="1">
            <a:spLocks noChangeArrowheads="1"/>
          </p:cNvSpPr>
          <p:nvPr/>
        </p:nvSpPr>
        <p:spPr bwMode="auto">
          <a:xfrm>
            <a:off x="4648200" y="6172201"/>
            <a:ext cx="2438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Ankle plantar flexion</a:t>
            </a:r>
          </a:p>
        </p:txBody>
      </p:sp>
      <p:pic>
        <p:nvPicPr>
          <p:cNvPr id="27677" name="Picture 29" descr="Img002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4648201"/>
            <a:ext cx="23812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78" name="Text Box 30"/>
          <p:cNvSpPr txBox="1">
            <a:spLocks noChangeArrowheads="1"/>
          </p:cNvSpPr>
          <p:nvPr/>
        </p:nvSpPr>
        <p:spPr bwMode="auto">
          <a:xfrm>
            <a:off x="7848600" y="6172200"/>
            <a:ext cx="2362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m.Extensor halucis longus</a:t>
            </a:r>
          </a:p>
        </p:txBody>
      </p:sp>
    </p:spTree>
    <p:extLst>
      <p:ext uri="{BB962C8B-B14F-4D97-AF65-F5344CB8AC3E}">
        <p14:creationId xmlns="" xmlns:p14="http://schemas.microsoft.com/office/powerpoint/2010/main" val="78533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70" decel="100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770" decel="100000"/>
                                        <p:tgtEl>
                                          <p:spTgt spid="2765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77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76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76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76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76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76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7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7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7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7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7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7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7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7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7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7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7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7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7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7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7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7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/>
      <p:bldP spid="27657" grpId="0"/>
      <p:bldP spid="27660" grpId="0"/>
      <p:bldP spid="27663" grpId="0"/>
      <p:bldP spid="27666" grpId="0"/>
      <p:bldP spid="27669" grpId="0"/>
      <p:bldP spid="27672" grpId="0"/>
      <p:bldP spid="27675" grpId="0"/>
      <p:bldP spid="27678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723900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/>
              <a:t>Skala Ugo Fisch</a:t>
            </a:r>
            <a:endParaRPr lang="en-AU" sz="5400" b="1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981200"/>
            <a:ext cx="8458200" cy="4114800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5 posisi pemeriksaan: diam, mengerutkan dahi, menutup mata, tersenyum dan bersiul.</a:t>
            </a:r>
          </a:p>
          <a:p>
            <a:pPr eaLnBrk="1" hangingPunct="1">
              <a:defRPr/>
            </a:pPr>
            <a:r>
              <a:rPr lang="en-US" smtClean="0"/>
              <a:t>4 skala penilaian</a:t>
            </a:r>
          </a:p>
          <a:p>
            <a:pPr lvl="1" eaLnBrk="1" hangingPunct="1">
              <a:defRPr/>
            </a:pPr>
            <a:r>
              <a:rPr lang="en-US" sz="2400"/>
              <a:t>0%  :zero, asimetri komplit, tak ada gerak volunter</a:t>
            </a:r>
          </a:p>
          <a:p>
            <a:pPr lvl="1" eaLnBrk="1" hangingPunct="1">
              <a:defRPr/>
            </a:pPr>
            <a:r>
              <a:rPr lang="en-US" sz="2400"/>
              <a:t>30%:poor, kesembuhan ke arah asimetri</a:t>
            </a:r>
          </a:p>
          <a:p>
            <a:pPr lvl="1" eaLnBrk="1" hangingPunct="1">
              <a:defRPr/>
            </a:pPr>
            <a:r>
              <a:rPr lang="en-US" sz="2400"/>
              <a:t>70%:fair, kesembuhan parsial ke arah simetri</a:t>
            </a:r>
          </a:p>
          <a:p>
            <a:pPr lvl="1" eaLnBrk="1" hangingPunct="1">
              <a:defRPr/>
            </a:pPr>
            <a:r>
              <a:rPr lang="en-US" sz="2400"/>
              <a:t>100%:normal, simetris komplit</a:t>
            </a:r>
            <a:endParaRPr lang="en-AU" sz="2400"/>
          </a:p>
        </p:txBody>
      </p:sp>
    </p:spTree>
    <p:extLst>
      <p:ext uri="{BB962C8B-B14F-4D97-AF65-F5344CB8AC3E}">
        <p14:creationId xmlns="" xmlns:p14="http://schemas.microsoft.com/office/powerpoint/2010/main" val="35391825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822960" y="1711234"/>
            <a:ext cx="10241280" cy="4384766"/>
          </a:xfrm>
          <a:prstGeom prst="rect">
            <a:avLst/>
          </a:prstGeo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dirty="0" err="1"/>
              <a:t>Utk</a:t>
            </a:r>
            <a:r>
              <a:rPr lang="en-US" sz="3600" dirty="0"/>
              <a:t> </a:t>
            </a:r>
            <a:r>
              <a:rPr lang="en-US" sz="3600" dirty="0" err="1"/>
              <a:t>kategori</a:t>
            </a:r>
            <a:r>
              <a:rPr lang="en-US" sz="3600" dirty="0"/>
              <a:t> global </a:t>
            </a:r>
            <a:r>
              <a:rPr lang="en-US" sz="3600" dirty="0" err="1"/>
              <a:t>evaluasi</a:t>
            </a:r>
            <a:r>
              <a:rPr lang="en-US" sz="3600" dirty="0"/>
              <a:t> (physician global evaluation) </a:t>
            </a:r>
            <a:r>
              <a:rPr lang="en-US" sz="3600" dirty="0" err="1"/>
              <a:t>penilaiannya</a:t>
            </a:r>
            <a:r>
              <a:rPr lang="en-US" sz="3600" dirty="0"/>
              <a:t> </a:t>
            </a:r>
            <a:r>
              <a:rPr lang="en-US" sz="3600" dirty="0" err="1"/>
              <a:t>adalah</a:t>
            </a:r>
            <a:r>
              <a:rPr lang="en-US" sz="3600" dirty="0"/>
              <a:t> </a:t>
            </a:r>
            <a:r>
              <a:rPr lang="en-US" sz="3600" dirty="0" err="1"/>
              <a:t>jumlah</a:t>
            </a:r>
            <a:r>
              <a:rPr lang="en-US" sz="3600" dirty="0"/>
              <a:t> </a:t>
            </a:r>
            <a:r>
              <a:rPr lang="en-US" sz="3600" dirty="0" err="1"/>
              <a:t>skor</a:t>
            </a:r>
            <a:r>
              <a:rPr lang="en-US" sz="3600" dirty="0"/>
              <a:t> (</a:t>
            </a:r>
            <a:r>
              <a:rPr lang="en-US" sz="3600" dirty="0" err="1"/>
              <a:t>prosenstase</a:t>
            </a:r>
            <a:r>
              <a:rPr lang="en-US" sz="3600" dirty="0"/>
              <a:t>) </a:t>
            </a:r>
            <a:r>
              <a:rPr lang="en-US" sz="3600" dirty="0" err="1"/>
              <a:t>utk</a:t>
            </a:r>
            <a:r>
              <a:rPr lang="en-US" sz="3600" dirty="0"/>
              <a:t> lima </a:t>
            </a:r>
            <a:r>
              <a:rPr lang="en-US" sz="3600" dirty="0" err="1"/>
              <a:t>aspek</a:t>
            </a:r>
            <a:r>
              <a:rPr lang="en-US" sz="3600" dirty="0"/>
              <a:t> </a:t>
            </a:r>
            <a:r>
              <a:rPr lang="en-US" sz="3600" dirty="0" err="1"/>
              <a:t>penilaian</a:t>
            </a:r>
            <a:r>
              <a:rPr lang="en-US" sz="3600" dirty="0"/>
              <a:t> </a:t>
            </a:r>
            <a:r>
              <a:rPr lang="en-US" sz="3600" dirty="0" err="1"/>
              <a:t>dibagi</a:t>
            </a:r>
            <a:r>
              <a:rPr lang="en-US" sz="3600" dirty="0"/>
              <a:t> </a:t>
            </a:r>
            <a:r>
              <a:rPr lang="en-US" sz="3600" dirty="0" err="1"/>
              <a:t>dengan</a:t>
            </a:r>
            <a:r>
              <a:rPr lang="en-US" sz="3600" dirty="0"/>
              <a:t> 5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36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 err="1"/>
              <a:t>Utk</a:t>
            </a:r>
            <a:r>
              <a:rPr lang="en-US" sz="3600" dirty="0"/>
              <a:t> </a:t>
            </a:r>
            <a:r>
              <a:rPr lang="en-US" sz="3600" dirty="0" err="1"/>
              <a:t>kategori</a:t>
            </a:r>
            <a:r>
              <a:rPr lang="en-US" sz="3600" dirty="0"/>
              <a:t> </a:t>
            </a:r>
            <a:r>
              <a:rPr lang="en-US" sz="3600" dirty="0" err="1"/>
              <a:t>detil</a:t>
            </a:r>
            <a:r>
              <a:rPr lang="en-US" sz="3600" dirty="0"/>
              <a:t> </a:t>
            </a:r>
            <a:r>
              <a:rPr lang="en-US" sz="3600" dirty="0" err="1"/>
              <a:t>evaluasi</a:t>
            </a:r>
            <a:r>
              <a:rPr lang="en-US" sz="3600" dirty="0"/>
              <a:t> (</a:t>
            </a:r>
            <a:r>
              <a:rPr lang="en-US" sz="3600" dirty="0" err="1"/>
              <a:t>physicoan</a:t>
            </a:r>
            <a:r>
              <a:rPr lang="en-US" sz="3600" dirty="0"/>
              <a:t> detailed evaluation) </a:t>
            </a:r>
            <a:r>
              <a:rPr lang="en-US" sz="3600" dirty="0" err="1"/>
              <a:t>penilaiannya</a:t>
            </a:r>
            <a:r>
              <a:rPr lang="en-US" sz="3600" dirty="0"/>
              <a:t> </a:t>
            </a:r>
            <a:r>
              <a:rPr lang="en-US" sz="3600" dirty="0" err="1"/>
              <a:t>adalah</a:t>
            </a:r>
            <a:r>
              <a:rPr lang="en-US" sz="3600" dirty="0"/>
              <a:t> </a:t>
            </a:r>
            <a:r>
              <a:rPr lang="en-US" sz="3600" dirty="0" err="1"/>
              <a:t>mengubah</a:t>
            </a:r>
            <a:r>
              <a:rPr lang="en-US" sz="3600" dirty="0"/>
              <a:t> </a:t>
            </a:r>
            <a:r>
              <a:rPr lang="en-US" sz="3600" dirty="0" err="1"/>
              <a:t>nilai</a:t>
            </a:r>
            <a:r>
              <a:rPr lang="en-US" sz="3600" dirty="0"/>
              <a:t> </a:t>
            </a:r>
            <a:r>
              <a:rPr lang="en-US" sz="3600" dirty="0" err="1"/>
              <a:t>prosentase</a:t>
            </a:r>
            <a:r>
              <a:rPr lang="en-US" sz="3600" dirty="0"/>
              <a:t> </a:t>
            </a:r>
            <a:r>
              <a:rPr lang="en-US" sz="3600" dirty="0" err="1"/>
              <a:t>menjadi</a:t>
            </a:r>
            <a:r>
              <a:rPr lang="en-US" sz="3600" dirty="0"/>
              <a:t> </a:t>
            </a:r>
            <a:r>
              <a:rPr lang="en-US" sz="3600" dirty="0" err="1"/>
              <a:t>nilai</a:t>
            </a:r>
            <a:r>
              <a:rPr lang="en-US" sz="3600" dirty="0"/>
              <a:t> point </a:t>
            </a:r>
            <a:endParaRPr lang="en-AU" sz="3600" dirty="0"/>
          </a:p>
        </p:txBody>
      </p:sp>
    </p:spTree>
    <p:extLst>
      <p:ext uri="{BB962C8B-B14F-4D97-AF65-F5344CB8AC3E}">
        <p14:creationId xmlns="" xmlns:p14="http://schemas.microsoft.com/office/powerpoint/2010/main" val="27669265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005840" y="1188720"/>
            <a:ext cx="10450286" cy="4983479"/>
          </a:xfrm>
          <a:prstGeom prst="rect">
            <a:avLst/>
          </a:prstGeom>
        </p:spPr>
        <p:txBody>
          <a:bodyPr/>
          <a:lstStyle/>
          <a:p>
            <a:pPr lvl="1" eaLnBrk="1" hangingPunct="1">
              <a:lnSpc>
                <a:spcPct val="90000"/>
              </a:lnSpc>
              <a:defRPr/>
            </a:pPr>
            <a:r>
              <a:rPr lang="en-US" dirty="0" err="1" smtClean="0"/>
              <a:t>Diam</a:t>
            </a:r>
            <a:r>
              <a:rPr lang="en-US" dirty="0" smtClean="0"/>
              <a:t> 				= 20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err="1" smtClean="0"/>
              <a:t>Mengerutkan</a:t>
            </a:r>
            <a:r>
              <a:rPr lang="en-US" dirty="0" smtClean="0"/>
              <a:t> </a:t>
            </a:r>
            <a:r>
              <a:rPr lang="en-US" dirty="0" err="1" smtClean="0"/>
              <a:t>dahi</a:t>
            </a:r>
            <a:r>
              <a:rPr lang="en-US" dirty="0" smtClean="0"/>
              <a:t> 	= 10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err="1" smtClean="0"/>
              <a:t>Menutup</a:t>
            </a:r>
            <a:r>
              <a:rPr lang="en-US" dirty="0" smtClean="0"/>
              <a:t> </a:t>
            </a:r>
            <a:r>
              <a:rPr lang="en-US" dirty="0" err="1" smtClean="0"/>
              <a:t>mata</a:t>
            </a:r>
            <a:r>
              <a:rPr lang="en-US" dirty="0" smtClean="0"/>
              <a:t>		= 30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err="1" smtClean="0"/>
              <a:t>Tersenyum</a:t>
            </a:r>
            <a:r>
              <a:rPr lang="en-US" dirty="0" smtClean="0"/>
              <a:t>			= 30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dirty="0" err="1" smtClean="0"/>
              <a:t>Bersiul</a:t>
            </a:r>
            <a:r>
              <a:rPr lang="en-US" dirty="0" smtClean="0"/>
              <a:t>			= 10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 err="1"/>
              <a:t>Misal</a:t>
            </a:r>
            <a:r>
              <a:rPr lang="en-US" sz="3600" dirty="0"/>
              <a:t> </a:t>
            </a:r>
            <a:r>
              <a:rPr lang="en-US" sz="3600" dirty="0" err="1"/>
              <a:t>menutup</a:t>
            </a:r>
            <a:r>
              <a:rPr lang="en-US" sz="3600" dirty="0"/>
              <a:t> </a:t>
            </a:r>
            <a:r>
              <a:rPr lang="en-US" sz="3600" dirty="0" err="1"/>
              <a:t>mata</a:t>
            </a:r>
            <a:r>
              <a:rPr lang="en-US" sz="3600" dirty="0"/>
              <a:t> </a:t>
            </a:r>
            <a:r>
              <a:rPr lang="en-US" sz="3600" dirty="0" err="1"/>
              <a:t>dinilai</a:t>
            </a:r>
            <a:r>
              <a:rPr lang="en-US" sz="3600" dirty="0"/>
              <a:t> fair, </a:t>
            </a:r>
            <a:r>
              <a:rPr lang="en-US" sz="3600" dirty="0" err="1"/>
              <a:t>maka</a:t>
            </a:r>
            <a:r>
              <a:rPr lang="en-US" sz="3600" dirty="0"/>
              <a:t> </a:t>
            </a:r>
            <a:r>
              <a:rPr lang="en-US" sz="3600" dirty="0" err="1"/>
              <a:t>skornya</a:t>
            </a:r>
            <a:r>
              <a:rPr lang="en-US" sz="3600" dirty="0"/>
              <a:t> </a:t>
            </a:r>
            <a:r>
              <a:rPr lang="en-US" sz="3600" dirty="0" err="1"/>
              <a:t>adalah</a:t>
            </a:r>
            <a:r>
              <a:rPr lang="en-US" sz="3600" dirty="0"/>
              <a:t> 70% x 30 = 21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 err="1"/>
              <a:t>Nilai</a:t>
            </a:r>
            <a:r>
              <a:rPr lang="en-US" sz="3600" dirty="0"/>
              <a:t> </a:t>
            </a:r>
            <a:r>
              <a:rPr lang="en-US" sz="3600" dirty="0" err="1"/>
              <a:t>akhir</a:t>
            </a:r>
            <a:r>
              <a:rPr lang="en-US" sz="3600" dirty="0"/>
              <a:t> </a:t>
            </a:r>
            <a:r>
              <a:rPr lang="en-US" sz="3600" dirty="0" err="1"/>
              <a:t>adalah</a:t>
            </a:r>
            <a:r>
              <a:rPr lang="en-US" sz="3600" dirty="0"/>
              <a:t> </a:t>
            </a:r>
            <a:r>
              <a:rPr lang="en-US" sz="3600" dirty="0" err="1"/>
              <a:t>jumlah</a:t>
            </a:r>
            <a:r>
              <a:rPr lang="en-US" sz="3600" dirty="0"/>
              <a:t> </a:t>
            </a:r>
            <a:r>
              <a:rPr lang="en-US" sz="3600" dirty="0" err="1"/>
              <a:t>skor</a:t>
            </a:r>
            <a:r>
              <a:rPr lang="en-US" sz="3600" dirty="0"/>
              <a:t> </a:t>
            </a:r>
            <a:r>
              <a:rPr lang="en-US" sz="3600" dirty="0" err="1"/>
              <a:t>dari</a:t>
            </a:r>
            <a:r>
              <a:rPr lang="en-US" sz="3600" dirty="0"/>
              <a:t> 5 </a:t>
            </a:r>
            <a:r>
              <a:rPr lang="en-US" sz="3600" dirty="0" err="1"/>
              <a:t>aspek</a:t>
            </a:r>
            <a:r>
              <a:rPr lang="en-US" sz="3600" dirty="0"/>
              <a:t> </a:t>
            </a:r>
            <a:r>
              <a:rPr lang="en-US" sz="3600" dirty="0" err="1"/>
              <a:t>penilaian</a:t>
            </a:r>
            <a:endParaRPr lang="en-AU" sz="3600" dirty="0"/>
          </a:p>
        </p:txBody>
      </p:sp>
    </p:spTree>
    <p:extLst>
      <p:ext uri="{BB962C8B-B14F-4D97-AF65-F5344CB8AC3E}">
        <p14:creationId xmlns="" xmlns:p14="http://schemas.microsoft.com/office/powerpoint/2010/main" val="30492896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2301240" y="1390106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dirty="0"/>
              <a:t>MMT </a:t>
            </a:r>
            <a:r>
              <a:rPr lang="en-US" sz="5400" b="1" dirty="0" err="1"/>
              <a:t>Otot</a:t>
            </a:r>
            <a:r>
              <a:rPr lang="en-US" sz="5400" b="1" dirty="0"/>
              <a:t> </a:t>
            </a:r>
            <a:r>
              <a:rPr lang="en-US" sz="5400" b="1" dirty="0" err="1"/>
              <a:t>wajah</a:t>
            </a:r>
            <a:endParaRPr lang="en-AU" sz="5400" b="1" dirty="0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2468880"/>
            <a:ext cx="10972800" cy="3662046"/>
          </a:xfrm>
          <a:prstGeom prst="rect">
            <a:avLst/>
          </a:prstGeo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0 Zero 		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kontraksi</a:t>
            </a: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1 Trace 	</a:t>
            </a:r>
            <a:r>
              <a:rPr lang="en-US" dirty="0" err="1" smtClean="0"/>
              <a:t>kontraksi</a:t>
            </a:r>
            <a:r>
              <a:rPr lang="en-US" dirty="0" smtClean="0"/>
              <a:t> minimal</a:t>
            </a:r>
          </a:p>
          <a:p>
            <a:pPr eaLnBrk="1" hangingPunct="1">
              <a:defRPr/>
            </a:pPr>
            <a:r>
              <a:rPr lang="en-US" dirty="0" smtClean="0"/>
              <a:t>3 Fair 		</a:t>
            </a:r>
            <a:r>
              <a:rPr lang="en-US" dirty="0" err="1" smtClean="0"/>
              <a:t>kontraksi</a:t>
            </a:r>
            <a:r>
              <a:rPr lang="en-US" dirty="0" smtClean="0"/>
              <a:t>,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susah</a:t>
            </a:r>
            <a:r>
              <a:rPr lang="en-US" dirty="0" smtClean="0"/>
              <a:t> 			</a:t>
            </a:r>
            <a:r>
              <a:rPr lang="en-US" dirty="0" err="1" smtClean="0"/>
              <a:t>payah</a:t>
            </a: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5 Normal 	</a:t>
            </a:r>
            <a:r>
              <a:rPr lang="en-US" dirty="0" err="1" smtClean="0"/>
              <a:t>kontraksi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terkontrol</a:t>
            </a:r>
            <a:endParaRPr lang="en-AU" dirty="0" smtClean="0"/>
          </a:p>
        </p:txBody>
      </p:sp>
    </p:spTree>
    <p:extLst>
      <p:ext uri="{BB962C8B-B14F-4D97-AF65-F5344CB8AC3E}">
        <p14:creationId xmlns="" xmlns:p14="http://schemas.microsoft.com/office/powerpoint/2010/main" val="2269543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Silahkan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pertanyaan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bawah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 err="1" smtClean="0"/>
              <a:t>Deskripsikan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 MMT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gerak</a:t>
            </a:r>
            <a:r>
              <a:rPr lang="en-US" dirty="0" smtClean="0"/>
              <a:t> </a:t>
            </a:r>
            <a:r>
              <a:rPr lang="en-US" dirty="0" err="1" smtClean="0"/>
              <a:t>shouder</a:t>
            </a:r>
            <a:r>
              <a:rPr lang="en-US" dirty="0" smtClean="0"/>
              <a:t> </a:t>
            </a:r>
            <a:r>
              <a:rPr lang="en-US" dirty="0" err="1" smtClean="0"/>
              <a:t>fleksi</a:t>
            </a:r>
            <a:r>
              <a:rPr lang="en-US" dirty="0" smtClean="0"/>
              <a:t> </a:t>
            </a:r>
            <a:r>
              <a:rPr lang="en-US" dirty="0" err="1" smtClean="0"/>
              <a:t>beserta</a:t>
            </a:r>
            <a:r>
              <a:rPr lang="en-US" dirty="0" smtClean="0"/>
              <a:t> </a:t>
            </a:r>
            <a:r>
              <a:rPr lang="en-US" dirty="0" err="1" smtClean="0"/>
              <a:t>Fikasasi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stabilitinya</a:t>
            </a:r>
            <a:r>
              <a:rPr lang="en-US" dirty="0" smtClean="0"/>
              <a:t> </a:t>
            </a:r>
            <a:r>
              <a:rPr lang="en-US" dirty="0" err="1" smtClean="0"/>
              <a:t>berserta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err="1" smtClean="0"/>
              <a:t>penggeraknya</a:t>
            </a:r>
            <a:r>
              <a:rPr lang="en-US" dirty="0" smtClean="0"/>
              <a:t>.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Deskripsikan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 MMT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gerak</a:t>
            </a:r>
            <a:r>
              <a:rPr lang="en-US" dirty="0" smtClean="0"/>
              <a:t> </a:t>
            </a:r>
            <a:r>
              <a:rPr lang="en-US" dirty="0" err="1" smtClean="0"/>
              <a:t>shouder</a:t>
            </a:r>
            <a:r>
              <a:rPr lang="en-US" dirty="0" smtClean="0"/>
              <a:t> </a:t>
            </a:r>
            <a:r>
              <a:rPr lang="en-US" dirty="0" err="1" smtClean="0"/>
              <a:t>ekstensi</a:t>
            </a:r>
            <a:r>
              <a:rPr lang="en-US" dirty="0" smtClean="0"/>
              <a:t> </a:t>
            </a:r>
            <a:r>
              <a:rPr lang="en-US" dirty="0" err="1" smtClean="0"/>
              <a:t>beserta</a:t>
            </a:r>
            <a:r>
              <a:rPr lang="en-US" dirty="0" smtClean="0"/>
              <a:t> </a:t>
            </a:r>
            <a:r>
              <a:rPr lang="en-US" dirty="0" err="1" smtClean="0"/>
              <a:t>Fikasasi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stabilitinya</a:t>
            </a:r>
            <a:r>
              <a:rPr lang="en-US" dirty="0" smtClean="0"/>
              <a:t> </a:t>
            </a:r>
            <a:r>
              <a:rPr lang="en-US" dirty="0" err="1" smtClean="0"/>
              <a:t>berserta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err="1" smtClean="0"/>
              <a:t>penggeraknya</a:t>
            </a: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err="1" smtClean="0"/>
              <a:t>Deskripsikan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 MMT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gerak</a:t>
            </a:r>
            <a:r>
              <a:rPr lang="en-US" dirty="0" smtClean="0"/>
              <a:t> shoulder </a:t>
            </a:r>
            <a:r>
              <a:rPr lang="en-US" dirty="0" err="1" smtClean="0"/>
              <a:t>abduksi</a:t>
            </a:r>
            <a:r>
              <a:rPr lang="en-US" dirty="0" smtClean="0"/>
              <a:t> </a:t>
            </a:r>
            <a:r>
              <a:rPr lang="en-US" dirty="0" err="1" smtClean="0"/>
              <a:t>beserta</a:t>
            </a:r>
            <a:r>
              <a:rPr lang="en-US" dirty="0" smtClean="0"/>
              <a:t> </a:t>
            </a:r>
            <a:r>
              <a:rPr lang="en-US" dirty="0" err="1" smtClean="0"/>
              <a:t>Fikasasi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stabilitinya</a:t>
            </a:r>
            <a:r>
              <a:rPr lang="en-US" dirty="0" smtClean="0"/>
              <a:t> </a:t>
            </a:r>
            <a:r>
              <a:rPr lang="en-US" dirty="0" err="1" smtClean="0"/>
              <a:t>berserta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err="1" smtClean="0"/>
              <a:t>penggeraknya</a:t>
            </a: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err="1" smtClean="0"/>
              <a:t>Deskripsikan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 MMT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gerak</a:t>
            </a:r>
            <a:r>
              <a:rPr lang="en-US" dirty="0" smtClean="0"/>
              <a:t> </a:t>
            </a:r>
            <a:r>
              <a:rPr lang="en-US" dirty="0" err="1" smtClean="0"/>
              <a:t>shouder</a:t>
            </a:r>
            <a:r>
              <a:rPr lang="en-US" dirty="0" smtClean="0"/>
              <a:t> </a:t>
            </a:r>
            <a:r>
              <a:rPr lang="en-US" dirty="0" err="1" smtClean="0"/>
              <a:t>elevasi</a:t>
            </a:r>
            <a:r>
              <a:rPr lang="en-US" dirty="0" smtClean="0"/>
              <a:t> </a:t>
            </a:r>
            <a:r>
              <a:rPr lang="en-US" dirty="0" err="1" smtClean="0"/>
              <a:t>beserta</a:t>
            </a:r>
            <a:r>
              <a:rPr lang="en-US" dirty="0" smtClean="0"/>
              <a:t> </a:t>
            </a:r>
            <a:r>
              <a:rPr lang="en-US" dirty="0" err="1" smtClean="0"/>
              <a:t>Fikasasi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stabilitinya</a:t>
            </a:r>
            <a:r>
              <a:rPr lang="en-US" dirty="0" smtClean="0"/>
              <a:t> </a:t>
            </a:r>
            <a:r>
              <a:rPr lang="en-US" dirty="0" err="1" smtClean="0"/>
              <a:t>berserta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err="1" smtClean="0"/>
              <a:t>penggeraknya</a:t>
            </a:r>
            <a:endParaRPr lang="en-US" dirty="0" smtClean="0"/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 err="1" smtClean="0"/>
              <a:t>Deskripsikan</a:t>
            </a:r>
            <a:r>
              <a:rPr lang="en-US" dirty="0" smtClean="0"/>
              <a:t> </a:t>
            </a:r>
            <a:r>
              <a:rPr lang="en-US" dirty="0" err="1" smtClean="0"/>
              <a:t>pemeriksaan</a:t>
            </a:r>
            <a:r>
              <a:rPr lang="en-US" dirty="0" smtClean="0"/>
              <a:t> MMT </a:t>
            </a:r>
            <a:r>
              <a:rPr lang="en-US" dirty="0" err="1" smtClean="0"/>
              <a:t>pada</a:t>
            </a:r>
            <a:r>
              <a:rPr lang="en-US" dirty="0" smtClean="0"/>
              <a:t>  </a:t>
            </a:r>
            <a:r>
              <a:rPr lang="en-US" dirty="0" err="1" smtClean="0"/>
              <a:t>wajah</a:t>
            </a:r>
            <a:r>
              <a:rPr lang="en-US" dirty="0" smtClean="0"/>
              <a:t> </a:t>
            </a:r>
            <a:r>
              <a:rPr lang="en-US" dirty="0" err="1" smtClean="0"/>
              <a:t>berserta</a:t>
            </a:r>
            <a:r>
              <a:rPr lang="en-US" dirty="0" smtClean="0"/>
              <a:t> </a:t>
            </a:r>
            <a:r>
              <a:rPr lang="en-US" dirty="0" err="1" smtClean="0"/>
              <a:t>otot</a:t>
            </a:r>
            <a:r>
              <a:rPr lang="en-US" dirty="0" smtClean="0"/>
              <a:t> </a:t>
            </a:r>
            <a:r>
              <a:rPr lang="en-US" dirty="0" err="1" smtClean="0"/>
              <a:t>penggeraknya</a:t>
            </a:r>
            <a:endParaRPr lang="en-US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 smtClean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006437" y="1138670"/>
            <a:ext cx="5714424" cy="4318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b="1" dirty="0" smtClean="0">
                <a:latin typeface="Berlin Sans FB Demi" pitchFamily="34" charset="0"/>
                <a:ea typeface="SimSun" pitchFamily="2" charset="-122"/>
                <a:cs typeface="Tahoma" pitchFamily="34" charset="0"/>
              </a:rPr>
              <a:t>PENUTUP BELAJAR</a:t>
            </a:r>
            <a:r>
              <a:rPr lang="en-US" sz="4000" b="1" dirty="0" smtClean="0">
                <a:latin typeface="Berlin Sans FB Demi" pitchFamily="34" charset="0"/>
                <a:ea typeface="Arial Unicode MS" pitchFamily="34" charset="-128"/>
                <a:cs typeface="Tahoma" pitchFamily="34" charset="0"/>
              </a:rPr>
              <a:t/>
            </a:r>
            <a:br>
              <a:rPr lang="en-US" sz="4000" b="1" dirty="0" smtClean="0">
                <a:latin typeface="Berlin Sans FB Demi" pitchFamily="34" charset="0"/>
                <a:ea typeface="Arial Unicode MS" pitchFamily="34" charset="-128"/>
                <a:cs typeface="Tahoma" pitchFamily="34" charset="0"/>
              </a:rPr>
            </a:br>
            <a:endParaRPr lang="en-US" sz="4000" b="1" dirty="0" smtClean="0">
              <a:latin typeface="Berlin Sans FB Demi" pitchFamily="34" charset="0"/>
              <a:ea typeface="Arial Unicode MS" pitchFamily="34" charset="-128"/>
              <a:cs typeface="Tahoma" pitchFamily="34" charset="0"/>
            </a:endParaRPr>
          </a:p>
        </p:txBody>
      </p:sp>
      <p:sp>
        <p:nvSpPr>
          <p:cNvPr id="58371" name="Content Placeholder 2"/>
          <p:cNvSpPr>
            <a:spLocks noGrp="1"/>
          </p:cNvSpPr>
          <p:nvPr>
            <p:ph idx="4294967295"/>
          </p:nvPr>
        </p:nvSpPr>
        <p:spPr>
          <a:xfrm>
            <a:off x="1219201" y="2143125"/>
            <a:ext cx="9975273" cy="357187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algn="ctr" eaLnBrk="1" hangingPunct="1">
              <a:buFontTx/>
              <a:buNone/>
            </a:pPr>
            <a:r>
              <a:rPr lang="ar-AE" sz="2400" b="1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بِسْمِ اللَّهِ الرَّحْمَنِ الرَّحِيمِ</a:t>
            </a:r>
            <a:endParaRPr lang="en-US" sz="2400" b="1" dirty="0" smtClean="0">
              <a:latin typeface="Gill Sans MT Condensed" pitchFamily="34" charset="0"/>
              <a:ea typeface="Arial Unicode MS" pitchFamily="34" charset="-128"/>
              <a:cs typeface="Tahoma" pitchFamily="34" charset="0"/>
            </a:endParaRPr>
          </a:p>
          <a:p>
            <a:pPr algn="ctr" eaLnBrk="1" hangingPunct="1"/>
            <a:endParaRPr lang="ar-AE" sz="2400" b="1" dirty="0" smtClean="0">
              <a:latin typeface="Gill Sans MT Condensed" pitchFamily="34" charset="0"/>
              <a:ea typeface="Arial Unicode MS" pitchFamily="34" charset="-128"/>
              <a:cs typeface="Tahoma" pitchFamily="34" charset="0"/>
            </a:endParaRPr>
          </a:p>
          <a:p>
            <a:pPr algn="ctr" eaLnBrk="1" hangingPunct="1">
              <a:buFontTx/>
              <a:buNone/>
            </a:pPr>
            <a:r>
              <a:rPr lang="ar-AE" sz="2400" b="1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اَللَّهُمَّ أَرِنَا الْحَقَّ حَقًّا وَارْزُقْنَا اتِّـبَاعَه ُ وَأَرِنَا الْبَاطِلَ بَاطِلاً وَارْزُقْنَا اجْتِنَابَهُ</a:t>
            </a:r>
            <a:endParaRPr lang="en-US" sz="2400" b="1" dirty="0" smtClean="0">
              <a:latin typeface="Gill Sans MT Condensed" pitchFamily="34" charset="0"/>
              <a:ea typeface="Arial Unicode MS" pitchFamily="34" charset="-128"/>
              <a:cs typeface="Tahoma" pitchFamily="34" charset="0"/>
            </a:endParaRPr>
          </a:p>
          <a:p>
            <a:pPr algn="ctr" eaLnBrk="1" hangingPunct="1"/>
            <a:endParaRPr lang="en-US" sz="2400" b="1" dirty="0" smtClean="0">
              <a:latin typeface="Gill Sans MT Condensed" pitchFamily="34" charset="0"/>
              <a:ea typeface="Arial Unicode MS" pitchFamily="34" charset="-128"/>
              <a:cs typeface="Tahoma" pitchFamily="34" charset="0"/>
            </a:endParaRPr>
          </a:p>
          <a:p>
            <a:pPr algn="ctr" eaLnBrk="1" hangingPunct="1"/>
            <a:endParaRPr lang="ar-AE" sz="2400" b="1" dirty="0" smtClean="0">
              <a:latin typeface="Gill Sans MT Condensed" pitchFamily="34" charset="0"/>
              <a:ea typeface="Arial Unicode MS" pitchFamily="34" charset="-128"/>
              <a:cs typeface="Tahoma" pitchFamily="34" charset="0"/>
            </a:endParaRPr>
          </a:p>
          <a:p>
            <a:pPr algn="ctr" eaLnBrk="1" hangingPunct="1">
              <a:buFontTx/>
              <a:buNone/>
            </a:pP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Ya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 Allah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Tunjukkanlah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kepada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kami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kebenaran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sehinggga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kami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dapat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mengikutinya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, </a:t>
            </a:r>
          </a:p>
          <a:p>
            <a:pPr algn="ctr" eaLnBrk="1" hangingPunct="1">
              <a:buFontTx/>
              <a:buNone/>
            </a:pP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Dan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tunjukkanlah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kepada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kami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keburukan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sehingga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kami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dapat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 </a:t>
            </a:r>
            <a:r>
              <a:rPr lang="en-US" sz="3600" dirty="0" err="1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menjauhinya</a:t>
            </a:r>
            <a:r>
              <a:rPr lang="en-US" sz="3600" dirty="0" smtClean="0">
                <a:latin typeface="Gill Sans MT Condensed" pitchFamily="34" charset="0"/>
                <a:ea typeface="Arial Unicode MS" pitchFamily="34" charset="-128"/>
                <a:cs typeface="Tahoma" pitchFamily="34" charset="0"/>
              </a:rPr>
              <a:t>.</a:t>
            </a:r>
          </a:p>
          <a:p>
            <a:pPr eaLnBrk="1" hangingPunct="1"/>
            <a:endParaRPr lang="en-US" sz="2400" dirty="0" smtClean="0">
              <a:latin typeface="Gill Sans MT Condensed" pitchFamily="34" charset="0"/>
              <a:ea typeface="Arial Unicode MS" pitchFamily="34" charset="-128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 UNISA_0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resentation UNISA_0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PPT VER. 1_template</Template>
  <TotalTime>3179</TotalTime>
  <Words>568</Words>
  <Application>Microsoft Office PowerPoint</Application>
  <PresentationFormat>Custom</PresentationFormat>
  <Paragraphs>134</Paragraphs>
  <Slides>130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130</vt:i4>
      </vt:variant>
    </vt:vector>
  </HeadingPairs>
  <TitlesOfParts>
    <vt:vector size="134" baseType="lpstr">
      <vt:lpstr>Presentation UNISA_01</vt:lpstr>
      <vt:lpstr>1_Presentation UNISA_01</vt:lpstr>
      <vt:lpstr>1_Office Theme</vt:lpstr>
      <vt:lpstr>2_Office Theme</vt:lpstr>
      <vt:lpstr>PEMBUKA BELAJAR</vt:lpstr>
      <vt:lpstr> PRAKTIKUM MMT EKTREMITAS ATAS DAN 1 RM</vt:lpstr>
      <vt:lpstr>Capaian Pembelajaran</vt:lpstr>
      <vt:lpstr>Bahan Kajian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CONTOH BLANGKO PEMERIKSAAN MMT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DIAGRAM HOLTEN</vt:lpstr>
      <vt:lpstr>Slide 118</vt:lpstr>
      <vt:lpstr>Slide 119</vt:lpstr>
      <vt:lpstr>Slide 120</vt:lpstr>
      <vt:lpstr>GENERAL ENDURANCE TEST</vt:lpstr>
      <vt:lpstr>Slide 122</vt:lpstr>
      <vt:lpstr>Slide 123</vt:lpstr>
      <vt:lpstr>Skala Ugo Fisch</vt:lpstr>
      <vt:lpstr>Slide 125</vt:lpstr>
      <vt:lpstr>Slide 126</vt:lpstr>
      <vt:lpstr>MMT Otot wajah</vt:lpstr>
      <vt:lpstr>Silahkan jawab pertanyaan di bawah ini.</vt:lpstr>
      <vt:lpstr>PENUTUP BELAJAR </vt:lpstr>
      <vt:lpstr>Slide 130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BUZZ GROUP (Kelompok Studi Kecil)</dc:title>
  <dc:creator>Windows User</dc:creator>
  <cp:lastModifiedBy>andri</cp:lastModifiedBy>
  <cp:revision>165</cp:revision>
  <dcterms:created xsi:type="dcterms:W3CDTF">2017-11-21T07:01:38Z</dcterms:created>
  <dcterms:modified xsi:type="dcterms:W3CDTF">2020-06-16T01:41:27Z</dcterms:modified>
</cp:coreProperties>
</file>