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5" r:id="rId2"/>
  </p:sldMasterIdLst>
  <p:notesMasterIdLst>
    <p:notesMasterId r:id="rId28"/>
  </p:notesMasterIdLst>
  <p:sldIdLst>
    <p:sldId id="257" r:id="rId3"/>
    <p:sldId id="256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F5B9E-5BBC-42BB-B718-830D07E3739E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A3ECA-EC46-432E-A047-EC92187A37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296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927C4-1947-46B6-8A94-1FF8CDD634C1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8927C4-1947-46B6-8A94-1FF8CDD634C1}" type="slidenum">
              <a:rPr lang="id-ID" smtClean="0"/>
              <a:pPr/>
              <a:t>25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3795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529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251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6599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1452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288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16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91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5817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141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21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id-ID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721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0469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16497484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80477532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74226994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4963"/>
            <a:ext cx="538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39017279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58070739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30318749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9041281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044553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703081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405840221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604963"/>
            <a:ext cx="2743200" cy="4525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26400" cy="4525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4544717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01ACC7C4-D162-490D-98E6-64B21A7F295C}" type="datetimeFigureOut">
              <a:rPr lang="en-US" smtClean="0"/>
              <a:pPr/>
              <a:t>6/3/2020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50D87E59-C648-44BF-84E8-B2816DE9B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80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7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C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1219200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2"/>
          <p:cNvSpPr txBox="1">
            <a:spLocks noGrp="1"/>
          </p:cNvSpPr>
          <p:nvPr>
            <p:ph type="title"/>
          </p:nvPr>
        </p:nvSpPr>
        <p:spPr bwMode="auto">
          <a:xfrm>
            <a:off x="1420285" y="2971800"/>
            <a:ext cx="9349316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010400" y="5957888"/>
            <a:ext cx="5181600" cy="9001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1F3672"/>
          </a:solidFill>
          <a:ln>
            <a:noFill/>
            <a:prstDash val="solid"/>
          </a:ln>
        </p:spPr>
        <p:txBody>
          <a:bodyPr wrap="none" lIns="0" tIns="0" rIns="0" bIns="0" anchor="ctr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algn="ctr" fontAlgn="auto">
              <a:spcBef>
                <a:spcPts val="598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400">
                <a:solidFill>
                  <a:srgbClr val="FFFFFF"/>
                </a:solidFill>
                <a:latin typeface="Apple Chancery" pitchFamily="66"/>
                <a:ea typeface="Arial Unicode MS" pitchFamily="2"/>
                <a:cs typeface="Tahoma" pitchFamily="2"/>
              </a:rPr>
              <a:t>zoelist_2203@yahoo.co.id</a:t>
            </a:r>
          </a:p>
        </p:txBody>
      </p:sp>
      <p:sp>
        <p:nvSpPr>
          <p:cNvPr id="5" name="Freeform 4"/>
          <p:cNvSpPr/>
          <p:nvPr/>
        </p:nvSpPr>
        <p:spPr>
          <a:xfrm>
            <a:off x="0" y="5957888"/>
            <a:ext cx="7010400" cy="90011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CA793B"/>
          </a:solidFill>
          <a:ln>
            <a:noFill/>
            <a:prstDash val="solid"/>
          </a:ln>
        </p:spPr>
        <p:txBody>
          <a:bodyPr wrap="none" lIns="0" tIns="0" rIns="0" bIns="0" anchor="ctr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en-US" sz="2400">
              <a:solidFill>
                <a:srgbClr val="000000"/>
              </a:solidFill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1030" name="Text Placeholder 5"/>
          <p:cNvSpPr txBox="1">
            <a:spLocks noGrp="1"/>
          </p:cNvSpPr>
          <p:nvPr>
            <p:ph type="body" idx="1"/>
          </p:nvPr>
        </p:nvSpPr>
        <p:spPr bwMode="auto">
          <a:xfrm>
            <a:off x="609600" y="1604963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02484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lang="en-US" sz="2800" b="1" kern="1200">
          <a:solidFill>
            <a:srgbClr val="000000"/>
          </a:solidFill>
          <a:latin typeface="Verdana" pitchFamily="34"/>
          <a:ea typeface="Arial Unicode MS" pitchFamily="2"/>
          <a:cs typeface="Tahoma" pitchFamily="2"/>
        </a:defRPr>
      </a:lvl1pPr>
      <a:lvl2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sz="2800" b="1">
          <a:solidFill>
            <a:srgbClr val="000000"/>
          </a:solidFill>
          <a:latin typeface="Verdana" pitchFamily="34" charset="0"/>
          <a:ea typeface="Arial Unicode MS" pitchFamily="34" charset="-128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ts val="225"/>
        </a:spcBef>
        <a:spcAft>
          <a:spcPct val="0"/>
        </a:spcAft>
        <a:buChar char="•"/>
        <a:tabLst>
          <a:tab pos="0" algn="l"/>
          <a:tab pos="914400" algn="l"/>
          <a:tab pos="1828800" algn="l"/>
          <a:tab pos="2741613" algn="l"/>
          <a:tab pos="3657600" algn="l"/>
          <a:tab pos="4572000" algn="l"/>
          <a:tab pos="5484813" algn="l"/>
          <a:tab pos="6399213" algn="l"/>
          <a:tab pos="7315200" algn="l"/>
          <a:tab pos="8229600" algn="l"/>
          <a:tab pos="9144000" algn="l"/>
          <a:tab pos="10058400" algn="l"/>
        </a:tabLst>
        <a:defRPr lang="en-US" sz="900" kern="1200">
          <a:solidFill>
            <a:srgbClr val="000000"/>
          </a:solidFill>
          <a:latin typeface="Verdana" pitchFamily="34"/>
          <a:ea typeface="Arial Unicode MS" pitchFamily="2"/>
          <a:cs typeface="Tahoma" pitchFamily="2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ARTWORK\UNISA\BRAND BOOK\CDR\FOTO\Doc\IMG_9876 - resize.JPG"/>
          <p:cNvPicPr>
            <a:picLocks noChangeAspect="1" noChangeArrowheads="1"/>
          </p:cNvPicPr>
          <p:nvPr/>
        </p:nvPicPr>
        <p:blipFill>
          <a:blip r:embed="rId3"/>
          <a:srcRect t="5078"/>
          <a:stretch>
            <a:fillRect/>
          </a:stretch>
        </p:blipFill>
        <p:spPr bwMode="auto">
          <a:xfrm>
            <a:off x="-1" y="214290"/>
            <a:ext cx="12191999" cy="664240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70210" y="2502371"/>
            <a:ext cx="9150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rgbClr val="326041"/>
                </a:solidFill>
              </a:rPr>
              <a:t>Pengukuran LGS </a:t>
            </a:r>
            <a:r>
              <a:rPr lang="id-ID" sz="5400" b="1" dirty="0" smtClean="0">
                <a:solidFill>
                  <a:srgbClr val="326041"/>
                </a:solidFill>
              </a:rPr>
              <a:t>Lower </a:t>
            </a:r>
            <a:r>
              <a:rPr lang="sv-SE" sz="5400" b="1" dirty="0" smtClean="0">
                <a:solidFill>
                  <a:srgbClr val="326041"/>
                </a:solidFill>
              </a:rPr>
              <a:t>Extremity</a:t>
            </a:r>
            <a:r>
              <a:rPr lang="id-ID" sz="5400" b="1" dirty="0" smtClean="0">
                <a:solidFill>
                  <a:srgbClr val="326041"/>
                </a:solidFill>
              </a:rPr>
              <a:t> dan Trunk </a:t>
            </a:r>
            <a:endParaRPr lang="id-ID" sz="5400" b="1" dirty="0">
              <a:solidFill>
                <a:srgbClr val="326041"/>
              </a:solidFill>
            </a:endParaRPr>
          </a:p>
        </p:txBody>
      </p:sp>
      <p:pic>
        <p:nvPicPr>
          <p:cNvPr id="12" name="Picture 11" descr="Co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06"/>
            <a:ext cx="12192000" cy="1617934"/>
          </a:xfrm>
          <a:prstGeom prst="rect">
            <a:avLst/>
          </a:prstGeom>
        </p:spPr>
      </p:pic>
      <p:pic>
        <p:nvPicPr>
          <p:cNvPr id="13" name="Picture 3" descr="D:\ARTWORK\UNISA\BRAND BOOK\CDR\__MASTER TEMPLATE\TEMPLATE PPT\JPG\1,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7527" y="99077"/>
            <a:ext cx="2223415" cy="802071"/>
          </a:xfrm>
          <a:prstGeom prst="rect">
            <a:avLst/>
          </a:prstGeom>
          <a:noFill/>
        </p:spPr>
      </p:pic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88459" y="4491317"/>
            <a:ext cx="8534400" cy="1752600"/>
          </a:xfrm>
        </p:spPr>
        <p:txBody>
          <a:bodyPr/>
          <a:lstStyle/>
          <a:p>
            <a:r>
              <a:rPr lang="id-ID" dirty="0" smtClean="0"/>
              <a:t>Ika Fitri Wulan Dhari, SST.Ft., M.Erg 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565C55-1DDD-4CB9-BA12-E18D8A641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5" y="1401558"/>
            <a:ext cx="10363200" cy="1103104"/>
          </a:xfrm>
        </p:spPr>
        <p:txBody>
          <a:bodyPr/>
          <a:lstStyle/>
          <a:p>
            <a:r>
              <a:rPr lang="en-US" b="1" dirty="0"/>
              <a:t>DOA BELAJAR </a:t>
            </a:r>
          </a:p>
        </p:txBody>
      </p:sp>
      <p:pic>
        <p:nvPicPr>
          <p:cNvPr id="4" name="Picture 3" descr="C:\Users\Suryani\Pictures\doa-belajar.jpg">
            <a:extLst>
              <a:ext uri="{FF2B5EF4-FFF2-40B4-BE49-F238E27FC236}">
                <a16:creationId xmlns:a16="http://schemas.microsoft.com/office/drawing/2014/main" xmlns="" id="{3FA838AB-BBBD-467E-AFD0-C7E1A7CD0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8910" y="2588212"/>
            <a:ext cx="7231959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288D8589-602F-4ABD-9135-9543A950DD0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63757" y="4529137"/>
            <a:ext cx="8534400" cy="113877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“</a:t>
            </a:r>
            <a:r>
              <a:rPr lang="en-US" sz="2000" dirty="0"/>
              <a:t>Kami </a:t>
            </a:r>
            <a:r>
              <a:rPr lang="en-US" sz="2000" dirty="0" err="1"/>
              <a:t>ridho</a:t>
            </a:r>
            <a:r>
              <a:rPr lang="en-US" sz="2000" dirty="0"/>
              <a:t> Allah SWT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Tuhanku</a:t>
            </a:r>
            <a:r>
              <a:rPr lang="en-US" sz="2000" dirty="0"/>
              <a:t>, Islam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agamaku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Nabi</a:t>
            </a:r>
            <a:r>
              <a:rPr lang="en-US" sz="2000" dirty="0"/>
              <a:t> Muhammad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Nabi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Rasul</a:t>
            </a:r>
            <a:r>
              <a:rPr lang="en-US" sz="2000" dirty="0"/>
              <a:t>, </a:t>
            </a:r>
            <a:r>
              <a:rPr lang="en-US" sz="2000" dirty="0" err="1"/>
              <a:t>Ya</a:t>
            </a:r>
            <a:r>
              <a:rPr lang="en-US" sz="2000" dirty="0"/>
              <a:t> Allah, </a:t>
            </a:r>
            <a:r>
              <a:rPr lang="en-US" sz="2000" dirty="0" err="1"/>
              <a:t>tambahkanlah</a:t>
            </a:r>
            <a:r>
              <a:rPr lang="en-US" sz="2000" dirty="0"/>
              <a:t> </a:t>
            </a:r>
            <a:r>
              <a:rPr lang="en-US" sz="2000" dirty="0" err="1"/>
              <a:t>kepadaku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berikanlah</a:t>
            </a:r>
            <a:r>
              <a:rPr lang="en-US" sz="2000" dirty="0"/>
              <a:t> </a:t>
            </a:r>
            <a:r>
              <a:rPr lang="en-US" sz="2000" dirty="0" err="1"/>
              <a:t>aku</a:t>
            </a:r>
            <a:r>
              <a:rPr lang="en-US" sz="2000" dirty="0"/>
              <a:t> </a:t>
            </a:r>
            <a:r>
              <a:rPr lang="en-US" sz="2000" dirty="0" err="1"/>
              <a:t>kefahaman</a:t>
            </a:r>
            <a:r>
              <a:rPr lang="en-US" sz="2000" dirty="0"/>
              <a:t>”</a:t>
            </a:r>
            <a:endParaRPr lang="id-ID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957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76681" y="483185"/>
            <a:ext cx="3637280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Pengertian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14993" y="1624661"/>
            <a:ext cx="10590953" cy="1735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5080" indent="-344805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Pemeriksaan fungsi motorik lingkup gerak  sendi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(LGS)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adalah tindakan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pemeriksaan 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dilakukan untuk mengetahui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luas/jarak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bisa dicapai oleh suatu  persendian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saat sendi tersebut bergerak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,  baik secara </a:t>
            </a:r>
            <a:r>
              <a:rPr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aktif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maupun secara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pasif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6495" y="1148698"/>
            <a:ext cx="10972800" cy="691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8900" marR="5080">
              <a:lnSpc>
                <a:spcPct val="100000"/>
              </a:lnSpc>
              <a:spcBef>
                <a:spcPts val="110"/>
              </a:spcBef>
              <a:tabLst>
                <a:tab pos="88900" algn="l"/>
              </a:tabLst>
            </a:pPr>
            <a:r>
              <a:rPr spc="5" dirty="0"/>
              <a:t>Range Of </a:t>
            </a:r>
            <a:r>
              <a:rPr dirty="0"/>
              <a:t>Motion /  </a:t>
            </a:r>
            <a:r>
              <a:rPr spc="5" dirty="0"/>
              <a:t>Lingkup Gerak</a:t>
            </a:r>
            <a:r>
              <a:rPr spc="-170" dirty="0"/>
              <a:t> </a:t>
            </a:r>
            <a:r>
              <a:rPr dirty="0"/>
              <a:t>Sendi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1964" y="2214555"/>
            <a:ext cx="10351345" cy="28026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marR="615950" indent="-344805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6870" algn="l"/>
                <a:tab pos="357505" algn="l"/>
                <a:tab pos="499618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Luas gerak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sendi</a:t>
            </a:r>
            <a:r>
              <a:rPr sz="28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adalah	luas</a:t>
            </a:r>
            <a:r>
              <a:rPr sz="2800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lingkup  gerak sendi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bisa dilakukan oleh  suatu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sendi.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marR="5080" indent="-344805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10" dirty="0">
                <a:latin typeface="Times New Roman" pitchFamily="18" charset="0"/>
                <a:cs typeface="Times New Roman" pitchFamily="18" charset="0"/>
              </a:rPr>
              <a:t>Goneometri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merupakan salah satu teknik  evaluasi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paling sering digunakan  dalam praktek</a:t>
            </a:r>
            <a:r>
              <a:rPr sz="28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Fisioterapi.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marR="299085" indent="-344805" algn="just">
              <a:lnSpc>
                <a:spcPct val="100000"/>
              </a:lnSpc>
              <a:spcBef>
                <a:spcPts val="775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Pengukuran dengan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Goneometri</a:t>
            </a:r>
            <a:r>
              <a:rPr sz="28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sudah  dilakukan sejak tahun</a:t>
            </a:r>
            <a:r>
              <a:rPr sz="2800"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1920an.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989" y="1142984"/>
            <a:ext cx="11178800" cy="41011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indent="-365760" algn="just">
              <a:spcBef>
                <a:spcPts val="100"/>
              </a:spcBef>
              <a:buAutoNum type="arabicPeriod"/>
              <a:tabLst>
                <a:tab pos="377825" algn="l"/>
                <a:tab pos="378460" algn="l"/>
              </a:tabLst>
            </a:pPr>
            <a:r>
              <a:rPr sz="2400" b="1" dirty="0">
                <a:latin typeface="Times New Roman" pitchFamily="18" charset="0"/>
                <a:cs typeface="Times New Roman" pitchFamily="18" charset="0"/>
              </a:rPr>
              <a:t>Reliabilitas (Moore,</a:t>
            </a:r>
            <a:r>
              <a:rPr sz="2400" b="1" spc="-1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dkk)</a:t>
            </a:r>
            <a:endParaRPr sz="2400" b="1">
              <a:latin typeface="Times New Roman" pitchFamily="18" charset="0"/>
              <a:cs typeface="Times New Roman" pitchFamily="18" charset="0"/>
            </a:endParaRPr>
          </a:p>
          <a:p>
            <a:pPr marL="377825" algn="just"/>
            <a:r>
              <a:rPr sz="2400" smtClean="0">
                <a:latin typeface="Times New Roman" pitchFamily="18" charset="0"/>
                <a:cs typeface="Times New Roman" pitchFamily="18" charset="0"/>
              </a:rPr>
              <a:t>Pemeriksa </a:t>
            </a:r>
            <a:r>
              <a:rPr sz="2400" spc="-2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berpengalaman hasil pengukuran LGS </a:t>
            </a:r>
            <a:r>
              <a:rPr sz="2400">
                <a:latin typeface="Times New Roman" pitchFamily="18" charset="0"/>
                <a:cs typeface="Times New Roman" pitchFamily="18" charset="0"/>
              </a:rPr>
              <a:t>lebih</a:t>
            </a:r>
            <a:r>
              <a:rPr sz="2400" spc="-12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mtClean="0">
                <a:latin typeface="Times New Roman" pitchFamily="18" charset="0"/>
                <a:cs typeface="Times New Roman" pitchFamily="18" charset="0"/>
              </a:rPr>
              <a:t>baik</a:t>
            </a:r>
            <a:r>
              <a:rPr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smtClean="0">
                <a:latin typeface="Times New Roman" pitchFamily="18" charset="0"/>
                <a:cs typeface="Times New Roman" pitchFamily="18" charset="0"/>
              </a:rPr>
              <a:t>reliabilitasnya.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78460" indent="-365760" algn="just">
              <a:buAutoNum type="arabicPeriod" startAt="2"/>
              <a:tabLst>
                <a:tab pos="378460" algn="l"/>
              </a:tabLst>
            </a:pPr>
            <a:r>
              <a:rPr sz="2400" b="1" dirty="0">
                <a:latin typeface="Times New Roman" pitchFamily="18" charset="0"/>
                <a:cs typeface="Times New Roman" pitchFamily="18" charset="0"/>
              </a:rPr>
              <a:t>Umur (Bell </a:t>
            </a:r>
            <a:r>
              <a:rPr sz="2400" b="1" spc="-5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sz="2400" b="1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Hoskizah)</a:t>
            </a:r>
            <a:endParaRPr sz="2400" b="1">
              <a:latin typeface="Times New Roman" pitchFamily="18" charset="0"/>
              <a:cs typeface="Times New Roman" pitchFamily="18" charset="0"/>
            </a:endParaRPr>
          </a:p>
          <a:p>
            <a:pPr marL="377825" marR="373380" algn="just">
              <a:spcBef>
                <a:spcPts val="220"/>
              </a:spcBef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Makin muda makin luas, usia 20 – 30 tahun akan ada</a:t>
            </a:r>
            <a:r>
              <a:rPr sz="2400" spc="-1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penurunan  Usia 30 – 60 tahun relatif stabil, usia diatas 60 tahun cenderung  </a:t>
            </a:r>
            <a:r>
              <a:rPr sz="2400">
                <a:latin typeface="Times New Roman" pitchFamily="18" charset="0"/>
                <a:cs typeface="Times New Roman" pitchFamily="18" charset="0"/>
              </a:rPr>
              <a:t>menurun</a:t>
            </a:r>
            <a:r>
              <a:rPr sz="2400" smtClean="0">
                <a:latin typeface="Times New Roman" pitchFamily="18" charset="0"/>
                <a:cs typeface="Times New Roman" pitchFamily="18" charset="0"/>
              </a:rPr>
              <a:t>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78460" indent="-365760" algn="just">
              <a:spcBef>
                <a:spcPts val="5"/>
              </a:spcBef>
              <a:buAutoNum type="arabicPeriod" startAt="3"/>
              <a:tabLst>
                <a:tab pos="378460" algn="l"/>
              </a:tabLst>
            </a:pPr>
            <a:r>
              <a:rPr sz="2400" b="1" dirty="0">
                <a:latin typeface="Times New Roman" pitchFamily="18" charset="0"/>
                <a:cs typeface="Times New Roman" pitchFamily="18" charset="0"/>
              </a:rPr>
              <a:t>Jenis</a:t>
            </a:r>
            <a:r>
              <a:rPr sz="2400" b="1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kelamin</a:t>
            </a:r>
            <a:endParaRPr sz="2400" b="1">
              <a:latin typeface="Times New Roman" pitchFamily="18" charset="0"/>
              <a:cs typeface="Times New Roman" pitchFamily="18" charset="0"/>
            </a:endParaRPr>
          </a:p>
          <a:p>
            <a:pPr marL="377825" algn="just"/>
            <a:r>
              <a:rPr sz="2400" dirty="0">
                <a:latin typeface="Times New Roman" pitchFamily="18" charset="0"/>
                <a:cs typeface="Times New Roman" pitchFamily="18" charset="0"/>
              </a:rPr>
              <a:t>Wanita cenderung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mempunyai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LGS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lebih luas/besar daripada</a:t>
            </a:r>
            <a:r>
              <a:rPr sz="2400" spc="-1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>
                <a:latin typeface="Times New Roman" pitchFamily="18" charset="0"/>
                <a:cs typeface="Times New Roman" pitchFamily="18" charset="0"/>
              </a:rPr>
              <a:t>pria</a:t>
            </a:r>
            <a:r>
              <a:rPr sz="2400" smtClean="0">
                <a:latin typeface="Times New Roman" pitchFamily="18" charset="0"/>
                <a:cs typeface="Times New Roman" pitchFamily="18" charset="0"/>
              </a:rPr>
              <a:t>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78460" indent="-365760" algn="just">
              <a:buAutoNum type="arabicPeriod" startAt="4"/>
              <a:tabLst>
                <a:tab pos="377825" algn="l"/>
                <a:tab pos="378460" algn="l"/>
              </a:tabLst>
            </a:pPr>
            <a:r>
              <a:rPr sz="2400" b="1" dirty="0">
                <a:latin typeface="Times New Roman" pitchFamily="18" charset="0"/>
                <a:cs typeface="Times New Roman" pitchFamily="18" charset="0"/>
              </a:rPr>
              <a:t>Struktur</a:t>
            </a:r>
            <a:r>
              <a:rPr sz="2400" b="1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dirty="0">
                <a:latin typeface="Times New Roman" pitchFamily="18" charset="0"/>
                <a:cs typeface="Times New Roman" pitchFamily="18" charset="0"/>
              </a:rPr>
              <a:t>persendian</a:t>
            </a:r>
            <a:endParaRPr sz="2400" b="1">
              <a:latin typeface="Times New Roman" pitchFamily="18" charset="0"/>
              <a:cs typeface="Times New Roman" pitchFamily="18" charset="0"/>
            </a:endParaRPr>
          </a:p>
          <a:p>
            <a:pPr marL="377825" algn="just"/>
            <a:r>
              <a:rPr sz="2400" dirty="0">
                <a:latin typeface="Times New Roman" pitchFamily="18" charset="0"/>
                <a:cs typeface="Times New Roman" pitchFamily="18" charset="0"/>
              </a:rPr>
              <a:t>Secara genetic LGS seseorang hipermobil atau</a:t>
            </a:r>
            <a:r>
              <a:rPr sz="2400" spc="-1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hipomobil.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77825" algn="just">
              <a:tabLst>
                <a:tab pos="2756535" algn="l"/>
              </a:tabLst>
            </a:pPr>
            <a:r>
              <a:rPr sz="2400" dirty="0">
                <a:latin typeface="Times New Roman" pitchFamily="18" charset="0"/>
                <a:cs typeface="Times New Roman" pitchFamily="18" charset="0"/>
              </a:rPr>
              <a:t>LGS</a:t>
            </a:r>
            <a:r>
              <a:rPr sz="24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dibatasi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oleh:	kapsul, ligamen-ligamen, </a:t>
            </a:r>
            <a:r>
              <a:rPr sz="2400">
                <a:latin typeface="Times New Roman" pitchFamily="18" charset="0"/>
                <a:cs typeface="Times New Roman" pitchFamily="18" charset="0"/>
              </a:rPr>
              <a:t>tendon-tendon</a:t>
            </a:r>
            <a:r>
              <a:rPr sz="2400" spc="-165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mtClean="0">
                <a:latin typeface="Times New Roman" pitchFamily="18" charset="0"/>
                <a:cs typeface="Times New Roman" pitchFamily="18" charset="0"/>
              </a:rPr>
              <a:t>otot,</a:t>
            </a:r>
            <a:r>
              <a:rPr sz="240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mtClean="0">
                <a:latin typeface="Times New Roman" pitchFamily="18" charset="0"/>
                <a:cs typeface="Times New Roman" pitchFamily="18" charset="0"/>
              </a:rPr>
              <a:t>bentuk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tulang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penyusun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persendian.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3969" y="500042"/>
            <a:ext cx="8736753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dirty="0">
                <a:latin typeface="Arial"/>
                <a:cs typeface="Arial"/>
              </a:rPr>
              <a:t>Faktor-faktor </a:t>
            </a:r>
            <a:r>
              <a:rPr sz="2800" b="1" spc="-20" dirty="0">
                <a:latin typeface="Arial"/>
                <a:cs typeface="Arial"/>
              </a:rPr>
              <a:t>yang </a:t>
            </a:r>
            <a:r>
              <a:rPr sz="2800" b="1" spc="-5" dirty="0">
                <a:latin typeface="Arial"/>
                <a:cs typeface="Arial"/>
              </a:rPr>
              <a:t>harus</a:t>
            </a:r>
            <a:r>
              <a:rPr sz="2800" b="1" spc="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diperhatikan: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6712" y="357167"/>
            <a:ext cx="10874587" cy="5088571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17500" indent="-305435">
              <a:spcBef>
                <a:spcPts val="819"/>
              </a:spcBef>
              <a:buAutoNum type="arabicPeriod" startAt="5"/>
              <a:tabLst>
                <a:tab pos="318135" algn="l"/>
              </a:tabLst>
            </a:pPr>
            <a:r>
              <a:rPr sz="2400" b="1" spc="-10" dirty="0">
                <a:latin typeface="Times New Roman" pitchFamily="18" charset="0"/>
                <a:cs typeface="Times New Roman" pitchFamily="18" charset="0"/>
              </a:rPr>
              <a:t>Sisi</a:t>
            </a:r>
            <a:r>
              <a:rPr sz="2400" b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5" dirty="0">
                <a:latin typeface="Times New Roman" pitchFamily="18" charset="0"/>
                <a:cs typeface="Times New Roman" pitchFamily="18" charset="0"/>
              </a:rPr>
              <a:t>dominan</a:t>
            </a:r>
            <a:endParaRPr sz="2400" b="1">
              <a:latin typeface="Times New Roman" pitchFamily="18" charset="0"/>
              <a:cs typeface="Times New Roman" pitchFamily="18" charset="0"/>
            </a:endParaRPr>
          </a:p>
          <a:p>
            <a:pPr marL="728980" lvl="1" indent="-232410">
              <a:spcBef>
                <a:spcPts val="720"/>
              </a:spcBef>
              <a:buFont typeface="Arial"/>
              <a:buChar char="–"/>
              <a:tabLst>
                <a:tab pos="729615" algn="l"/>
              </a:tabLst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Secara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prinsip tidak ada perbedaan besar LGS sisi</a:t>
            </a:r>
            <a:r>
              <a:rPr sz="2400" spc="1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dominan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728980"/>
            <a:r>
              <a:rPr sz="2400" spc="-5" dirty="0">
                <a:latin typeface="Times New Roman" pitchFamily="18" charset="0"/>
                <a:cs typeface="Times New Roman" pitchFamily="18" charset="0"/>
              </a:rPr>
              <a:t>dengan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tidak</a:t>
            </a:r>
            <a:r>
              <a:rPr sz="2400" spc="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dominan.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728980" lvl="1" indent="-232410">
              <a:buFont typeface="Arial"/>
              <a:buChar char="–"/>
              <a:tabLst>
                <a:tab pos="729615" algn="l"/>
              </a:tabLst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Bila keterbatasan sendi unilateral maka standar LGS</a:t>
            </a:r>
            <a:r>
              <a:rPr sz="2400" spc="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normal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728980"/>
            <a:r>
              <a:rPr sz="2400" spc="-5" dirty="0">
                <a:latin typeface="Times New Roman" pitchFamily="18" charset="0"/>
                <a:cs typeface="Times New Roman" pitchFamily="18" charset="0"/>
              </a:rPr>
              <a:t>adalah sisi kontra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>
                <a:latin typeface="Times New Roman" pitchFamily="18" charset="0"/>
                <a:cs typeface="Times New Roman" pitchFamily="18" charset="0"/>
              </a:rPr>
              <a:t>lateralnya</a:t>
            </a:r>
            <a:r>
              <a:rPr sz="2400" spc="-10" smtClean="0">
                <a:latin typeface="Times New Roman" pitchFamily="18" charset="0"/>
                <a:cs typeface="Times New Roman" pitchFamily="18" charset="0"/>
              </a:rPr>
              <a:t>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17500" indent="-305435">
              <a:spcBef>
                <a:spcPts val="5"/>
              </a:spcBef>
              <a:buAutoNum type="arabicPeriod" startAt="6"/>
              <a:tabLst>
                <a:tab pos="318135" algn="l"/>
              </a:tabLst>
            </a:pPr>
            <a:r>
              <a:rPr sz="2400" b="1" dirty="0">
                <a:latin typeface="Times New Roman" pitchFamily="18" charset="0"/>
                <a:cs typeface="Times New Roman" pitchFamily="18" charset="0"/>
              </a:rPr>
              <a:t>Tipe</a:t>
            </a:r>
            <a:r>
              <a:rPr sz="2400" b="1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10" dirty="0">
                <a:latin typeface="Times New Roman" pitchFamily="18" charset="0"/>
                <a:cs typeface="Times New Roman" pitchFamily="18" charset="0"/>
              </a:rPr>
              <a:t>gerakan</a:t>
            </a:r>
            <a:endParaRPr sz="2400" b="1">
              <a:latin typeface="Times New Roman" pitchFamily="18" charset="0"/>
              <a:cs typeface="Times New Roman" pitchFamily="18" charset="0"/>
            </a:endParaRPr>
          </a:p>
          <a:p>
            <a:pPr marL="317500" marR="296545">
              <a:spcBef>
                <a:spcPts val="1200"/>
              </a:spcBef>
              <a:buFont typeface="Wingdings" pitchFamily="2" charset="2"/>
              <a:buChar char="ü"/>
            </a:pPr>
            <a:r>
              <a:rPr sz="2400" spc="-10" dirty="0">
                <a:latin typeface="Times New Roman" pitchFamily="18" charset="0"/>
                <a:cs typeface="Times New Roman" pitchFamily="18" charset="0"/>
              </a:rPr>
              <a:t>Secara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normal, setiap persendian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mempunyai gerakan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asesori  (pasif), berfungsi melindungi sendi terhadap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gaya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dari </a:t>
            </a:r>
            <a:r>
              <a:rPr sz="2400" spc="-5">
                <a:latin typeface="Times New Roman" pitchFamily="18" charset="0"/>
                <a:cs typeface="Times New Roman" pitchFamily="18" charset="0"/>
              </a:rPr>
              <a:t>luar  </a:t>
            </a:r>
            <a:r>
              <a:rPr sz="2400" smtClean="0">
                <a:latin typeface="Times New Roman" pitchFamily="18" charset="0"/>
                <a:cs typeface="Times New Roman" pitchFamily="18" charset="0"/>
              </a:rPr>
              <a:t>tubuh.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17500" marR="296545">
              <a:spcBef>
                <a:spcPts val="1200"/>
              </a:spcBef>
              <a:buFont typeface="Wingdings" pitchFamily="2" charset="2"/>
              <a:buChar char="ü"/>
            </a:pPr>
            <a:r>
              <a:rPr sz="2400" spc="-10" smtClean="0">
                <a:latin typeface="Times New Roman" pitchFamily="18" charset="0"/>
                <a:cs typeface="Times New Roman" pitchFamily="18" charset="0"/>
              </a:rPr>
              <a:t>Pemeriksaan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LGS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secara </a:t>
            </a:r>
            <a:r>
              <a:rPr sz="2400" spc="-5">
                <a:latin typeface="Times New Roman" pitchFamily="18" charset="0"/>
                <a:cs typeface="Times New Roman" pitchFamily="18" charset="0"/>
              </a:rPr>
              <a:t>aktif </a:t>
            </a:r>
            <a:r>
              <a:rPr sz="2400" spc="-5" smtClean="0">
                <a:latin typeface="Times New Roman" pitchFamily="18" charset="0"/>
                <a:cs typeface="Times New Roman" pitchFamily="18" charset="0"/>
              </a:rPr>
              <a:t> tidak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melibatkan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gerak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asesori,  sehingga </a:t>
            </a:r>
            <a:r>
              <a:rPr sz="2400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hasil pemeriksaan LGS aktif lebih kecil dibanding </a:t>
            </a:r>
            <a:r>
              <a:rPr sz="2400" spc="-5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LGS  </a:t>
            </a:r>
            <a:r>
              <a:rPr sz="2400" spc="-5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pasif</a:t>
            </a:r>
            <a:r>
              <a:rPr sz="2400" spc="-5" smtClean="0">
                <a:latin typeface="Times New Roman" pitchFamily="18" charset="0"/>
                <a:cs typeface="Times New Roman" pitchFamily="18" charset="0"/>
              </a:rPr>
              <a:t>.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17500" marR="296545">
              <a:spcBef>
                <a:spcPts val="1200"/>
              </a:spcBef>
              <a:buFont typeface="Wingdings" pitchFamily="2" charset="2"/>
              <a:buChar char="ü"/>
            </a:pPr>
            <a:r>
              <a:rPr sz="2400" spc="-5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sz="2400" spc="-5" smtClean="0">
                <a:latin typeface="Times New Roman" pitchFamily="18" charset="0"/>
                <a:cs typeface="Times New Roman" pitchFamily="18" charset="0"/>
              </a:rPr>
              <a:t>asil LGS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aktif dengan LGS pasif  dapat digunakan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untuk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membantu diagnosis dan  mengembangkan rencana</a:t>
            </a:r>
            <a:r>
              <a:rPr sz="2400" spc="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terapi.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6712" y="428604"/>
            <a:ext cx="10905547" cy="4568558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356870" marR="1109345" indent="-344805" algn="just">
              <a:spcBef>
                <a:spcPts val="525"/>
              </a:spcBef>
              <a:buFont typeface="Wingdings" pitchFamily="2" charset="2"/>
              <a:buChar char="ü"/>
            </a:pPr>
            <a:r>
              <a:rPr sz="2800" spc="-10" dirty="0">
                <a:latin typeface="Times New Roman" pitchFamily="18" charset="0"/>
                <a:cs typeface="Times New Roman" pitchFamily="18" charset="0"/>
              </a:rPr>
              <a:t>LGS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pasif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biasanya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dievaluasi secara  goneometri dan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hasilnya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lebih</a:t>
            </a:r>
            <a:r>
              <a:rPr sz="28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besar  daripada </a:t>
            </a:r>
            <a:r>
              <a:rPr sz="2800" spc="-5">
                <a:latin typeface="Times New Roman" pitchFamily="18" charset="0"/>
                <a:cs typeface="Times New Roman" pitchFamily="18" charset="0"/>
              </a:rPr>
              <a:t>gerak</a:t>
            </a:r>
            <a:r>
              <a:rPr sz="2800" spc="-5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aktif.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marR="1109345" indent="-344805" algn="just">
              <a:spcBef>
                <a:spcPts val="525"/>
              </a:spcBef>
              <a:buFont typeface="Wingdings" pitchFamily="2" charset="2"/>
              <a:buChar char="ü"/>
            </a:pP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Pemeriksaan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LGS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pasif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hanya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memberikan  tentang integritas persendian tetapi tidak  memberikan informasi tentang  kemampuan </a:t>
            </a:r>
            <a:r>
              <a:rPr sz="2800" spc="-5">
                <a:latin typeface="Times New Roman" pitchFamily="18" charset="0"/>
                <a:cs typeface="Times New Roman" pitchFamily="18" charset="0"/>
              </a:rPr>
              <a:t>jaringan</a:t>
            </a:r>
            <a:r>
              <a:rPr sz="2800" spc="-45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kontraktil.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marR="1109345" indent="-344805" algn="just">
              <a:spcBef>
                <a:spcPts val="525"/>
              </a:spcBef>
              <a:buFont typeface="Wingdings" pitchFamily="2" charset="2"/>
              <a:buChar char="ü"/>
            </a:pP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Pembandingan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LGS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pasif dan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aktif 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memberikan informasi tentang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luasnya 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gerakan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bisa dilakukan (oleh struktur  </a:t>
            </a:r>
            <a:r>
              <a:rPr sz="2800" spc="-5">
                <a:latin typeface="Times New Roman" pitchFamily="18" charset="0"/>
                <a:cs typeface="Times New Roman" pitchFamily="18" charset="0"/>
              </a:rPr>
              <a:t>persendian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).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marR="1109345" indent="-344805" algn="just">
              <a:spcBef>
                <a:spcPts val="525"/>
              </a:spcBef>
              <a:buFont typeface="Wingdings" pitchFamily="2" charset="2"/>
              <a:buChar char="ü"/>
            </a:pP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Hal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ini dapat membantu diagnosis</a:t>
            </a:r>
            <a:r>
              <a:rPr sz="2800" spc="-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dan  mengembangkan </a:t>
            </a:r>
            <a:r>
              <a:rPr sz="2800" spc="-5">
                <a:latin typeface="Times New Roman" pitchFamily="18" charset="0"/>
                <a:cs typeface="Times New Roman" pitchFamily="18" charset="0"/>
              </a:rPr>
              <a:t>rencana</a:t>
            </a:r>
            <a:r>
              <a:rPr sz="2800" spc="-65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terapi.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6296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8900" marR="5080" indent="-33338">
              <a:lnSpc>
                <a:spcPct val="100000"/>
              </a:lnSpc>
              <a:spcBef>
                <a:spcPts val="110"/>
              </a:spcBef>
            </a:pPr>
            <a:r>
              <a:rPr sz="4000" dirty="0"/>
              <a:t>Ketrampilan yang harus</a:t>
            </a:r>
            <a:r>
              <a:rPr sz="4000" spc="-114" dirty="0"/>
              <a:t> </a:t>
            </a:r>
            <a:r>
              <a:rPr sz="4000" dirty="0"/>
              <a:t>dimiliki  fisioterapis</a:t>
            </a:r>
            <a:r>
              <a:rPr sz="4000" spc="-75" dirty="0"/>
              <a:t> </a:t>
            </a:r>
            <a:r>
              <a:rPr sz="4000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4993" y="1525890"/>
            <a:ext cx="10704407" cy="349903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484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dirty="0">
                <a:latin typeface="Times New Roman" pitchFamily="18" charset="0"/>
                <a:cs typeface="Times New Roman" pitchFamily="18" charset="0"/>
              </a:rPr>
              <a:t>Posisi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dan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stabilisasi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dengan</a:t>
            </a:r>
            <a:r>
              <a:rPr sz="2800" spc="-1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tepat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marR="5080" indent="-344805">
              <a:lnSpc>
                <a:spcPts val="3460"/>
              </a:lnSpc>
              <a:spcBef>
                <a:spcPts val="819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Menggerakkan bagian tubuh dengan</a:t>
            </a:r>
            <a:r>
              <a:rPr sz="28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ROM  yang</a:t>
            </a:r>
            <a:r>
              <a:rPr sz="2800" spc="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tepat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indent="-344805">
              <a:lnSpc>
                <a:spcPct val="100000"/>
              </a:lnSpc>
              <a:spcBef>
                <a:spcPts val="33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Menentukan akhir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ROM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(endfeel)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indent="-344805">
              <a:lnSpc>
                <a:spcPct val="100000"/>
              </a:lnSpc>
              <a:spcBef>
                <a:spcPts val="385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Palpasi bagian tulang secara</a:t>
            </a:r>
            <a:r>
              <a:rPr sz="2800" spc="-1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tepat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marR="902335" indent="-344805">
              <a:lnSpc>
                <a:spcPts val="3460"/>
              </a:lnSpc>
              <a:spcBef>
                <a:spcPts val="819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10" dirty="0">
                <a:latin typeface="Times New Roman" pitchFamily="18" charset="0"/>
                <a:cs typeface="Times New Roman" pitchFamily="18" charset="0"/>
              </a:rPr>
              <a:t>Menyesuaikan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instrumen pengukuran  dengan</a:t>
            </a:r>
            <a:r>
              <a:rPr sz="28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tepat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indent="-344805">
              <a:lnSpc>
                <a:spcPct val="100000"/>
              </a:lnSpc>
              <a:spcBef>
                <a:spcPts val="330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Membaca instrumen</a:t>
            </a:r>
            <a:r>
              <a:rPr sz="28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pengukuran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356870" indent="-344805">
              <a:lnSpc>
                <a:spcPct val="100000"/>
              </a:lnSpc>
              <a:spcBef>
                <a:spcPts val="385"/>
              </a:spcBef>
              <a:buChar char="•"/>
              <a:tabLst>
                <a:tab pos="356870" algn="l"/>
                <a:tab pos="357505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Mencatat hasil dengan</a:t>
            </a:r>
            <a:r>
              <a:rPr sz="2800" spc="-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tepat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pc="-10" dirty="0" smtClean="0"/>
              <a:t>POSISI (POSISIONING)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6870" indent="-344805">
              <a:spcBef>
                <a:spcPts val="869"/>
              </a:spcBef>
              <a:tabLst>
                <a:tab pos="356870" algn="l"/>
                <a:tab pos="357505" algn="l"/>
              </a:tabLst>
            </a:pP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Menempatkan sendi pada posisi </a:t>
            </a:r>
            <a:r>
              <a:rPr lang="id-ID" sz="2800" spc="-15" dirty="0" smtClean="0"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id-ID" sz="2800" spc="-6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spc="5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d-ID" sz="2800" spc="5" dirty="0" smtClean="0">
                <a:latin typeface="Times New Roman" pitchFamily="18" charset="0"/>
                <a:cs typeface="Times New Roman" pitchFamily="18" charset="0"/>
              </a:rPr>
              <a:t>0)</a:t>
            </a:r>
            <a:endParaRPr lang="id-ID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56870" marR="381635" indent="-344805">
              <a:spcBef>
                <a:spcPts val="770"/>
              </a:spcBef>
              <a:tabLst>
                <a:tab pos="356870" algn="l"/>
                <a:tab pos="357505" algn="l"/>
              </a:tabLst>
            </a:pP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Membantu </a:t>
            </a:r>
            <a:r>
              <a:rPr lang="id-ID" sz="2800" dirty="0" smtClean="0">
                <a:latin typeface="Times New Roman" pitchFamily="18" charset="0"/>
                <a:cs typeface="Times New Roman" pitchFamily="18" charset="0"/>
              </a:rPr>
              <a:t>stabilisasi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segmen</a:t>
            </a:r>
            <a:r>
              <a:rPr lang="id-ID" sz="2800" spc="-9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proksimal  sendi</a:t>
            </a:r>
            <a:endParaRPr lang="id-ID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56870" marR="5080" indent="-344805">
              <a:spcBef>
                <a:spcPts val="770"/>
              </a:spcBef>
              <a:tabLst>
                <a:tab pos="356870" algn="l"/>
                <a:tab pos="357505" algn="l"/>
              </a:tabLst>
            </a:pP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Posisioning berpengaruh pada  ketegangan jaringan lunak di sekitar</a:t>
            </a:r>
            <a:r>
              <a:rPr lang="id-ID" sz="2800" spc="-10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sendi  (kapsul, ligamen,</a:t>
            </a:r>
            <a:r>
              <a:rPr lang="id-ID" sz="2800" spc="-7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otot)</a:t>
            </a:r>
            <a:endParaRPr lang="id-ID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id-ID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pc="-5" dirty="0" smtClean="0"/>
              <a:t>Stab</a:t>
            </a:r>
            <a:r>
              <a:rPr lang="id-ID" spc="5" dirty="0" smtClean="0"/>
              <a:t>i</a:t>
            </a:r>
            <a:r>
              <a:rPr lang="id-ID" spc="-5" dirty="0" smtClean="0"/>
              <a:t>l</a:t>
            </a:r>
            <a:r>
              <a:rPr lang="id-ID" spc="5" dirty="0" smtClean="0"/>
              <a:t>i</a:t>
            </a:r>
            <a:r>
              <a:rPr lang="id-ID" spc="-5" dirty="0" smtClean="0"/>
              <a:t>s</a:t>
            </a:r>
            <a:r>
              <a:rPr lang="id-ID" spc="5" dirty="0" smtClean="0"/>
              <a:t>a</a:t>
            </a:r>
            <a:r>
              <a:rPr lang="id-ID" spc="-5" dirty="0" smtClean="0"/>
              <a:t>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6870" marR="5080" indent="-344805" algn="just">
              <a:spcBef>
                <a:spcPts val="95"/>
              </a:spcBef>
              <a:tabLst>
                <a:tab pos="356870" algn="l"/>
                <a:tab pos="357505" algn="l"/>
              </a:tabLst>
            </a:pP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Mengisolasi bagian tubuh dan</a:t>
            </a:r>
            <a:r>
              <a:rPr lang="id-ID" sz="2800" spc="-11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segmen  proksimal sendi </a:t>
            </a:r>
            <a:r>
              <a:rPr lang="id-ID" sz="2800" spc="-15" dirty="0" smtClean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akan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diukur, mencegah </a:t>
            </a:r>
            <a:r>
              <a:rPr lang="id-ID" sz="2800" spc="-10" dirty="0" smtClean="0">
                <a:latin typeface="Times New Roman" pitchFamily="18" charset="0"/>
                <a:cs typeface="Times New Roman" pitchFamily="18" charset="0"/>
              </a:rPr>
              <a:t>terjadinya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gerakan sinergis  pada sendi lain </a:t>
            </a:r>
            <a:r>
              <a:rPr lang="id-ID" sz="2800" spc="-15" dirty="0" smtClean="0">
                <a:latin typeface="Times New Roman" pitchFamily="18" charset="0"/>
                <a:cs typeface="Times New Roman" pitchFamily="18" charset="0"/>
              </a:rPr>
              <a:t>yang</a:t>
            </a:r>
            <a:r>
              <a:rPr lang="id-ID" sz="28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berhubungan</a:t>
            </a:r>
            <a:endParaRPr lang="id-ID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56870" indent="-344805" algn="just">
              <a:spcBef>
                <a:spcPts val="775"/>
              </a:spcBef>
              <a:tabLst>
                <a:tab pos="356870" algn="l"/>
                <a:tab pos="357505" algn="l"/>
              </a:tabLst>
            </a:pP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Dapat dilakukan secara</a:t>
            </a:r>
            <a:r>
              <a:rPr lang="id-ID" sz="2800" spc="-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800" spc="-5" dirty="0" smtClean="0">
                <a:latin typeface="Times New Roman" pitchFamily="18" charset="0"/>
                <a:cs typeface="Times New Roman" pitchFamily="18" charset="0"/>
              </a:rPr>
              <a:t>manual</a:t>
            </a:r>
            <a:endParaRPr lang="id-ID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id-ID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9369" y="483185"/>
            <a:ext cx="7568353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Instrumen</a:t>
            </a:r>
            <a:r>
              <a:rPr sz="4400" spc="-40" dirty="0"/>
              <a:t> </a:t>
            </a:r>
            <a:r>
              <a:rPr sz="4400" spc="-5" dirty="0"/>
              <a:t>Pengukuran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914401" y="2819400"/>
            <a:ext cx="3695700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38835" y="1642999"/>
            <a:ext cx="3149600" cy="2333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05835" y="3500437"/>
            <a:ext cx="3860800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5031" y="483185"/>
            <a:ext cx="7359227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" dirty="0"/>
              <a:t>3 prinsip bidang</a:t>
            </a:r>
            <a:r>
              <a:rPr sz="4400" spc="-55" dirty="0"/>
              <a:t> </a:t>
            </a:r>
            <a:r>
              <a:rPr sz="4400" spc="-5" dirty="0"/>
              <a:t>gerak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14992" y="1525890"/>
            <a:ext cx="10728112" cy="3004668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527685" indent="-515620">
              <a:lnSpc>
                <a:spcPct val="100000"/>
              </a:lnSpc>
              <a:spcBef>
                <a:spcPts val="86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Sagital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527685" marR="50165">
              <a:lnSpc>
                <a:spcPct val="100000"/>
              </a:lnSpc>
              <a:spcBef>
                <a:spcPts val="770"/>
              </a:spcBef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bidang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membagi seluruh tubuh</a:t>
            </a:r>
            <a:r>
              <a:rPr sz="28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atau  bagian tubuh ke dalam segmen dekstra  (kanan) dan sinistra</a:t>
            </a:r>
            <a:r>
              <a:rPr sz="2800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(kiri)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460375" indent="-448309">
              <a:lnSpc>
                <a:spcPct val="100000"/>
              </a:lnSpc>
              <a:spcBef>
                <a:spcPts val="775"/>
              </a:spcBef>
              <a:buAutoNum type="arabicPeriod" startAt="2"/>
              <a:tabLst>
                <a:tab pos="461009" algn="l"/>
              </a:tabLst>
            </a:pPr>
            <a:r>
              <a:rPr sz="2800" spc="-10" dirty="0">
                <a:latin typeface="Times New Roman" pitchFamily="18" charset="0"/>
                <a:cs typeface="Times New Roman" pitchFamily="18" charset="0"/>
              </a:rPr>
              <a:t>Frontal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527685" marR="5080">
              <a:lnSpc>
                <a:spcPct val="100000"/>
              </a:lnSpc>
              <a:spcBef>
                <a:spcPts val="770"/>
              </a:spcBef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Bidang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membagi seluruh tubuh</a:t>
            </a:r>
            <a:r>
              <a:rPr sz="28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atau  bagian tubuh ke dalam segmen depan  dan</a:t>
            </a:r>
            <a:r>
              <a:rPr sz="28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belakang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4993" y="738632"/>
            <a:ext cx="6073140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800" b="1" spc="-5" dirty="0">
                <a:latin typeface="Times New Roman" pitchFamily="18" charset="0"/>
                <a:cs typeface="Times New Roman" pitchFamily="18" charset="0"/>
              </a:rPr>
              <a:t>3. Tranversal /</a:t>
            </a:r>
            <a:r>
              <a:rPr sz="2800" b="1" spc="-7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pc="-5" dirty="0">
                <a:latin typeface="Times New Roman" pitchFamily="18" charset="0"/>
                <a:cs typeface="Times New Roman" pitchFamily="18" charset="0"/>
              </a:rPr>
              <a:t>Horizontal</a:t>
            </a:r>
            <a:endParaRPr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4224" y="1324101"/>
            <a:ext cx="9401387" cy="87331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Bidang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yang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membagi bagian tubuh  menjadi 2 bagian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yaitu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atas dan</a:t>
            </a:r>
            <a:r>
              <a:rPr sz="2800" spc="-9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bawah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2000" y="2571751"/>
            <a:ext cx="6858000" cy="3857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05835" y="2643187"/>
            <a:ext cx="3987800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D4B2F0-B920-46BA-9994-DE1C93BD8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ROM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43BFA0-9D65-4C0F-8C9B-33240A4A1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49" y="1223682"/>
            <a:ext cx="10972800" cy="4409964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ROM (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Range Of Motion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pengukuran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luas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jarak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sendi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berdasarkan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MMT (Manual Muscle Testing).</a:t>
            </a:r>
          </a:p>
          <a:p>
            <a:pPr marL="0" indent="0">
              <a:buNone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umum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dikenal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penulisan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 Zero method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dituliskan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nama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sendi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diikuti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Gerakan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diikuti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derajat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derajat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akhir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sendi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knee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fleksi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0˚ -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˚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ekstensi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0˚- 5˚ (conventional)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ISOM (International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Standar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Orthopedic </a:t>
            </a:r>
            <a:r>
              <a:rPr lang="id-ID" sz="2000" b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easurement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dituliskan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nama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sendi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bidang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gerak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diikuti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derajat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Gerakan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menjauhi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tubuh-titik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awal-nilai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derajat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Gerakan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mendekati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tubuh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knee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 0° – 0° –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°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artinya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posisi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0°,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Gerakan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ekstensi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0°,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Gerakan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fleksi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°)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Elbow : S 5° – 0° –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°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artinya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titik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posisi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0°,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Gerakan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ekstensi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5°,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Gerakan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fleksi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id-ID" sz="2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°)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2104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C:\Users\User\Pictures\Screenshots\Screenshot (18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9434"/>
            <a:ext cx="12191999" cy="6840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C:\Users\User\Pictures\Screenshots\Screenshot (189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25491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C:\Users\User\Pictures\Screenshots\Screenshot (184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6144"/>
            <a:ext cx="12192000" cy="69114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C:\Users\User\Pictures\Screenshots\Screenshot (185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714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C:\Users\User\Pictures\Screenshots\Screenshot (186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435"/>
            <a:ext cx="12192000" cy="68083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C:\Users\User\Pictures\Screenshots\Screenshot (188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9442" y="0"/>
            <a:ext cx="1226876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spc="-10" dirty="0" smtClean="0">
                <a:latin typeface="Arial"/>
                <a:cs typeface="Arial"/>
              </a:rPr>
              <a:t>Thoracal</a:t>
            </a:r>
            <a:r>
              <a:rPr lang="id-ID" b="1" spc="-40" dirty="0" smtClean="0">
                <a:latin typeface="Arial"/>
                <a:cs typeface="Arial"/>
              </a:rPr>
              <a:t> </a:t>
            </a:r>
            <a:r>
              <a:rPr lang="id-ID" b="1" spc="-5" dirty="0" smtClean="0">
                <a:latin typeface="Arial"/>
                <a:cs typeface="Arial"/>
              </a:rPr>
              <a:t>dan Lumbal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61" y="1142985"/>
            <a:ext cx="10972800" cy="4525963"/>
          </a:xfrm>
        </p:spPr>
        <p:txBody>
          <a:bodyPr/>
          <a:lstStyle/>
          <a:p>
            <a:pPr marL="369570" marR="908050" indent="-344805">
              <a:tabLst>
                <a:tab pos="369570" algn="l"/>
                <a:tab pos="370205" algn="l"/>
              </a:tabLst>
            </a:pPr>
            <a:endParaRPr lang="id-ID" sz="2000" spc="-5" dirty="0" smtClean="0">
              <a:latin typeface="Arial"/>
              <a:cs typeface="Arial"/>
            </a:endParaRPr>
          </a:p>
          <a:p>
            <a:pPr marL="369570" marR="908050" indent="-344805">
              <a:tabLst>
                <a:tab pos="369570" algn="l"/>
                <a:tab pos="370205" algn="l"/>
              </a:tabLst>
            </a:pPr>
            <a:r>
              <a:rPr lang="id-ID" sz="2000" spc="-5" dirty="0" smtClean="0">
                <a:latin typeface="Arial"/>
                <a:cs typeface="Arial"/>
              </a:rPr>
              <a:t>Titik Fulcrum untuk bidang F : S1</a:t>
            </a:r>
            <a:endParaRPr lang="id-ID" sz="2000" spc="-5" dirty="0" smtClean="0">
              <a:latin typeface="Arial"/>
              <a:cs typeface="Arial"/>
            </a:endParaRPr>
          </a:p>
          <a:p>
            <a:pPr marL="369570" marR="908050" indent="-344805">
              <a:tabLst>
                <a:tab pos="369570" algn="l"/>
                <a:tab pos="370205" algn="l"/>
              </a:tabLst>
            </a:pPr>
            <a:r>
              <a:rPr lang="id-ID" sz="2000" spc="-5" dirty="0" smtClean="0">
                <a:latin typeface="Arial"/>
                <a:cs typeface="Arial"/>
              </a:rPr>
              <a:t>Titik </a:t>
            </a:r>
            <a:r>
              <a:rPr lang="id-ID" sz="2000" spc="-5" dirty="0" smtClean="0">
                <a:latin typeface="Arial"/>
                <a:cs typeface="Arial"/>
              </a:rPr>
              <a:t>fulcrum </a:t>
            </a:r>
            <a:r>
              <a:rPr lang="id-ID" sz="2000" spc="-10" dirty="0" smtClean="0">
                <a:latin typeface="Arial"/>
                <a:cs typeface="Arial"/>
              </a:rPr>
              <a:t>untuk bidang S </a:t>
            </a:r>
            <a:r>
              <a:rPr lang="id-ID" sz="2000" spc="-5" dirty="0" smtClean="0">
                <a:latin typeface="Arial"/>
                <a:cs typeface="Arial"/>
              </a:rPr>
              <a:t>: </a:t>
            </a:r>
            <a:r>
              <a:rPr lang="id-ID" sz="2000" spc="-10" dirty="0" smtClean="0">
                <a:latin typeface="Arial"/>
                <a:cs typeface="Arial"/>
              </a:rPr>
              <a:t>Pada C7 &amp; S1 (dengan tehnik  </a:t>
            </a:r>
            <a:r>
              <a:rPr lang="id-ID" sz="2000" spc="-5" dirty="0" smtClean="0">
                <a:latin typeface="Arial"/>
                <a:cs typeface="Arial"/>
              </a:rPr>
              <a:t>pengukuran scober</a:t>
            </a:r>
            <a:r>
              <a:rPr lang="id-ID" sz="2000" spc="-10" dirty="0" smtClean="0">
                <a:latin typeface="Arial"/>
                <a:cs typeface="Arial"/>
              </a:rPr>
              <a:t> </a:t>
            </a:r>
            <a:r>
              <a:rPr lang="id-ID" sz="2000" spc="-5" dirty="0" smtClean="0">
                <a:latin typeface="Arial"/>
                <a:cs typeface="Arial"/>
              </a:rPr>
              <a:t>test).</a:t>
            </a:r>
            <a:endParaRPr lang="id-ID" sz="2000" dirty="0" smtClean="0">
              <a:latin typeface="Arial"/>
              <a:cs typeface="Arial"/>
            </a:endParaRPr>
          </a:p>
          <a:p>
            <a:pPr marL="369570" marR="541020" indent="-344805">
              <a:spcBef>
                <a:spcPts val="484"/>
              </a:spcBef>
              <a:tabLst>
                <a:tab pos="369570" algn="l"/>
                <a:tab pos="370205" algn="l"/>
              </a:tabLst>
            </a:pPr>
            <a:r>
              <a:rPr lang="id-ID" sz="2000" spc="-5" dirty="0" smtClean="0">
                <a:latin typeface="Arial"/>
                <a:cs typeface="Arial"/>
              </a:rPr>
              <a:t>Titik fulcrum </a:t>
            </a:r>
            <a:r>
              <a:rPr lang="id-ID" sz="2000" spc="-10" dirty="0" smtClean="0">
                <a:latin typeface="Arial"/>
                <a:cs typeface="Arial"/>
              </a:rPr>
              <a:t>untuk bidang R </a:t>
            </a:r>
            <a:r>
              <a:rPr lang="id-ID" sz="2000" spc="-5" dirty="0" smtClean="0">
                <a:latin typeface="Arial"/>
                <a:cs typeface="Arial"/>
              </a:rPr>
              <a:t>: </a:t>
            </a:r>
            <a:r>
              <a:rPr lang="id-ID" sz="2000" spc="-15" dirty="0" smtClean="0">
                <a:latin typeface="Arial"/>
                <a:cs typeface="Arial"/>
              </a:rPr>
              <a:t>Pada </a:t>
            </a:r>
            <a:r>
              <a:rPr lang="id-ID" sz="2000" spc="-5" dirty="0" smtClean="0">
                <a:latin typeface="Arial"/>
                <a:cs typeface="Arial"/>
              </a:rPr>
              <a:t>middle </a:t>
            </a:r>
            <a:r>
              <a:rPr lang="id-ID" sz="2000" spc="-10" dirty="0" smtClean="0">
                <a:latin typeface="Arial"/>
                <a:cs typeface="Arial"/>
              </a:rPr>
              <a:t>superior </a:t>
            </a:r>
            <a:r>
              <a:rPr lang="id-ID" sz="2000" spc="-5" dirty="0" smtClean="0">
                <a:latin typeface="Arial"/>
                <a:cs typeface="Arial"/>
              </a:rPr>
              <a:t>os </a:t>
            </a:r>
            <a:r>
              <a:rPr lang="id-ID" sz="2000" spc="-10" dirty="0" smtClean="0">
                <a:latin typeface="Arial"/>
                <a:cs typeface="Arial"/>
              </a:rPr>
              <a:t>cranium  </a:t>
            </a:r>
            <a:r>
              <a:rPr lang="id-ID" sz="2000" spc="-5" dirty="0" smtClean="0">
                <a:latin typeface="Arial"/>
                <a:cs typeface="Arial"/>
              </a:rPr>
              <a:t>sejajar thoracic </a:t>
            </a:r>
            <a:r>
              <a:rPr lang="id-ID" sz="2000" spc="-10" dirty="0" smtClean="0">
                <a:latin typeface="Arial"/>
                <a:cs typeface="Arial"/>
              </a:rPr>
              <a:t>&amp; </a:t>
            </a:r>
            <a:r>
              <a:rPr lang="id-ID" sz="2000" spc="-5" dirty="0" smtClean="0">
                <a:latin typeface="Arial"/>
                <a:cs typeface="Arial"/>
              </a:rPr>
              <a:t>lumbar</a:t>
            </a:r>
            <a:r>
              <a:rPr lang="id-ID" sz="2000" dirty="0" smtClean="0">
                <a:latin typeface="Arial"/>
                <a:cs typeface="Arial"/>
              </a:rPr>
              <a:t> </a:t>
            </a:r>
            <a:r>
              <a:rPr lang="id-ID" sz="2000" spc="-10" dirty="0" smtClean="0">
                <a:latin typeface="Arial"/>
                <a:cs typeface="Arial"/>
              </a:rPr>
              <a:t>spine..</a:t>
            </a:r>
            <a:endParaRPr lang="id-ID" sz="2000" dirty="0" smtClean="0">
              <a:latin typeface="Arial"/>
              <a:cs typeface="Arial"/>
            </a:endParaRPr>
          </a:p>
          <a:p>
            <a:pPr marL="369570" indent="-344805">
              <a:spcBef>
                <a:spcPts val="480"/>
              </a:spcBef>
              <a:tabLst>
                <a:tab pos="369570" algn="l"/>
                <a:tab pos="370205" algn="l"/>
              </a:tabLst>
            </a:pPr>
            <a:r>
              <a:rPr lang="id-ID" sz="2000" spc="-10" dirty="0" smtClean="0">
                <a:latin typeface="Arial"/>
                <a:cs typeface="Arial"/>
              </a:rPr>
              <a:t>Letak </a:t>
            </a:r>
            <a:r>
              <a:rPr lang="id-ID" sz="2000" spc="-5" dirty="0" smtClean="0">
                <a:latin typeface="Arial"/>
                <a:cs typeface="Arial"/>
              </a:rPr>
              <a:t>goneometer </a:t>
            </a:r>
            <a:r>
              <a:rPr lang="id-ID" sz="2000" spc="-10" dirty="0" smtClean="0">
                <a:latin typeface="Arial"/>
                <a:cs typeface="Arial"/>
              </a:rPr>
              <a:t>bidang </a:t>
            </a:r>
            <a:r>
              <a:rPr lang="id-ID" sz="2000" spc="-5" dirty="0" smtClean="0">
                <a:latin typeface="Arial"/>
                <a:cs typeface="Arial"/>
              </a:rPr>
              <a:t>F, Pasif : searah </a:t>
            </a:r>
            <a:r>
              <a:rPr lang="id-ID" sz="2000" spc="-10" dirty="0" smtClean="0">
                <a:latin typeface="Arial"/>
                <a:cs typeface="Arial"/>
              </a:rPr>
              <a:t>S1, </a:t>
            </a:r>
            <a:r>
              <a:rPr lang="id-ID" sz="2000" spc="-5" dirty="0" smtClean="0">
                <a:latin typeface="Arial"/>
                <a:cs typeface="Arial"/>
              </a:rPr>
              <a:t>Aktif : searah</a:t>
            </a:r>
            <a:r>
              <a:rPr lang="id-ID" sz="2000" spc="80" dirty="0" smtClean="0">
                <a:latin typeface="Arial"/>
                <a:cs typeface="Arial"/>
              </a:rPr>
              <a:t> </a:t>
            </a:r>
            <a:r>
              <a:rPr lang="id-ID" sz="2000" spc="-5" dirty="0" smtClean="0">
                <a:latin typeface="Arial"/>
                <a:cs typeface="Arial"/>
              </a:rPr>
              <a:t>C7.</a:t>
            </a:r>
            <a:endParaRPr lang="id-ID" sz="2000" dirty="0" smtClean="0">
              <a:latin typeface="Arial"/>
              <a:cs typeface="Arial"/>
            </a:endParaRPr>
          </a:p>
          <a:p>
            <a:pPr marL="369570" marR="71120" indent="-344805">
              <a:spcBef>
                <a:spcPts val="480"/>
              </a:spcBef>
              <a:tabLst>
                <a:tab pos="369570" algn="l"/>
                <a:tab pos="370205" algn="l"/>
              </a:tabLst>
            </a:pPr>
            <a:r>
              <a:rPr lang="id-ID" sz="2000" spc="-10" dirty="0" smtClean="0">
                <a:latin typeface="Arial"/>
                <a:cs typeface="Arial"/>
              </a:rPr>
              <a:t>Letak ujung </a:t>
            </a:r>
            <a:r>
              <a:rPr lang="id-ID" sz="2000" spc="-5" dirty="0" smtClean="0">
                <a:latin typeface="Arial"/>
                <a:cs typeface="Arial"/>
              </a:rPr>
              <a:t>midline </a:t>
            </a:r>
            <a:r>
              <a:rPr lang="id-ID" sz="2000" spc="-10" dirty="0" smtClean="0">
                <a:latin typeface="Arial"/>
                <a:cs typeface="Arial"/>
              </a:rPr>
              <a:t>bidang S dengan </a:t>
            </a:r>
            <a:r>
              <a:rPr lang="id-ID" sz="2000" spc="-5" dirty="0" smtClean="0">
                <a:latin typeface="Arial"/>
                <a:cs typeface="Arial"/>
              </a:rPr>
              <a:t>scober test </a:t>
            </a:r>
            <a:r>
              <a:rPr lang="id-ID" sz="2000" spc="-10" dirty="0" smtClean="0">
                <a:latin typeface="Arial"/>
                <a:cs typeface="Arial"/>
              </a:rPr>
              <a:t>technique </a:t>
            </a:r>
            <a:r>
              <a:rPr lang="id-ID" sz="2000" spc="-5" dirty="0" smtClean="0">
                <a:latin typeface="Arial"/>
                <a:cs typeface="Arial"/>
              </a:rPr>
              <a:t>: Ujung  midline </a:t>
            </a:r>
            <a:r>
              <a:rPr lang="id-ID" sz="2000" spc="-10" dirty="0" smtClean="0">
                <a:latin typeface="Arial"/>
                <a:cs typeface="Arial"/>
              </a:rPr>
              <a:t>pada C7 dan </a:t>
            </a:r>
            <a:r>
              <a:rPr lang="id-ID" sz="2000" spc="-5" dirty="0" smtClean="0">
                <a:latin typeface="Arial"/>
                <a:cs typeface="Arial"/>
              </a:rPr>
              <a:t>searah </a:t>
            </a:r>
            <a:r>
              <a:rPr lang="id-ID" sz="2000" spc="-10" dirty="0" smtClean="0">
                <a:latin typeface="Arial"/>
                <a:cs typeface="Arial"/>
              </a:rPr>
              <a:t>sepanjang S1, lalu pasien </a:t>
            </a:r>
            <a:r>
              <a:rPr lang="id-ID" sz="2000" spc="-5" dirty="0" smtClean="0">
                <a:latin typeface="Arial"/>
                <a:cs typeface="Arial"/>
              </a:rPr>
              <a:t>di suruh  </a:t>
            </a:r>
            <a:r>
              <a:rPr lang="id-ID" sz="2000" dirty="0" smtClean="0">
                <a:latin typeface="Arial"/>
                <a:cs typeface="Arial"/>
              </a:rPr>
              <a:t>membungkuk </a:t>
            </a:r>
            <a:r>
              <a:rPr lang="id-ID" sz="2000" spc="-10" dirty="0" smtClean="0">
                <a:latin typeface="Arial"/>
                <a:cs typeface="Arial"/>
              </a:rPr>
              <a:t>dan dihitung selisihnya </a:t>
            </a:r>
            <a:r>
              <a:rPr lang="id-ID" sz="2000" dirty="0" smtClean="0">
                <a:latin typeface="Arial"/>
                <a:cs typeface="Arial"/>
              </a:rPr>
              <a:t>(normal </a:t>
            </a:r>
            <a:r>
              <a:rPr lang="id-ID" sz="2000" spc="-5" dirty="0" smtClean="0">
                <a:latin typeface="Arial"/>
                <a:cs typeface="Arial"/>
              </a:rPr>
              <a:t>4 – 8</a:t>
            </a:r>
            <a:r>
              <a:rPr lang="id-ID" sz="2000" spc="95" dirty="0" smtClean="0">
                <a:latin typeface="Arial"/>
                <a:cs typeface="Arial"/>
              </a:rPr>
              <a:t> </a:t>
            </a:r>
            <a:r>
              <a:rPr lang="id-ID" sz="2000" spc="5" dirty="0" smtClean="0">
                <a:latin typeface="Arial"/>
                <a:cs typeface="Arial"/>
              </a:rPr>
              <a:t>cm).</a:t>
            </a:r>
            <a:endParaRPr lang="id-ID" sz="2000" dirty="0" smtClean="0">
              <a:latin typeface="Arial"/>
              <a:cs typeface="Arial"/>
            </a:endParaRPr>
          </a:p>
          <a:p>
            <a:pPr marL="369570" marR="17780" indent="-344805" algn="just">
              <a:spcBef>
                <a:spcPts val="484"/>
              </a:spcBef>
              <a:tabLst>
                <a:tab pos="370205" algn="l"/>
              </a:tabLst>
            </a:pPr>
            <a:r>
              <a:rPr lang="id-ID" sz="2000" spc="-10" dirty="0" smtClean="0">
                <a:latin typeface="Arial"/>
                <a:cs typeface="Arial"/>
              </a:rPr>
              <a:t>Letak </a:t>
            </a:r>
            <a:r>
              <a:rPr lang="id-ID" sz="2000" spc="-5" dirty="0" smtClean="0">
                <a:latin typeface="Arial"/>
                <a:cs typeface="Arial"/>
              </a:rPr>
              <a:t>goneometer </a:t>
            </a:r>
            <a:r>
              <a:rPr lang="id-ID" sz="2000" spc="-10" dirty="0" smtClean="0">
                <a:latin typeface="Arial"/>
                <a:cs typeface="Arial"/>
              </a:rPr>
              <a:t>bidang </a:t>
            </a:r>
            <a:r>
              <a:rPr lang="id-ID" sz="2000" spc="-5" dirty="0" smtClean="0">
                <a:latin typeface="Arial"/>
                <a:cs typeface="Arial"/>
              </a:rPr>
              <a:t>R, </a:t>
            </a:r>
            <a:r>
              <a:rPr lang="id-ID" sz="2000" spc="-10" dirty="0" smtClean="0">
                <a:latin typeface="Arial"/>
                <a:cs typeface="Arial"/>
              </a:rPr>
              <a:t>Pasif </a:t>
            </a:r>
            <a:r>
              <a:rPr lang="id-ID" sz="2000" spc="-5" dirty="0" smtClean="0">
                <a:latin typeface="Arial"/>
                <a:cs typeface="Arial"/>
              </a:rPr>
              <a:t>: </a:t>
            </a:r>
            <a:r>
              <a:rPr lang="id-ID" sz="2000" spc="-10" dirty="0" smtClean="0">
                <a:latin typeface="Arial"/>
                <a:cs typeface="Arial"/>
              </a:rPr>
              <a:t>dari </a:t>
            </a:r>
            <a:r>
              <a:rPr lang="id-ID" sz="2000" spc="-5" dirty="0" smtClean="0">
                <a:latin typeface="Arial"/>
                <a:cs typeface="Arial"/>
              </a:rPr>
              <a:t>middle superior os cranium  sejajar kearah </a:t>
            </a:r>
            <a:r>
              <a:rPr lang="id-ID" sz="2000" spc="-10" dirty="0" smtClean="0">
                <a:latin typeface="Arial"/>
                <a:cs typeface="Arial"/>
              </a:rPr>
              <a:t>lateral, </a:t>
            </a:r>
            <a:r>
              <a:rPr lang="id-ID" sz="2000" spc="-5" dirty="0" smtClean="0">
                <a:latin typeface="Arial"/>
                <a:cs typeface="Arial"/>
              </a:rPr>
              <a:t>Aktif : </a:t>
            </a:r>
            <a:r>
              <a:rPr lang="id-ID" sz="2000" spc="-10" dirty="0" smtClean="0">
                <a:latin typeface="Arial"/>
                <a:cs typeface="Arial"/>
              </a:rPr>
              <a:t>dari </a:t>
            </a:r>
            <a:r>
              <a:rPr lang="id-ID" sz="2000" spc="-5" dirty="0" smtClean="0">
                <a:latin typeface="Arial"/>
                <a:cs typeface="Arial"/>
              </a:rPr>
              <a:t>middle </a:t>
            </a:r>
            <a:r>
              <a:rPr lang="id-ID" sz="2000" spc="-10" dirty="0" smtClean="0">
                <a:latin typeface="Arial"/>
                <a:cs typeface="Arial"/>
              </a:rPr>
              <a:t>superior </a:t>
            </a:r>
            <a:r>
              <a:rPr lang="id-ID" sz="2000" spc="-5" dirty="0" smtClean="0">
                <a:latin typeface="Arial"/>
                <a:cs typeface="Arial"/>
              </a:rPr>
              <a:t>os </a:t>
            </a:r>
            <a:r>
              <a:rPr lang="id-ID" sz="2000" spc="-10" dirty="0" smtClean="0">
                <a:latin typeface="Arial"/>
                <a:cs typeface="Arial"/>
              </a:rPr>
              <a:t>cranium </a:t>
            </a:r>
            <a:r>
              <a:rPr lang="id-ID" sz="2000" spc="-5" dirty="0" smtClean="0">
                <a:latin typeface="Arial"/>
                <a:cs typeface="Arial"/>
              </a:rPr>
              <a:t>sejajar  </a:t>
            </a:r>
            <a:r>
              <a:rPr lang="id-ID" sz="2000" dirty="0" smtClean="0">
                <a:latin typeface="Arial"/>
                <a:cs typeface="Arial"/>
              </a:rPr>
              <a:t>kearah</a:t>
            </a:r>
            <a:r>
              <a:rPr lang="id-ID" sz="2000" spc="-45" dirty="0" smtClean="0">
                <a:latin typeface="Arial"/>
                <a:cs typeface="Arial"/>
              </a:rPr>
              <a:t> </a:t>
            </a:r>
            <a:r>
              <a:rPr lang="id-ID" sz="2000" spc="-10" dirty="0" smtClean="0">
                <a:latin typeface="Arial"/>
                <a:cs typeface="Arial"/>
              </a:rPr>
              <a:t>lateral.</a:t>
            </a:r>
            <a:endParaRPr lang="id-ID" sz="2000" dirty="0" smtClean="0">
              <a:latin typeface="Arial"/>
              <a:cs typeface="Arial"/>
            </a:endParaRPr>
          </a:p>
          <a:p>
            <a:pPr marL="369570" indent="-344805">
              <a:spcBef>
                <a:spcPts val="484"/>
              </a:spcBef>
              <a:tabLst>
                <a:tab pos="369570" algn="l"/>
                <a:tab pos="370205" algn="l"/>
              </a:tabLst>
            </a:pPr>
            <a:r>
              <a:rPr lang="id-ID" sz="2000" spc="-10" dirty="0" smtClean="0">
                <a:latin typeface="Arial"/>
                <a:cs typeface="Arial"/>
              </a:rPr>
              <a:t>S </a:t>
            </a:r>
            <a:r>
              <a:rPr lang="id-ID" sz="2000" spc="-5" dirty="0" smtClean="0">
                <a:latin typeface="Arial"/>
                <a:cs typeface="Arial"/>
              </a:rPr>
              <a:t>: 30° – </a:t>
            </a:r>
            <a:r>
              <a:rPr lang="id-ID" sz="2000" spc="-10" dirty="0" smtClean="0">
                <a:latin typeface="Arial"/>
                <a:cs typeface="Arial"/>
              </a:rPr>
              <a:t>0° </a:t>
            </a:r>
            <a:r>
              <a:rPr lang="id-ID" sz="2000" spc="-5" dirty="0" smtClean="0">
                <a:latin typeface="Arial"/>
                <a:cs typeface="Arial"/>
              </a:rPr>
              <a:t>–</a:t>
            </a:r>
            <a:r>
              <a:rPr lang="id-ID" sz="2000" spc="-65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85°</a:t>
            </a:r>
          </a:p>
          <a:p>
            <a:pPr marL="369570" indent="-344805">
              <a:spcBef>
                <a:spcPts val="480"/>
              </a:spcBef>
              <a:tabLst>
                <a:tab pos="369570" algn="l"/>
                <a:tab pos="370205" algn="l"/>
              </a:tabLst>
            </a:pPr>
            <a:r>
              <a:rPr lang="id-ID" sz="2000" spc="-5" dirty="0" smtClean="0">
                <a:latin typeface="Arial"/>
                <a:cs typeface="Arial"/>
              </a:rPr>
              <a:t>F : </a:t>
            </a:r>
            <a:r>
              <a:rPr lang="id-ID" sz="2000" dirty="0" smtClean="0">
                <a:latin typeface="Arial"/>
                <a:cs typeface="Arial"/>
              </a:rPr>
              <a:t>30° </a:t>
            </a:r>
            <a:r>
              <a:rPr lang="id-ID" sz="2000" spc="-5" dirty="0" smtClean="0">
                <a:latin typeface="Arial"/>
                <a:cs typeface="Arial"/>
              </a:rPr>
              <a:t>– </a:t>
            </a:r>
            <a:r>
              <a:rPr lang="id-ID" sz="2000" spc="-10" dirty="0" smtClean="0">
                <a:latin typeface="Arial"/>
                <a:cs typeface="Arial"/>
              </a:rPr>
              <a:t>0° </a:t>
            </a:r>
            <a:r>
              <a:rPr lang="id-ID" sz="2000" spc="-5" dirty="0" smtClean="0">
                <a:latin typeface="Arial"/>
                <a:cs typeface="Arial"/>
              </a:rPr>
              <a:t>–</a:t>
            </a:r>
            <a:r>
              <a:rPr lang="id-ID" sz="2000" spc="-85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30°</a:t>
            </a:r>
          </a:p>
          <a:p>
            <a:pPr marL="369570" indent="-344805">
              <a:spcBef>
                <a:spcPts val="480"/>
              </a:spcBef>
              <a:tabLst>
                <a:tab pos="369570" algn="l"/>
                <a:tab pos="370205" algn="l"/>
              </a:tabLst>
            </a:pPr>
            <a:r>
              <a:rPr lang="id-ID" sz="2000" spc="-10" dirty="0" smtClean="0">
                <a:latin typeface="Arial"/>
                <a:cs typeface="Arial"/>
              </a:rPr>
              <a:t>R </a:t>
            </a:r>
            <a:r>
              <a:rPr lang="id-ID" sz="2000" spc="-5" dirty="0" smtClean="0">
                <a:latin typeface="Arial"/>
                <a:cs typeface="Arial"/>
              </a:rPr>
              <a:t>: 45° – </a:t>
            </a:r>
            <a:r>
              <a:rPr lang="id-ID" sz="2000" spc="5" dirty="0" smtClean="0">
                <a:latin typeface="Arial"/>
                <a:cs typeface="Arial"/>
              </a:rPr>
              <a:t>0° </a:t>
            </a:r>
            <a:r>
              <a:rPr lang="id-ID" sz="2000" spc="-5" dirty="0" smtClean="0">
                <a:latin typeface="Arial"/>
                <a:cs typeface="Arial"/>
              </a:rPr>
              <a:t>–</a:t>
            </a:r>
            <a:r>
              <a:rPr lang="id-ID" sz="2000" spc="-40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45°</a:t>
            </a:r>
          </a:p>
          <a:p>
            <a:endParaRPr lang="id-ID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pc="-5" dirty="0" smtClean="0">
                <a:latin typeface="Arial"/>
                <a:cs typeface="Arial"/>
              </a:rPr>
              <a:t>Contoh</a:t>
            </a:r>
            <a:r>
              <a:rPr lang="id-ID" spc="-70" dirty="0" smtClean="0">
                <a:latin typeface="Arial"/>
                <a:cs typeface="Arial"/>
              </a:rPr>
              <a:t> </a:t>
            </a:r>
            <a:r>
              <a:rPr lang="id-ID" spc="-5" dirty="0" smtClean="0">
                <a:latin typeface="Arial"/>
                <a:cs typeface="Arial"/>
              </a:rPr>
              <a:t>Soal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61" y="1285861"/>
            <a:ext cx="10972800" cy="4525963"/>
          </a:xfrm>
        </p:spPr>
        <p:txBody>
          <a:bodyPr/>
          <a:lstStyle/>
          <a:p>
            <a:pPr marL="356870" marR="5080" indent="-344805">
              <a:lnSpc>
                <a:spcPct val="100000"/>
              </a:lnSpc>
              <a:spcBef>
                <a:spcPts val="95"/>
              </a:spcBef>
            </a:pPr>
            <a:r>
              <a:rPr lang="id-ID" sz="2400" spc="-10" dirty="0" smtClean="0">
                <a:latin typeface="Arial"/>
                <a:cs typeface="Arial"/>
              </a:rPr>
              <a:t>Seorang </a:t>
            </a:r>
            <a:r>
              <a:rPr lang="id-ID" sz="2400" spc="-5" dirty="0" smtClean="0">
                <a:latin typeface="Arial"/>
                <a:cs typeface="Arial"/>
              </a:rPr>
              <a:t>perempuan </a:t>
            </a:r>
            <a:r>
              <a:rPr lang="id-ID" sz="2400" spc="-15" dirty="0" smtClean="0">
                <a:latin typeface="Arial"/>
                <a:cs typeface="Arial"/>
              </a:rPr>
              <a:t>usianya </a:t>
            </a:r>
            <a:r>
              <a:rPr lang="id-ID" sz="2400" spc="-10" dirty="0" smtClean="0">
                <a:latin typeface="Arial"/>
                <a:cs typeface="Arial"/>
              </a:rPr>
              <a:t>50 tahun </a:t>
            </a:r>
            <a:r>
              <a:rPr lang="id-ID" sz="2400" dirty="0" smtClean="0">
                <a:latin typeface="Arial"/>
                <a:cs typeface="Arial"/>
              </a:rPr>
              <a:t>mengalami fraktur </a:t>
            </a:r>
            <a:r>
              <a:rPr lang="id-ID" sz="2400" spc="5" dirty="0" smtClean="0">
                <a:latin typeface="Arial"/>
                <a:cs typeface="Arial"/>
              </a:rPr>
              <a:t>femur  </a:t>
            </a:r>
            <a:r>
              <a:rPr lang="id-ID" sz="2400" spc="-5" dirty="0" smtClean="0">
                <a:latin typeface="Arial"/>
                <a:cs typeface="Arial"/>
              </a:rPr>
              <a:t>sinistra </a:t>
            </a:r>
            <a:r>
              <a:rPr lang="id-ID" sz="2400" spc="-10" dirty="0" smtClean="0">
                <a:latin typeface="Arial"/>
                <a:cs typeface="Arial"/>
              </a:rPr>
              <a:t>1/3 </a:t>
            </a:r>
            <a:r>
              <a:rPr lang="id-ID" sz="2400" spc="-5" dirty="0" smtClean="0">
                <a:latin typeface="Arial"/>
                <a:cs typeface="Arial"/>
              </a:rPr>
              <a:t>proximal, dilakukan tindakan operasi pemasangan </a:t>
            </a:r>
            <a:r>
              <a:rPr lang="id-ID" sz="2400" spc="-10" dirty="0" smtClean="0">
                <a:latin typeface="Arial"/>
                <a:cs typeface="Arial"/>
              </a:rPr>
              <a:t>plate  and </a:t>
            </a:r>
            <a:r>
              <a:rPr lang="id-ID" sz="2400" spc="-5" dirty="0" smtClean="0">
                <a:latin typeface="Arial"/>
                <a:cs typeface="Arial"/>
              </a:rPr>
              <a:t>screw </a:t>
            </a:r>
            <a:r>
              <a:rPr lang="id-ID" sz="2400" spc="-25" dirty="0" smtClean="0">
                <a:latin typeface="Arial"/>
                <a:cs typeface="Arial"/>
              </a:rPr>
              <a:t>yang </a:t>
            </a:r>
            <a:r>
              <a:rPr lang="id-ID" sz="2400" dirty="0" smtClean="0">
                <a:latin typeface="Arial"/>
                <a:cs typeface="Arial"/>
              </a:rPr>
              <a:t>mengakibatkan </a:t>
            </a:r>
            <a:r>
              <a:rPr lang="id-ID" sz="2400" spc="-15" dirty="0" smtClean="0">
                <a:latin typeface="Arial"/>
                <a:cs typeface="Arial"/>
              </a:rPr>
              <a:t>adanya </a:t>
            </a:r>
            <a:r>
              <a:rPr lang="id-ID" sz="2400" spc="-5" dirty="0" smtClean="0">
                <a:latin typeface="Arial"/>
                <a:cs typeface="Arial"/>
              </a:rPr>
              <a:t>keterbatasan gerak </a:t>
            </a:r>
            <a:r>
              <a:rPr lang="id-ID" sz="2400" spc="-10" dirty="0" smtClean="0">
                <a:latin typeface="Arial"/>
                <a:cs typeface="Arial"/>
              </a:rPr>
              <a:t>pada  hip </a:t>
            </a:r>
            <a:r>
              <a:rPr lang="id-ID" sz="2400" spc="-5" dirty="0" smtClean="0">
                <a:latin typeface="Arial"/>
                <a:cs typeface="Arial"/>
              </a:rPr>
              <a:t>sinistranya. </a:t>
            </a:r>
            <a:r>
              <a:rPr lang="id-ID" sz="2400" dirty="0" smtClean="0">
                <a:latin typeface="Arial"/>
                <a:cs typeface="Arial"/>
              </a:rPr>
              <a:t>Hasil pengukuran </a:t>
            </a:r>
            <a:r>
              <a:rPr lang="id-ID" sz="2400" spc="-5" dirty="0" smtClean="0">
                <a:latin typeface="Arial"/>
                <a:cs typeface="Arial"/>
              </a:rPr>
              <a:t>ROM didapatkan </a:t>
            </a:r>
            <a:r>
              <a:rPr lang="id-ID" sz="2400" spc="-10" dirty="0" smtClean="0">
                <a:latin typeface="Arial"/>
                <a:cs typeface="Arial"/>
              </a:rPr>
              <a:t>S</a:t>
            </a:r>
            <a:r>
              <a:rPr lang="id-ID" sz="2400" spc="30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10°-0°-90°.</a:t>
            </a:r>
            <a:endParaRPr lang="id-ID" sz="2400" dirty="0" smtClean="0">
              <a:latin typeface="Arial"/>
              <a:cs typeface="Arial"/>
            </a:endParaRPr>
          </a:p>
          <a:p>
            <a:pPr marL="356870" marR="159385">
              <a:lnSpc>
                <a:spcPct val="100000"/>
              </a:lnSpc>
              <a:spcBef>
                <a:spcPts val="484"/>
              </a:spcBef>
            </a:pPr>
            <a:r>
              <a:rPr lang="id-ID" sz="2400" dirty="0" smtClean="0">
                <a:latin typeface="Arial"/>
                <a:cs typeface="Arial"/>
              </a:rPr>
              <a:t>Dimanakah </a:t>
            </a:r>
            <a:r>
              <a:rPr lang="id-ID" sz="2400" spc="-5" dirty="0" smtClean="0">
                <a:latin typeface="Arial"/>
                <a:cs typeface="Arial"/>
              </a:rPr>
              <a:t>tangkai </a:t>
            </a:r>
            <a:r>
              <a:rPr lang="id-ID" sz="2400" spc="-10" dirty="0" smtClean="0">
                <a:latin typeface="Arial"/>
                <a:cs typeface="Arial"/>
              </a:rPr>
              <a:t>statis </a:t>
            </a:r>
            <a:r>
              <a:rPr lang="id-ID" sz="2400" spc="-5" dirty="0" smtClean="0">
                <a:latin typeface="Arial"/>
                <a:cs typeface="Arial"/>
              </a:rPr>
              <a:t>goneometer </a:t>
            </a:r>
            <a:r>
              <a:rPr lang="id-ID" sz="2400" spc="-10" dirty="0" smtClean="0">
                <a:latin typeface="Arial"/>
                <a:cs typeface="Arial"/>
              </a:rPr>
              <a:t>pada </a:t>
            </a:r>
            <a:r>
              <a:rPr lang="id-ID" sz="2400" dirty="0" smtClean="0">
                <a:latin typeface="Arial"/>
                <a:cs typeface="Arial"/>
              </a:rPr>
              <a:t>pemeriksaan </a:t>
            </a:r>
            <a:r>
              <a:rPr lang="id-ID" sz="2400" spc="-5" dirty="0" smtClean="0">
                <a:latin typeface="Arial"/>
                <a:cs typeface="Arial"/>
              </a:rPr>
              <a:t>tersebut  </a:t>
            </a:r>
            <a:r>
              <a:rPr lang="id-ID" sz="2400" spc="-10" dirty="0" smtClean="0">
                <a:latin typeface="Arial"/>
                <a:cs typeface="Arial"/>
              </a:rPr>
              <a:t>diatas?</a:t>
            </a:r>
            <a:endParaRPr lang="id-ID" sz="2400" dirty="0" smtClean="0">
              <a:latin typeface="Arial"/>
              <a:cs typeface="Arial"/>
            </a:endParaRPr>
          </a:p>
          <a:p>
            <a:pPr marL="289560" indent="-277495">
              <a:lnSpc>
                <a:spcPct val="100000"/>
              </a:lnSpc>
              <a:spcBef>
                <a:spcPts val="480"/>
              </a:spcBef>
              <a:buAutoNum type="alphaLcPeriod"/>
              <a:tabLst>
                <a:tab pos="290195" algn="l"/>
              </a:tabLst>
            </a:pPr>
            <a:r>
              <a:rPr lang="id-ID" sz="2400" spc="-10" dirty="0" smtClean="0">
                <a:latin typeface="Arial"/>
                <a:cs typeface="Arial"/>
              </a:rPr>
              <a:t>Pada</a:t>
            </a:r>
            <a:r>
              <a:rPr lang="id-ID" sz="2400" spc="30" dirty="0" smtClean="0">
                <a:latin typeface="Arial"/>
                <a:cs typeface="Arial"/>
              </a:rPr>
              <a:t> </a:t>
            </a:r>
            <a:r>
              <a:rPr lang="id-ID" sz="2400" spc="-10" dirty="0" smtClean="0">
                <a:latin typeface="Arial"/>
                <a:cs typeface="Arial"/>
              </a:rPr>
              <a:t>SIAS</a:t>
            </a:r>
            <a:endParaRPr lang="id-ID" sz="2400" dirty="0" smtClean="0">
              <a:latin typeface="Arial"/>
              <a:cs typeface="Arial"/>
            </a:endParaRPr>
          </a:p>
          <a:p>
            <a:pPr marL="289560" indent="-277495">
              <a:lnSpc>
                <a:spcPct val="100000"/>
              </a:lnSpc>
              <a:spcBef>
                <a:spcPts val="480"/>
              </a:spcBef>
              <a:buAutoNum type="alphaLcPeriod"/>
              <a:tabLst>
                <a:tab pos="290195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Sejajar </a:t>
            </a:r>
            <a:r>
              <a:rPr lang="id-ID" sz="2400" i="1" spc="-10" dirty="0" smtClean="0">
                <a:latin typeface="Arial"/>
                <a:cs typeface="Arial"/>
              </a:rPr>
              <a:t>mid axillar line </a:t>
            </a:r>
            <a:r>
              <a:rPr lang="id-ID" sz="2400" i="1" spc="-5" dirty="0" smtClean="0">
                <a:latin typeface="Arial"/>
                <a:cs typeface="Arial"/>
              </a:rPr>
              <a:t>of</a:t>
            </a:r>
            <a:r>
              <a:rPr lang="id-ID" sz="2400" i="1" spc="160" dirty="0" smtClean="0">
                <a:latin typeface="Arial"/>
                <a:cs typeface="Arial"/>
              </a:rPr>
              <a:t> </a:t>
            </a:r>
            <a:r>
              <a:rPr lang="id-ID" sz="2400" i="1" dirty="0" smtClean="0">
                <a:latin typeface="Arial"/>
                <a:cs typeface="Arial"/>
              </a:rPr>
              <a:t>trunk</a:t>
            </a:r>
            <a:r>
              <a:rPr lang="id-ID" sz="2400" dirty="0" smtClean="0">
                <a:latin typeface="Arial"/>
                <a:cs typeface="Arial"/>
              </a:rPr>
              <a:t>.</a:t>
            </a:r>
          </a:p>
          <a:p>
            <a:pPr marL="277495" indent="-265430">
              <a:lnSpc>
                <a:spcPct val="100000"/>
              </a:lnSpc>
              <a:spcBef>
                <a:spcPts val="484"/>
              </a:spcBef>
              <a:buAutoNum type="alphaLcPeriod"/>
              <a:tabLst>
                <a:tab pos="278130" algn="l"/>
              </a:tabLst>
            </a:pPr>
            <a:r>
              <a:rPr lang="id-ID" sz="2400" spc="-10" dirty="0" smtClean="0">
                <a:latin typeface="Arial"/>
                <a:cs typeface="Arial"/>
              </a:rPr>
              <a:t>Pada </a:t>
            </a:r>
            <a:r>
              <a:rPr lang="id-ID" sz="2400" spc="-5" dirty="0" smtClean="0">
                <a:latin typeface="Arial"/>
                <a:cs typeface="Arial"/>
              </a:rPr>
              <a:t>trochantor </a:t>
            </a:r>
            <a:r>
              <a:rPr lang="id-ID" sz="2400" spc="5" dirty="0" smtClean="0">
                <a:latin typeface="Arial"/>
                <a:cs typeface="Arial"/>
              </a:rPr>
              <a:t>major </a:t>
            </a:r>
            <a:r>
              <a:rPr lang="id-ID" sz="2400" spc="-5" dirty="0" smtClean="0">
                <a:latin typeface="Arial"/>
                <a:cs typeface="Arial"/>
              </a:rPr>
              <a:t>dari</a:t>
            </a:r>
            <a:r>
              <a:rPr lang="id-ID" sz="2400" spc="-10" dirty="0" smtClean="0">
                <a:latin typeface="Arial"/>
                <a:cs typeface="Arial"/>
              </a:rPr>
              <a:t> </a:t>
            </a:r>
            <a:r>
              <a:rPr lang="id-ID" sz="2400" spc="5" dirty="0" smtClean="0">
                <a:latin typeface="Arial"/>
                <a:cs typeface="Arial"/>
              </a:rPr>
              <a:t>femur.</a:t>
            </a:r>
            <a:endParaRPr lang="id-ID" sz="2400" dirty="0" smtClean="0">
              <a:latin typeface="Arial"/>
              <a:cs typeface="Arial"/>
            </a:endParaRPr>
          </a:p>
          <a:p>
            <a:pPr marL="289560" indent="-277495">
              <a:lnSpc>
                <a:spcPct val="100000"/>
              </a:lnSpc>
              <a:spcBef>
                <a:spcPts val="480"/>
              </a:spcBef>
              <a:buAutoNum type="alphaLcPeriod"/>
              <a:tabLst>
                <a:tab pos="290195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Sejajar </a:t>
            </a:r>
            <a:r>
              <a:rPr lang="id-ID" sz="2400" spc="-10" dirty="0" smtClean="0">
                <a:latin typeface="Arial"/>
                <a:cs typeface="Arial"/>
              </a:rPr>
              <a:t>dengan </a:t>
            </a:r>
            <a:r>
              <a:rPr lang="id-ID" sz="2400" dirty="0" smtClean="0">
                <a:latin typeface="Arial"/>
                <a:cs typeface="Arial"/>
              </a:rPr>
              <a:t>aksis </a:t>
            </a:r>
            <a:r>
              <a:rPr lang="id-ID" sz="2400" spc="-10" dirty="0" smtClean="0">
                <a:latin typeface="Arial"/>
                <a:cs typeface="Arial"/>
              </a:rPr>
              <a:t>panjang </a:t>
            </a:r>
            <a:r>
              <a:rPr lang="id-ID" sz="2400" spc="-5" dirty="0" smtClean="0">
                <a:latin typeface="Arial"/>
                <a:cs typeface="Arial"/>
              </a:rPr>
              <a:t>dari</a:t>
            </a:r>
            <a:r>
              <a:rPr lang="id-ID" sz="2400" spc="90" dirty="0" smtClean="0">
                <a:latin typeface="Arial"/>
                <a:cs typeface="Arial"/>
              </a:rPr>
              <a:t> </a:t>
            </a:r>
            <a:r>
              <a:rPr lang="id-ID" sz="2400" spc="5" dirty="0" smtClean="0">
                <a:latin typeface="Arial"/>
                <a:cs typeface="Arial"/>
              </a:rPr>
              <a:t>femur</a:t>
            </a:r>
            <a:endParaRPr lang="id-ID" sz="2400" dirty="0" smtClean="0">
              <a:latin typeface="Arial"/>
              <a:cs typeface="Arial"/>
            </a:endParaRPr>
          </a:p>
          <a:p>
            <a:pPr marL="289560" indent="-277495">
              <a:lnSpc>
                <a:spcPct val="100000"/>
              </a:lnSpc>
              <a:spcBef>
                <a:spcPts val="480"/>
              </a:spcBef>
              <a:buAutoNum type="alphaLcPeriod"/>
              <a:tabLst>
                <a:tab pos="290195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Sejajar </a:t>
            </a:r>
            <a:r>
              <a:rPr lang="id-ID" sz="2400" spc="-10" dirty="0" smtClean="0">
                <a:latin typeface="Arial"/>
                <a:cs typeface="Arial"/>
              </a:rPr>
              <a:t>dengan garis </a:t>
            </a:r>
            <a:r>
              <a:rPr lang="id-ID" sz="2400" spc="-5" dirty="0" smtClean="0">
                <a:latin typeface="Arial"/>
                <a:cs typeface="Arial"/>
              </a:rPr>
              <a:t>imajinasi </a:t>
            </a:r>
            <a:r>
              <a:rPr lang="id-ID" sz="2400" spc="-25" dirty="0" smtClean="0">
                <a:latin typeface="Arial"/>
                <a:cs typeface="Arial"/>
              </a:rPr>
              <a:t>yang </a:t>
            </a:r>
            <a:r>
              <a:rPr lang="id-ID" sz="2400" spc="-5" dirty="0" smtClean="0">
                <a:latin typeface="Arial"/>
                <a:cs typeface="Arial"/>
              </a:rPr>
              <a:t>menghubungkan </a:t>
            </a:r>
            <a:r>
              <a:rPr lang="id-ID" sz="2400" dirty="0" smtClean="0">
                <a:latin typeface="Arial"/>
                <a:cs typeface="Arial"/>
              </a:rPr>
              <a:t>kedua</a:t>
            </a:r>
            <a:r>
              <a:rPr lang="id-ID" sz="2400" spc="229" dirty="0" smtClean="0">
                <a:latin typeface="Arial"/>
                <a:cs typeface="Arial"/>
              </a:rPr>
              <a:t> </a:t>
            </a:r>
            <a:r>
              <a:rPr lang="id-ID" sz="2400" spc="-15" dirty="0" smtClean="0">
                <a:latin typeface="Arial"/>
                <a:cs typeface="Arial"/>
              </a:rPr>
              <a:t>SIAS</a:t>
            </a:r>
            <a:endParaRPr lang="id-ID" sz="2400" dirty="0" smtClean="0">
              <a:latin typeface="Arial"/>
              <a:cs typeface="Arial"/>
            </a:endParaRPr>
          </a:p>
          <a:p>
            <a:endParaRPr lang="id-ID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1428751" y="1000125"/>
            <a:ext cx="9855200" cy="431800"/>
          </a:xfrm>
        </p:spPr>
        <p:txBody>
          <a:bodyPr/>
          <a:lstStyle/>
          <a:p>
            <a:pPr eaLnBrk="1" hangingPunct="1"/>
            <a:r>
              <a:rPr lang="id-ID" smtClean="0">
                <a:latin typeface="Verdana" pitchFamily="34" charset="0"/>
                <a:ea typeface="Arial Unicode MS" pitchFamily="34" charset="-128"/>
                <a:cs typeface="Tahoma" pitchFamily="34" charset="0"/>
              </a:rPr>
              <a:t>DOA SESUDAH BELAJAR</a:t>
            </a:r>
            <a:br>
              <a:rPr lang="id-ID" smtClean="0">
                <a:latin typeface="Verdana" pitchFamily="34" charset="0"/>
                <a:ea typeface="Arial Unicode MS" pitchFamily="34" charset="-128"/>
                <a:cs typeface="Tahoma" pitchFamily="34" charset="0"/>
              </a:rPr>
            </a:br>
            <a:endParaRPr lang="id-ID" smtClean="0">
              <a:latin typeface="Verdana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1219200" y="2143125"/>
            <a:ext cx="9448800" cy="35718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ar-AE" sz="2000" b="1" smtClean="0">
                <a:ea typeface="Arial Unicode MS" pitchFamily="34" charset="-128"/>
                <a:cs typeface="Tahoma" pitchFamily="34" charset="0"/>
              </a:rPr>
              <a:t>بِسْمِ اللَّهِ الرَّحْمَنِ الرَّحِيمِ</a:t>
            </a:r>
            <a:endParaRPr lang="id-ID" sz="2000" b="1" smtClean="0">
              <a:ea typeface="Arial Unicode MS" pitchFamily="34" charset="-128"/>
              <a:cs typeface="Tahoma" pitchFamily="34" charset="0"/>
            </a:endParaRPr>
          </a:p>
          <a:p>
            <a:pPr algn="ctr" eaLnBrk="1" hangingPunct="1"/>
            <a:endParaRPr lang="ar-AE" sz="2000" b="1" smtClean="0">
              <a:ea typeface="Arial Unicode MS" pitchFamily="34" charset="-128"/>
              <a:cs typeface="Tahoma" pitchFamily="34" charset="0"/>
            </a:endParaRPr>
          </a:p>
          <a:p>
            <a:pPr algn="ctr" eaLnBrk="1" hangingPunct="1">
              <a:buFontTx/>
              <a:buNone/>
            </a:pPr>
            <a:r>
              <a:rPr lang="ar-AE" sz="2000" b="1" smtClean="0">
                <a:ea typeface="Arial Unicode MS" pitchFamily="34" charset="-128"/>
                <a:cs typeface="Tahoma" pitchFamily="34" charset="0"/>
              </a:rPr>
              <a:t>اَللَّهُمَّ أَرِنَا الْحَقَّ حَقًّا وَارْزُقْنَا اتِّـبَاعَه ُ وَأَرِنَا الْبَاطِلَ بَاطِلاً وَارْزُقْنَا اجْتِنَابَهُ</a:t>
            </a:r>
            <a:endParaRPr lang="id-ID" sz="2000" b="1" smtClean="0">
              <a:ea typeface="Arial Unicode MS" pitchFamily="34" charset="-128"/>
              <a:cs typeface="Tahoma" pitchFamily="34" charset="0"/>
            </a:endParaRPr>
          </a:p>
          <a:p>
            <a:pPr algn="ctr" eaLnBrk="1" hangingPunct="1"/>
            <a:endParaRPr lang="id-ID" sz="2000" b="1" smtClean="0">
              <a:ea typeface="Arial Unicode MS" pitchFamily="34" charset="-128"/>
              <a:cs typeface="Tahoma" pitchFamily="34" charset="0"/>
            </a:endParaRPr>
          </a:p>
          <a:p>
            <a:pPr algn="ctr" eaLnBrk="1" hangingPunct="1"/>
            <a:endParaRPr lang="ar-AE" sz="2000" b="1" smtClean="0">
              <a:ea typeface="Arial Unicode MS" pitchFamily="34" charset="-128"/>
              <a:cs typeface="Tahoma" pitchFamily="34" charset="0"/>
            </a:endParaRPr>
          </a:p>
          <a:p>
            <a:pPr algn="ctr" eaLnBrk="1" hangingPunct="1">
              <a:buFontTx/>
              <a:buNone/>
            </a:pPr>
            <a:r>
              <a:rPr lang="id-ID" sz="2000" b="1" smtClean="0">
                <a:ea typeface="Arial Unicode MS" pitchFamily="34" charset="-128"/>
                <a:cs typeface="Tahoma" pitchFamily="34" charset="0"/>
              </a:rPr>
              <a:t>Ya Alloh Tunjukkanlah kepada kami kebenaran sehinggga kami dapat mengikutinya Dan tunjukkanlah kepada kami kejelekan sehingga kami dapat menjauhinya</a:t>
            </a:r>
            <a:endParaRPr lang="id-ID" sz="2000" smtClean="0">
              <a:ea typeface="Arial Unicode MS" pitchFamily="34" charset="-128"/>
              <a:cs typeface="Tahoma" pitchFamily="34" charset="0"/>
            </a:endParaRPr>
          </a:p>
          <a:p>
            <a:pPr eaLnBrk="1" hangingPunct="1"/>
            <a:endParaRPr lang="id-ID" smtClean="0">
              <a:ea typeface="Arial Unicode MS" pitchFamily="34" charset="-128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29167" y="2420938"/>
            <a:ext cx="10972800" cy="1143000"/>
          </a:xfrm>
        </p:spPr>
        <p:txBody>
          <a:bodyPr/>
          <a:lstStyle/>
          <a:p>
            <a:pPr eaLnBrk="1" hangingPunct="1"/>
            <a:r>
              <a:rPr lang="en-US" smtClean="0"/>
              <a:t>TERIMAKASIH</a:t>
            </a:r>
            <a:endParaRPr lang="id-ID" alt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D:\ARTWORK\UNISA\BRAND BOOK\CDR\__MASTER TEMPLATE\TEMPLATE PPT\JPG\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40" y="2214554"/>
            <a:ext cx="2762269" cy="2363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Default Design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BFD7F6"/>
      </a:accent5>
      <a:accent6>
        <a:srgbClr val="AE4845"/>
      </a:accent6>
      <a:hlink>
        <a:srgbClr val="0066CC"/>
      </a:hlink>
      <a:folHlink>
        <a:srgbClr val="80008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id-ID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id-ID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FD7F6"/>
        </a:accent5>
        <a:accent6>
          <a:srgbClr val="AE4845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TOPIK FL 2 adaptasi laihan thd sistem kardiovaskuler</Template>
  <TotalTime>578</TotalTime>
  <Words>777</Words>
  <Application>Microsoft Office PowerPoint</Application>
  <PresentationFormat>Custom</PresentationFormat>
  <Paragraphs>93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Default Theme</vt:lpstr>
      <vt:lpstr>Title1</vt:lpstr>
      <vt:lpstr>Slide 1</vt:lpstr>
      <vt:lpstr>DOA BELAJAR </vt:lpstr>
      <vt:lpstr>Pengertian</vt:lpstr>
      <vt:lpstr>Range Of Motion /  Lingkup Gerak Sendi</vt:lpstr>
      <vt:lpstr>Faktor-faktor yang harus diperhatikan:</vt:lpstr>
      <vt:lpstr>Slide 6</vt:lpstr>
      <vt:lpstr>Slide 7</vt:lpstr>
      <vt:lpstr>Ketrampilan yang harus dimiliki  fisioterapis :</vt:lpstr>
      <vt:lpstr>POSISI (POSISIONING)</vt:lpstr>
      <vt:lpstr>Stabilisasi</vt:lpstr>
      <vt:lpstr>Instrumen Pengukuran</vt:lpstr>
      <vt:lpstr>3 prinsip bidang gerak</vt:lpstr>
      <vt:lpstr>Slide 13</vt:lpstr>
      <vt:lpstr>Penulisan Pengukuran ROM</vt:lpstr>
      <vt:lpstr>Slide 15</vt:lpstr>
      <vt:lpstr>Slide 16</vt:lpstr>
      <vt:lpstr>Slide 17</vt:lpstr>
      <vt:lpstr>Slide 18</vt:lpstr>
      <vt:lpstr>Slide 19</vt:lpstr>
      <vt:lpstr>Slide 20</vt:lpstr>
      <vt:lpstr>Thoracal dan Lumbal</vt:lpstr>
      <vt:lpstr>Contoh Soal</vt:lpstr>
      <vt:lpstr>DOA SESUDAH BELAJAR </vt:lpstr>
      <vt:lpstr>TERIMAKASIH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 DM1</dc:creator>
  <cp:lastModifiedBy>User</cp:lastModifiedBy>
  <cp:revision>33</cp:revision>
  <dcterms:created xsi:type="dcterms:W3CDTF">2020-05-03T15:20:00Z</dcterms:created>
  <dcterms:modified xsi:type="dcterms:W3CDTF">2020-06-03T15:36:35Z</dcterms:modified>
</cp:coreProperties>
</file>