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3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049F-BCB1-1E49-A370-9C07AA039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E88FF3-DF3D-934F-897D-A6E5D9E64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1DA73-4E04-B047-ABDA-B7E41F46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B8894-D4DA-9246-8782-917687914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DE8DD-C867-AA4E-816C-200E2ADE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7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1FD8-E6E0-A245-A4B4-453A4D145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FB992-9C87-A245-8336-9A1C16861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2D789-70D8-C04B-AAD0-4FE7FD016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E3D6-1461-2348-8CBB-7918002E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66040-AB88-FD4D-916E-BD805A87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1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9DFB-BD98-4843-B6B6-0148C58D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3E42F-5BE3-2E42-A701-CB6518FF5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98E65-3C49-5B43-8A87-0E5B95A22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933D9-F76F-6B45-AA1F-78BF319EB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813E2-61C6-8144-9D65-CE08D0B26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AD272-2DB2-894C-BB02-25D7645A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94BE-D512-5B46-A9D8-61E6EBF80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118C1-8FA3-D847-AD28-402BA2F74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3ECD8-5AE6-D14A-8DB3-EECE70531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FD265-4340-1E43-B4DD-57C34EC1B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50944-4795-0E4C-A254-8952FB8A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8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4431-CC7C-5E4A-B0F3-F6524C345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CC284-ECC1-2346-9D67-5FBC39044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9590C-6E4F-4742-9821-BFBAD112A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8711E3-6667-214F-B54A-7AFF5E2A7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5BAA5-744F-C04F-84AD-5CA24E92B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8E011-053C-4F46-9D30-F1C548B4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5B4DD7-D2FD-B44B-B802-4E02589E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8DB61-F3AF-8845-9D26-B0F66BE69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7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E234-CFA6-E24C-8BE3-FB0ED4AD1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39999B-F13D-EC4A-8F7D-7984613B3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CDCA-7F91-CB49-A8BC-D1F5DCCAA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ED803-3E1C-AC40-BF78-15F7DB475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0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E89F22-1D99-8E49-A6C8-C4FE0E65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223AB-CBDE-9945-9098-539C79F53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5446A-05A3-904F-93CC-4E5C08F34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8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C8AB-201C-CB46-9A59-BDDD8893D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09C03-C097-4243-A2A9-29E949C69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68738-E27B-5E45-A32C-0AEDA7B2C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E98D2-7E62-8B47-8C4F-82A4613AB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18FBA-55F9-B745-B8C4-52DED8776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FE07B-6607-F94F-BBD6-F2FFA05FF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7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A64F-AD27-4549-9A4B-1E4DFE33C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FE718-C18C-3140-8816-264E90DA0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B40F3-3574-EF44-9FC8-BB7CA340A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6A0F1-E69F-5C46-9142-C7B15DEF7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70596-2FE4-F14D-9467-B7D2A4C7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D8558-47A1-0944-AD61-67FC2719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9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85DAB-8329-B74B-B5C8-607C353F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D1D83A-3D5B-004B-AA8C-916AC4D4C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8A01C-CEA6-6A46-9603-BBA971827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8FDC1-0AA8-A849-A8E3-1DBFC591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B27FD-CFC5-9F4C-A4EA-8B03A4C90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8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87301A-CD12-3144-9C43-A59380D8D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A34783-5B28-354C-AC3A-5D8FCBEEF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20593-C15A-B445-B51B-06944331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BD64F-B8AD-FE44-A136-C5A39207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A4660-E7C2-CA4B-AB5E-CF13A7DA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7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2E99A9-2467-914E-9016-6717FCC42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D3D28-44C9-DB49-B06F-532B00290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A0EA5-B7E0-F14C-BE38-FD93B655CF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80D3A-9A70-C54F-A84A-1E56AABC8A22}" type="datetimeFigureOut">
              <a:rPr lang="en-US" smtClean="0"/>
              <a:t>12/31/20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85ED9-C6FB-2343-8135-40630CBC2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A373-3250-B042-B3B3-861B2E9DA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132F9-19E6-B843-87B4-316AA39FF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3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A2E4-6BAE-444D-AB16-A2E4217FC3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TOEFL Structure </a:t>
            </a:r>
            <a:br>
              <a:rPr lang="en-US" dirty="0"/>
            </a:br>
            <a:r>
              <a:rPr lang="en-US" dirty="0"/>
              <a:t>Review Skill 1-8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2CE9A-2F75-CA41-96D9-068B2B609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S Aditya</a:t>
            </a:r>
          </a:p>
        </p:txBody>
      </p:sp>
    </p:spTree>
    <p:extLst>
      <p:ext uri="{BB962C8B-B14F-4D97-AF65-F5344CB8AC3E}">
        <p14:creationId xmlns:p14="http://schemas.microsoft.com/office/powerpoint/2010/main" val="3336257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E48C-D09C-1744-9F4E-CD9EE041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spc="1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SKILL I: BE SURE THE SENTENCE HAS A SUBJECT AND AVERB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276A4-F841-A749-AC9C-DEE717C70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1800" spc="30" dirty="0">
                <a:solidFill>
                  <a:srgbClr val="000000"/>
                </a:solidFill>
                <a:ea typeface="Garamond" panose="02020404030301010803" pitchFamily="18" charset="0"/>
              </a:rPr>
              <a:t>You know that a sentence in English should have a subject and a verb. The most common types of problems that you will encounter in the Structure section of the TOEFL test have to do with subjects and verbs: perhaps the sentence is missing either the subject or the verb or both, or perhaps the sentence has an extra subject or verb</a:t>
            </a:r>
            <a:r>
              <a:rPr lang="en-US" sz="1800" spc="30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</a:rPr>
              <a:t>.</a:t>
            </a:r>
            <a:endParaRPr lang="en-ID" sz="1800" dirty="0">
              <a:solidFill>
                <a:prstClr val="black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0" lvl="0" indent="0">
              <a:buNone/>
            </a:pPr>
            <a:endParaRPr lang="en-ID" sz="1800" b="1" spc="15" dirty="0">
              <a:solidFill>
                <a:srgbClr val="000000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0" lvl="0" indent="0">
              <a:buNone/>
            </a:pPr>
            <a:r>
              <a:rPr lang="en-US" sz="1800" b="1" spc="15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</a:rPr>
              <a:t>Example I</a:t>
            </a:r>
            <a:endParaRPr lang="en-ID" sz="1800" b="1" dirty="0">
              <a:solidFill>
                <a:prstClr val="black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0" lvl="0" indent="0">
              <a:buNone/>
            </a:pPr>
            <a:r>
              <a:rPr lang="en-ID" sz="1800" b="1" spc="-15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1. _______ </a:t>
            </a:r>
            <a:r>
              <a:rPr lang="en-US" sz="1800" spc="-15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</a:rPr>
              <a:t>was backed up for miles on the freeway.</a:t>
            </a:r>
            <a:endParaRPr lang="en-ID" sz="1800" dirty="0">
              <a:solidFill>
                <a:prstClr val="black"/>
              </a:solidFill>
              <a:latin typeface="Times New Roman" panose="02020603050405020304" pitchFamily="18" charset="0"/>
              <a:ea typeface="PMingLiU" panose="02020500000000000000" pitchFamily="18" charset="-120"/>
            </a:endParaRPr>
          </a:p>
          <a:p>
            <a:pPr marL="342900" lvl="0" indent="-342900" fontAlgn="base">
              <a:lnSpc>
                <a:spcPts val="1215"/>
              </a:lnSpc>
              <a:spcBef>
                <a:spcPts val="455"/>
              </a:spcBef>
              <a:buClr>
                <a:srgbClr val="000000"/>
              </a:buClr>
              <a:buSzPts val="1150"/>
              <a:buFont typeface="Arial" panose="020B0604020202020204" pitchFamily="34" charset="0"/>
              <a:buAutoNum type="alphaUcParenBoth"/>
              <a:tabLst>
                <a:tab pos="274320" algn="l"/>
              </a:tabLst>
            </a:pPr>
            <a:r>
              <a:rPr lang="en-US" sz="1800" spc="-20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</a:rPr>
              <a:t>Yesterday</a:t>
            </a:r>
            <a:endParaRPr lang="en-ID" sz="1800" spc="-20" dirty="0">
              <a:solidFill>
                <a:prstClr val="black"/>
              </a:solidFill>
              <a:latin typeface="Garamond" panose="02020404030301010803" pitchFamily="18" charset="0"/>
              <a:ea typeface="Garamond" panose="02020404030301010803" pitchFamily="18" charset="0"/>
            </a:endParaRPr>
          </a:p>
          <a:p>
            <a:pPr marL="342900" lvl="0" indent="-342900" fontAlgn="base">
              <a:lnSpc>
                <a:spcPts val="1215"/>
              </a:lnSpc>
              <a:spcBef>
                <a:spcPts val="455"/>
              </a:spcBef>
              <a:buClr>
                <a:srgbClr val="000000"/>
              </a:buClr>
              <a:buSzPts val="1150"/>
              <a:buFont typeface="Arial" panose="020B0604020202020204" pitchFamily="34" charset="0"/>
              <a:buAutoNum type="alphaUcParenBoth"/>
              <a:tabLst>
                <a:tab pos="274320" algn="l"/>
              </a:tabLst>
            </a:pPr>
            <a:r>
              <a:rPr lang="en-US" sz="1800" spc="-20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</a:rPr>
              <a:t>In the morning</a:t>
            </a:r>
            <a:endParaRPr lang="en-ID" sz="1800" spc="-20" dirty="0">
              <a:solidFill>
                <a:prstClr val="black"/>
              </a:solidFill>
              <a:latin typeface="Garamond" panose="02020404030301010803" pitchFamily="18" charset="0"/>
              <a:ea typeface="Garamond" panose="02020404030301010803" pitchFamily="18" charset="0"/>
            </a:endParaRPr>
          </a:p>
          <a:p>
            <a:pPr marL="342900" lvl="0" indent="-342900" fontAlgn="base">
              <a:lnSpc>
                <a:spcPts val="1100"/>
              </a:lnSpc>
              <a:buClr>
                <a:srgbClr val="000000"/>
              </a:buClr>
              <a:buSzPts val="1150"/>
              <a:buFont typeface="+mj-lt"/>
              <a:buAutoNum type="alphaUcParenBoth"/>
              <a:tabLst>
                <a:tab pos="274320" algn="l"/>
              </a:tabLst>
            </a:pPr>
            <a:r>
              <a:rPr lang="en-US" sz="1800" spc="-25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</a:rPr>
              <a:t>Traffic</a:t>
            </a:r>
            <a:endParaRPr lang="en-ID" sz="1800" spc="-20" dirty="0">
              <a:solidFill>
                <a:prstClr val="black"/>
              </a:solidFill>
              <a:latin typeface="Garamond" panose="02020404030301010803" pitchFamily="18" charset="0"/>
              <a:ea typeface="Garamond" panose="02020404030301010803" pitchFamily="18" charset="0"/>
            </a:endParaRPr>
          </a:p>
          <a:p>
            <a:pPr marL="342900" lvl="0" indent="-342900" fontAlgn="base">
              <a:lnSpc>
                <a:spcPts val="1100"/>
              </a:lnSpc>
              <a:buClr>
                <a:srgbClr val="000000"/>
              </a:buClr>
              <a:buSzPts val="1150"/>
              <a:buFont typeface="+mj-lt"/>
              <a:buAutoNum type="alphaUcParenBoth"/>
              <a:tabLst>
                <a:tab pos="274320" algn="l"/>
              </a:tabLst>
            </a:pPr>
            <a:r>
              <a:rPr lang="en-US" sz="1800" spc="-5" dirty="0">
                <a:solidFill>
                  <a:srgbClr val="000000"/>
                </a:solidFill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Cars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04A19C-09E9-C24B-B067-ACDDC0214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13" t="34530" r="20406" b="47008"/>
          <a:stretch/>
        </p:blipFill>
        <p:spPr>
          <a:xfrm>
            <a:off x="3587260" y="4654062"/>
            <a:ext cx="7338646" cy="126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30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BB942-D061-B240-BC71-8E1F8F27A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SKILL 2: BE CAREFUL OF OBJECTS OF PREPOSITIONS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A2CAF-3CC2-2A4E-BBC1-B776880D4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object of a preposition can cause confusion in the Structure section of the TOEFL test because it can be mistaken for the subject of a sentence.</a:t>
            </a:r>
            <a:endParaRPr lang="en-ID" dirty="0"/>
          </a:p>
          <a:p>
            <a:pPr marL="0" indent="0" fontAlgn="base">
              <a:buNone/>
            </a:pPr>
            <a:r>
              <a:rPr lang="en-US" sz="2000" i="1" dirty="0"/>
              <a:t>Example</a:t>
            </a:r>
            <a:endParaRPr lang="en-ID" sz="2000" i="1" dirty="0"/>
          </a:p>
          <a:p>
            <a:pPr marL="0" indent="0" fontAlgn="base">
              <a:buNone/>
            </a:pPr>
            <a:r>
              <a:rPr lang="en-US" sz="2000" i="1" dirty="0"/>
              <a:t>With his friend _____ found movie </a:t>
            </a:r>
            <a:r>
              <a:rPr lang="en-US" sz="2000" i="1" dirty="0" err="1"/>
              <a:t>theather</a:t>
            </a:r>
            <a:r>
              <a:rPr lang="en-US" sz="2000" i="1" dirty="0"/>
              <a:t>.</a:t>
            </a:r>
            <a:endParaRPr lang="en-ID" sz="2000" i="1" dirty="0"/>
          </a:p>
          <a:p>
            <a:pPr marL="0" lvl="0" indent="0" fontAlgn="base">
              <a:buNone/>
            </a:pPr>
            <a:r>
              <a:rPr lang="en-US" sz="2000" i="1" dirty="0"/>
              <a:t>a. has</a:t>
            </a:r>
            <a:endParaRPr lang="en-ID" sz="2000" i="1" dirty="0"/>
          </a:p>
          <a:p>
            <a:pPr marL="0" lvl="0" indent="0" fontAlgn="base">
              <a:buNone/>
            </a:pPr>
            <a:r>
              <a:rPr lang="en-US" sz="2000" i="1" dirty="0"/>
              <a:t>b. he</a:t>
            </a:r>
            <a:endParaRPr lang="en-ID" sz="2000" i="1" dirty="0"/>
          </a:p>
          <a:p>
            <a:pPr marL="0" lvl="0" indent="0" fontAlgn="base">
              <a:buNone/>
            </a:pPr>
            <a:r>
              <a:rPr lang="en-US" sz="2000" i="1" dirty="0"/>
              <a:t>c. later</a:t>
            </a:r>
            <a:endParaRPr lang="en-ID" sz="2000" i="1" dirty="0"/>
          </a:p>
          <a:p>
            <a:pPr marL="0" indent="0">
              <a:buNone/>
            </a:pPr>
            <a:r>
              <a:rPr lang="en-US" sz="2000" i="1" dirty="0"/>
              <a:t>d. when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2D0E8C-C682-744C-9F70-911E3098D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30" t="41709" r="18803" b="34872"/>
          <a:stretch/>
        </p:blipFill>
        <p:spPr>
          <a:xfrm>
            <a:off x="3434861" y="4431324"/>
            <a:ext cx="7315200" cy="160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2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9DF42-AFAB-8047-ABFE-2562078B8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3: Be careful of appositives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67209A-2683-3940-8A9E-47A4FBE3B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333" t="47759" r="29962" b="26916"/>
          <a:stretch/>
        </p:blipFill>
        <p:spPr>
          <a:xfrm>
            <a:off x="838199" y="1907688"/>
            <a:ext cx="8041284" cy="241495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D8588-7D3D-5D40-8671-0756225ED4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31" t="24652" r="37928" b="66838"/>
          <a:stretch/>
        </p:blipFill>
        <p:spPr>
          <a:xfrm>
            <a:off x="931984" y="1366289"/>
            <a:ext cx="5362128" cy="747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0EFA6-4276-A649-9CC1-231BF35C1F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25" t="21538" r="23718" b="43248"/>
          <a:stretch/>
        </p:blipFill>
        <p:spPr>
          <a:xfrm>
            <a:off x="4712676" y="4077921"/>
            <a:ext cx="7127631" cy="24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31D88-CBC7-C84D-A555-2E985B907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4: Be careful with present participles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9BE33D-BB1F-9243-8AF5-1C75BD972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671" t="40216" r="31309" b="33651"/>
          <a:stretch/>
        </p:blipFill>
        <p:spPr>
          <a:xfrm>
            <a:off x="996459" y="1371600"/>
            <a:ext cx="8385861" cy="26845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A5C96D-560F-2848-9E59-408A10B61C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94" t="37093" r="23575" b="31283"/>
          <a:stretch/>
        </p:blipFill>
        <p:spPr>
          <a:xfrm>
            <a:off x="2708031" y="4056185"/>
            <a:ext cx="7365953" cy="216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0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8A5D-7764-1844-8387-E0AE1DE8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5: Be careful with past participles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29CA3F-7096-1749-88A7-FE3EC72A3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512" t="42101" r="25416" b="29880"/>
          <a:stretch/>
        </p:blipFill>
        <p:spPr>
          <a:xfrm>
            <a:off x="1019907" y="1690688"/>
            <a:ext cx="7499057" cy="23420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C52932-B6E1-094A-8B60-4EB3C602F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89" t="34017" r="20406" b="30427"/>
          <a:stretch/>
        </p:blipFill>
        <p:spPr>
          <a:xfrm>
            <a:off x="2901461" y="4054475"/>
            <a:ext cx="7209692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89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C5EB-0BF7-864B-823F-6B7876E9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6: Use coordinate connectors correctly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6332E9-D3DF-B344-918D-FD1B0B2F7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977" t="29708" r="17839" b="34998"/>
          <a:stretch/>
        </p:blipFill>
        <p:spPr>
          <a:xfrm>
            <a:off x="838200" y="1690688"/>
            <a:ext cx="6633526" cy="21779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F67F0E-2B28-9843-9460-141B58BBE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78" t="35727" r="17948" b="32516"/>
          <a:stretch/>
        </p:blipFill>
        <p:spPr>
          <a:xfrm>
            <a:off x="3552093" y="4078348"/>
            <a:ext cx="7326923" cy="217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27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3DCE-F240-FB42-BA3B-BE048584F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7: Use adverb of time and cause connectors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B3F1A9-E0F9-224D-B9C7-A496B17B5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619" t="15968" r="18849" b="14523"/>
          <a:stretch/>
        </p:blipFill>
        <p:spPr>
          <a:xfrm>
            <a:off x="1746736" y="1538288"/>
            <a:ext cx="7315201" cy="4637152"/>
          </a:xfrm>
        </p:spPr>
      </p:pic>
    </p:spTree>
    <p:extLst>
      <p:ext uri="{BB962C8B-B14F-4D97-AF65-F5344CB8AC3E}">
        <p14:creationId xmlns:p14="http://schemas.microsoft.com/office/powerpoint/2010/main" val="3769341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3192D-8A01-5F4D-A2B0-6B9B3F25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9A772-1C52-8A4D-9FB1-34E967C60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4D864BE-E244-2244-B385-84B51BC25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14" t="14622" r="20702" b="31227"/>
          <a:stretch/>
        </p:blipFill>
        <p:spPr>
          <a:xfrm>
            <a:off x="1723292" y="1152518"/>
            <a:ext cx="7788581" cy="392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4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6482-4C68-BB48-8651-30BE3095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 8: Use other adverb connectors correctly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093DCF4-94B6-9447-97E2-C1355E8C3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323" t="15160" r="16997" b="12368"/>
          <a:stretch/>
        </p:blipFill>
        <p:spPr>
          <a:xfrm>
            <a:off x="1582615" y="1324707"/>
            <a:ext cx="6940061" cy="4714337"/>
          </a:xfrm>
        </p:spPr>
      </p:pic>
    </p:spTree>
    <p:extLst>
      <p:ext uri="{BB962C8B-B14F-4D97-AF65-F5344CB8AC3E}">
        <p14:creationId xmlns:p14="http://schemas.microsoft.com/office/powerpoint/2010/main" val="1649034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204E-2B88-C344-9CE9-4EFE4370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6EC113-7C06-C845-8543-B0C917DCB7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787" t="15159" r="19186" b="13715"/>
          <a:stretch/>
        </p:blipFill>
        <p:spPr>
          <a:xfrm>
            <a:off x="1987774" y="744415"/>
            <a:ext cx="8216452" cy="5369170"/>
          </a:xfrm>
        </p:spPr>
      </p:pic>
    </p:spTree>
    <p:extLst>
      <p:ext uri="{BB962C8B-B14F-4D97-AF65-F5344CB8AC3E}">
        <p14:creationId xmlns:p14="http://schemas.microsoft.com/office/powerpoint/2010/main" val="3395948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213</Words>
  <Application>Microsoft Macintosh PowerPoint</Application>
  <PresentationFormat>Widescreen</PresentationFormat>
  <Paragraphs>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Times New Roman</vt:lpstr>
      <vt:lpstr>Verdana</vt:lpstr>
      <vt:lpstr>Office Theme</vt:lpstr>
      <vt:lpstr>TOEFL Structure  Review Skill 1-8</vt:lpstr>
      <vt:lpstr>SKILL I: BE SURE THE SENTENCE HAS A SUBJECT AND AVERB</vt:lpstr>
      <vt:lpstr>SKILL 2: BE CAREFUL OF OBJECTS OF PREPOSITIONS</vt:lpstr>
      <vt:lpstr>Skill 3: Be careful of appositives</vt:lpstr>
      <vt:lpstr>Skill 4: Be careful with present participles</vt:lpstr>
      <vt:lpstr>Skill 5: Be careful with past participles</vt:lpstr>
      <vt:lpstr>Skill 6: Use coordinate connectors correctly</vt:lpstr>
      <vt:lpstr>Skill 7: Use adverb of time and cause connectors </vt:lpstr>
      <vt:lpstr>PowerPoint Presentation</vt:lpstr>
      <vt:lpstr>Skill 8: Use other adverb connectors correctly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TOEFL Structure  Review Skill 1-8</dc:title>
  <dc:creator>David Sulistiawan Aditya</dc:creator>
  <cp:lastModifiedBy>David Sulistiawan Aditya</cp:lastModifiedBy>
  <cp:revision>4</cp:revision>
  <dcterms:created xsi:type="dcterms:W3CDTF">2020-12-31T04:02:26Z</dcterms:created>
  <dcterms:modified xsi:type="dcterms:W3CDTF">2020-12-31T07:06:40Z</dcterms:modified>
</cp:coreProperties>
</file>