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8" r:id="rId14"/>
    <p:sldId id="280" r:id="rId15"/>
    <p:sldId id="260" r:id="rId16"/>
    <p:sldId id="261" r:id="rId17"/>
    <p:sldId id="309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 hasCustomPrompt="1"/>
          </p:nvPr>
        </p:nvSpPr>
        <p:spPr>
          <a:xfrm>
            <a:off x="237601" y="192000"/>
            <a:ext cx="8280000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7062" y="1552684"/>
            <a:ext cx="7023713" cy="422952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GB" noProof="0" dirty="0"/>
              <a:t>Click to add introduction text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8375" y="6462339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C4F54F3-C349-4609-AFEE-01462D5C79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51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1BDFE7D5-50FA-4F89-BEEA-E46E11307DA2}" type="datetimeFigureOut">
              <a:rPr lang="id-ID" smtClean="0"/>
              <a:pPr/>
              <a:t>28/12/2019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Font typeface="Arial" pitchFamily="34" charset="0"/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fld id="{F50EEAB1-CB28-41EB-BF45-DC897886CFF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PPOK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RIZKY WULANDARI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Klasifikasi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derajat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keparahan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keterbatasan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aliran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udara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pasien</a:t>
            </a:r>
            <a:r>
              <a:rPr lang="en-US" dirty="0">
                <a:solidFill>
                  <a:srgbClr val="C00000"/>
                </a:solidFill>
              </a:rPr>
              <a:t> PPOK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id-ID" dirty="0" smtClean="0">
                <a:solidFill>
                  <a:srgbClr val="C00000"/>
                </a:solidFill>
              </a:rPr>
              <a:t>VEP</a:t>
            </a:r>
            <a:r>
              <a:rPr lang="en-US" dirty="0" smtClean="0">
                <a:solidFill>
                  <a:srgbClr val="C00000"/>
                </a:solidFill>
              </a:rPr>
              <a:t>1 p</a:t>
            </a:r>
            <a:r>
              <a:rPr lang="id-ID" dirty="0" smtClean="0">
                <a:solidFill>
                  <a:srgbClr val="C00000"/>
                </a:solidFill>
              </a:rPr>
              <a:t>asca</a:t>
            </a:r>
            <a:r>
              <a:rPr lang="en-US" dirty="0" smtClean="0">
                <a:solidFill>
                  <a:srgbClr val="C00000"/>
                </a:solidFill>
              </a:rPr>
              <a:t>-</a:t>
            </a:r>
            <a:r>
              <a:rPr lang="en-US" dirty="0" err="1" smtClean="0">
                <a:solidFill>
                  <a:srgbClr val="C00000"/>
                </a:solidFill>
              </a:rPr>
              <a:t>bron</a:t>
            </a:r>
            <a:r>
              <a:rPr lang="id-ID" dirty="0" smtClean="0">
                <a:solidFill>
                  <a:srgbClr val="C00000"/>
                </a:solidFill>
              </a:rPr>
              <a:t>k</a:t>
            </a:r>
            <a:r>
              <a:rPr lang="en-US" dirty="0" err="1" smtClean="0">
                <a:solidFill>
                  <a:srgbClr val="C00000"/>
                </a:solidFill>
              </a:rPr>
              <a:t>odilator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96444"/>
              </p:ext>
            </p:extLst>
          </p:nvPr>
        </p:nvGraphicFramePr>
        <p:xfrm>
          <a:off x="973130" y="2044225"/>
          <a:ext cx="7053271" cy="41488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3318">
                  <a:extLst>
                    <a:ext uri="{9D8B030D-6E8A-4147-A177-3AD203B41FA5}">
                      <a16:colId xmlns:a16="http://schemas.microsoft.com/office/drawing/2014/main" val="3325510857"/>
                    </a:ext>
                  </a:extLst>
                </a:gridCol>
                <a:gridCol w="1763318">
                  <a:extLst>
                    <a:ext uri="{9D8B030D-6E8A-4147-A177-3AD203B41FA5}">
                      <a16:colId xmlns:a16="http://schemas.microsoft.com/office/drawing/2014/main" val="3855525492"/>
                    </a:ext>
                  </a:extLst>
                </a:gridCol>
                <a:gridCol w="3526635">
                  <a:extLst>
                    <a:ext uri="{9D8B030D-6E8A-4147-A177-3AD203B41FA5}">
                      <a16:colId xmlns:a16="http://schemas.microsoft.com/office/drawing/2014/main" val="3226156851"/>
                    </a:ext>
                  </a:extLst>
                </a:gridCol>
              </a:tblGrid>
              <a:tr h="735096">
                <a:tc gridSpan="3"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Pada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pasien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id-ID" sz="2400" baseline="0" dirty="0" smtClean="0">
                          <a:solidFill>
                            <a:schemeClr val="tx1"/>
                          </a:solidFill>
                        </a:rPr>
                        <a:t> VEP1/KVP 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&lt;0.70</a:t>
                      </a:r>
                      <a:r>
                        <a:rPr lang="en-US" sz="2400" i="1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973836"/>
                  </a:ext>
                </a:extLst>
              </a:tr>
              <a:tr h="735096">
                <a:tc>
                  <a:txBody>
                    <a:bodyPr/>
                    <a:lstStyle/>
                    <a:p>
                      <a:r>
                        <a:rPr lang="en-US" sz="2400" dirty="0"/>
                        <a:t>GOLD 1</a:t>
                      </a:r>
                      <a:endParaRPr lang="en-GB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id-ID" sz="2400" i="0" dirty="0" smtClean="0"/>
                        <a:t>ringan</a:t>
                      </a:r>
                      <a:endParaRPr lang="en-GB" sz="2400" i="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id-ID" sz="2400" i="0" dirty="0" smtClean="0"/>
                        <a:t>VEP</a:t>
                      </a:r>
                      <a:r>
                        <a:rPr lang="en-US" sz="2400" i="0" dirty="0" smtClean="0"/>
                        <a:t>1 </a:t>
                      </a:r>
                      <a:r>
                        <a:rPr lang="en-US" sz="2400" i="0" dirty="0"/>
                        <a:t>≥ 80% </a:t>
                      </a:r>
                      <a:r>
                        <a:rPr lang="id-ID" sz="2400" i="0" dirty="0" smtClean="0"/>
                        <a:t>nilai</a:t>
                      </a:r>
                      <a:r>
                        <a:rPr lang="id-ID" sz="2400" i="0" baseline="0" dirty="0" smtClean="0"/>
                        <a:t> prediksi</a:t>
                      </a:r>
                      <a:endParaRPr lang="en-GB" sz="2400" i="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3804234581"/>
                  </a:ext>
                </a:extLst>
              </a:tr>
              <a:tr h="735096">
                <a:tc>
                  <a:txBody>
                    <a:bodyPr/>
                    <a:lstStyle/>
                    <a:p>
                      <a:r>
                        <a:rPr lang="en-US" sz="2400" dirty="0"/>
                        <a:t>GOLD</a:t>
                      </a:r>
                      <a:r>
                        <a:rPr lang="en-US" sz="2400" baseline="0" dirty="0"/>
                        <a:t> 2</a:t>
                      </a:r>
                      <a:endParaRPr lang="en-GB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id-ID" sz="2400" i="0" dirty="0" smtClean="0"/>
                        <a:t>sedang</a:t>
                      </a:r>
                      <a:endParaRPr lang="en-GB" sz="2400" i="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50% ≤ </a:t>
                      </a:r>
                      <a:r>
                        <a:rPr lang="id-ID" sz="2400" i="0" dirty="0" smtClean="0"/>
                        <a:t>VEP</a:t>
                      </a:r>
                      <a:r>
                        <a:rPr lang="en-US" sz="2400" i="0" dirty="0" smtClean="0"/>
                        <a:t>1 </a:t>
                      </a:r>
                      <a:r>
                        <a:rPr lang="en-US" sz="2400" i="0" dirty="0"/>
                        <a:t>&lt; 80% </a:t>
                      </a:r>
                      <a:r>
                        <a:rPr lang="id-ID" sz="2400" i="0" dirty="0" smtClean="0"/>
                        <a:t>nilai</a:t>
                      </a:r>
                      <a:r>
                        <a:rPr lang="id-ID" sz="2400" i="0" baseline="0" dirty="0" smtClean="0"/>
                        <a:t> prediksi</a:t>
                      </a:r>
                      <a:endParaRPr lang="en-GB" sz="2400" i="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2165934076"/>
                  </a:ext>
                </a:extLst>
              </a:tr>
              <a:tr h="735096">
                <a:tc>
                  <a:txBody>
                    <a:bodyPr/>
                    <a:lstStyle/>
                    <a:p>
                      <a:r>
                        <a:rPr lang="en-US" sz="2400" dirty="0"/>
                        <a:t>GOLD 3</a:t>
                      </a:r>
                      <a:endParaRPr lang="en-GB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id-ID" sz="2400" i="0" dirty="0" smtClean="0"/>
                        <a:t>berat</a:t>
                      </a:r>
                      <a:endParaRPr lang="en-GB" sz="2400" i="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2400" i="0" dirty="0"/>
                        <a:t>30% ≤ </a:t>
                      </a:r>
                      <a:r>
                        <a:rPr lang="id-ID" sz="2400" i="0" dirty="0" smtClean="0"/>
                        <a:t>VEP</a:t>
                      </a:r>
                      <a:r>
                        <a:rPr lang="en-US" sz="2400" i="0" dirty="0" smtClean="0"/>
                        <a:t>1 </a:t>
                      </a:r>
                      <a:r>
                        <a:rPr lang="en-US" sz="2400" i="0" dirty="0"/>
                        <a:t>&lt; 50% </a:t>
                      </a:r>
                      <a:r>
                        <a:rPr lang="id-ID" sz="2400" i="0" dirty="0" smtClean="0"/>
                        <a:t>nilai</a:t>
                      </a:r>
                      <a:r>
                        <a:rPr lang="id-ID" sz="2400" i="0" baseline="0" dirty="0" smtClean="0"/>
                        <a:t> prediksi</a:t>
                      </a:r>
                      <a:endParaRPr lang="en-GB" sz="2400" i="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683569915"/>
                  </a:ext>
                </a:extLst>
              </a:tr>
              <a:tr h="735096">
                <a:tc>
                  <a:txBody>
                    <a:bodyPr/>
                    <a:lstStyle/>
                    <a:p>
                      <a:r>
                        <a:rPr lang="en-US" sz="2400" dirty="0"/>
                        <a:t>GOLD</a:t>
                      </a:r>
                      <a:r>
                        <a:rPr lang="en-US" sz="2400" baseline="0" dirty="0"/>
                        <a:t> 4</a:t>
                      </a:r>
                      <a:endParaRPr lang="en-GB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id-ID" sz="2400" i="0" dirty="0" smtClean="0"/>
                        <a:t>Sangat</a:t>
                      </a:r>
                      <a:r>
                        <a:rPr lang="id-ID" sz="2400" i="0" baseline="0" dirty="0" smtClean="0"/>
                        <a:t> berat</a:t>
                      </a:r>
                      <a:endParaRPr lang="en-GB" sz="2400" i="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id-ID" sz="2400" i="0" dirty="0" smtClean="0"/>
                        <a:t>VEP1</a:t>
                      </a:r>
                      <a:r>
                        <a:rPr lang="en-US" sz="2400" i="0" dirty="0" smtClean="0"/>
                        <a:t> </a:t>
                      </a:r>
                      <a:r>
                        <a:rPr lang="en-US" sz="2400" i="0" dirty="0"/>
                        <a:t>&lt; 30% </a:t>
                      </a:r>
                      <a:r>
                        <a:rPr lang="id-ID" sz="2400" i="0" dirty="0" smtClean="0"/>
                        <a:t>nilai</a:t>
                      </a:r>
                      <a:r>
                        <a:rPr lang="id-ID" sz="2400" i="0" baseline="0" dirty="0" smtClean="0"/>
                        <a:t> prediksi</a:t>
                      </a:r>
                      <a:endParaRPr lang="en-GB" sz="2400" i="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3398313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27901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Penilaian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gejala</a:t>
            </a:r>
            <a:r>
              <a:rPr lang="en-US" dirty="0">
                <a:solidFill>
                  <a:srgbClr val="C00000"/>
                </a:solidFill>
              </a:rPr>
              <a:t> PPOK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i="1" dirty="0"/>
              <a:t>Modified British Medical Research Council </a:t>
            </a:r>
            <a:r>
              <a:rPr lang="en-US" dirty="0"/>
              <a:t>(</a:t>
            </a:r>
            <a:r>
              <a:rPr lang="en-US" dirty="0" err="1"/>
              <a:t>mMRC</a:t>
            </a:r>
            <a:r>
              <a:rPr lang="en-US" dirty="0"/>
              <a:t>) </a:t>
            </a:r>
            <a:r>
              <a:rPr lang="en-US" i="1" dirty="0"/>
              <a:t>questionnaire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i="1" dirty="0" smtClean="0"/>
              <a:t>COPD </a:t>
            </a:r>
            <a:r>
              <a:rPr lang="en-US" i="1" dirty="0"/>
              <a:t>Assessment Test </a:t>
            </a:r>
            <a:r>
              <a:rPr lang="en-US" dirty="0"/>
              <a:t>(CAT</a:t>
            </a:r>
            <a:r>
              <a:rPr lang="en-US" baseline="30000" dirty="0"/>
              <a:t>TM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13710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>
                <a:solidFill>
                  <a:srgbClr val="C00000"/>
                </a:solidFill>
              </a:rPr>
              <a:t>Modified British Medical Research Council (</a:t>
            </a:r>
            <a:r>
              <a:rPr lang="en-US" sz="2000" i="1" dirty="0" err="1">
                <a:solidFill>
                  <a:srgbClr val="C00000"/>
                </a:solidFill>
              </a:rPr>
              <a:t>mMRC</a:t>
            </a:r>
            <a:r>
              <a:rPr lang="en-US" sz="2000" i="1" dirty="0">
                <a:solidFill>
                  <a:srgbClr val="C00000"/>
                </a:solidFill>
              </a:rPr>
              <a:t>) questionnaire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872414"/>
              </p:ext>
            </p:extLst>
          </p:nvPr>
        </p:nvGraphicFramePr>
        <p:xfrm>
          <a:off x="318373" y="1056647"/>
          <a:ext cx="8565982" cy="524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4471">
                  <a:extLst>
                    <a:ext uri="{9D8B030D-6E8A-4147-A177-3AD203B41FA5}">
                      <a16:colId xmlns:a16="http://schemas.microsoft.com/office/drawing/2014/main" val="1629461410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4205026017"/>
                    </a:ext>
                  </a:extLst>
                </a:gridCol>
              </a:tblGrid>
              <a:tr h="505923">
                <a:tc gridSpan="2">
                  <a:txBody>
                    <a:bodyPr/>
                    <a:lstStyle/>
                    <a:p>
                      <a:r>
                        <a:rPr lang="en-US" sz="1900" dirty="0" err="1"/>
                        <a:t>Centang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kotak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dirty="0"/>
                        <a:t>yang </a:t>
                      </a:r>
                      <a:r>
                        <a:rPr lang="en-US" sz="1900" dirty="0" err="1"/>
                        <a:t>sesuai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dengan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kondisi</a:t>
                      </a:r>
                      <a:r>
                        <a:rPr lang="en-US" sz="1900" dirty="0"/>
                        <a:t> </a:t>
                      </a:r>
                      <a:r>
                        <a:rPr lang="en-US" sz="1900" dirty="0" err="1"/>
                        <a:t>pasien</a:t>
                      </a:r>
                      <a:r>
                        <a:rPr lang="en-US" sz="1900" dirty="0"/>
                        <a:t> (</a:t>
                      </a:r>
                      <a:r>
                        <a:rPr lang="en-US" sz="1900" dirty="0" err="1"/>
                        <a:t>hanya</a:t>
                      </a:r>
                      <a:r>
                        <a:rPr lang="en-US" sz="1900" baseline="0" dirty="0"/>
                        <a:t> 1 </a:t>
                      </a:r>
                      <a:r>
                        <a:rPr lang="en-US" sz="1900" baseline="0" dirty="0" err="1"/>
                        <a:t>kotak</a:t>
                      </a:r>
                      <a:r>
                        <a:rPr lang="en-US" sz="1900" baseline="0" dirty="0"/>
                        <a:t> </a:t>
                      </a:r>
                      <a:r>
                        <a:rPr lang="en-US" sz="1900" baseline="0" dirty="0" err="1"/>
                        <a:t>saja</a:t>
                      </a:r>
                      <a:r>
                        <a:rPr lang="en-US" sz="1900" baseline="0" dirty="0"/>
                        <a:t>)</a:t>
                      </a:r>
                      <a:endParaRPr lang="en-GB" sz="1900" dirty="0"/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805157"/>
                  </a:ext>
                </a:extLst>
              </a:tr>
              <a:tr h="698243"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mMRC</a:t>
                      </a:r>
                      <a:r>
                        <a:rPr lang="en-US" sz="2100" b="1" dirty="0"/>
                        <a:t> Grade 0</a:t>
                      </a:r>
                      <a:r>
                        <a:rPr lang="en-US" sz="2100" dirty="0"/>
                        <a:t>. </a:t>
                      </a:r>
                      <a:r>
                        <a:rPr lang="en-US" sz="2100" dirty="0" err="1"/>
                        <a:t>Saya</a:t>
                      </a:r>
                      <a:r>
                        <a:rPr lang="en-US" sz="2100" dirty="0"/>
                        <a:t> </a:t>
                      </a:r>
                      <a:r>
                        <a:rPr lang="en-US" sz="2100" dirty="0" err="1"/>
                        <a:t>hanya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susah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bernapas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jika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aktivitas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berat</a:t>
                      </a:r>
                      <a:endParaRPr lang="en-GB" sz="2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515715470"/>
                  </a:ext>
                </a:extLst>
              </a:tr>
              <a:tr h="924060"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mMRC</a:t>
                      </a:r>
                      <a:r>
                        <a:rPr lang="en-US" sz="2100" b="1" dirty="0"/>
                        <a:t> Grade 1</a:t>
                      </a:r>
                      <a:r>
                        <a:rPr lang="en-US" sz="2100" dirty="0"/>
                        <a:t>.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Napas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saya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menjadi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pendek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jika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naik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tangga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dengan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bergegas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atau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berjalan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ke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tanjakan</a:t>
                      </a:r>
                      <a:endParaRPr lang="en-GB" sz="2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2617052171"/>
                  </a:ext>
                </a:extLst>
              </a:tr>
              <a:tr h="1059751"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mMRC</a:t>
                      </a:r>
                      <a:r>
                        <a:rPr lang="en-US" sz="2100" b="1" dirty="0"/>
                        <a:t> Grade 2</a:t>
                      </a:r>
                      <a:r>
                        <a:rPr lang="en-US" sz="2100" dirty="0"/>
                        <a:t>. </a:t>
                      </a:r>
                      <a:r>
                        <a:rPr lang="en-US" sz="2100" dirty="0" err="1"/>
                        <a:t>Saya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berjalan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lebih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lambat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dibandingkan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teman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sebaya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karena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susah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bernapas</a:t>
                      </a:r>
                      <a:r>
                        <a:rPr lang="en-US" sz="2100" baseline="0" dirty="0"/>
                        <a:t>, </a:t>
                      </a:r>
                      <a:r>
                        <a:rPr lang="en-US" sz="2100" baseline="0" dirty="0" err="1"/>
                        <a:t>atau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saya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harus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berhenti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untuk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mengambil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napas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ketika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berjalan</a:t>
                      </a:r>
                      <a:r>
                        <a:rPr lang="en-US" sz="2100" baseline="0" dirty="0"/>
                        <a:t> di </a:t>
                      </a:r>
                      <a:r>
                        <a:rPr lang="en-US" sz="2100" baseline="0" dirty="0" err="1"/>
                        <a:t>tangga</a:t>
                      </a:r>
                      <a:endParaRPr lang="en-GB" sz="2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2291244964"/>
                  </a:ext>
                </a:extLst>
              </a:tr>
              <a:tr h="888059"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mMRC</a:t>
                      </a:r>
                      <a:r>
                        <a:rPr lang="en-US" sz="2100" b="1" baseline="0" dirty="0"/>
                        <a:t> Grade 3. </a:t>
                      </a:r>
                      <a:r>
                        <a:rPr lang="en-US" sz="2100" baseline="0" dirty="0" err="1"/>
                        <a:t>Setelah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berjalan</a:t>
                      </a:r>
                      <a:r>
                        <a:rPr lang="en-US" sz="2100" baseline="0" dirty="0"/>
                        <a:t> 100 meter </a:t>
                      </a:r>
                      <a:r>
                        <a:rPr lang="en-US" sz="2100" baseline="0" dirty="0" err="1"/>
                        <a:t>atau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beberapa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menit</a:t>
                      </a:r>
                      <a:r>
                        <a:rPr lang="en-US" sz="2100" baseline="0" dirty="0"/>
                        <a:t> di </a:t>
                      </a:r>
                      <a:r>
                        <a:rPr lang="en-US" sz="2100" baseline="0" dirty="0" err="1"/>
                        <a:t>tangga</a:t>
                      </a:r>
                      <a:r>
                        <a:rPr lang="en-US" sz="2100" baseline="0" dirty="0"/>
                        <a:t>, </a:t>
                      </a:r>
                      <a:r>
                        <a:rPr lang="en-US" sz="2100" baseline="0" dirty="0" err="1"/>
                        <a:t>saya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harus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berhenti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untuk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mengambil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napas</a:t>
                      </a:r>
                      <a:endParaRPr lang="en-GB" sz="2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4093934059"/>
                  </a:ext>
                </a:extLst>
              </a:tr>
              <a:tr h="790071">
                <a:tc>
                  <a:txBody>
                    <a:bodyPr/>
                    <a:lstStyle/>
                    <a:p>
                      <a:r>
                        <a:rPr lang="en-US" sz="2100" b="1" dirty="0" err="1"/>
                        <a:t>mMRC</a:t>
                      </a:r>
                      <a:r>
                        <a:rPr lang="en-US" sz="2100" b="1" dirty="0"/>
                        <a:t> Grade</a:t>
                      </a:r>
                      <a:r>
                        <a:rPr lang="en-US" sz="2100" b="1" baseline="0" dirty="0"/>
                        <a:t> 4</a:t>
                      </a:r>
                      <a:r>
                        <a:rPr lang="en-US" sz="2100" baseline="0" dirty="0"/>
                        <a:t>. </a:t>
                      </a:r>
                      <a:r>
                        <a:rPr lang="en-US" sz="2100" baseline="0" dirty="0" err="1"/>
                        <a:t>Saya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tidak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bisa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keluar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rumah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karena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susah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bernapas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atau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tidak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bisa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mengganti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baju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karena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susah</a:t>
                      </a:r>
                      <a:r>
                        <a:rPr lang="en-US" sz="2100" baseline="0" dirty="0"/>
                        <a:t> </a:t>
                      </a:r>
                      <a:r>
                        <a:rPr lang="en-US" sz="2100" baseline="0" dirty="0" err="1"/>
                        <a:t>bernapas</a:t>
                      </a:r>
                      <a:endParaRPr lang="en-GB" sz="21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343187762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19316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51078" y="831299"/>
            <a:ext cx="5738346" cy="662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538" y="23431"/>
            <a:ext cx="8280000" cy="672000"/>
          </a:xfrm>
        </p:spPr>
        <p:txBody>
          <a:bodyPr/>
          <a:lstStyle/>
          <a:p>
            <a:r>
              <a:rPr lang="en-US" i="1" dirty="0" smtClean="0">
                <a:solidFill>
                  <a:srgbClr val="C00000"/>
                </a:solidFill>
              </a:rPr>
              <a:t>COPD </a:t>
            </a:r>
            <a:r>
              <a:rPr lang="en-US" i="1" dirty="0">
                <a:solidFill>
                  <a:srgbClr val="C00000"/>
                </a:solidFill>
              </a:rPr>
              <a:t>Assessment Test (CAT</a:t>
            </a:r>
            <a:r>
              <a:rPr lang="en-US" i="1" baseline="30000" dirty="0">
                <a:solidFill>
                  <a:srgbClr val="C00000"/>
                </a:solidFill>
              </a:rPr>
              <a:t>TM</a:t>
            </a:r>
            <a:r>
              <a:rPr lang="en-US" i="1" dirty="0">
                <a:solidFill>
                  <a:srgbClr val="C00000"/>
                </a:solidFill>
              </a:rPr>
              <a:t>)</a:t>
            </a:r>
            <a:endParaRPr lang="en-GB" i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200188" y="6434487"/>
            <a:ext cx="396000" cy="216000"/>
          </a:xfrm>
        </p:spPr>
        <p:txBody>
          <a:bodyPr/>
          <a:lstStyle/>
          <a:p>
            <a:fld id="{3C4F54F3-C349-4609-AFEE-01462D5C794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9" name="Rounded Rectangle 28"/>
          <p:cNvSpPr/>
          <p:nvPr/>
        </p:nvSpPr>
        <p:spPr>
          <a:xfrm>
            <a:off x="1451079" y="1567627"/>
            <a:ext cx="5738345" cy="6622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1451079" y="2291271"/>
            <a:ext cx="5738345" cy="662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1451079" y="3014915"/>
            <a:ext cx="5738345" cy="6622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451079" y="3738559"/>
            <a:ext cx="5738345" cy="662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1451079" y="4477253"/>
            <a:ext cx="5738345" cy="6622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1451079" y="5215948"/>
            <a:ext cx="5738345" cy="662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1451079" y="5970273"/>
            <a:ext cx="5738345" cy="6622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331228" y="1004394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1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737628" y="996867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2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41539" y="996867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3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551093" y="996867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4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88205" y="1011919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5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331228" y="1751426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1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737628" y="1743899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2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141539" y="1743899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3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51093" y="1743899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4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988205" y="1758951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5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331228" y="2394458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1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37628" y="2386931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2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141539" y="2386931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3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51093" y="2386931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4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988205" y="2401983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5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331228" y="3157909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1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37628" y="3150382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2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141539" y="3150382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3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51093" y="3150382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4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988205" y="3165434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5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331228" y="3889789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1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37628" y="3882262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2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141539" y="3882262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3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551093" y="3882262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4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4988205" y="3897314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5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331228" y="4601810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1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37628" y="4594283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2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41539" y="4594283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3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551093" y="4594283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4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988205" y="4609335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5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3331228" y="5363563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1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737628" y="5356037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2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141539" y="5356037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3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551093" y="5356037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4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4988205" y="5371089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5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331228" y="6076742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1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7628" y="6069215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2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141539" y="6069215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3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4551093" y="6069215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4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988205" y="6084267"/>
            <a:ext cx="372533" cy="33114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2F5F"/>
                </a:solidFill>
              </a:rPr>
              <a:t>5</a:t>
            </a:r>
            <a:endParaRPr lang="en-GB" sz="1200" b="1" dirty="0">
              <a:solidFill>
                <a:srgbClr val="002F5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68765" y="977770"/>
            <a:ext cx="1598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 never cough</a:t>
            </a:r>
            <a:endParaRPr lang="en-GB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5425143" y="1003205"/>
            <a:ext cx="198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 cough all the time</a:t>
            </a:r>
            <a:endParaRPr lang="en-GB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5425144" y="1549954"/>
            <a:ext cx="184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My chest is full of phlegm (mucus)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1507108" y="1582678"/>
            <a:ext cx="198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 have no phlegm (mucus) in my chest at all</a:t>
            </a:r>
            <a:endParaRPr lang="en-GB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1496466" y="2298433"/>
            <a:ext cx="184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My chest does not feel tight at all</a:t>
            </a:r>
            <a:endParaRPr lang="en-GB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5420540" y="2421542"/>
            <a:ext cx="1841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My chest feels very tight</a:t>
            </a:r>
            <a:endParaRPr lang="en-GB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1471922" y="2936657"/>
            <a:ext cx="20312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When I walk up a hill or one flight of stairs I am not breathless</a:t>
            </a:r>
            <a:endParaRPr lang="en-GB" sz="1050" dirty="0"/>
          </a:p>
        </p:txBody>
      </p:sp>
      <p:sp>
        <p:nvSpPr>
          <p:cNvPr id="87" name="TextBox 86"/>
          <p:cNvSpPr txBox="1"/>
          <p:nvPr/>
        </p:nvSpPr>
        <p:spPr>
          <a:xfrm>
            <a:off x="5400762" y="2917920"/>
            <a:ext cx="20770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When I walk up a hill or one flight of stairs I am very breathless</a:t>
            </a:r>
            <a:endParaRPr lang="en-GB" sz="1050" dirty="0"/>
          </a:p>
        </p:txBody>
      </p:sp>
      <p:sp>
        <p:nvSpPr>
          <p:cNvPr id="88" name="TextBox 87"/>
          <p:cNvSpPr txBox="1"/>
          <p:nvPr/>
        </p:nvSpPr>
        <p:spPr>
          <a:xfrm>
            <a:off x="1496465" y="3810915"/>
            <a:ext cx="2031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 am not limited doing any activities at home</a:t>
            </a:r>
            <a:endParaRPr lang="en-GB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5401101" y="3763775"/>
            <a:ext cx="2031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 am very limited doing any activities at home</a:t>
            </a:r>
            <a:endParaRPr lang="en-GB" sz="1100" dirty="0"/>
          </a:p>
        </p:txBody>
      </p:sp>
      <p:sp>
        <p:nvSpPr>
          <p:cNvPr id="90" name="TextBox 89"/>
          <p:cNvSpPr txBox="1"/>
          <p:nvPr/>
        </p:nvSpPr>
        <p:spPr>
          <a:xfrm>
            <a:off x="1484591" y="4416692"/>
            <a:ext cx="2031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 am confident leaving my home despite my lung condition</a:t>
            </a:r>
            <a:endParaRPr lang="en-GB" sz="1100" dirty="0"/>
          </a:p>
        </p:txBody>
      </p:sp>
      <p:sp>
        <p:nvSpPr>
          <p:cNvPr id="91" name="TextBox 90"/>
          <p:cNvSpPr txBox="1"/>
          <p:nvPr/>
        </p:nvSpPr>
        <p:spPr>
          <a:xfrm>
            <a:off x="5439476" y="4432101"/>
            <a:ext cx="18273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 am not at all confident leaving my home despite my lung condition</a:t>
            </a:r>
            <a:endParaRPr lang="en-GB" sz="1050" dirty="0"/>
          </a:p>
        </p:txBody>
      </p:sp>
      <p:sp>
        <p:nvSpPr>
          <p:cNvPr id="92" name="TextBox 91"/>
          <p:cNvSpPr txBox="1"/>
          <p:nvPr/>
        </p:nvSpPr>
        <p:spPr>
          <a:xfrm>
            <a:off x="1468062" y="5363563"/>
            <a:ext cx="2031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 sleep soundly</a:t>
            </a:r>
            <a:endParaRPr lang="en-GB" sz="1100" dirty="0"/>
          </a:p>
        </p:txBody>
      </p:sp>
      <p:sp>
        <p:nvSpPr>
          <p:cNvPr id="94" name="TextBox 93"/>
          <p:cNvSpPr txBox="1"/>
          <p:nvPr/>
        </p:nvSpPr>
        <p:spPr>
          <a:xfrm>
            <a:off x="5439476" y="5181974"/>
            <a:ext cx="174994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 don’t sleep soundly because of my lung condition</a:t>
            </a:r>
            <a:endParaRPr lang="en-GB" sz="1050" dirty="0"/>
          </a:p>
        </p:txBody>
      </p:sp>
      <p:sp>
        <p:nvSpPr>
          <p:cNvPr id="95" name="TextBox 94"/>
          <p:cNvSpPr txBox="1"/>
          <p:nvPr/>
        </p:nvSpPr>
        <p:spPr>
          <a:xfrm>
            <a:off x="5441133" y="6052199"/>
            <a:ext cx="2031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 have no energy at all</a:t>
            </a:r>
            <a:endParaRPr lang="en-GB" sz="1100" dirty="0"/>
          </a:p>
        </p:txBody>
      </p:sp>
      <p:sp>
        <p:nvSpPr>
          <p:cNvPr id="96" name="TextBox 95"/>
          <p:cNvSpPr txBox="1"/>
          <p:nvPr/>
        </p:nvSpPr>
        <p:spPr>
          <a:xfrm>
            <a:off x="1466948" y="6145250"/>
            <a:ext cx="2031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 have lots of energy</a:t>
            </a:r>
            <a:endParaRPr lang="en-GB" sz="1100" dirty="0"/>
          </a:p>
        </p:txBody>
      </p:sp>
      <p:sp>
        <p:nvSpPr>
          <p:cNvPr id="97" name="TextBox 96"/>
          <p:cNvSpPr txBox="1"/>
          <p:nvPr/>
        </p:nvSpPr>
        <p:spPr>
          <a:xfrm>
            <a:off x="7360532" y="4671939"/>
            <a:ext cx="172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42895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Tujuan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Terapi</a:t>
            </a:r>
            <a:r>
              <a:rPr lang="en-US" dirty="0">
                <a:solidFill>
                  <a:srgbClr val="C00000"/>
                </a:solidFill>
              </a:rPr>
              <a:t> PPOK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9" name="Pladsholder til indhold 2"/>
          <p:cNvSpPr txBox="1">
            <a:spLocks/>
          </p:cNvSpPr>
          <p:nvPr/>
        </p:nvSpPr>
        <p:spPr>
          <a:xfrm>
            <a:off x="318376" y="1777214"/>
            <a:ext cx="7596003" cy="31988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FF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err="1">
                <a:cs typeface="Arial" pitchFamily="34" charset="0"/>
              </a:rPr>
              <a:t>Menghilangkan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gejala</a:t>
            </a:r>
            <a:endParaRPr lang="en-US" sz="2800" dirty="0">
              <a:cs typeface="Arial" pitchFamily="34" charset="0"/>
            </a:endParaRPr>
          </a:p>
          <a:p>
            <a:pPr>
              <a:buClr>
                <a:srgbClr val="00FF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err="1">
                <a:cs typeface="Arial" pitchFamily="34" charset="0"/>
              </a:rPr>
              <a:t>Meningkatkan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toleransi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latihan</a:t>
            </a:r>
            <a:endParaRPr lang="en-US" sz="2800" dirty="0">
              <a:cs typeface="Arial" pitchFamily="34" charset="0"/>
            </a:endParaRPr>
          </a:p>
          <a:p>
            <a:pPr>
              <a:buClr>
                <a:srgbClr val="00FF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err="1">
                <a:cs typeface="Arial" pitchFamily="34" charset="0"/>
              </a:rPr>
              <a:t>Meningkatkan</a:t>
            </a:r>
            <a:r>
              <a:rPr lang="en-US" sz="2800" dirty="0">
                <a:cs typeface="Arial" pitchFamily="34" charset="0"/>
              </a:rPr>
              <a:t> status </a:t>
            </a:r>
            <a:r>
              <a:rPr lang="en-US" sz="2800" dirty="0" err="1">
                <a:cs typeface="Arial" pitchFamily="34" charset="0"/>
              </a:rPr>
              <a:t>kesehatan</a:t>
            </a:r>
            <a:endParaRPr lang="en-US" sz="2800" dirty="0">
              <a:cs typeface="Arial" pitchFamily="34" charset="0"/>
            </a:endParaRPr>
          </a:p>
          <a:p>
            <a:pPr>
              <a:buClr>
                <a:srgbClr val="00FF00"/>
              </a:buClr>
              <a:buSzPct val="100000"/>
              <a:buFont typeface="Wingdings" charset="2"/>
              <a:buChar char="§"/>
              <a:defRPr/>
            </a:pPr>
            <a:endParaRPr lang="da-DK" sz="2800" dirty="0">
              <a:cs typeface="Arial" pitchFamily="34" charset="0"/>
            </a:endParaRPr>
          </a:p>
          <a:p>
            <a:pPr>
              <a:buClr>
                <a:srgbClr val="00FF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err="1">
                <a:cs typeface="Arial" pitchFamily="34" charset="0"/>
              </a:rPr>
              <a:t>Mencegah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perkembangan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penyakit</a:t>
            </a:r>
            <a:endParaRPr lang="en-US" sz="2800" dirty="0">
              <a:cs typeface="Arial" pitchFamily="34" charset="0"/>
            </a:endParaRPr>
          </a:p>
          <a:p>
            <a:pPr>
              <a:buClr>
                <a:srgbClr val="00FF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err="1">
                <a:cs typeface="Arial" pitchFamily="34" charset="0"/>
              </a:rPr>
              <a:t>Mencegah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dan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mengobati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eksaserbasi</a:t>
            </a:r>
            <a:endParaRPr lang="en-US" sz="2800" dirty="0">
              <a:cs typeface="Arial" pitchFamily="34" charset="0"/>
            </a:endParaRPr>
          </a:p>
          <a:p>
            <a:pPr>
              <a:buClr>
                <a:srgbClr val="00FF00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err="1">
                <a:cs typeface="Arial" pitchFamily="34" charset="0"/>
              </a:rPr>
              <a:t>menurunkan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angka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kematian</a:t>
            </a:r>
            <a:endParaRPr lang="en-US" sz="2800" dirty="0">
              <a:cs typeface="Arial" pitchFamily="34" charset="0"/>
            </a:endParaRPr>
          </a:p>
          <a:p>
            <a:pPr>
              <a:buFont typeface="Monotype Sorts" charset="0"/>
              <a:buChar char="n"/>
              <a:defRPr/>
            </a:pPr>
            <a:endParaRPr lang="da-DK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29831" y="1559206"/>
            <a:ext cx="2055387" cy="3484825"/>
            <a:chOff x="6927048" y="2065593"/>
            <a:chExt cx="2055967" cy="2614138"/>
          </a:xfrm>
        </p:grpSpPr>
        <p:sp>
          <p:nvSpPr>
            <p:cNvPr id="46" name="Højre klammeparentes 3"/>
            <p:cNvSpPr/>
            <p:nvPr/>
          </p:nvSpPr>
          <p:spPr>
            <a:xfrm>
              <a:off x="6931989" y="2074972"/>
              <a:ext cx="306473" cy="1091530"/>
            </a:xfrm>
            <a:prstGeom prst="rightBrace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Højre klammeparentes 4"/>
            <p:cNvSpPr/>
            <p:nvPr/>
          </p:nvSpPr>
          <p:spPr>
            <a:xfrm>
              <a:off x="6927048" y="3615416"/>
              <a:ext cx="306473" cy="1064315"/>
            </a:xfrm>
            <a:prstGeom prst="rightBrace">
              <a:avLst/>
            </a:prstGeom>
            <a:noFill/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kstfelt 5"/>
            <p:cNvSpPr txBox="1">
              <a:spLocks noChangeArrowheads="1"/>
            </p:cNvSpPr>
            <p:nvPr/>
          </p:nvSpPr>
          <p:spPr bwMode="auto">
            <a:xfrm>
              <a:off x="7323345" y="2065593"/>
              <a:ext cx="1539638" cy="53102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2000" kern="0" dirty="0" smtClean="0">
                  <a:latin typeface="Arial" charset="0"/>
                  <a:ea typeface="ＭＳ Ｐゴシック" pitchFamily="34" charset="-128"/>
                </a:rPr>
                <a:t>Mengurangi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gejala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9" name="Tekstfelt 6"/>
            <p:cNvSpPr txBox="1">
              <a:spLocks noChangeArrowheads="1"/>
            </p:cNvSpPr>
            <p:nvPr/>
          </p:nvSpPr>
          <p:spPr bwMode="auto">
            <a:xfrm>
              <a:off x="7372825" y="3699931"/>
              <a:ext cx="1610190" cy="53102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d-ID" sz="2000" kern="0" dirty="0" smtClean="0">
                  <a:latin typeface="Arial" charset="0"/>
                  <a:ea typeface="ＭＳ Ｐゴシック" pitchFamily="34" charset="-128"/>
                </a:rPr>
                <a:t>menurunkan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r</a:t>
              </a:r>
              <a:r>
                <a:rPr kumimoji="0" lang="id-ID" sz="20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ＭＳ Ｐゴシック" pitchFamily="34" charset="-128"/>
                </a:rPr>
                <a:t>isiko</a:t>
              </a:r>
              <a:endParaRPr kumimoji="0" lang="da-DK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20027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EMPHYSEMA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d-ID" dirty="0"/>
              <a:t>jenis penyakit paru obstruktif  kronik yang melibatkan kerusakan pada kantung udara (alveoli) di </a:t>
            </a:r>
            <a:r>
              <a:rPr lang="id-ID" dirty="0" smtClean="0"/>
              <a:t>paru-paru.</a:t>
            </a:r>
          </a:p>
          <a:p>
            <a:r>
              <a:rPr lang="id-ID" dirty="0" smtClean="0"/>
              <a:t>tiga faktor </a:t>
            </a:r>
            <a:br>
              <a:rPr lang="id-ID" dirty="0" smtClean="0"/>
            </a:br>
            <a:r>
              <a:rPr lang="id-ID" dirty="0" smtClean="0"/>
              <a:t>-Kelainan radang bronchus dan bronchiolus yang sering disebabkan oleh asap rokok, debu industri. Radang peribron- chiolus disertai fibrosis menyebabkan iskhemia dan parut sehingga memperluas dinding bronchioles. 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-Kelainan atrofik yang meliputi pengurangan jaringan elastik dan gangguan aliran darah; hal ini sering dijumpai pada proses menjadi tua. </a:t>
            </a:r>
          </a:p>
          <a:p>
            <a:pPr>
              <a:buNone/>
            </a:pPr>
            <a:r>
              <a:rPr lang="id-ID" dirty="0"/>
              <a:t>	</a:t>
            </a:r>
            <a:r>
              <a:rPr lang="id-ID" dirty="0" smtClean="0"/>
              <a:t>-Obstruksi inkomplit yang menyebabkan gangguan pertukaran udara; hal ini dapat disebabkan oleh perubahan dinding bronchiolus akibat bertambahnya makrophag pada penderita yang banyak merokok. Insiden emfisema meningkat dengan disertai bertambah- nya umur.</a:t>
            </a:r>
            <a:br>
              <a:rPr lang="id-ID" dirty="0" smtClean="0"/>
            </a:b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Gambaran klinis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Batuk</a:t>
            </a:r>
          </a:p>
          <a:p>
            <a:r>
              <a:rPr lang="id-ID" dirty="0" smtClean="0"/>
              <a:t>Sputum</a:t>
            </a:r>
          </a:p>
          <a:p>
            <a:r>
              <a:rPr lang="id-ID" dirty="0" smtClean="0"/>
              <a:t>Sesak nafas (tidak ada wheezing) ronki+ dengan bronkitis</a:t>
            </a:r>
          </a:p>
          <a:p>
            <a:r>
              <a:rPr lang="id-ID" dirty="0" smtClean="0"/>
              <a:t>Hipoinflasi</a:t>
            </a:r>
          </a:p>
          <a:p>
            <a:r>
              <a:rPr lang="id-ID" dirty="0" smtClean="0"/>
              <a:t>Barrel chest</a:t>
            </a:r>
          </a:p>
          <a:p>
            <a:r>
              <a:rPr lang="id-ID" dirty="0" smtClean="0"/>
              <a:t>Ekspansi berkurang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BRONKITIS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batuk</a:t>
            </a:r>
            <a:r>
              <a:rPr lang="en-US" dirty="0"/>
              <a:t> </a:t>
            </a:r>
            <a:r>
              <a:rPr lang="en-US" dirty="0" err="1"/>
              <a:t>produktif</a:t>
            </a:r>
            <a:r>
              <a:rPr lang="en-US" dirty="0"/>
              <a:t> yang </a:t>
            </a:r>
            <a:r>
              <a:rPr lang="en-US" dirty="0" err="1"/>
              <a:t>persisten</a:t>
            </a:r>
            <a:r>
              <a:rPr lang="en-US" dirty="0"/>
              <a:t> minimal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berturut-turut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 smtClean="0"/>
              <a:t>tahun</a:t>
            </a:r>
            <a:endParaRPr lang="id-ID" dirty="0" smtClean="0"/>
          </a:p>
          <a:p>
            <a:r>
              <a:rPr lang="en-US" dirty="0" err="1"/>
              <a:t>inflamasi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pernapasan</a:t>
            </a:r>
            <a:r>
              <a:rPr lang="en-US" dirty="0"/>
              <a:t>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napas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penyempitan</a:t>
            </a:r>
            <a:r>
              <a:rPr lang="en-US" dirty="0"/>
              <a:t> lumen. 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30" r="1604" b="75332"/>
          <a:stretch/>
        </p:blipFill>
        <p:spPr>
          <a:xfrm>
            <a:off x="0" y="13648"/>
            <a:ext cx="9144000" cy="982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412" y="2620371"/>
            <a:ext cx="7093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 Rounded MT Bold" panose="020F0704030504030204" pitchFamily="34" charset="0"/>
              </a:rPr>
              <a:t>Normalisasi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Alat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Gerak</a:t>
            </a:r>
            <a:r>
              <a:rPr lang="en-US" sz="3200" dirty="0" smtClean="0">
                <a:latin typeface="Arial Rounded MT Bold" panose="020F0704030504030204" pitchFamily="34" charset="0"/>
              </a:rPr>
              <a:t>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Pernapasan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280" y="1363939"/>
            <a:ext cx="505381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sz="2800" dirty="0"/>
              <a:t>Musculoskeletal problem pada chronic </a:t>
            </a:r>
            <a:r>
              <a:rPr lang="en-US" sz="2800" dirty="0" smtClean="0"/>
              <a:t>respiratory</a:t>
            </a:r>
            <a:r>
              <a:rPr lang="id-ID" sz="2800" dirty="0" smtClean="0"/>
              <a:t> dise</a:t>
            </a:r>
            <a:r>
              <a:rPr lang="en-US" sz="2800" dirty="0" smtClean="0"/>
              <a:t>a</a:t>
            </a:r>
            <a:r>
              <a:rPr lang="id-ID" sz="2800" dirty="0" smtClean="0"/>
              <a:t>ses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1674" y="2991589"/>
            <a:ext cx="4695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id-ID" sz="2400" dirty="0"/>
              <a:t>Hypomobile pada sendi2 regio thoracal, cervical, shoulder girdle, sangkar torak</a:t>
            </a:r>
          </a:p>
          <a:p>
            <a:pPr marL="457200" indent="-457200">
              <a:buFont typeface="Wingdings" pitchFamily="2" charset="2"/>
              <a:buChar char="Ø"/>
            </a:pPr>
            <a:endParaRPr lang="id-ID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id-ID" sz="2400" dirty="0"/>
              <a:t>Muscle fatique, muscle spasm, muscle weakness dan muscle shorthening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65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18377" y="1253940"/>
            <a:ext cx="8199225" cy="422952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b="1" dirty="0" err="1">
                <a:solidFill>
                  <a:srgbClr val="C00000"/>
                </a:solidFill>
              </a:rPr>
              <a:t>Patologi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dirty="0"/>
          </a:p>
          <a:p>
            <a:pPr marL="361950" indent="-180975"/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patologi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pasien</a:t>
            </a:r>
            <a:r>
              <a:rPr lang="en-US" sz="2000" dirty="0"/>
              <a:t> PPOK, </a:t>
            </a:r>
            <a:r>
              <a:rPr lang="en-US" sz="2000" dirty="0" err="1"/>
              <a:t>antara</a:t>
            </a:r>
            <a:r>
              <a:rPr lang="en-US" sz="2000" dirty="0"/>
              <a:t> lain:</a:t>
            </a:r>
          </a:p>
          <a:p>
            <a:pPr marL="361950" indent="-180975"/>
            <a:endParaRPr lang="en-US" sz="2000" dirty="0"/>
          </a:p>
          <a:p>
            <a:pPr marL="361950" indent="-180975">
              <a:buFontTx/>
              <a:buChar char="-"/>
            </a:pPr>
            <a:r>
              <a:rPr lang="en-US" sz="2000" dirty="0" err="1"/>
              <a:t>Inflamasi</a:t>
            </a:r>
            <a:r>
              <a:rPr lang="en-US" sz="2000" dirty="0"/>
              <a:t> </a:t>
            </a:r>
            <a:r>
              <a:rPr lang="en-US" sz="2000" dirty="0" err="1"/>
              <a:t>kronis</a:t>
            </a:r>
            <a:r>
              <a:rPr lang="en-GB" sz="2000" dirty="0"/>
              <a:t>,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peningkatan</a:t>
            </a:r>
            <a:r>
              <a:rPr lang="en-GB" sz="2000" dirty="0"/>
              <a:t> </a:t>
            </a:r>
            <a:r>
              <a:rPr lang="en-GB" sz="2000" dirty="0" err="1"/>
              <a:t>jumlah</a:t>
            </a:r>
            <a:r>
              <a:rPr lang="en-GB" sz="2000" dirty="0"/>
              <a:t> </a:t>
            </a:r>
            <a:r>
              <a:rPr lang="en-GB" sz="2000" dirty="0" err="1"/>
              <a:t>sel</a:t>
            </a:r>
            <a:r>
              <a:rPr lang="en-GB" sz="2000" dirty="0"/>
              <a:t> </a:t>
            </a:r>
            <a:r>
              <a:rPr lang="en-GB" sz="2000" dirty="0" err="1"/>
              <a:t>radang</a:t>
            </a:r>
            <a:r>
              <a:rPr lang="en-GB" sz="2000" dirty="0"/>
              <a:t> di </a:t>
            </a:r>
            <a:r>
              <a:rPr lang="en-GB" sz="2000" dirty="0" err="1"/>
              <a:t>paru</a:t>
            </a:r>
            <a:r>
              <a:rPr lang="en-GB" sz="2000" dirty="0"/>
              <a:t> </a:t>
            </a:r>
          </a:p>
          <a:p>
            <a:pPr marL="180975"/>
            <a:endParaRPr lang="en-GB" sz="2000" dirty="0"/>
          </a:p>
          <a:p>
            <a:pPr marL="361950" indent="-180975">
              <a:buFontTx/>
              <a:buChar char="-"/>
            </a:pPr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stuktur</a:t>
            </a:r>
            <a:r>
              <a:rPr lang="en-US" sz="2000" dirty="0"/>
              <a:t> </a:t>
            </a:r>
            <a:r>
              <a:rPr lang="en-US" sz="2000" dirty="0" err="1"/>
              <a:t>saluran</a:t>
            </a:r>
            <a:r>
              <a:rPr lang="en-US" sz="2000" dirty="0"/>
              <a:t> </a:t>
            </a:r>
            <a:r>
              <a:rPr lang="en-US" sz="2000" dirty="0" err="1"/>
              <a:t>napas</a:t>
            </a:r>
            <a:r>
              <a:rPr lang="en-US" sz="2000" dirty="0"/>
              <a:t>,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 smtClean="0"/>
              <a:t>luka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perbaikan</a:t>
            </a:r>
            <a:r>
              <a:rPr lang="en-US" sz="2000" dirty="0"/>
              <a:t> yang </a:t>
            </a:r>
            <a:r>
              <a:rPr lang="en-US" sz="2000" dirty="0" err="1"/>
              <a:t>berulang</a:t>
            </a:r>
            <a:r>
              <a:rPr lang="en-US" sz="2000" dirty="0"/>
              <a:t> kali.</a:t>
            </a:r>
          </a:p>
          <a:p>
            <a:pPr marL="361950" indent="-180975">
              <a:buFontTx/>
              <a:buChar char="-"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10080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672" y="1285861"/>
            <a:ext cx="49272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Hypomobile dari sendi2 merupakan indikasi untuk diberikan manual therapy </a:t>
            </a:r>
            <a:r>
              <a:rPr lang="id-ID" sz="2400" dirty="0">
                <a:sym typeface="Wingdings" pitchFamily="2" charset="2"/>
              </a:rPr>
              <a:t> harus dilakukan dengan hati2  harus memperhatikan kontra indikasi terutama pada </a:t>
            </a:r>
            <a:r>
              <a:rPr lang="id-ID" sz="2400" dirty="0">
                <a:solidFill>
                  <a:srgbClr val="FF0000"/>
                </a:solidFill>
                <a:sym typeface="Wingdings" pitchFamily="2" charset="2"/>
              </a:rPr>
              <a:t>pasien lansia </a:t>
            </a:r>
            <a:r>
              <a:rPr lang="id-ID" sz="2400" dirty="0">
                <a:sym typeface="Wingdings" pitchFamily="2" charset="2"/>
              </a:rPr>
              <a:t>dan penggunaan </a:t>
            </a:r>
            <a:r>
              <a:rPr lang="id-ID" sz="2400" dirty="0">
                <a:solidFill>
                  <a:srgbClr val="FF0000"/>
                </a:solidFill>
                <a:sym typeface="Wingdings" pitchFamily="2" charset="2"/>
              </a:rPr>
              <a:t>steroid</a:t>
            </a:r>
            <a:r>
              <a:rPr lang="id-ID" sz="2400" dirty="0">
                <a:sym typeface="Wingdings" pitchFamily="2" charset="2"/>
              </a:rPr>
              <a:t> jangka panjang</a:t>
            </a:r>
          </a:p>
          <a:p>
            <a:endParaRPr lang="id-ID" sz="2400" dirty="0">
              <a:sym typeface="Wingdings" pitchFamily="2" charset="2"/>
            </a:endParaRPr>
          </a:p>
          <a:p>
            <a:r>
              <a:rPr lang="id-ID" sz="2400" dirty="0">
                <a:sym typeface="Wingdings" pitchFamily="2" charset="2"/>
              </a:rPr>
              <a:t>Sedangkan </a:t>
            </a:r>
            <a:r>
              <a:rPr lang="id-ID" sz="2400" dirty="0"/>
              <a:t>Muscle fatique, muscle spasm, muscle weakness dan muscle shorthening </a:t>
            </a:r>
            <a:r>
              <a:rPr lang="id-ID" sz="2400" dirty="0">
                <a:sym typeface="Wingdings" pitchFamily="2" charset="2"/>
              </a:rPr>
              <a:t> merupakan indikasi untuk diberikan exercise therapy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93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744" y="1097280"/>
            <a:ext cx="51382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3200" b="1" dirty="0">
                <a:latin typeface="Century Gothic" pitchFamily="34" charset="0"/>
              </a:rPr>
              <a:t>Manipulation</a:t>
            </a:r>
            <a:endParaRPr lang="nl-NL" sz="3200" dirty="0">
              <a:latin typeface="Century Gothic" pitchFamily="34" charset="0"/>
            </a:endParaRPr>
          </a:p>
          <a:p>
            <a:pPr eaLnBrk="1" hangingPunct="1"/>
            <a:endParaRPr lang="id-ID" sz="2400" dirty="0">
              <a:latin typeface="Century Gothic" pitchFamily="34" charset="0"/>
            </a:endParaRPr>
          </a:p>
          <a:p>
            <a:pPr eaLnBrk="1" hangingPunct="1"/>
            <a:r>
              <a:rPr lang="en-US" sz="2400" dirty="0">
                <a:latin typeface="Arial Rounded MT Bold" pitchFamily="34" charset="0"/>
              </a:rPr>
              <a:t>A passive, high velocity, low amplitude thrust applied to a joint complex within</a:t>
            </a:r>
            <a:r>
              <a:rPr lang="id-ID" sz="2400" dirty="0">
                <a:latin typeface="Arial Rounded MT Bold" pitchFamily="34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its</a:t>
            </a:r>
            <a:r>
              <a:rPr lang="id-ID" sz="2400" dirty="0">
                <a:latin typeface="Arial Rounded MT Bold" pitchFamily="34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anatomical limit* with the intent to restore optimal motion, function, and / or</a:t>
            </a:r>
            <a:r>
              <a:rPr lang="nl-NL" sz="2400" dirty="0">
                <a:latin typeface="Arial Rounded MT Bold" pitchFamily="34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to reduce pain.</a:t>
            </a:r>
            <a:endParaRPr lang="nl-NL" sz="2400" dirty="0">
              <a:latin typeface="Arial Rounded MT Bold" pitchFamily="34" charset="0"/>
            </a:endParaRPr>
          </a:p>
          <a:p>
            <a:endParaRPr lang="id-ID" sz="2400" dirty="0"/>
          </a:p>
          <a:p>
            <a:pPr eaLnBrk="1" hangingPunct="1"/>
            <a:r>
              <a:rPr lang="en-US" sz="2400" dirty="0">
                <a:latin typeface="Century Gothic" pitchFamily="34" charset="0"/>
              </a:rPr>
              <a:t>*anatomical limit: Active and passive motion occurs within the range of motion of the</a:t>
            </a:r>
            <a:r>
              <a:rPr lang="nl-NL" sz="2400" dirty="0">
                <a:latin typeface="Century Gothic" pitchFamily="34" charset="0"/>
              </a:rPr>
              <a:t> </a:t>
            </a:r>
            <a:r>
              <a:rPr lang="en-US" sz="2400" dirty="0">
                <a:latin typeface="Century Gothic" pitchFamily="34" charset="0"/>
              </a:rPr>
              <a:t>joint complex and not beyond the joint’s anatomic limit.</a:t>
            </a:r>
            <a:endParaRPr lang="nl-NL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7774" t="17377" r="21977" b="16683"/>
          <a:stretch>
            <a:fillRect/>
          </a:stretch>
        </p:blipFill>
        <p:spPr bwMode="auto">
          <a:xfrm>
            <a:off x="2018715" y="914400"/>
            <a:ext cx="5133967" cy="505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67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6653" y="642920"/>
            <a:ext cx="5840057" cy="738664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srgbClr val="FFFFFF"/>
                </a:solidFill>
                <a:latin typeface="Comic Sans MS" pitchFamily="66" charset="0"/>
              </a:rPr>
              <a:t>Mobilisasi &amp; penguatan otot-2 pernapasan </a:t>
            </a:r>
            <a:r>
              <a:rPr lang="id-ID" sz="2400" dirty="0">
                <a:solidFill>
                  <a:srgbClr val="FFFFFF"/>
                </a:solidFill>
                <a:latin typeface="Comic Sans MS" pitchFamily="66" charset="0"/>
              </a:rPr>
              <a:t>(Weiner, dkk, 2000)</a:t>
            </a:r>
            <a:endParaRPr lang="id-ID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239" t="15846" r="26835" b="49777"/>
          <a:stretch>
            <a:fillRect/>
          </a:stretch>
        </p:blipFill>
        <p:spPr bwMode="auto">
          <a:xfrm>
            <a:off x="1712742" y="2546252"/>
            <a:ext cx="6038412" cy="294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11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0239" t="53821" r="30206" b="5840"/>
          <a:stretch>
            <a:fillRect/>
          </a:stretch>
        </p:blipFill>
        <p:spPr bwMode="auto">
          <a:xfrm>
            <a:off x="1818250" y="1828800"/>
            <a:ext cx="599387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9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1058" t="11914" r="11292" b="10449"/>
          <a:stretch>
            <a:fillRect/>
          </a:stretch>
        </p:blipFill>
        <p:spPr bwMode="auto">
          <a:xfrm>
            <a:off x="2686202" y="1766587"/>
            <a:ext cx="375049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35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2076" y="1108388"/>
            <a:ext cx="5616624" cy="15696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800" dirty="0">
                <a:latin typeface="Arial Rounded MT Bold" pitchFamily="34" charset="0"/>
              </a:rPr>
              <a:t>EXERCISE TRAINING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3429001"/>
            <a:ext cx="550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Exercise training should be an essential component of a pulmonary rehabilitation program</a:t>
            </a:r>
          </a:p>
        </p:txBody>
      </p:sp>
    </p:spTree>
    <p:extLst>
      <p:ext uri="{BB962C8B-B14F-4D97-AF65-F5344CB8AC3E}">
        <p14:creationId xmlns:p14="http://schemas.microsoft.com/office/powerpoint/2010/main" val="3245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1700" y="785794"/>
            <a:ext cx="58866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A pulmonary rehabilitation program </a:t>
            </a:r>
            <a:r>
              <a:rPr lang="id-ID" sz="2800" b="1" dirty="0"/>
              <a:t>must </a:t>
            </a:r>
            <a:r>
              <a:rPr lang="id-ID" sz="2800" dirty="0"/>
              <a:t>include</a:t>
            </a:r>
          </a:p>
          <a:p>
            <a:endParaRPr lang="id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u="sng" dirty="0"/>
              <a:t>Lower limb endurance training</a:t>
            </a:r>
            <a:r>
              <a:rPr lang="en-US" sz="2800" dirty="0"/>
              <a:t>.</a:t>
            </a:r>
            <a:endParaRPr lang="id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u="sng" dirty="0"/>
              <a:t>Home exercise program</a:t>
            </a:r>
            <a:endParaRPr lang="id-ID" sz="2800" u="sng" dirty="0"/>
          </a:p>
          <a:p>
            <a:endParaRPr lang="id-ID" sz="2800" u="sng" dirty="0"/>
          </a:p>
          <a:p>
            <a:r>
              <a:rPr lang="id-ID" sz="2800" dirty="0"/>
              <a:t>Optimally, a pulmonary rehabilitation should also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u="sng" dirty="0"/>
              <a:t>Upper limb endurance training</a:t>
            </a:r>
            <a:r>
              <a:rPr lang="en-US" sz="2800" dirty="0"/>
              <a:t>.</a:t>
            </a:r>
            <a:endParaRPr lang="id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u="sng" dirty="0"/>
              <a:t>Lower limb strength training</a:t>
            </a:r>
            <a:r>
              <a:rPr lang="en-US" sz="2800" dirty="0"/>
              <a:t>.</a:t>
            </a:r>
            <a:endParaRPr lang="id-ID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u="sng" dirty="0"/>
              <a:t>Upper limb strength training</a:t>
            </a:r>
            <a:r>
              <a:rPr lang="en-US" sz="2800" dirty="0"/>
              <a:t>.</a:t>
            </a:r>
            <a:endParaRPr lang="id-ID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827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41730" y="836714"/>
            <a:ext cx="5022558" cy="1077218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/>
              <a:t>Endurance Training - Lower Limb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1730" y="1844826"/>
            <a:ext cx="491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Lower limb aerobic exercises (uses large muscle mass)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389" y="3741012"/>
            <a:ext cx="5454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to achieve the greatest changes in a functional activity such as walking, it may be better to train in walking.</a:t>
            </a:r>
          </a:p>
        </p:txBody>
      </p:sp>
    </p:spTree>
    <p:extLst>
      <p:ext uri="{BB962C8B-B14F-4D97-AF65-F5344CB8AC3E}">
        <p14:creationId xmlns:p14="http://schemas.microsoft.com/office/powerpoint/2010/main" val="14001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9682" y="836712"/>
            <a:ext cx="5832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For patients with severe dyspnoea, fixing the shoulder girdle by using a wheeled walker (rollator) for walking training or when using a stationary cycle for cycle training allows: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5826" y="3068961"/>
            <a:ext cx="46445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The accessory respiratory muscles to work more efficiently.</a:t>
            </a:r>
            <a:endParaRPr lang="id-ID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This lean forward position may help to dome the diaphragm, improving its length/tension relationship</a:t>
            </a:r>
          </a:p>
        </p:txBody>
      </p:sp>
    </p:spTree>
    <p:extLst>
      <p:ext uri="{BB962C8B-B14F-4D97-AF65-F5344CB8AC3E}">
        <p14:creationId xmlns:p14="http://schemas.microsoft.com/office/powerpoint/2010/main" val="39264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Patologi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patogenesis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patofisiologi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18375" y="1040918"/>
            <a:ext cx="8199226" cy="4229521"/>
          </a:xfrm>
        </p:spPr>
        <p:txBody>
          <a:bodyPr/>
          <a:lstStyle/>
          <a:p>
            <a:r>
              <a:rPr lang="en-US" sz="1800" b="1" dirty="0">
                <a:solidFill>
                  <a:srgbClr val="C00000"/>
                </a:solidFill>
              </a:rPr>
              <a:t>2. </a:t>
            </a:r>
            <a:r>
              <a:rPr lang="en-US" sz="1800" b="1" dirty="0" err="1">
                <a:solidFill>
                  <a:srgbClr val="C00000"/>
                </a:solidFill>
              </a:rPr>
              <a:t>Patogenesis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</a:p>
          <a:p>
            <a:endParaRPr lang="en-US" sz="1800" dirty="0"/>
          </a:p>
          <a:p>
            <a:pPr marL="180975"/>
            <a:r>
              <a:rPr lang="en-US" sz="1800" dirty="0" err="1"/>
              <a:t>Inflamasi</a:t>
            </a:r>
            <a:r>
              <a:rPr lang="en-US" sz="1800" dirty="0"/>
              <a:t> yang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napas</a:t>
            </a:r>
            <a:r>
              <a:rPr lang="en-US" sz="1800" dirty="0"/>
              <a:t> </a:t>
            </a:r>
            <a:r>
              <a:rPr lang="en-US" sz="1800" dirty="0" err="1"/>
              <a:t>pasien</a:t>
            </a:r>
            <a:r>
              <a:rPr lang="en-US" sz="1800" dirty="0"/>
              <a:t> PPOK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 smtClean="0"/>
              <a:t>respons</a:t>
            </a:r>
            <a:r>
              <a:rPr lang="en-US" sz="1800" dirty="0" smtClean="0"/>
              <a:t> </a:t>
            </a:r>
            <a:r>
              <a:rPr lang="en-US" sz="1800" dirty="0" err="1"/>
              <a:t>peradangan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iritan</a:t>
            </a:r>
            <a:r>
              <a:rPr lang="en-US" sz="1800" dirty="0"/>
              <a:t> </a:t>
            </a:r>
            <a:r>
              <a:rPr lang="en-US" sz="1800" dirty="0" err="1"/>
              <a:t>kronis</a:t>
            </a:r>
            <a:r>
              <a:rPr lang="en-US" sz="1800" dirty="0"/>
              <a:t>, </a:t>
            </a:r>
            <a:r>
              <a:rPr lang="en-US" sz="1800" dirty="0" err="1"/>
              <a:t>seperti</a:t>
            </a:r>
            <a:r>
              <a:rPr lang="en-US" sz="1800" dirty="0"/>
              <a:t> asap </a:t>
            </a:r>
            <a:r>
              <a:rPr lang="en-US" sz="1800" dirty="0" err="1"/>
              <a:t>rokok</a:t>
            </a:r>
            <a:r>
              <a:rPr lang="en-US" sz="1800" dirty="0"/>
              <a:t>. </a:t>
            </a:r>
            <a:r>
              <a:rPr lang="en-US" sz="1800" dirty="0" err="1"/>
              <a:t>Inflamasi</a:t>
            </a:r>
            <a:r>
              <a:rPr lang="en-US" sz="1800" dirty="0"/>
              <a:t> </a:t>
            </a:r>
            <a:r>
              <a:rPr lang="en-US" sz="1800" dirty="0" err="1"/>
              <a:t>paru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bertahan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berhenti</a:t>
            </a:r>
            <a:r>
              <a:rPr lang="en-US" sz="1800" dirty="0"/>
              <a:t> </a:t>
            </a:r>
            <a:r>
              <a:rPr lang="en-US" sz="1800" dirty="0" err="1"/>
              <a:t>merokok</a:t>
            </a:r>
            <a:endParaRPr lang="en-US" sz="1800" dirty="0"/>
          </a:p>
          <a:p>
            <a:pPr marL="180975"/>
            <a:endParaRPr lang="en-US" sz="1800" dirty="0"/>
          </a:p>
          <a:p>
            <a:pPr marL="180975"/>
            <a:r>
              <a:rPr lang="en-US" sz="1800" b="1" dirty="0" err="1"/>
              <a:t>Mekanisme</a:t>
            </a:r>
            <a:r>
              <a:rPr lang="en-US" sz="1800" b="1" dirty="0"/>
              <a:t> </a:t>
            </a:r>
            <a:r>
              <a:rPr lang="en-US" sz="1800" b="1" dirty="0" err="1"/>
              <a:t>patogenesis</a:t>
            </a:r>
            <a:r>
              <a:rPr lang="en-US" sz="1800" b="1" dirty="0"/>
              <a:t> </a:t>
            </a:r>
            <a:r>
              <a:rPr lang="en-US" sz="1800" b="1" dirty="0" err="1"/>
              <a:t>meliputi</a:t>
            </a:r>
            <a:r>
              <a:rPr lang="en-US" sz="1800" b="1" dirty="0"/>
              <a:t>:</a:t>
            </a:r>
          </a:p>
          <a:p>
            <a:pPr marL="466725" indent="-285750">
              <a:buFontTx/>
              <a:buChar char="-"/>
            </a:pPr>
            <a:r>
              <a:rPr lang="en-US" sz="1600" i="1" dirty="0"/>
              <a:t>Oxidative stress</a:t>
            </a:r>
          </a:p>
          <a:p>
            <a:pPr marL="466725" indent="-285750">
              <a:buFontTx/>
              <a:buChar char="-"/>
            </a:pPr>
            <a:r>
              <a:rPr lang="en-US" sz="1600" dirty="0" err="1"/>
              <a:t>Ketidakseimbangan</a:t>
            </a:r>
            <a:r>
              <a:rPr lang="en-US" sz="1600" dirty="0"/>
              <a:t> </a:t>
            </a:r>
            <a:r>
              <a:rPr lang="en-US" sz="1600" i="1" dirty="0"/>
              <a:t>Protease – </a:t>
            </a:r>
            <a:r>
              <a:rPr lang="en-US" sz="1600" i="1" dirty="0" err="1"/>
              <a:t>antiprotease</a:t>
            </a:r>
            <a:r>
              <a:rPr lang="en-US" sz="1600" i="1" dirty="0"/>
              <a:t> </a:t>
            </a:r>
          </a:p>
          <a:p>
            <a:pPr marL="466725" indent="-285750">
              <a:buFontTx/>
              <a:buChar char="-"/>
            </a:pPr>
            <a:r>
              <a:rPr lang="en-US" sz="1600" i="1" dirty="0">
                <a:solidFill>
                  <a:srgbClr val="FF0000"/>
                </a:solidFill>
              </a:rPr>
              <a:t>Inflammatory cells: di </a:t>
            </a:r>
            <a:r>
              <a:rPr lang="en-US" sz="1600" i="1" dirty="0" err="1">
                <a:solidFill>
                  <a:srgbClr val="FF0000"/>
                </a:solidFill>
              </a:rPr>
              <a:t>beberapa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pasien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terdapat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peningkatan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>
                <a:solidFill>
                  <a:srgbClr val="FF0000"/>
                </a:solidFill>
              </a:rPr>
              <a:t>eosinophil</a:t>
            </a:r>
            <a:r>
              <a:rPr lang="en-US" sz="1600" i="1" smtClean="0">
                <a:solidFill>
                  <a:srgbClr val="FF0000"/>
                </a:solidFill>
              </a:rPr>
              <a:t>,, </a:t>
            </a:r>
            <a:r>
              <a:rPr lang="en-US" sz="1600" i="1" dirty="0" err="1">
                <a:solidFill>
                  <a:srgbClr val="FF0000"/>
                </a:solidFill>
              </a:rPr>
              <a:t>terutama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jika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terjadi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bersamaan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dengan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err="1">
                <a:solidFill>
                  <a:srgbClr val="FF0000"/>
                </a:solidFill>
              </a:rPr>
              <a:t>asma</a:t>
            </a:r>
            <a:endParaRPr lang="en-US" sz="1600" i="1" dirty="0">
              <a:solidFill>
                <a:srgbClr val="FF0000"/>
              </a:solidFill>
            </a:endParaRPr>
          </a:p>
          <a:p>
            <a:pPr marL="466725" indent="-285750">
              <a:buFontTx/>
              <a:buChar char="-"/>
            </a:pPr>
            <a:r>
              <a:rPr lang="en-US" sz="1600" dirty="0"/>
              <a:t>Mediator </a:t>
            </a:r>
            <a:r>
              <a:rPr lang="en-US" sz="1600" dirty="0" err="1"/>
              <a:t>inflamasi</a:t>
            </a:r>
            <a:endParaRPr lang="en-US" sz="1600" dirty="0"/>
          </a:p>
          <a:p>
            <a:pPr marL="466725" indent="-285750">
              <a:buFontTx/>
              <a:buChar char="-"/>
            </a:pPr>
            <a:r>
              <a:rPr lang="en-US" sz="1600" dirty="0"/>
              <a:t>Fibrosis </a:t>
            </a:r>
            <a:r>
              <a:rPr lang="en-US" sz="1600" dirty="0" err="1"/>
              <a:t>peribronkial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interstisial</a:t>
            </a:r>
            <a:endParaRPr lang="en-US" sz="1600" dirty="0"/>
          </a:p>
          <a:p>
            <a:pPr marL="466725" indent="-285750">
              <a:buFontTx/>
              <a:buChar char="-"/>
            </a:pPr>
            <a:r>
              <a:rPr lang="en-US" sz="1600" dirty="0" err="1"/>
              <a:t>Perbedaan</a:t>
            </a:r>
            <a:r>
              <a:rPr lang="en-US" sz="1600" dirty="0"/>
              <a:t> </a:t>
            </a:r>
            <a:r>
              <a:rPr lang="en-US" sz="1600" dirty="0" err="1"/>
              <a:t>inflamasi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PPOK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asma</a:t>
            </a:r>
            <a:endParaRPr lang="en-US" sz="16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16375" y="6093007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10246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47881"/>
              </p:ext>
            </p:extLst>
          </p:nvPr>
        </p:nvGraphicFramePr>
        <p:xfrm>
          <a:off x="839337" y="2579180"/>
          <a:ext cx="7779224" cy="3744345"/>
        </p:xfrm>
        <a:graphic>
          <a:graphicData uri="http://schemas.openxmlformats.org/drawingml/2006/table">
            <a:tbl>
              <a:tblPr/>
              <a:tblGrid>
                <a:gridCol w="777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4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 calculate an appropriate intensity for walking laps: 80% ([6MWD ÷ 6] x prescribed duration)</a:t>
                      </a:r>
                      <a:endParaRPr lang="id-ID" sz="2800" b="1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6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Six-minute walk distance (6MWD) ÷ 6 = Distance in one minute</a:t>
                      </a:r>
                      <a:endParaRPr lang="id-ID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For distance in 30 minutes = one minute distance x 30</a:t>
                      </a:r>
                      <a:endParaRPr lang="id-ID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For distance in 20 minutes = one minute distance x 20</a:t>
                      </a:r>
                      <a:endParaRPr lang="id-ID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For distance in 10 minutes = one minute distance x 10 etc...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400" b="1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</a:b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400" b="1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</a:b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Note: The patient would not be expected to keep up the same walking pace throughout the walking training session that they achieved in the 6MWT. Therefore,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prescribe approximately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80% of the calculated distance.</a:t>
                      </a:r>
                      <a:endParaRPr lang="id-ID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8394" y="1010366"/>
            <a:ext cx="7502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recommended that for walking training a starting intensity should be 80% of the average 6MWT speed (see below how to calculate walking intensity from the results of a 6MWT)</a:t>
            </a:r>
          </a:p>
        </p:txBody>
      </p:sp>
    </p:spTree>
    <p:extLst>
      <p:ext uri="{BB962C8B-B14F-4D97-AF65-F5344CB8AC3E}">
        <p14:creationId xmlns:p14="http://schemas.microsoft.com/office/powerpoint/2010/main" val="3226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41262" y="1142984"/>
            <a:ext cx="55086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/>
              <a:t>Example:</a:t>
            </a:r>
          </a:p>
          <a:p>
            <a:endParaRPr lang="id-ID" sz="2800" dirty="0"/>
          </a:p>
          <a:p>
            <a:r>
              <a:rPr lang="id-ID" sz="2800" dirty="0"/>
              <a:t>If the patient walked 220 m in six minutes:</a:t>
            </a:r>
          </a:p>
          <a:p>
            <a:pPr lvl="0"/>
            <a:r>
              <a:rPr lang="en-US" sz="2800" dirty="0"/>
              <a:t>One minute distance = 220 ÷ 6 = 36.7 m.</a:t>
            </a:r>
            <a:endParaRPr lang="id-ID" sz="2800" dirty="0"/>
          </a:p>
          <a:p>
            <a:pPr lvl="0"/>
            <a:r>
              <a:rPr lang="en-US" sz="2800" dirty="0"/>
              <a:t>30 minute distance = 36.7 x 30  = 1100 m.</a:t>
            </a:r>
            <a:endParaRPr lang="id-ID" sz="2800" dirty="0"/>
          </a:p>
          <a:p>
            <a:pPr lvl="0"/>
            <a:r>
              <a:rPr lang="en-US" sz="2800" b="1" dirty="0"/>
              <a:t>80%</a:t>
            </a:r>
            <a:r>
              <a:rPr lang="en-US" sz="2800" dirty="0"/>
              <a:t> of 1100 = 880 m in 30 minutes.</a:t>
            </a:r>
            <a:endParaRPr lang="id-ID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20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22135"/>
              </p:ext>
            </p:extLst>
          </p:nvPr>
        </p:nvGraphicFramePr>
        <p:xfrm>
          <a:off x="706272" y="1386547"/>
          <a:ext cx="7656394" cy="4861853"/>
        </p:xfrm>
        <a:graphic>
          <a:graphicData uri="http://schemas.openxmlformats.org/drawingml/2006/table">
            <a:tbl>
              <a:tblPr/>
              <a:tblGrid>
                <a:gridCol w="7656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1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To calculate an appropriate intensity for walking on a treadmill: Treadmill speed = 80% (6MWT average speed)</a:t>
                      </a:r>
                      <a:endParaRPr lang="id-ID" sz="3600" b="1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150" marR="571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6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Treadmill speed = 80% 6MWT average speed  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6MWT average speed = (6MWT distance x 10) ÷ 1000 km / hr</a:t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</a:b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Note: The treadmill speed may need to be set 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 0.5 – 1.0 </a:t>
                      </a:r>
                      <a:r>
                        <a:rPr lang="en-US" sz="1800" b="1" i="1" dirty="0" err="1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kph</a:t>
                      </a:r>
                      <a:r>
                        <a:rPr lang="en-US" sz="1800" b="1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 slower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Verdana"/>
                          <a:ea typeface="Calibri"/>
                          <a:cs typeface="Times New Roman"/>
                        </a:rPr>
                        <a:t> than calculated due to the unfamiliar nature of treadmill walking compared to walking on a flat track. However, walking speed is usually never below 2kph when walking on a treadmill as speeds below this are difficult due to balance problems and do not represent efficient walking speeds.</a:t>
                      </a:r>
                      <a:endParaRPr lang="id-ID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0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59241" y="1357298"/>
            <a:ext cx="57246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u="sng" dirty="0"/>
              <a:t>Example:</a:t>
            </a:r>
          </a:p>
          <a:p>
            <a:endParaRPr lang="id-ID" sz="2400" dirty="0"/>
          </a:p>
          <a:p>
            <a:r>
              <a:rPr lang="id-ID" sz="2400" dirty="0"/>
              <a:t>If the patient walked 300 m in the 6MWT, then:</a:t>
            </a:r>
          </a:p>
          <a:p>
            <a:pPr lvl="0"/>
            <a:r>
              <a:rPr lang="en-US" sz="2400" dirty="0"/>
              <a:t>300 x 10 ÷ 1000 = 3.0 km / hr.</a:t>
            </a:r>
            <a:endParaRPr lang="id-ID" sz="2400" dirty="0"/>
          </a:p>
          <a:p>
            <a:pPr lvl="0"/>
            <a:r>
              <a:rPr lang="en-US" sz="2400" dirty="0"/>
              <a:t>80% of 3.0 km / hr = 2.4 km / hr.</a:t>
            </a:r>
            <a:endParaRPr lang="id-ID" sz="2400" dirty="0"/>
          </a:p>
          <a:p>
            <a:r>
              <a:rPr lang="en-US" sz="2400" dirty="0"/>
              <a:t>Therefore, the initial treadmill speed would be set at 2.4 km / hr. The treadmill may start at approximately 2 km/hr to account for the patient being unfamiliar with treadmill walking</a:t>
            </a:r>
          </a:p>
        </p:txBody>
      </p:sp>
    </p:spTree>
    <p:extLst>
      <p:ext uri="{BB962C8B-B14F-4D97-AF65-F5344CB8AC3E}">
        <p14:creationId xmlns:p14="http://schemas.microsoft.com/office/powerpoint/2010/main" val="25692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6412" y="928670"/>
            <a:ext cx="72162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/>
              <a:t>MENENTUKAN INTENSITAS LATIHAN BERDASARKAN HASIL PEMERIKSAAN SKALA BORG</a:t>
            </a:r>
          </a:p>
          <a:p>
            <a:endParaRPr lang="id-ID" sz="2400" dirty="0"/>
          </a:p>
          <a:p>
            <a:r>
              <a:rPr lang="id-ID" sz="2400" dirty="0"/>
              <a:t>Hasil suatu penelitian menunjukkan bahwa derajad sesak pada pasien dengan COPD sesuai dengan tingkat konsumsi oksigen. Oleh karena itu, derajad sesak dapat digunakan untuk menentukan intensitas latihan.</a:t>
            </a:r>
          </a:p>
          <a:p>
            <a:endParaRPr lang="id-ID" sz="2400" dirty="0"/>
          </a:p>
          <a:p>
            <a:r>
              <a:rPr lang="id-ID" sz="2400" dirty="0"/>
              <a:t>Kebanyakan klinisi menganjurkan pasiennya untuk melakukan exc pd  derajad sesak kurang lebih</a:t>
            </a:r>
            <a:r>
              <a:rPr lang="en-US" sz="2400" dirty="0"/>
              <a:t> 3  (“moderate”) </a:t>
            </a:r>
            <a:r>
              <a:rPr lang="id-ID" sz="2400" dirty="0">
                <a:sym typeface="Wingdings" pitchFamily="2" charset="2"/>
              </a:rPr>
              <a:t> pd level ini “</a:t>
            </a:r>
            <a:r>
              <a:rPr lang="en-US" sz="2400" dirty="0"/>
              <a:t>training intensity of approximately 75% VO</a:t>
            </a:r>
            <a:r>
              <a:rPr lang="en-US" sz="2400" baseline="-25000" dirty="0"/>
              <a:t>2</a:t>
            </a:r>
            <a:r>
              <a:rPr lang="en-US" sz="2400" dirty="0"/>
              <a:t> </a:t>
            </a:r>
            <a:r>
              <a:rPr lang="id-ID" sz="2400" dirty="0"/>
              <a:t>max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4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5735" y="1357298"/>
            <a:ext cx="502255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>
                <a:latin typeface="Arial Rounded MT Bold" pitchFamily="34" charset="0"/>
              </a:rPr>
              <a:t>DURASI LATIHAN</a:t>
            </a: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7473" y="2214554"/>
            <a:ext cx="73390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Durasi</a:t>
            </a:r>
            <a:r>
              <a:rPr lang="en-US" sz="2400" dirty="0"/>
              <a:t> minimum yang </a:t>
            </a:r>
            <a:r>
              <a:rPr lang="en-US" sz="2400" dirty="0" err="1"/>
              <a:t>disarankan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id-ID" sz="2400" dirty="0"/>
              <a:t>endurance training </a:t>
            </a:r>
            <a:r>
              <a:rPr lang="en-US" sz="2400" dirty="0" err="1"/>
              <a:t>ekstremitas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30 </a:t>
            </a:r>
            <a:r>
              <a:rPr lang="en-US" sz="2400" dirty="0" err="1"/>
              <a:t>menit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30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r>
              <a:rPr lang="en-US" sz="2400" dirty="0"/>
              <a:t> kaki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bersepeda</a:t>
            </a:r>
            <a:r>
              <a:rPr lang="en-US" sz="2400" dirty="0"/>
              <a:t>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lemah</a:t>
            </a:r>
            <a:r>
              <a:rPr lang="en-US" sz="2400" dirty="0"/>
              <a:t>, </a:t>
            </a:r>
            <a:r>
              <a:rPr lang="en-US" sz="2400" dirty="0" err="1"/>
              <a:t>durasi</a:t>
            </a:r>
            <a:r>
              <a:rPr lang="en-US" sz="2400" dirty="0"/>
              <a:t> </a:t>
            </a:r>
            <a:r>
              <a:rPr lang="en-US" sz="2400" dirty="0" err="1"/>
              <a:t>sesi</a:t>
            </a:r>
            <a:r>
              <a:rPr lang="en-US" sz="2400" dirty="0"/>
              <a:t> </a:t>
            </a:r>
            <a:r>
              <a:rPr lang="en-US" sz="2400" dirty="0" err="1"/>
              <a:t>latihan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dipersingkat</a:t>
            </a:r>
            <a:r>
              <a:rPr lang="en-US" sz="2400" dirty="0"/>
              <a:t> (</a:t>
            </a:r>
            <a:r>
              <a:rPr lang="en-US" sz="2400" dirty="0" err="1"/>
              <a:t>misalnya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10 </a:t>
            </a:r>
            <a:r>
              <a:rPr lang="en-US" sz="2400" dirty="0" err="1"/>
              <a:t>menit</a:t>
            </a:r>
            <a:r>
              <a:rPr lang="en-US" sz="2400" dirty="0"/>
              <a:t>). </a:t>
            </a:r>
            <a:r>
              <a:rPr lang="en-US" sz="2400" dirty="0" err="1"/>
              <a:t>Durasi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dibangun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30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minggu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program </a:t>
            </a:r>
            <a:r>
              <a:rPr lang="en-US" sz="2400" dirty="0" err="1"/>
              <a:t>ini</a:t>
            </a:r>
            <a:r>
              <a:rPr lang="en-US" sz="24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tersedia</a:t>
            </a:r>
            <a:r>
              <a:rPr lang="id-ID" sz="2400" dirty="0"/>
              <a:t> sepeda statis</a:t>
            </a:r>
            <a:r>
              <a:rPr lang="en-US" sz="2400" dirty="0"/>
              <a:t>, program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15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bersepeda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15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berjalan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5736" y="1214423"/>
            <a:ext cx="502255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sz="3200" dirty="0">
                <a:latin typeface="Arial Rounded MT Bold" pitchFamily="34" charset="0"/>
              </a:rPr>
              <a:t>FREQUENCY</a:t>
            </a:r>
            <a:r>
              <a:rPr lang="id-ID" sz="3200" b="1" dirty="0">
                <a:latin typeface="Arial Rounded MT Bold" pitchFamily="34" charset="0"/>
              </a:rPr>
              <a:t> LATIHAN</a:t>
            </a:r>
            <a:endParaRPr lang="en-US" sz="3200" b="1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2214554"/>
            <a:ext cx="55086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err="1">
                <a:solidFill>
                  <a:srgbClr val="FF0000"/>
                </a:solidFill>
              </a:rPr>
              <a:t>L</a:t>
            </a:r>
            <a:r>
              <a:rPr lang="en-US" sz="2800" dirty="0" err="1">
                <a:solidFill>
                  <a:srgbClr val="FF0000"/>
                </a:solidFill>
              </a:rPr>
              <a:t>atihan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id-ID" sz="2800" dirty="0">
                <a:solidFill>
                  <a:srgbClr val="FF0000"/>
                </a:solidFill>
              </a:rPr>
              <a:t>dengan supervisi</a:t>
            </a:r>
            <a:r>
              <a:rPr lang="en-US" sz="2800" dirty="0">
                <a:solidFill>
                  <a:schemeClr val="accent3"/>
                </a:solidFill>
              </a:rPr>
              <a:t>: </a:t>
            </a:r>
            <a:r>
              <a:rPr lang="en-US" sz="2800" dirty="0" err="1"/>
              <a:t>Tiga</a:t>
            </a:r>
            <a:r>
              <a:rPr lang="en-US" sz="2800" dirty="0"/>
              <a:t> kali per </a:t>
            </a:r>
            <a:r>
              <a:rPr lang="en-US" sz="2800" dirty="0" err="1"/>
              <a:t>minggu</a:t>
            </a:r>
            <a:r>
              <a:rPr lang="en-US" sz="2800" dirty="0"/>
              <a:t>.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</a:p>
          <a:p>
            <a:endParaRPr lang="id-ID" sz="2800" dirty="0">
              <a:solidFill>
                <a:schemeClr val="accent3"/>
              </a:solidFill>
            </a:endParaRPr>
          </a:p>
          <a:p>
            <a:r>
              <a:rPr lang="id-ID" sz="2800" dirty="0">
                <a:solidFill>
                  <a:srgbClr val="FF0000"/>
                </a:solidFill>
              </a:rPr>
              <a:t>Latihan di rumah tanpa supervisi</a:t>
            </a:r>
            <a:r>
              <a:rPr lang="id-ID" sz="2800" dirty="0">
                <a:solidFill>
                  <a:schemeClr val="accent3"/>
                </a:solidFill>
              </a:rPr>
              <a:t>: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id-ID" sz="2800" dirty="0"/>
              <a:t>S</a:t>
            </a:r>
            <a:r>
              <a:rPr lang="en-US" sz="2800" dirty="0" err="1"/>
              <a:t>atu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dua</a:t>
            </a:r>
            <a:r>
              <a:rPr lang="en-US" sz="2800" dirty="0"/>
              <a:t> kali per </a:t>
            </a:r>
            <a:r>
              <a:rPr lang="en-US" sz="2800" dirty="0" err="1"/>
              <a:t>minggu</a:t>
            </a:r>
            <a:r>
              <a:rPr lang="en-US" sz="2800" dirty="0"/>
              <a:t> </a:t>
            </a:r>
            <a:r>
              <a:rPr lang="id-ID" sz="2800" dirty="0"/>
              <a:t>sampai dengan</a:t>
            </a:r>
            <a:r>
              <a:rPr lang="en-US" sz="2800" dirty="0"/>
              <a:t> </a:t>
            </a:r>
            <a:r>
              <a:rPr lang="en-US" sz="2800" dirty="0" err="1"/>
              <a:t>latihan</a:t>
            </a:r>
            <a:r>
              <a:rPr lang="en-US" sz="2800" dirty="0"/>
              <a:t> </a:t>
            </a:r>
            <a:r>
              <a:rPr lang="id-ID" sz="2800" dirty="0"/>
              <a:t>tsb akan </a:t>
            </a:r>
            <a:r>
              <a:rPr lang="en-US" sz="2800" dirty="0" err="1"/>
              <a:t>terintegrasi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id-ID" sz="2800" dirty="0"/>
              <a:t>keseharian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37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7694" y="1214422"/>
            <a:ext cx="5994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/>
              <a:t>P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PPOK </a:t>
            </a:r>
            <a:r>
              <a:rPr lang="id-ID" sz="2400" dirty="0"/>
              <a:t>sering ditemukan kelemahan otot yg dpt 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ekstremitas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Penguatan</a:t>
            </a:r>
            <a:r>
              <a:rPr lang="en-US" sz="2400" dirty="0"/>
              <a:t> </a:t>
            </a:r>
            <a:r>
              <a:rPr lang="en-US" sz="2400" dirty="0" err="1"/>
              <a:t>otot-otot</a:t>
            </a:r>
            <a:r>
              <a:rPr lang="en-US" sz="2400" dirty="0"/>
              <a:t> </a:t>
            </a:r>
            <a:r>
              <a:rPr lang="en-US" sz="2400" dirty="0" err="1"/>
              <a:t>tungkai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otot-otot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id-ID" sz="2400" dirty="0"/>
              <a:t>untuk aktivitas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. </a:t>
            </a:r>
            <a:endParaRPr lang="id-ID" sz="2400" dirty="0"/>
          </a:p>
          <a:p>
            <a:r>
              <a:rPr lang="id-ID" sz="2400" dirty="0"/>
              <a:t>Ada penelitian yg menemukan bahwa ada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id-ID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ekstremitas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kapasitas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ekstremitas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.</a:t>
            </a:r>
            <a:endParaRPr lang="id-ID" sz="2400" dirty="0"/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7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9712" y="836713"/>
            <a:ext cx="56706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/>
              <a:t>Strength training dapat menggunakan beban maupun tidak</a:t>
            </a:r>
          </a:p>
          <a:p>
            <a:endParaRPr lang="id-ID" sz="3200" dirty="0"/>
          </a:p>
          <a:p>
            <a:pPr lvl="0"/>
            <a:r>
              <a:rPr lang="en-US" sz="3200" dirty="0"/>
              <a:t>Strength training with weights:</a:t>
            </a:r>
            <a:endParaRPr lang="id-ID" sz="3200" dirty="0"/>
          </a:p>
          <a:p>
            <a:pPr lvl="1">
              <a:buFont typeface="Wingdings" pitchFamily="2" charset="2"/>
              <a:buChar char="Ø"/>
            </a:pPr>
            <a:r>
              <a:rPr lang="id-ID" sz="2400" dirty="0">
                <a:solidFill>
                  <a:schemeClr val="tx2">
                    <a:lumMod val="50000"/>
                  </a:schemeClr>
                </a:solidFill>
              </a:rPr>
              <a:t>Leg press.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Quadriceps extension</a:t>
            </a:r>
            <a:endParaRPr lang="id-ID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5706" y="1772818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Strength training without weights:</a:t>
            </a:r>
            <a:endParaRPr lang="id-ID" sz="32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id-ID" sz="3200" dirty="0">
              <a:solidFill>
                <a:schemeClr val="accent3"/>
              </a:solidFill>
            </a:endParaRPr>
          </a:p>
          <a:p>
            <a:pPr lvl="1"/>
            <a:r>
              <a:rPr lang="id-ID" sz="2400" dirty="0"/>
              <a:t>o   Squats.</a:t>
            </a:r>
          </a:p>
          <a:p>
            <a:pPr lvl="1"/>
            <a:r>
              <a:rPr lang="id-ID" sz="2400" dirty="0"/>
              <a:t>o   Straight leg raise.</a:t>
            </a:r>
          </a:p>
          <a:p>
            <a:pPr lvl="1"/>
            <a:r>
              <a:rPr lang="id-ID" sz="2400" dirty="0"/>
              <a:t>o   Step-ups or stair climbing</a:t>
            </a:r>
          </a:p>
          <a:p>
            <a:pPr lvl="1"/>
            <a:r>
              <a:rPr lang="en-US" sz="2400" dirty="0"/>
              <a:t>o   Sit-to-stand from progressively lower chairs</a:t>
            </a:r>
          </a:p>
        </p:txBody>
      </p:sp>
    </p:spTree>
    <p:extLst>
      <p:ext uri="{BB962C8B-B14F-4D97-AF65-F5344CB8AC3E}">
        <p14:creationId xmlns:p14="http://schemas.microsoft.com/office/powerpoint/2010/main" val="23882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Patologi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patogenesis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patofisiologi</a:t>
            </a:r>
            <a:endParaRPr lang="en-GB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18377" y="1161336"/>
            <a:ext cx="8199225" cy="4229521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</a:rPr>
              <a:t>3. </a:t>
            </a:r>
            <a:r>
              <a:rPr lang="en-US" sz="2000" b="1" dirty="0" err="1">
                <a:solidFill>
                  <a:srgbClr val="C00000"/>
                </a:solidFill>
              </a:rPr>
              <a:t>Patofisiologi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  <a:p>
            <a:endParaRPr lang="en-US" sz="2000" b="1" dirty="0"/>
          </a:p>
          <a:p>
            <a:pPr marL="466725" indent="-285750">
              <a:buFontTx/>
              <a:buChar char="-"/>
            </a:pPr>
            <a:r>
              <a:rPr lang="en-US" sz="2000" dirty="0" err="1"/>
              <a:t>Keterbatasan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 smtClean="0"/>
              <a:t>air trapping</a:t>
            </a:r>
            <a:endParaRPr lang="en-US" sz="2000" dirty="0"/>
          </a:p>
          <a:p>
            <a:pPr marL="466725" indent="-285750">
              <a:buFontTx/>
              <a:buChar char="-"/>
            </a:pPr>
            <a:r>
              <a:rPr lang="en-US" sz="2000" dirty="0" err="1"/>
              <a:t>Ketidaknormalan</a:t>
            </a:r>
            <a:r>
              <a:rPr lang="en-US" sz="2000" dirty="0"/>
              <a:t> </a:t>
            </a:r>
            <a:r>
              <a:rPr lang="en-US" sz="2000" dirty="0" err="1"/>
              <a:t>pertukaran</a:t>
            </a:r>
            <a:r>
              <a:rPr lang="en-US" sz="2000" dirty="0"/>
              <a:t> </a:t>
            </a:r>
            <a:r>
              <a:rPr lang="en-US" sz="2000" dirty="0" err="1"/>
              <a:t>udara</a:t>
            </a:r>
            <a:endParaRPr lang="en-US" sz="2000" dirty="0"/>
          </a:p>
          <a:p>
            <a:pPr marL="466725" indent="-285750">
              <a:buFontTx/>
              <a:buChar char="-"/>
            </a:pPr>
            <a:r>
              <a:rPr lang="en-US" sz="2000" dirty="0" err="1"/>
              <a:t>Hipersekresi</a:t>
            </a:r>
            <a:r>
              <a:rPr lang="en-US" sz="2000" dirty="0"/>
              <a:t> </a:t>
            </a:r>
            <a:r>
              <a:rPr lang="en-US" sz="2000" dirty="0" err="1"/>
              <a:t>mukus</a:t>
            </a:r>
            <a:endParaRPr lang="en-US" sz="2000" dirty="0"/>
          </a:p>
          <a:p>
            <a:pPr marL="466725" indent="-285750">
              <a:buFontTx/>
              <a:buChar char="-"/>
            </a:pPr>
            <a:r>
              <a:rPr lang="en-US" sz="2000" dirty="0" err="1"/>
              <a:t>Hipertensi</a:t>
            </a:r>
            <a:r>
              <a:rPr lang="en-US" sz="2000" dirty="0"/>
              <a:t> </a:t>
            </a:r>
            <a:r>
              <a:rPr lang="en-US" sz="2000" dirty="0" err="1" smtClean="0"/>
              <a:t>pulmoner</a:t>
            </a:r>
            <a:endParaRPr lang="en-US" sz="2000" dirty="0"/>
          </a:p>
          <a:p>
            <a:pPr marL="466725" indent="-285750">
              <a:buFontTx/>
              <a:buChar char="-"/>
            </a:pPr>
            <a:r>
              <a:rPr lang="en-US" sz="2000" dirty="0" err="1" smtClean="0"/>
              <a:t>Gangguan</a:t>
            </a:r>
            <a:r>
              <a:rPr lang="en-US" sz="2000" dirty="0" smtClean="0"/>
              <a:t> </a:t>
            </a:r>
            <a:r>
              <a:rPr lang="en-US" sz="2000" dirty="0" err="1"/>
              <a:t>sistemik</a:t>
            </a:r>
            <a:endParaRPr lang="en-US" sz="2000" dirty="0"/>
          </a:p>
          <a:p>
            <a:pPr marL="361950" indent="-180975"/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1432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9CDBA-2A30-49B5-B876-41EA94E8E75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5706" y="764704"/>
            <a:ext cx="5292588" cy="523220"/>
          </a:xfrm>
          <a:prstGeom prst="rect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accent3"/>
                </a:solidFill>
              </a:rPr>
              <a:t>Inspiratory Muscle Training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1772816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Inspiratory</a:t>
            </a:r>
            <a:r>
              <a:rPr lang="en-US" sz="2400" dirty="0"/>
              <a:t> muscle training (IMT), </a:t>
            </a:r>
            <a:r>
              <a:rPr lang="id-ID" sz="2400" dirty="0"/>
              <a:t>yg dilakukan secara terpisah menggunakan ambang beban sama atau lebih besar dari 30% dari kemampuan max inspiratory pressure (PI max) dapat menunjukkan peningkatan kekuatan dan daya tahan otot dan mengurangi sesak pd pasien COPD</a:t>
            </a:r>
          </a:p>
        </p:txBody>
      </p:sp>
    </p:spTree>
    <p:extLst>
      <p:ext uri="{BB962C8B-B14F-4D97-AF65-F5344CB8AC3E}">
        <p14:creationId xmlns:p14="http://schemas.microsoft.com/office/powerpoint/2010/main" val="38461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3167673"/>
          </a:xfrm>
        </p:spPr>
        <p:txBody>
          <a:bodyPr>
            <a:normAutofit/>
          </a:bodyPr>
          <a:lstStyle/>
          <a:p>
            <a:r>
              <a:rPr lang="id-ID" sz="6000" dirty="0" smtClean="0"/>
              <a:t>TERIMA KASIH</a:t>
            </a:r>
            <a:endParaRPr lang="id-ID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838218" y="3172390"/>
            <a:ext cx="4481693" cy="62886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Diagnosis </a:t>
            </a:r>
            <a:r>
              <a:rPr lang="en-US" b="1" dirty="0" err="1">
                <a:solidFill>
                  <a:srgbClr val="C00000"/>
                </a:solidFill>
              </a:rPr>
              <a:t>dan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penilaian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awal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418" y="2181543"/>
            <a:ext cx="2057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3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Alur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diagnosis </a:t>
            </a:r>
            <a:r>
              <a:rPr lang="en-US" dirty="0">
                <a:solidFill>
                  <a:srgbClr val="C00000"/>
                </a:solidFill>
              </a:rPr>
              <a:t>PPOK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93" y="1516888"/>
            <a:ext cx="4521552" cy="39040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76711" y="2053152"/>
            <a:ext cx="3341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Gejala:</a:t>
            </a:r>
          </a:p>
          <a:p>
            <a:r>
              <a:rPr lang="en-US" sz="1400" dirty="0" err="1"/>
              <a:t>Sesak</a:t>
            </a:r>
            <a:r>
              <a:rPr lang="en-US" sz="1400" dirty="0"/>
              <a:t> </a:t>
            </a:r>
            <a:r>
              <a:rPr lang="en-US" sz="1400" dirty="0" err="1"/>
              <a:t>napas</a:t>
            </a:r>
            <a:r>
              <a:rPr lang="en-US" sz="1400" dirty="0"/>
              <a:t>, </a:t>
            </a:r>
            <a:r>
              <a:rPr lang="en-US" sz="1400" dirty="0" err="1"/>
              <a:t>batuk</a:t>
            </a:r>
            <a:r>
              <a:rPr lang="en-US" sz="1400" dirty="0"/>
              <a:t> </a:t>
            </a:r>
            <a:r>
              <a:rPr lang="en-US" sz="1400" dirty="0" err="1"/>
              <a:t>kronis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 smtClean="0"/>
              <a:t>produksi</a:t>
            </a:r>
            <a:r>
              <a:rPr lang="en-US" sz="1400" dirty="0" smtClean="0"/>
              <a:t> </a:t>
            </a:r>
            <a:r>
              <a:rPr lang="en-US" sz="1400" dirty="0"/>
              <a:t>sputum, </a:t>
            </a:r>
            <a:r>
              <a:rPr lang="en-US" sz="1400" dirty="0" err="1"/>
              <a:t>dan</a:t>
            </a:r>
            <a:r>
              <a:rPr lang="en-US" sz="1400" dirty="0"/>
              <a:t>/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riwayat</a:t>
            </a:r>
            <a:r>
              <a:rPr lang="en-US" sz="1400" dirty="0"/>
              <a:t> </a:t>
            </a:r>
            <a:r>
              <a:rPr lang="en-US" sz="1400" dirty="0" err="1" smtClean="0"/>
              <a:t>pajanan</a:t>
            </a:r>
            <a:r>
              <a:rPr lang="en-US" sz="1400" dirty="0" smtClean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 smtClean="0"/>
              <a:t>faktor</a:t>
            </a:r>
            <a:r>
              <a:rPr lang="en-US" sz="1400" dirty="0" smtClean="0"/>
              <a:t> </a:t>
            </a:r>
            <a:r>
              <a:rPr lang="en-US" sz="1400" dirty="0" err="1"/>
              <a:t>resiko</a:t>
            </a:r>
            <a:endParaRPr lang="en-US" sz="1400" dirty="0"/>
          </a:p>
          <a:p>
            <a:endParaRPr lang="en-US" dirty="0"/>
          </a:p>
          <a:p>
            <a:r>
              <a:rPr lang="en-US" b="1" dirty="0" err="1"/>
              <a:t>Spirometri</a:t>
            </a:r>
            <a:r>
              <a:rPr lang="en-US" b="1" dirty="0"/>
              <a:t>:</a:t>
            </a:r>
          </a:p>
          <a:p>
            <a:r>
              <a:rPr lang="en-US" sz="1600" i="1" dirty="0" smtClean="0"/>
              <a:t>P</a:t>
            </a:r>
            <a:r>
              <a:rPr lang="id-ID" sz="1600" i="1" dirty="0" smtClean="0"/>
              <a:t>asca </a:t>
            </a:r>
            <a:r>
              <a:rPr lang="en-US" sz="1600" i="1" dirty="0" err="1" smtClean="0"/>
              <a:t>bron</a:t>
            </a:r>
            <a:r>
              <a:rPr lang="id-ID" sz="1600" i="1" dirty="0" smtClean="0"/>
              <a:t>k</a:t>
            </a:r>
            <a:r>
              <a:rPr lang="en-US" sz="1600" i="1" dirty="0" err="1" smtClean="0"/>
              <a:t>odilator</a:t>
            </a:r>
            <a:r>
              <a:rPr lang="en-US" sz="1600" i="1" dirty="0" smtClean="0"/>
              <a:t> </a:t>
            </a:r>
            <a:endParaRPr lang="en-US" sz="1600" i="1" dirty="0"/>
          </a:p>
          <a:p>
            <a:r>
              <a:rPr lang="id-ID" sz="1600" dirty="0" smtClean="0"/>
              <a:t>VEP1/KVP</a:t>
            </a:r>
            <a:r>
              <a:rPr lang="en-US" sz="1600" dirty="0" smtClean="0"/>
              <a:t> </a:t>
            </a:r>
            <a:r>
              <a:rPr lang="en-US" sz="1600" dirty="0"/>
              <a:t>&lt; 0.70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974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Indikator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utama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untuk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membuat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diagnosis </a:t>
            </a:r>
            <a:r>
              <a:rPr lang="en-US" dirty="0">
                <a:solidFill>
                  <a:srgbClr val="C00000"/>
                </a:solidFill>
              </a:rPr>
              <a:t>PPOK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516376" y="1422310"/>
            <a:ext cx="7023713" cy="504002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err="1"/>
              <a:t>Sesak</a:t>
            </a:r>
            <a:r>
              <a:rPr lang="en-US" sz="1400" b="1" dirty="0"/>
              <a:t> </a:t>
            </a:r>
            <a:r>
              <a:rPr lang="en-US" sz="1400" b="1" dirty="0" err="1"/>
              <a:t>napas</a:t>
            </a:r>
            <a:endParaRPr lang="en-US" sz="1400" b="1" dirty="0"/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Progresif</a:t>
            </a:r>
            <a:r>
              <a:rPr lang="en-US" sz="1400" dirty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endParaRPr lang="en-US" sz="1400" dirty="0"/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en-US" sz="1400" dirty="0" err="1" smtClean="0"/>
              <a:t>Diperberat</a:t>
            </a:r>
            <a:r>
              <a:rPr lang="en-US" sz="1400" dirty="0" smtClean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 smtClean="0"/>
              <a:t>aktivita</a:t>
            </a:r>
            <a:r>
              <a:rPr lang="id-ID" sz="1400" dirty="0" smtClean="0"/>
              <a:t>s</a:t>
            </a:r>
            <a:endParaRPr lang="en-US" sz="1400" dirty="0"/>
          </a:p>
          <a:p>
            <a:pPr>
              <a:tabLst>
                <a:tab pos="361950" algn="l"/>
              </a:tabLst>
            </a:pPr>
            <a:r>
              <a:rPr lang="en-US" sz="1400" b="1" dirty="0"/>
              <a:t>2. 	</a:t>
            </a:r>
            <a:r>
              <a:rPr lang="en-US" sz="1400" b="1" dirty="0" err="1"/>
              <a:t>Batuk</a:t>
            </a:r>
            <a:r>
              <a:rPr lang="en-US" sz="1400" b="1" dirty="0"/>
              <a:t> </a:t>
            </a:r>
            <a:r>
              <a:rPr lang="en-US" sz="1400" b="1" dirty="0" err="1"/>
              <a:t>kronis</a:t>
            </a:r>
            <a:endParaRPr lang="en-US" sz="1400" b="1" dirty="0"/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Intermiten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i="1" dirty="0"/>
              <a:t>unproductive</a:t>
            </a:r>
            <a:r>
              <a:rPr lang="en-US" sz="1400" dirty="0"/>
              <a:t> </a:t>
            </a:r>
          </a:p>
          <a:p>
            <a:pPr marL="704850" indent="-342900">
              <a:buFont typeface="Arial" panose="020B0604020202020204" pitchFamily="34" charset="0"/>
              <a:buChar char="•"/>
            </a:pPr>
            <a:r>
              <a:rPr lang="en-US" sz="1400" dirty="0" err="1"/>
              <a:t>Mengi</a:t>
            </a:r>
            <a:r>
              <a:rPr lang="en-US" sz="1400" dirty="0"/>
              <a:t> yang </a:t>
            </a:r>
            <a:r>
              <a:rPr lang="en-US" sz="1400" dirty="0" err="1"/>
              <a:t>sering</a:t>
            </a:r>
            <a:r>
              <a:rPr lang="en-US" sz="1400" dirty="0"/>
              <a:t> </a:t>
            </a:r>
            <a:r>
              <a:rPr lang="en-US" sz="1400" dirty="0" err="1"/>
              <a:t>kambuh</a:t>
            </a:r>
            <a:endParaRPr lang="en-US" sz="1400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400" b="1" dirty="0"/>
              <a:t>Produksi sputum yang </a:t>
            </a:r>
            <a:r>
              <a:rPr lang="en-US" sz="1400" b="1" dirty="0" err="1"/>
              <a:t>kronis</a:t>
            </a:r>
            <a:endParaRPr lang="en-US" sz="1400" b="1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400" b="1" dirty="0" err="1"/>
              <a:t>Infeksi</a:t>
            </a:r>
            <a:r>
              <a:rPr lang="en-US" sz="1400" b="1" dirty="0"/>
              <a:t> </a:t>
            </a:r>
            <a:r>
              <a:rPr lang="en-US" sz="1400" b="1" dirty="0" err="1"/>
              <a:t>saluran</a:t>
            </a:r>
            <a:r>
              <a:rPr lang="en-US" sz="1400" b="1" dirty="0"/>
              <a:t> </a:t>
            </a:r>
            <a:r>
              <a:rPr lang="en-US" sz="1400" b="1" dirty="0" err="1" smtClean="0"/>
              <a:t>napas</a:t>
            </a:r>
            <a:r>
              <a:rPr lang="id-ID" sz="1400" b="1" dirty="0" smtClean="0"/>
              <a:t> </a:t>
            </a:r>
            <a:r>
              <a:rPr lang="en-US" sz="1400" b="1" dirty="0" err="1" smtClean="0"/>
              <a:t>bawah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berulang</a:t>
            </a:r>
            <a:endParaRPr lang="en-US" sz="1400" b="1" dirty="0"/>
          </a:p>
          <a:p>
            <a:pPr marL="342900" indent="-342900">
              <a:buFont typeface="+mj-lt"/>
              <a:buAutoNum type="arabicPeriod" startAt="3"/>
            </a:pPr>
            <a:r>
              <a:rPr lang="en-US" sz="1400" b="1" dirty="0"/>
              <a:t>Riwayat </a:t>
            </a:r>
            <a:r>
              <a:rPr lang="en-US" sz="1400" b="1" dirty="0" err="1"/>
              <a:t>faktor</a:t>
            </a:r>
            <a:r>
              <a:rPr lang="en-US" sz="1400" b="1" dirty="0"/>
              <a:t> </a:t>
            </a:r>
            <a:r>
              <a:rPr lang="en-US" sz="1400" b="1" dirty="0" err="1"/>
              <a:t>resiko</a:t>
            </a:r>
            <a:endParaRPr lang="en-US" sz="1400" b="1" dirty="0"/>
          </a:p>
          <a:p>
            <a:pPr marL="361950"/>
            <a:r>
              <a:rPr lang="en-US" sz="1400" dirty="0" err="1"/>
              <a:t>Genetik</a:t>
            </a:r>
            <a:r>
              <a:rPr lang="en-US" sz="1400" dirty="0"/>
              <a:t>, </a:t>
            </a:r>
            <a:r>
              <a:rPr lang="en-US" sz="1400" dirty="0" err="1"/>
              <a:t>abnormalitas</a:t>
            </a:r>
            <a:r>
              <a:rPr lang="en-US" sz="1400" dirty="0"/>
              <a:t> </a:t>
            </a:r>
            <a:r>
              <a:rPr lang="en-US" sz="1400" dirty="0" err="1"/>
              <a:t>kongenital</a:t>
            </a:r>
            <a:r>
              <a:rPr lang="en-US" sz="1400" dirty="0"/>
              <a:t>, asap </a:t>
            </a:r>
            <a:r>
              <a:rPr lang="en-US" sz="1400" dirty="0" err="1"/>
              <a:t>rokok</a:t>
            </a:r>
            <a:r>
              <a:rPr lang="en-US" sz="1400" dirty="0"/>
              <a:t>, asap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limbah</a:t>
            </a:r>
            <a:r>
              <a:rPr lang="en-US" sz="1400" dirty="0"/>
              <a:t> </a:t>
            </a:r>
            <a:r>
              <a:rPr lang="en-US" sz="1400" dirty="0" err="1"/>
              <a:t>domestik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bakar</a:t>
            </a:r>
            <a:r>
              <a:rPr lang="en-US" sz="1400" dirty="0"/>
              <a:t>,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pekerjaan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debu</a:t>
            </a:r>
            <a:r>
              <a:rPr lang="en-US" sz="1400" dirty="0"/>
              <a:t>, </a:t>
            </a:r>
            <a:r>
              <a:rPr lang="en-US" sz="1400" dirty="0" err="1"/>
              <a:t>uap</a:t>
            </a:r>
            <a:r>
              <a:rPr lang="en-US" sz="1400" dirty="0"/>
              <a:t>,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bakar</a:t>
            </a:r>
            <a:r>
              <a:rPr lang="en-US" sz="1400" dirty="0"/>
              <a:t>, gas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bahan</a:t>
            </a:r>
            <a:r>
              <a:rPr lang="en-US" sz="1400" dirty="0"/>
              <a:t> </a:t>
            </a:r>
            <a:r>
              <a:rPr lang="en-US" sz="1400" dirty="0" err="1"/>
              <a:t>kimia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endParaRPr lang="en-US" sz="1400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1400" b="1" dirty="0"/>
              <a:t>Riwayat </a:t>
            </a:r>
            <a:r>
              <a:rPr lang="en-US" sz="1400" b="1" dirty="0" err="1"/>
              <a:t>keluarga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PPOK </a:t>
            </a:r>
            <a:r>
              <a:rPr lang="en-US" sz="1400" b="1" dirty="0" err="1"/>
              <a:t>dan</a:t>
            </a:r>
            <a:r>
              <a:rPr lang="en-US" sz="1400" b="1" dirty="0"/>
              <a:t>/</a:t>
            </a:r>
            <a:r>
              <a:rPr lang="en-US" sz="1400" b="1" dirty="0" err="1"/>
              <a:t>atau</a:t>
            </a:r>
            <a:r>
              <a:rPr lang="en-US" sz="1400" b="1" dirty="0"/>
              <a:t> </a:t>
            </a:r>
            <a:r>
              <a:rPr lang="en-US" sz="1400" b="1" dirty="0" err="1" smtClean="0"/>
              <a:t>faktor</a:t>
            </a:r>
            <a:r>
              <a:rPr lang="en-US" sz="1400" b="1" dirty="0" smtClean="0"/>
              <a:t> </a:t>
            </a:r>
            <a:r>
              <a:rPr lang="en-US" sz="1400" b="1" dirty="0" err="1"/>
              <a:t>pada</a:t>
            </a:r>
            <a:r>
              <a:rPr lang="en-US" sz="1400" b="1" dirty="0"/>
              <a:t> masa </a:t>
            </a:r>
            <a:r>
              <a:rPr lang="en-US" sz="1400" b="1" dirty="0" err="1"/>
              <a:t>kecil</a:t>
            </a:r>
            <a:endParaRPr lang="en-US" sz="1400" b="1" dirty="0"/>
          </a:p>
          <a:p>
            <a:pPr marL="342900" indent="-342900">
              <a:buFont typeface="+mj-lt"/>
              <a:buAutoNum type="arabicPeriod" startAt="6"/>
            </a:pPr>
            <a:r>
              <a:rPr lang="en-US" sz="1400" b="1" dirty="0" err="1"/>
              <a:t>Berat</a:t>
            </a:r>
            <a:r>
              <a:rPr lang="en-US" sz="1400" b="1" dirty="0"/>
              <a:t> </a:t>
            </a:r>
            <a:r>
              <a:rPr lang="en-US" sz="1400" b="1" dirty="0" err="1"/>
              <a:t>badan</a:t>
            </a:r>
            <a:r>
              <a:rPr lang="en-US" sz="1400" b="1" dirty="0"/>
              <a:t> </a:t>
            </a:r>
            <a:r>
              <a:rPr lang="en-US" sz="1400" b="1" dirty="0" err="1"/>
              <a:t>pada</a:t>
            </a:r>
            <a:r>
              <a:rPr lang="en-US" sz="1400" b="1" dirty="0"/>
              <a:t> </a:t>
            </a:r>
            <a:r>
              <a:rPr lang="en-US" sz="1400" b="1" dirty="0" err="1"/>
              <a:t>saat</a:t>
            </a:r>
            <a:r>
              <a:rPr lang="en-US" sz="1400" b="1" dirty="0"/>
              <a:t> </a:t>
            </a:r>
            <a:r>
              <a:rPr lang="en-US" sz="1400" b="1" dirty="0" err="1"/>
              <a:t>lahir</a:t>
            </a:r>
            <a:r>
              <a:rPr lang="en-US" sz="1400" b="1" dirty="0"/>
              <a:t>, </a:t>
            </a:r>
            <a:r>
              <a:rPr lang="en-US" sz="1400" b="1" dirty="0" err="1"/>
              <a:t>infeksi</a:t>
            </a:r>
            <a:r>
              <a:rPr lang="en-US" sz="1400" b="1" dirty="0"/>
              <a:t> </a:t>
            </a:r>
            <a:r>
              <a:rPr lang="en-US" sz="1400" b="1" dirty="0" err="1"/>
              <a:t>pernapasan</a:t>
            </a:r>
            <a:r>
              <a:rPr lang="en-US" sz="1400" b="1" dirty="0"/>
              <a:t> masa </a:t>
            </a:r>
            <a:r>
              <a:rPr lang="en-US" sz="1400" b="1" dirty="0" err="1"/>
              <a:t>kecil</a:t>
            </a:r>
            <a:r>
              <a:rPr lang="en-US" sz="1400" b="1" dirty="0"/>
              <a:t>, </a:t>
            </a:r>
            <a:r>
              <a:rPr lang="en-US" sz="1400" b="1" dirty="0" err="1"/>
              <a:t>dsb</a:t>
            </a:r>
            <a:endParaRPr lang="en-GB" sz="1400" b="1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5417333" y="960566"/>
            <a:ext cx="3420533" cy="3024237"/>
          </a:xfrm>
          <a:prstGeom prst="ellipse">
            <a:avLst/>
          </a:prstGeom>
          <a:solidFill>
            <a:srgbClr val="C00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Pertimbangkan</a:t>
            </a:r>
            <a:r>
              <a:rPr lang="en-US" sz="1200" b="1" dirty="0">
                <a:solidFill>
                  <a:schemeClr val="bg1"/>
                </a:solidFill>
              </a:rPr>
              <a:t> PPOK, </a:t>
            </a:r>
            <a:r>
              <a:rPr lang="en-US" sz="1200" b="1" dirty="0" err="1">
                <a:solidFill>
                  <a:schemeClr val="bg1"/>
                </a:solidFill>
              </a:rPr>
              <a:t>dan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lakukan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spirometri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dirty="0" err="1">
                <a:solidFill>
                  <a:schemeClr val="bg1"/>
                </a:solidFill>
              </a:rPr>
              <a:t>jika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ada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dari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indikator</a:t>
            </a:r>
            <a:r>
              <a:rPr lang="en-US" sz="1200" b="1" dirty="0">
                <a:solidFill>
                  <a:schemeClr val="bg1"/>
                </a:solidFill>
              </a:rPr>
              <a:t> di </a:t>
            </a:r>
            <a:r>
              <a:rPr lang="en-US" sz="1200" b="1" dirty="0" err="1">
                <a:solidFill>
                  <a:schemeClr val="bg1"/>
                </a:solidFill>
              </a:rPr>
              <a:t>bawah</a:t>
            </a:r>
            <a:r>
              <a:rPr lang="en-US" sz="1200" b="1" dirty="0">
                <a:solidFill>
                  <a:schemeClr val="bg1"/>
                </a:solidFill>
              </a:rPr>
              <a:t> di </a:t>
            </a:r>
            <a:r>
              <a:rPr lang="en-US" sz="1200" b="1" dirty="0" err="1">
                <a:solidFill>
                  <a:schemeClr val="bg1"/>
                </a:solidFill>
              </a:rPr>
              <a:t>temukan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pada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pasien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&gt; 40 </a:t>
            </a:r>
            <a:r>
              <a:rPr lang="en-US" sz="1200" b="1" dirty="0" err="1">
                <a:solidFill>
                  <a:schemeClr val="bg1"/>
                </a:solidFill>
              </a:rPr>
              <a:t>tahun</a:t>
            </a:r>
            <a:r>
              <a:rPr lang="en-US" sz="1200" b="1" dirty="0">
                <a:solidFill>
                  <a:schemeClr val="bg1"/>
                </a:solidFill>
              </a:rPr>
              <a:t>. </a:t>
            </a:r>
            <a:r>
              <a:rPr lang="en-US" sz="1200" b="1" dirty="0" err="1">
                <a:solidFill>
                  <a:schemeClr val="bg1"/>
                </a:solidFill>
              </a:rPr>
              <a:t>Kehadiran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beberapa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indikator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utama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memperbesar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kemungkinan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diagnosis </a:t>
            </a:r>
            <a:r>
              <a:rPr lang="en-US" sz="1200" b="1" dirty="0">
                <a:solidFill>
                  <a:schemeClr val="bg1"/>
                </a:solidFill>
              </a:rPr>
              <a:t>PPOK. </a:t>
            </a:r>
            <a:r>
              <a:rPr lang="en-US" sz="1200" b="1" dirty="0" err="1">
                <a:solidFill>
                  <a:schemeClr val="bg1"/>
                </a:solidFill>
              </a:rPr>
              <a:t>Spirometri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diperlukan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untuk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menegakkan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diagnosis </a:t>
            </a:r>
            <a:r>
              <a:rPr lang="en-US" sz="1200" b="1" dirty="0">
                <a:solidFill>
                  <a:schemeClr val="bg1"/>
                </a:solidFill>
              </a:rPr>
              <a:t>PPOK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698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Diagnosis banding </a:t>
            </a:r>
            <a:r>
              <a:rPr lang="id-ID" dirty="0" smtClean="0">
                <a:solidFill>
                  <a:srgbClr val="C00000"/>
                </a:solidFill>
              </a:rPr>
              <a:t>untuk </a:t>
            </a:r>
            <a:r>
              <a:rPr lang="en-US" dirty="0" err="1" smtClean="0">
                <a:solidFill>
                  <a:srgbClr val="C00000"/>
                </a:solidFill>
              </a:rPr>
              <a:t>gejala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batuk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kronis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 smtClean="0">
                <a:solidFill>
                  <a:srgbClr val="C00000"/>
                </a:solidFill>
              </a:rPr>
              <a:t/>
            </a:r>
            <a:br>
              <a:rPr lang="id-ID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>
                <a:solidFill>
                  <a:srgbClr val="C00000"/>
                </a:solidFill>
              </a:rPr>
              <a:t>selain</a:t>
            </a:r>
            <a:r>
              <a:rPr lang="en-US" dirty="0">
                <a:solidFill>
                  <a:srgbClr val="C00000"/>
                </a:solidFill>
              </a:rPr>
              <a:t> PPOK)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18376" y="1326905"/>
            <a:ext cx="7023713" cy="422952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1600" dirty="0" err="1"/>
              <a:t>Asma</a:t>
            </a: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 err="1"/>
              <a:t>Kanker</a:t>
            </a:r>
            <a:r>
              <a:rPr lang="en-US" sz="1600" dirty="0"/>
              <a:t> </a:t>
            </a:r>
            <a:r>
              <a:rPr lang="en-US" sz="1600" dirty="0" err="1"/>
              <a:t>paru</a:t>
            </a: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 err="1" smtClean="0"/>
              <a:t>Tuberkulosis</a:t>
            </a: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i="1" dirty="0"/>
              <a:t>Bronchiectasis</a:t>
            </a:r>
          </a:p>
          <a:p>
            <a:pPr marL="457200" indent="-457200">
              <a:buAutoNum type="arabicPeriod"/>
            </a:pPr>
            <a:r>
              <a:rPr lang="en-US" sz="1600" i="1" dirty="0"/>
              <a:t>Left heart failure</a:t>
            </a:r>
          </a:p>
          <a:p>
            <a:pPr marL="457200" indent="-457200">
              <a:buAutoNum type="arabicPeriod"/>
            </a:pPr>
            <a:r>
              <a:rPr lang="en-US" sz="1600" i="1" dirty="0"/>
              <a:t>Interstitial lung disease</a:t>
            </a:r>
          </a:p>
          <a:p>
            <a:pPr marL="457200" indent="-457200">
              <a:buAutoNum type="arabicPeriod"/>
            </a:pPr>
            <a:r>
              <a:rPr lang="en-US" sz="1600" i="1" dirty="0"/>
              <a:t>Fibrosis cystic</a:t>
            </a:r>
          </a:p>
          <a:p>
            <a:pPr marL="457200" indent="-457200">
              <a:buAutoNum type="arabicPeriod"/>
            </a:pPr>
            <a:r>
              <a:rPr lang="en-US" sz="1600" dirty="0" err="1"/>
              <a:t>Batuk</a:t>
            </a:r>
            <a:r>
              <a:rPr lang="en-US" sz="1600" dirty="0"/>
              <a:t> </a:t>
            </a:r>
            <a:r>
              <a:rPr lang="en-US" sz="1600" dirty="0" err="1"/>
              <a:t>idiopatik</a:t>
            </a: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dirty="0"/>
              <a:t>Rhinitis alergi </a:t>
            </a:r>
            <a:r>
              <a:rPr lang="en-US" sz="1600" dirty="0" err="1"/>
              <a:t>kronis</a:t>
            </a:r>
            <a:endParaRPr lang="en-US" sz="1600" dirty="0"/>
          </a:p>
          <a:p>
            <a:pPr marL="457200" indent="-457200">
              <a:buAutoNum type="arabicPeriod"/>
            </a:pPr>
            <a:r>
              <a:rPr lang="en-US" sz="1600" i="1" dirty="0"/>
              <a:t>Post nasal drip syndrome (PNDS)</a:t>
            </a:r>
          </a:p>
          <a:p>
            <a:pPr marL="457200" indent="-457200">
              <a:buAutoNum type="arabicPeriod"/>
            </a:pPr>
            <a:r>
              <a:rPr lang="en-US" sz="1600" i="1" dirty="0"/>
              <a:t>Upper airway cough syndrome (UACS)</a:t>
            </a:r>
          </a:p>
          <a:p>
            <a:pPr marL="457200" indent="-457200">
              <a:buAutoNum type="arabicPeriod"/>
            </a:pPr>
            <a:r>
              <a:rPr lang="en-US" sz="1600" i="1" dirty="0"/>
              <a:t>GERD</a:t>
            </a:r>
          </a:p>
          <a:p>
            <a:pPr marL="457200" indent="-457200">
              <a:buAutoNum type="arabicPeriod"/>
            </a:pPr>
            <a:r>
              <a:rPr lang="en-US" sz="1600" dirty="0" err="1" smtClean="0"/>
              <a:t>Efek</a:t>
            </a:r>
            <a:r>
              <a:rPr lang="en-US" sz="1600" dirty="0" smtClean="0"/>
              <a:t> </a:t>
            </a:r>
            <a:r>
              <a:rPr lang="en-US" sz="1600" dirty="0" err="1" smtClean="0"/>
              <a:t>samping</a:t>
            </a:r>
            <a:r>
              <a:rPr lang="en-US" sz="1600" dirty="0" smtClean="0"/>
              <a:t> </a:t>
            </a:r>
            <a:r>
              <a:rPr lang="en-US" sz="1600" dirty="0" err="1" smtClean="0"/>
              <a:t>pengobatan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contoh</a:t>
            </a:r>
            <a:r>
              <a:rPr lang="en-US" sz="1600" dirty="0"/>
              <a:t>. ACE inhibitors)</a:t>
            </a:r>
            <a:endParaRPr lang="en-GB" sz="16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2015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Penilaian</a:t>
            </a:r>
            <a:r>
              <a:rPr lang="en-US" dirty="0" smtClean="0">
                <a:solidFill>
                  <a:srgbClr val="C00000"/>
                </a:solidFill>
              </a:rPr>
              <a:t> PPOK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237062" y="1552684"/>
            <a:ext cx="7992539" cy="4229521"/>
          </a:xfrm>
        </p:spPr>
        <p:txBody>
          <a:bodyPr/>
          <a:lstStyle/>
          <a:p>
            <a:r>
              <a:rPr lang="en-US" sz="1800" dirty="0" err="1"/>
              <a:t>Tujuan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penilaian</a:t>
            </a:r>
            <a:r>
              <a:rPr lang="en-US" sz="1800" dirty="0"/>
              <a:t> PPOK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menentukan</a:t>
            </a:r>
            <a:r>
              <a:rPr lang="en-US" sz="1800" dirty="0"/>
              <a:t> </a:t>
            </a:r>
            <a:r>
              <a:rPr lang="en-US" sz="1800" dirty="0" err="1"/>
              <a:t>keterbatasan</a:t>
            </a:r>
            <a:r>
              <a:rPr lang="en-US" sz="1800" dirty="0"/>
              <a:t>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aliran</a:t>
            </a:r>
            <a:r>
              <a:rPr lang="en-US" sz="1800" dirty="0"/>
              <a:t> </a:t>
            </a:r>
            <a:r>
              <a:rPr lang="en-US" sz="1800" dirty="0" err="1"/>
              <a:t>udara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/>
              <a:t>Penilaian</a:t>
            </a:r>
            <a:r>
              <a:rPr lang="en-US" sz="1800" dirty="0"/>
              <a:t> PPOK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melibatkan</a:t>
            </a:r>
            <a:r>
              <a:rPr lang="en-US" sz="1800" dirty="0"/>
              <a:t> </a:t>
            </a:r>
            <a:r>
              <a:rPr lang="en-US" sz="1800" dirty="0" err="1"/>
              <a:t>aspek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:</a:t>
            </a:r>
          </a:p>
          <a:p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 err="1" smtClean="0"/>
              <a:t>Derajat</a:t>
            </a:r>
            <a:r>
              <a:rPr lang="en-US" sz="1800" dirty="0" smtClean="0"/>
              <a:t> </a:t>
            </a:r>
            <a:r>
              <a:rPr lang="en-US" sz="1800" dirty="0" err="1" smtClean="0"/>
              <a:t>keparahan</a:t>
            </a:r>
            <a:r>
              <a:rPr lang="en-US" sz="1800" dirty="0" smtClean="0"/>
              <a:t> </a:t>
            </a:r>
            <a:r>
              <a:rPr lang="en-US" sz="1800" dirty="0" err="1"/>
              <a:t>abnormalitas</a:t>
            </a:r>
            <a:r>
              <a:rPr lang="en-US" sz="1800" dirty="0"/>
              <a:t> </a:t>
            </a:r>
            <a:r>
              <a:rPr lang="en-US" sz="1800" dirty="0" err="1"/>
              <a:t>spirometri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/>
              <a:t>Gejala </a:t>
            </a:r>
            <a:r>
              <a:rPr lang="en-US" sz="1800" dirty="0" err="1"/>
              <a:t>pasien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/>
              <a:t>Riwayat </a:t>
            </a:r>
            <a:r>
              <a:rPr lang="en-US" sz="1800" dirty="0" err="1"/>
              <a:t>eksaserbasi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resiko</a:t>
            </a:r>
            <a:r>
              <a:rPr lang="en-US" sz="1800" dirty="0"/>
              <a:t> masa </a:t>
            </a:r>
            <a:r>
              <a:rPr lang="en-US" sz="1800" dirty="0" err="1"/>
              <a:t>depan</a:t>
            </a:r>
            <a:endParaRPr lang="en-US" sz="1800" dirty="0"/>
          </a:p>
          <a:p>
            <a:pPr marL="457200" indent="-457200">
              <a:buAutoNum type="arabicPeriod"/>
            </a:pPr>
            <a:r>
              <a:rPr lang="en-US" sz="1800" dirty="0" err="1"/>
              <a:t>Komorbiditas</a:t>
            </a:r>
            <a:endParaRPr lang="en-GB" sz="18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4F54F3-C349-4609-AFEE-01462D5C794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6375" y="5939675"/>
            <a:ext cx="8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r>
              <a:rPr lang="en-GB" sz="1000" dirty="0"/>
              <a:t>GOLD 2017 Global Strategy for the Diagnosis, Management and Prevention of COPD. Available online at http://goldcopd.org/. Accessed 21stNovember 2016.</a:t>
            </a:r>
          </a:p>
        </p:txBody>
      </p:sp>
    </p:spTree>
    <p:extLst>
      <p:ext uri="{BB962C8B-B14F-4D97-AF65-F5344CB8AC3E}">
        <p14:creationId xmlns:p14="http://schemas.microsoft.com/office/powerpoint/2010/main" val="41983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PT UNisa prodi Fisioterapi 2016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id-ID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id-ID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tipik 20</Template>
  <TotalTime>241</TotalTime>
  <Words>1878</Words>
  <Application>Microsoft Office PowerPoint</Application>
  <PresentationFormat>On-screen Show (4:3)</PresentationFormat>
  <Paragraphs>317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ＭＳ Ｐゴシック</vt:lpstr>
      <vt:lpstr>Arial</vt:lpstr>
      <vt:lpstr>Arial Rounded MT Bold</vt:lpstr>
      <vt:lpstr>Calibri</vt:lpstr>
      <vt:lpstr>Century Gothic</vt:lpstr>
      <vt:lpstr>Comic Sans MS</vt:lpstr>
      <vt:lpstr>Monotype Sorts</vt:lpstr>
      <vt:lpstr>Times New Roman</vt:lpstr>
      <vt:lpstr>Verdana</vt:lpstr>
      <vt:lpstr>Wingdings</vt:lpstr>
      <vt:lpstr>Master PPT UNisa prodi Fisioterapi 2016</vt:lpstr>
      <vt:lpstr>PPOK</vt:lpstr>
      <vt:lpstr>PowerPoint Presentation</vt:lpstr>
      <vt:lpstr>Patologi, patogenesis dan patofisiologi</vt:lpstr>
      <vt:lpstr>Patologi, patogenesis dan patofisiologi</vt:lpstr>
      <vt:lpstr>PowerPoint Presentation</vt:lpstr>
      <vt:lpstr>Alur diagnosis PPOK</vt:lpstr>
      <vt:lpstr>Indikator utama untuk membuat diagnosis PPOK</vt:lpstr>
      <vt:lpstr>Diagnosis banding untuk gejala batuk kronis  (selain PPOK)</vt:lpstr>
      <vt:lpstr>Penilaian PPOK</vt:lpstr>
      <vt:lpstr>Klasifikasi derajat keparahan keterbatasan aliran udara pasien PPOK (VEP1 pasca-bronkodilator)</vt:lpstr>
      <vt:lpstr>Penilaian gejala PPOK</vt:lpstr>
      <vt:lpstr>Modified British Medical Research Council (mMRC) questionnaire</vt:lpstr>
      <vt:lpstr>COPD Assessment Test (CATTM)</vt:lpstr>
      <vt:lpstr>Tujuan Terapi PPOK</vt:lpstr>
      <vt:lpstr>EMPHYSEMA</vt:lpstr>
      <vt:lpstr>Gambaran klinis</vt:lpstr>
      <vt:lpstr>BRONKITIS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PPOK</dc:title>
  <dc:creator>DELL</dc:creator>
  <cp:lastModifiedBy>user</cp:lastModifiedBy>
  <cp:revision>14</cp:revision>
  <dcterms:created xsi:type="dcterms:W3CDTF">2018-03-05T03:38:21Z</dcterms:created>
  <dcterms:modified xsi:type="dcterms:W3CDTF">2019-12-28T09:09:56Z</dcterms:modified>
</cp:coreProperties>
</file>