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3B170-7C8A-4A5F-BC9C-441899291F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11FF5975-D3EC-481B-B5F6-46F7B874E8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8867A1DD-80C9-4FA6-B096-2BF992F370A3}"/>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B7EF7836-369F-494D-B450-A9798A249F5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A4DE2A0C-E494-44A2-B531-5CC9072D9E0B}"/>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237667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1F257-0AC8-48FB-8963-70BC225A83FB}"/>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25A3FD0-8DB2-48D0-8673-71433FF294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F01F337A-7192-4C90-BBDB-89119AB732B6}"/>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FE3F068D-633D-42BF-9471-F14A8BFB519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E0CBE57-2421-412D-8FCA-E69364BDBD58}"/>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4212673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C517AD-3EAB-410C-B518-F120789DD7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7B5372B3-E110-4DF7-9C67-D3BABD0D7A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765F9EE-EBE2-485A-8EF1-4FBE0D6BF2B7}"/>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D8FF60BC-D32C-4FB6-A8A2-D5D82BA7EA4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17F9A53-8377-4963-A9E8-E816BA039A71}"/>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2108562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4A1E8-4451-4CEE-8F43-E730D2A0595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F4FE333-F1AC-4271-ACAA-1BCA803D99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EAFC41E-48D0-4BEB-835B-9DC8AC891E16}"/>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E3A43E5E-A315-46A7-BF7D-76F12290011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51529C9-C537-448E-A87A-EC3EE957464F}"/>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151094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59F58-A528-4154-B98B-88ADBA4ACC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7418979F-2663-4A6F-B7D2-49A7E0BD4C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E008A8-6A7F-4EF4-8196-C0CE2AB464B9}"/>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913B43CF-FF98-4524-95F5-45395784192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7242A74-4BAF-46A6-BE82-592AEB8DE8B7}"/>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4056253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93DB9-97ED-4027-8DDD-CB70EDBED9F8}"/>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A49B60DF-7BB0-4F0D-AF56-754709997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191EF269-448D-44A8-833A-8303B42D9E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81664D91-7D25-4BEB-B3CF-1BCD2C55EC30}"/>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6" name="Footer Placeholder 5">
            <a:extLst>
              <a:ext uri="{FF2B5EF4-FFF2-40B4-BE49-F238E27FC236}">
                <a16:creationId xmlns:a16="http://schemas.microsoft.com/office/drawing/2014/main" id="{62D442E8-A6BB-4C2F-A563-19D568EE935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4658D8B0-D640-48FB-83F5-0F144A03083B}"/>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2656234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F512B-B655-47CD-BD56-5B4C0C2ABD30}"/>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C4D39CDD-2854-4106-A269-23D2106D2D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6047C-58C3-495E-B37F-6CD1A4045F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41B49F00-3EB7-404A-A7A7-B9B3E5EFE6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12AC49-7220-4290-A6FD-379B5E1B4F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63A3B8E8-F353-4BB9-883B-C4B3E9FDB16D}"/>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8" name="Footer Placeholder 7">
            <a:extLst>
              <a:ext uri="{FF2B5EF4-FFF2-40B4-BE49-F238E27FC236}">
                <a16:creationId xmlns:a16="http://schemas.microsoft.com/office/drawing/2014/main" id="{F66A9A55-E6CB-4962-9402-02E061CAB2A6}"/>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4E33C6AD-3D3C-4CF3-B65D-670F3A06F8C2}"/>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1652544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C10E5-0508-46D5-92DE-A933D6FD039E}"/>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35551FD1-F3A2-466F-BC6B-9F7DCC678A3F}"/>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4" name="Footer Placeholder 3">
            <a:extLst>
              <a:ext uri="{FF2B5EF4-FFF2-40B4-BE49-F238E27FC236}">
                <a16:creationId xmlns:a16="http://schemas.microsoft.com/office/drawing/2014/main" id="{0356C0D4-2DBA-4E50-9B82-C07D628E55F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FE21C77D-7B61-41AE-B274-24E7104B122F}"/>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2585593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DD2FE2-EFA0-49D0-A53E-6A191490A623}"/>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3" name="Footer Placeholder 2">
            <a:extLst>
              <a:ext uri="{FF2B5EF4-FFF2-40B4-BE49-F238E27FC236}">
                <a16:creationId xmlns:a16="http://schemas.microsoft.com/office/drawing/2014/main" id="{A084863D-FCF8-4D2D-BDF9-E61174DC78D3}"/>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4BBECFAD-E9E3-4F64-86C7-EB76FDC51CA5}"/>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1135402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9FFC7-76E0-41BA-8A4B-FA382D6B67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5B8BF058-AD62-4605-82C7-9B20D4CCEF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6C569CEC-ECB4-4DC2-B373-6140E43091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C1D1C2-2AF5-46B6-8CB8-7B5D17AC8B05}"/>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6" name="Footer Placeholder 5">
            <a:extLst>
              <a:ext uri="{FF2B5EF4-FFF2-40B4-BE49-F238E27FC236}">
                <a16:creationId xmlns:a16="http://schemas.microsoft.com/office/drawing/2014/main" id="{D5B388C1-0FF5-406B-B92C-FC5A2191E1B9}"/>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3D65F24B-9C69-447F-B79E-AD06805E9F9F}"/>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1054535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8268F-5AEC-4D74-8F06-FBF8391AA6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7F54E788-0371-493F-8245-0B354B724F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2C44A495-476C-4D86-9B7B-E794B5843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B1DD9F-D4C7-48CC-A90A-8924C65B47EB}"/>
              </a:ext>
            </a:extLst>
          </p:cNvPr>
          <p:cNvSpPr>
            <a:spLocks noGrp="1"/>
          </p:cNvSpPr>
          <p:nvPr>
            <p:ph type="dt" sz="half" idx="10"/>
          </p:nvPr>
        </p:nvSpPr>
        <p:spPr/>
        <p:txBody>
          <a:bodyPr/>
          <a:lstStyle/>
          <a:p>
            <a:fld id="{6FC684C1-7C49-48F2-BA1A-54C1435267DE}" type="datetimeFigureOut">
              <a:rPr lang="en-ID" smtClean="0"/>
              <a:t>02/11/2020</a:t>
            </a:fld>
            <a:endParaRPr lang="en-ID"/>
          </a:p>
        </p:txBody>
      </p:sp>
      <p:sp>
        <p:nvSpPr>
          <p:cNvPr id="6" name="Footer Placeholder 5">
            <a:extLst>
              <a:ext uri="{FF2B5EF4-FFF2-40B4-BE49-F238E27FC236}">
                <a16:creationId xmlns:a16="http://schemas.microsoft.com/office/drawing/2014/main" id="{CAD1BD6A-A0AC-4588-9C84-95D910EE08F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9881E94F-6D40-4CB8-8E30-877978706BAE}"/>
              </a:ext>
            </a:extLst>
          </p:cNvPr>
          <p:cNvSpPr>
            <a:spLocks noGrp="1"/>
          </p:cNvSpPr>
          <p:nvPr>
            <p:ph type="sldNum" sz="quarter" idx="12"/>
          </p:nvPr>
        </p:nvSpPr>
        <p:spPr/>
        <p:txBody>
          <a:bodyPr/>
          <a:lstStyle/>
          <a:p>
            <a:fld id="{160BA3BB-5A21-4BD2-BCD1-0270560D8445}" type="slidenum">
              <a:rPr lang="en-ID" smtClean="0"/>
              <a:t>‹#›</a:t>
            </a:fld>
            <a:endParaRPr lang="en-ID"/>
          </a:p>
        </p:txBody>
      </p:sp>
    </p:spTree>
    <p:extLst>
      <p:ext uri="{BB962C8B-B14F-4D97-AF65-F5344CB8AC3E}">
        <p14:creationId xmlns:p14="http://schemas.microsoft.com/office/powerpoint/2010/main" val="351352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D6BD93-3C66-4F99-9BD3-162E33E61E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65831829-7345-4F7D-9644-9E03DC5088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F214857-62D9-4FAC-A1FA-AD6CF6FF15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684C1-7C49-48F2-BA1A-54C1435267DE}" type="datetimeFigureOut">
              <a:rPr lang="en-ID" smtClean="0"/>
              <a:t>02/11/2020</a:t>
            </a:fld>
            <a:endParaRPr lang="en-ID"/>
          </a:p>
        </p:txBody>
      </p:sp>
      <p:sp>
        <p:nvSpPr>
          <p:cNvPr id="5" name="Footer Placeholder 4">
            <a:extLst>
              <a:ext uri="{FF2B5EF4-FFF2-40B4-BE49-F238E27FC236}">
                <a16:creationId xmlns:a16="http://schemas.microsoft.com/office/drawing/2014/main" id="{FCB660B0-3828-4138-8AC4-D207AEFF7E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FE99F700-FA5B-497C-B3E3-86466F6849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0BA3BB-5A21-4BD2-BCD1-0270560D8445}" type="slidenum">
              <a:rPr lang="en-ID" smtClean="0"/>
              <a:t>‹#›</a:t>
            </a:fld>
            <a:endParaRPr lang="en-ID"/>
          </a:p>
        </p:txBody>
      </p:sp>
    </p:spTree>
    <p:extLst>
      <p:ext uri="{BB962C8B-B14F-4D97-AF65-F5344CB8AC3E}">
        <p14:creationId xmlns:p14="http://schemas.microsoft.com/office/powerpoint/2010/main" val="2517927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540AD-7B08-4D19-BFDC-F46E7D758317}"/>
              </a:ext>
            </a:extLst>
          </p:cNvPr>
          <p:cNvSpPr>
            <a:spLocks noGrp="1"/>
          </p:cNvSpPr>
          <p:nvPr>
            <p:ph type="ctrTitle"/>
          </p:nvPr>
        </p:nvSpPr>
        <p:spPr/>
        <p:txBody>
          <a:bodyPr/>
          <a:lstStyle/>
          <a:p>
            <a:r>
              <a:rPr lang="en-ID" dirty="0"/>
              <a:t>Present and Past Participles</a:t>
            </a:r>
          </a:p>
        </p:txBody>
      </p:sp>
      <p:sp>
        <p:nvSpPr>
          <p:cNvPr id="3" name="Subtitle 2">
            <a:extLst>
              <a:ext uri="{FF2B5EF4-FFF2-40B4-BE49-F238E27FC236}">
                <a16:creationId xmlns:a16="http://schemas.microsoft.com/office/drawing/2014/main" id="{96063807-6110-49B8-8EE3-5C5F59CF9801}"/>
              </a:ext>
            </a:extLst>
          </p:cNvPr>
          <p:cNvSpPr>
            <a:spLocks noGrp="1"/>
          </p:cNvSpPr>
          <p:nvPr>
            <p:ph type="subTitle" idx="1"/>
          </p:nvPr>
        </p:nvSpPr>
        <p:spPr/>
        <p:txBody>
          <a:bodyPr/>
          <a:lstStyle/>
          <a:p>
            <a:r>
              <a:rPr lang="en-ID" dirty="0"/>
              <a:t>David S Aditya</a:t>
            </a:r>
          </a:p>
        </p:txBody>
      </p:sp>
    </p:spTree>
    <p:extLst>
      <p:ext uri="{BB962C8B-B14F-4D97-AF65-F5344CB8AC3E}">
        <p14:creationId xmlns:p14="http://schemas.microsoft.com/office/powerpoint/2010/main" val="313494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AC4AC-B90F-4984-8D0C-BB59E02A3DB0}"/>
              </a:ext>
            </a:extLst>
          </p:cNvPr>
          <p:cNvSpPr>
            <a:spLocks noGrp="1"/>
          </p:cNvSpPr>
          <p:nvPr>
            <p:ph type="title"/>
          </p:nvPr>
        </p:nvSpPr>
        <p:spPr/>
        <p:txBody>
          <a:bodyPr/>
          <a:lstStyle/>
          <a:p>
            <a:r>
              <a:rPr lang="en-ID" dirty="0"/>
              <a:t>Present Participles</a:t>
            </a:r>
          </a:p>
        </p:txBody>
      </p:sp>
      <p:sp>
        <p:nvSpPr>
          <p:cNvPr id="3" name="Content Placeholder 2">
            <a:extLst>
              <a:ext uri="{FF2B5EF4-FFF2-40B4-BE49-F238E27FC236}">
                <a16:creationId xmlns:a16="http://schemas.microsoft.com/office/drawing/2014/main" id="{D26836FE-38A4-45B5-9160-1F679BFE95A6}"/>
              </a:ext>
            </a:extLst>
          </p:cNvPr>
          <p:cNvSpPr>
            <a:spLocks noGrp="1"/>
          </p:cNvSpPr>
          <p:nvPr>
            <p:ph idx="1"/>
          </p:nvPr>
        </p:nvSpPr>
        <p:spPr/>
        <p:txBody>
          <a:bodyPr/>
          <a:lstStyle/>
          <a:p>
            <a:pPr marL="538480" marR="372745" algn="just">
              <a:lnSpc>
                <a:spcPct val="115000"/>
              </a:lnSpc>
              <a:spcBef>
                <a:spcPts val="240"/>
              </a:spcBef>
              <a:spcAft>
                <a:spcPts val="0"/>
              </a:spcAft>
            </a:pPr>
            <a:r>
              <a:rPr lang="en-US" sz="1800" dirty="0">
                <a:effectLst/>
                <a:latin typeface="Times New Roman" panose="02020603050405020304" pitchFamily="18" charset="0"/>
                <a:ea typeface="Times New Roman" panose="02020603050405020304" pitchFamily="18" charset="0"/>
              </a:rPr>
              <a:t>Present participles can cause confusion in the Structure section of the TOEFL test because a present participle can be either an adjective or a part of the verb. A present participle is the -</a:t>
            </a:r>
            <a:r>
              <a:rPr lang="en-US" sz="1800" i="1" dirty="0" err="1">
                <a:effectLst/>
                <a:latin typeface="Times New Roman" panose="02020603050405020304" pitchFamily="18" charset="0"/>
                <a:ea typeface="Times New Roman" panose="02020603050405020304" pitchFamily="18" charset="0"/>
              </a:rPr>
              <a:t>ing</a:t>
            </a:r>
            <a:r>
              <a:rPr lang="en-US" sz="1800" i="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form of the verb. It is part of the verb when it is pre- ceded by some form of the verb be.</a:t>
            </a:r>
            <a:endParaRPr lang="en-ID" sz="1800" dirty="0">
              <a:effectLst/>
              <a:latin typeface="Times New Roman" panose="02020603050405020304" pitchFamily="18" charset="0"/>
              <a:ea typeface="Times New Roman" panose="02020603050405020304" pitchFamily="18" charset="0"/>
            </a:endParaRPr>
          </a:p>
          <a:p>
            <a:pPr marL="1640840" indent="0" algn="just">
              <a:buNone/>
            </a:pPr>
            <a:r>
              <a:rPr lang="en-US" sz="1800" dirty="0">
                <a:effectLst/>
                <a:latin typeface="Times New Roman" panose="02020603050405020304" pitchFamily="18" charset="0"/>
                <a:ea typeface="Times New Roman" panose="02020603050405020304" pitchFamily="18" charset="0"/>
              </a:rPr>
              <a:t>The train is </a:t>
            </a:r>
            <a:r>
              <a:rPr lang="en-US" sz="1800" i="1" dirty="0">
                <a:effectLst/>
                <a:latin typeface="Times New Roman" panose="02020603050405020304" pitchFamily="18" charset="0"/>
                <a:ea typeface="Times New Roman" panose="02020603050405020304" pitchFamily="18" charset="0"/>
              </a:rPr>
              <a:t>arriving </a:t>
            </a:r>
            <a:r>
              <a:rPr lang="en-US" sz="1800" dirty="0">
                <a:effectLst/>
                <a:latin typeface="Times New Roman" panose="02020603050405020304" pitchFamily="18" charset="0"/>
                <a:ea typeface="Times New Roman" panose="02020603050405020304" pitchFamily="18" charset="0"/>
              </a:rPr>
              <a:t>at the station now</a:t>
            </a:r>
          </a:p>
          <a:p>
            <a:pPr marL="1640840" indent="0" algn="just">
              <a:buNone/>
            </a:pPr>
            <a:r>
              <a:rPr lang="en-US" sz="180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VERB</a:t>
            </a:r>
            <a:endParaRPr lang="en-ID" sz="1800" dirty="0">
              <a:effectLst/>
              <a:latin typeface="Times New Roman" panose="02020603050405020304" pitchFamily="18" charset="0"/>
              <a:ea typeface="Times New Roman" panose="02020603050405020304" pitchFamily="18" charset="0"/>
            </a:endParaRPr>
          </a:p>
          <a:p>
            <a:pPr>
              <a:spcBef>
                <a:spcPts val="20"/>
              </a:spcBef>
            </a:pPr>
            <a:endParaRPr lang="en-ID" sz="1800" dirty="0">
              <a:effectLst/>
              <a:latin typeface="Times New Roman" panose="02020603050405020304" pitchFamily="18" charset="0"/>
              <a:ea typeface="Times New Roman" panose="02020603050405020304" pitchFamily="18" charset="0"/>
            </a:endParaRPr>
          </a:p>
          <a:p>
            <a:pPr marL="538480"/>
            <a:r>
              <a:rPr lang="en-US" sz="1800" dirty="0">
                <a:effectLst/>
                <a:latin typeface="Times New Roman" panose="02020603050405020304" pitchFamily="18" charset="0"/>
                <a:ea typeface="Times New Roman" panose="02020603050405020304" pitchFamily="18" charset="0"/>
              </a:rPr>
              <a:t>In this sentence, arriving is part of the verb because it is accompanied by is.</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16934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7A951-32E2-4AED-912F-041D6703A205}"/>
              </a:ext>
            </a:extLst>
          </p:cNvPr>
          <p:cNvSpPr>
            <a:spLocks noGrp="1"/>
          </p:cNvSpPr>
          <p:nvPr>
            <p:ph type="title"/>
          </p:nvPr>
        </p:nvSpPr>
        <p:spPr/>
        <p:txBody>
          <a:bodyPr/>
          <a:lstStyle/>
          <a:p>
            <a:endParaRPr lang="en-ID" dirty="0"/>
          </a:p>
        </p:txBody>
      </p:sp>
      <p:sp>
        <p:nvSpPr>
          <p:cNvPr id="3" name="Content Placeholder 2">
            <a:extLst>
              <a:ext uri="{FF2B5EF4-FFF2-40B4-BE49-F238E27FC236}">
                <a16:creationId xmlns:a16="http://schemas.microsoft.com/office/drawing/2014/main" id="{4B63ED50-344B-4205-9034-7739ABDA7201}"/>
              </a:ext>
            </a:extLst>
          </p:cNvPr>
          <p:cNvSpPr>
            <a:spLocks noGrp="1"/>
          </p:cNvSpPr>
          <p:nvPr>
            <p:ph idx="1"/>
          </p:nvPr>
        </p:nvSpPr>
        <p:spPr/>
        <p:txBody>
          <a:bodyPr/>
          <a:lstStyle/>
          <a:p>
            <a:pPr marL="538480"/>
            <a:r>
              <a:rPr lang="en-US" sz="1800" dirty="0">
                <a:effectLst/>
                <a:latin typeface="Times New Roman" panose="02020603050405020304" pitchFamily="18" charset="0"/>
                <a:ea typeface="Times New Roman" panose="02020603050405020304" pitchFamily="18" charset="0"/>
              </a:rPr>
              <a:t>In this sentence, arriving is part of the verb because it is accompanied by is.</a:t>
            </a:r>
            <a:endParaRPr lang="en-ID" sz="1800" dirty="0">
              <a:effectLst/>
              <a:latin typeface="Times New Roman" panose="02020603050405020304" pitchFamily="18" charset="0"/>
              <a:ea typeface="Times New Roman" panose="02020603050405020304" pitchFamily="18" charset="0"/>
            </a:endParaRPr>
          </a:p>
          <a:p>
            <a:pPr marL="538480" marR="408940" indent="359410">
              <a:lnSpc>
                <a:spcPct val="115000"/>
              </a:lnSpc>
              <a:spcBef>
                <a:spcPts val="220"/>
              </a:spcBef>
              <a:spcAft>
                <a:spcPts val="0"/>
              </a:spcAft>
            </a:pPr>
            <a:r>
              <a:rPr lang="en-US" sz="1800" dirty="0">
                <a:effectLst/>
                <a:latin typeface="Times New Roman" panose="02020603050405020304" pitchFamily="18" charset="0"/>
                <a:ea typeface="Times New Roman" panose="02020603050405020304" pitchFamily="18" charset="0"/>
              </a:rPr>
              <a:t>A present participle is an adjective when it is not accompanied by some form of the verb</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be.</a:t>
            </a:r>
            <a:endParaRPr lang="en-ID" sz="1800" dirty="0">
              <a:effectLst/>
              <a:latin typeface="Times New Roman" panose="02020603050405020304" pitchFamily="18" charset="0"/>
              <a:ea typeface="Times New Roman" panose="02020603050405020304" pitchFamily="18" charset="0"/>
            </a:endParaRPr>
          </a:p>
          <a:p>
            <a:pPr marL="1257935" indent="0">
              <a:lnSpc>
                <a:spcPts val="1375"/>
              </a:lnSpc>
              <a:buNone/>
            </a:pPr>
            <a:r>
              <a:rPr lang="en-US" sz="1800" dirty="0">
                <a:effectLst/>
                <a:latin typeface="Times New Roman" panose="02020603050405020304" pitchFamily="18" charset="0"/>
                <a:ea typeface="Times New Roman" panose="02020603050405020304" pitchFamily="18" charset="0"/>
              </a:rPr>
              <a:t>The train </a:t>
            </a:r>
            <a:r>
              <a:rPr lang="en-US" sz="1800" i="1" dirty="0">
                <a:effectLst/>
                <a:latin typeface="Times New Roman" panose="02020603050405020304" pitchFamily="18" charset="0"/>
                <a:ea typeface="Times New Roman" panose="02020603050405020304" pitchFamily="18" charset="0"/>
              </a:rPr>
              <a:t>arriving </a:t>
            </a:r>
            <a:r>
              <a:rPr lang="en-US" sz="1800" dirty="0">
                <a:effectLst/>
                <a:latin typeface="Times New Roman" panose="02020603050405020304" pitchFamily="18" charset="0"/>
                <a:ea typeface="Times New Roman" panose="02020603050405020304" pitchFamily="18" charset="0"/>
              </a:rPr>
              <a:t>at the station now is an hour late.</a:t>
            </a:r>
            <a:endParaRPr lang="en-ID" sz="1800" dirty="0">
              <a:latin typeface="Times New Roman" panose="02020603050405020304" pitchFamily="18" charset="0"/>
              <a:ea typeface="Times New Roman" panose="02020603050405020304" pitchFamily="18" charset="0"/>
            </a:endParaRPr>
          </a:p>
          <a:p>
            <a:pPr marL="1257935" indent="0">
              <a:lnSpc>
                <a:spcPts val="1375"/>
              </a:lnSpc>
              <a:buNone/>
            </a:pPr>
            <a:r>
              <a:rPr lang="en-ID" sz="18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ADJECTIVE</a:t>
            </a:r>
            <a:endParaRPr lang="en-ID" sz="1800" dirty="0">
              <a:effectLst/>
              <a:latin typeface="Times New Roman" panose="02020603050405020304" pitchFamily="18" charset="0"/>
              <a:ea typeface="Times New Roman" panose="02020603050405020304" pitchFamily="18" charset="0"/>
            </a:endParaRPr>
          </a:p>
          <a:p>
            <a:pPr marL="0" indent="0">
              <a:buNone/>
            </a:pPr>
            <a:r>
              <a:rPr lang="en-US" sz="180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38480" marR="379730" algn="just">
              <a:lnSpc>
                <a:spcPct val="115000"/>
              </a:lnSpc>
              <a:spcBef>
                <a:spcPts val="1045"/>
              </a:spcBef>
              <a:spcAft>
                <a:spcPts val="0"/>
              </a:spcAft>
            </a:pPr>
            <a:r>
              <a:rPr lang="en-US" sz="1800" dirty="0">
                <a:effectLst/>
                <a:latin typeface="Times New Roman" panose="02020603050405020304" pitchFamily="18" charset="0"/>
                <a:ea typeface="Times New Roman" panose="02020603050405020304" pitchFamily="18" charset="0"/>
              </a:rPr>
              <a:t>In this sentence, </a:t>
            </a:r>
            <a:r>
              <a:rPr lang="en-US" sz="1800" i="1" dirty="0">
                <a:effectLst/>
                <a:latin typeface="Times New Roman" panose="02020603050405020304" pitchFamily="18" charset="0"/>
                <a:ea typeface="Times New Roman" panose="02020603050405020304" pitchFamily="18" charset="0"/>
              </a:rPr>
              <a:t>arriving </a:t>
            </a:r>
            <a:r>
              <a:rPr lang="en-US" sz="1800" dirty="0">
                <a:effectLst/>
                <a:latin typeface="Times New Roman" panose="02020603050405020304" pitchFamily="18" charset="0"/>
                <a:ea typeface="Times New Roman" panose="02020603050405020304" pitchFamily="18" charset="0"/>
              </a:rPr>
              <a:t>is an adjective and not part of the verb because it is not accompanied by some form of be. The verb in this sentence is </a:t>
            </a:r>
            <a:r>
              <a:rPr lang="en-US" sz="1800" i="1" dirty="0" err="1">
                <a:effectLst/>
                <a:latin typeface="Times New Roman" panose="02020603050405020304" pitchFamily="18" charset="0"/>
                <a:ea typeface="Times New Roman" panose="02020603050405020304" pitchFamily="18" charset="0"/>
              </a:rPr>
              <a:t>is</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pPr marL="538480" marR="381635" algn="just">
              <a:lnSpc>
                <a:spcPct val="115000"/>
              </a:lnSpc>
              <a:spcBef>
                <a:spcPts val="10"/>
              </a:spcBef>
              <a:spcAft>
                <a:spcPts val="0"/>
              </a:spcAft>
            </a:pPr>
            <a:r>
              <a:rPr lang="en-US" sz="1800" dirty="0">
                <a:effectLst/>
                <a:latin typeface="Times New Roman" panose="02020603050405020304" pitchFamily="18" charset="0"/>
                <a:ea typeface="Times New Roman" panose="02020603050405020304" pitchFamily="18" charset="0"/>
              </a:rPr>
              <a:t>The following example shows how a present participle can be confused with the verb in the Structure section of the TOEFL test.</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519232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CD676-6CA4-428F-9DDD-76649AC8302E}"/>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C0062605-1541-4C8D-9CFE-DBC9ECEFCF46}"/>
              </a:ext>
            </a:extLst>
          </p:cNvPr>
          <p:cNvSpPr>
            <a:spLocks noGrp="1"/>
          </p:cNvSpPr>
          <p:nvPr>
            <p:ph idx="1"/>
          </p:nvPr>
        </p:nvSpPr>
        <p:spPr/>
        <p:txBody>
          <a:bodyPr/>
          <a:lstStyle/>
          <a:p>
            <a:pPr marL="309880" indent="0">
              <a:buNone/>
            </a:pPr>
            <a:r>
              <a:rPr lang="en-US" sz="1800" dirty="0">
                <a:effectLst/>
                <a:latin typeface="Times New Roman" panose="02020603050405020304" pitchFamily="18" charset="0"/>
                <a:ea typeface="Times New Roman" panose="02020603050405020304" pitchFamily="18" charset="0"/>
              </a:rPr>
              <a:t>Example</a:t>
            </a:r>
            <a:endParaRPr lang="en-ID" sz="1800" dirty="0">
              <a:effectLst/>
              <a:latin typeface="Times New Roman" panose="02020603050405020304" pitchFamily="18" charset="0"/>
              <a:ea typeface="Times New Roman" panose="02020603050405020304" pitchFamily="18" charset="0"/>
            </a:endParaRPr>
          </a:p>
          <a:p>
            <a:pPr marL="767080" indent="0">
              <a:spcBef>
                <a:spcPts val="215"/>
              </a:spcBef>
              <a:spcAft>
                <a:spcPts val="0"/>
              </a:spcAft>
              <a:buNone/>
              <a:tabLst>
                <a:tab pos="2390140" algn="l"/>
              </a:tabLst>
            </a:pPr>
            <a:r>
              <a:rPr lang="en-US" sz="1800" dirty="0">
                <a:effectLst/>
                <a:latin typeface="Times New Roman" panose="02020603050405020304" pitchFamily="18" charset="0"/>
                <a:ea typeface="Times New Roman" panose="02020603050405020304" pitchFamily="18" charset="0"/>
              </a:rPr>
              <a:t>The</a:t>
            </a:r>
            <a:r>
              <a:rPr lang="en-US" sz="1800" spc="-10" dirty="0">
                <a:effectLst/>
                <a:latin typeface="Times New Roman" panose="02020603050405020304" pitchFamily="18" charset="0"/>
                <a:ea typeface="Times New Roman" panose="02020603050405020304" pitchFamily="18" charset="0"/>
              </a:rPr>
              <a:t> </a:t>
            </a:r>
            <a:r>
              <a:rPr lang="en-US" sz="1800" spc="20" dirty="0">
                <a:effectLst/>
                <a:latin typeface="Times New Roman" panose="02020603050405020304" pitchFamily="18" charset="0"/>
                <a:ea typeface="Times New Roman" panose="02020603050405020304" pitchFamily="18" charset="0"/>
              </a:rPr>
              <a:t>film</a:t>
            </a:r>
            <a:r>
              <a:rPr lang="en-US" sz="1800" u="sng" spc="2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appearing at the local theater is my</a:t>
            </a:r>
            <a:r>
              <a:rPr lang="en-US" sz="1800" spc="-4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favorite.</a:t>
            </a:r>
            <a:endParaRPr lang="en-ID" sz="1800" dirty="0">
              <a:effectLst/>
              <a:latin typeface="Times New Roman" panose="02020603050405020304" pitchFamily="18" charset="0"/>
              <a:ea typeface="Times New Roman" panose="02020603050405020304" pitchFamily="18" charset="0"/>
            </a:endParaRPr>
          </a:p>
          <a:p>
            <a:pPr marL="1143000" lvl="2" indent="-228600">
              <a:spcBef>
                <a:spcPts val="205"/>
              </a:spcBef>
              <a:buSzPts val="1200"/>
              <a:buFont typeface="Times New Roman" panose="02020603050405020304" pitchFamily="18" charset="0"/>
              <a:buAutoNum type="alphaUcParenBoth"/>
              <a:tabLst>
                <a:tab pos="1244600" algn="l"/>
              </a:tabLst>
            </a:pPr>
            <a:r>
              <a:rPr lang="en-US" sz="1800" spc="-10" dirty="0">
                <a:effectLst/>
                <a:latin typeface="Times New Roman" panose="02020603050405020304" pitchFamily="18" charset="0"/>
                <a:ea typeface="Times New Roman" panose="02020603050405020304" pitchFamily="18" charset="0"/>
              </a:rPr>
              <a:t>now</a:t>
            </a:r>
            <a:endParaRPr lang="en-ID" sz="1800" spc="-10" dirty="0">
              <a:effectLst/>
              <a:latin typeface="Times New Roman" panose="02020603050405020304" pitchFamily="18" charset="0"/>
              <a:ea typeface="Times New Roman" panose="02020603050405020304" pitchFamily="18" charset="0"/>
            </a:endParaRPr>
          </a:p>
          <a:p>
            <a:pPr marL="1143000" lvl="2" indent="-228600">
              <a:spcBef>
                <a:spcPts val="205"/>
              </a:spcBef>
              <a:buSzPts val="1200"/>
              <a:buFont typeface="Times New Roman" panose="02020603050405020304" pitchFamily="18" charset="0"/>
              <a:buAutoNum type="alphaUcParenBoth"/>
              <a:tabLst>
                <a:tab pos="1235710" algn="l"/>
              </a:tabLst>
            </a:pPr>
            <a:r>
              <a:rPr lang="en-US" sz="1800" spc="-10" dirty="0">
                <a:effectLst/>
                <a:latin typeface="Times New Roman" panose="02020603050405020304" pitchFamily="18" charset="0"/>
                <a:ea typeface="Times New Roman" panose="02020603050405020304" pitchFamily="18" charset="0"/>
              </a:rPr>
              <a:t>is</a:t>
            </a:r>
            <a:endParaRPr lang="en-ID" sz="1800" spc="-10" dirty="0">
              <a:effectLst/>
              <a:latin typeface="Times New Roman" panose="02020603050405020304" pitchFamily="18" charset="0"/>
              <a:ea typeface="Times New Roman" panose="02020603050405020304" pitchFamily="18" charset="0"/>
            </a:endParaRPr>
          </a:p>
          <a:p>
            <a:pPr marL="1143000" lvl="2" indent="-228600">
              <a:spcBef>
                <a:spcPts val="205"/>
              </a:spcBef>
              <a:buSzPts val="1200"/>
              <a:buFont typeface="Times New Roman" panose="02020603050405020304" pitchFamily="18" charset="0"/>
              <a:buAutoNum type="alphaUcParenBoth"/>
              <a:tabLst>
                <a:tab pos="1237615" algn="l"/>
              </a:tabLst>
            </a:pPr>
            <a:r>
              <a:rPr lang="en-US" sz="1800" spc="-10" dirty="0">
                <a:effectLst/>
                <a:latin typeface="Times New Roman" panose="02020603050405020304" pitchFamily="18" charset="0"/>
                <a:ea typeface="Times New Roman" panose="02020603050405020304" pitchFamily="18" charset="0"/>
              </a:rPr>
              <a:t>it</a:t>
            </a:r>
            <a:endParaRPr lang="en-ID" sz="1800" spc="-10" dirty="0">
              <a:effectLst/>
              <a:latin typeface="Times New Roman" panose="02020603050405020304" pitchFamily="18" charset="0"/>
              <a:ea typeface="Times New Roman" panose="02020603050405020304" pitchFamily="18" charset="0"/>
            </a:endParaRPr>
          </a:p>
          <a:p>
            <a:pPr marL="1143000" lvl="2" indent="-228600">
              <a:spcBef>
                <a:spcPts val="215"/>
              </a:spcBef>
              <a:spcAft>
                <a:spcPts val="0"/>
              </a:spcAft>
              <a:buSzPts val="1200"/>
              <a:buFont typeface="Times New Roman" panose="02020603050405020304" pitchFamily="18" charset="0"/>
              <a:buAutoNum type="alphaUcParenBoth"/>
              <a:tabLst>
                <a:tab pos="1245235" algn="l"/>
              </a:tabLst>
            </a:pPr>
            <a:r>
              <a:rPr lang="en-US" sz="1800" spc="-10" dirty="0">
                <a:effectLst/>
                <a:latin typeface="Times New Roman" panose="02020603050405020304" pitchFamily="18" charset="0"/>
                <a:ea typeface="Times New Roman" panose="02020603050405020304" pitchFamily="18" charset="0"/>
              </a:rPr>
              <a:t>was</a:t>
            </a:r>
            <a:endParaRPr lang="en-ID" sz="1800" spc="-10" dirty="0">
              <a:latin typeface="Times New Roman" panose="02020603050405020304" pitchFamily="18" charset="0"/>
              <a:ea typeface="Times New Roman" panose="02020603050405020304" pitchFamily="18" charset="0"/>
            </a:endParaRPr>
          </a:p>
          <a:p>
            <a:pPr marL="914400" lvl="2" indent="0">
              <a:spcBef>
                <a:spcPts val="215"/>
              </a:spcBef>
              <a:spcAft>
                <a:spcPts val="0"/>
              </a:spcAft>
              <a:buSzPts val="1200"/>
              <a:buNone/>
              <a:tabLst>
                <a:tab pos="1245235" algn="l"/>
              </a:tabLst>
            </a:pPr>
            <a:r>
              <a:rPr lang="en-US" sz="180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38480" marR="377825" algn="just">
              <a:lnSpc>
                <a:spcPct val="115000"/>
              </a:lnSpc>
              <a:spcAft>
                <a:spcPts val="0"/>
              </a:spcAft>
            </a:pPr>
            <a:r>
              <a:rPr lang="en-US" sz="1800" dirty="0">
                <a:effectLst/>
                <a:latin typeface="Times New Roman" panose="02020603050405020304" pitchFamily="18" charset="0"/>
                <a:ea typeface="Times New Roman" panose="02020603050405020304" pitchFamily="18" charset="0"/>
              </a:rPr>
              <a:t>In this example, if you look at only the first words of the sentence, it appears that </a:t>
            </a:r>
            <a:r>
              <a:rPr lang="en-US" sz="1800" i="1" dirty="0">
                <a:effectLst/>
                <a:latin typeface="Times New Roman" panose="02020603050405020304" pitchFamily="18" charset="0"/>
                <a:ea typeface="Times New Roman" panose="02020603050405020304" pitchFamily="18" charset="0"/>
              </a:rPr>
              <a:t>film </a:t>
            </a:r>
            <a:r>
              <a:rPr lang="en-US" sz="1800" dirty="0">
                <a:effectLst/>
                <a:latin typeface="Times New Roman" panose="02020603050405020304" pitchFamily="18" charset="0"/>
                <a:ea typeface="Times New Roman" panose="02020603050405020304" pitchFamily="18" charset="0"/>
              </a:rPr>
              <a:t>is the subject and </a:t>
            </a:r>
            <a:r>
              <a:rPr lang="en-US" sz="1800" i="1" dirty="0">
                <a:effectLst/>
                <a:latin typeface="Times New Roman" panose="02020603050405020304" pitchFamily="18" charset="0"/>
                <a:ea typeface="Times New Roman" panose="02020603050405020304" pitchFamily="18" charset="0"/>
              </a:rPr>
              <a:t>appearing </a:t>
            </a:r>
            <a:r>
              <a:rPr lang="en-US" sz="1800" dirty="0">
                <a:effectLst/>
                <a:latin typeface="Times New Roman" panose="02020603050405020304" pitchFamily="18" charset="0"/>
                <a:ea typeface="Times New Roman" panose="02020603050405020304" pitchFamily="18" charset="0"/>
              </a:rPr>
              <a:t>is part of the verb. If you think that </a:t>
            </a:r>
            <a:r>
              <a:rPr lang="en-US" sz="1800" i="1" dirty="0">
                <a:effectLst/>
                <a:latin typeface="Times New Roman" panose="02020603050405020304" pitchFamily="18" charset="0"/>
                <a:ea typeface="Times New Roman" panose="02020603050405020304" pitchFamily="18" charset="0"/>
              </a:rPr>
              <a:t>appearing </a:t>
            </a:r>
            <a:r>
              <a:rPr lang="en-US" sz="1800" dirty="0">
                <a:effectLst/>
                <a:latin typeface="Times New Roman" panose="02020603050405020304" pitchFamily="18" charset="0"/>
                <a:ea typeface="Times New Roman" panose="02020603050405020304" pitchFamily="18" charset="0"/>
              </a:rPr>
              <a:t>is part of the verb, you might choose answer (B), </a:t>
            </a:r>
            <a:r>
              <a:rPr lang="en-US" sz="1800" i="1" dirty="0">
                <a:effectLst/>
                <a:latin typeface="Times New Roman" panose="02020603050405020304" pitchFamily="18" charset="0"/>
                <a:ea typeface="Times New Roman" panose="02020603050405020304" pitchFamily="18" charset="0"/>
              </a:rPr>
              <a:t>is</a:t>
            </a:r>
            <a:r>
              <a:rPr lang="en-US" sz="1800" dirty="0">
                <a:effectLst/>
                <a:latin typeface="Times New Roman" panose="02020603050405020304" pitchFamily="18" charset="0"/>
                <a:ea typeface="Times New Roman" panose="02020603050405020304" pitchFamily="18" charset="0"/>
              </a:rPr>
              <a:t>, or answer (D), </a:t>
            </a:r>
            <a:r>
              <a:rPr lang="en-US" sz="1800" i="1" dirty="0">
                <a:effectLst/>
                <a:latin typeface="Times New Roman" panose="02020603050405020304" pitchFamily="18" charset="0"/>
                <a:ea typeface="Times New Roman" panose="02020603050405020304" pitchFamily="18" charset="0"/>
              </a:rPr>
              <a:t>was</a:t>
            </a:r>
            <a:r>
              <a:rPr lang="en-US" sz="1800" dirty="0">
                <a:effectLst/>
                <a:latin typeface="Times New Roman" panose="02020603050405020304" pitchFamily="18" charset="0"/>
                <a:ea typeface="Times New Roman" panose="02020603050405020304" pitchFamily="18" charset="0"/>
              </a:rPr>
              <a:t>, to complete the verb. However, these two answers are incorrect because </a:t>
            </a:r>
            <a:r>
              <a:rPr lang="en-US" sz="1800" i="1" dirty="0">
                <a:effectLst/>
                <a:latin typeface="Times New Roman" panose="02020603050405020304" pitchFamily="18" charset="0"/>
                <a:ea typeface="Times New Roman" panose="02020603050405020304" pitchFamily="18" charset="0"/>
              </a:rPr>
              <a:t>appearing </a:t>
            </a:r>
            <a:r>
              <a:rPr lang="en-US" sz="1800" dirty="0">
                <a:effectLst/>
                <a:latin typeface="Times New Roman" panose="02020603050405020304" pitchFamily="18" charset="0"/>
                <a:ea typeface="Times New Roman" panose="02020603050405020304" pitchFamily="18" charset="0"/>
              </a:rPr>
              <a:t>is not part of the verb. You should recognize that </a:t>
            </a:r>
            <a:r>
              <a:rPr lang="en-US" sz="1800" i="1" dirty="0">
                <a:effectLst/>
                <a:latin typeface="Times New Roman" panose="02020603050405020304" pitchFamily="18" charset="0"/>
                <a:ea typeface="Times New Roman" panose="02020603050405020304" pitchFamily="18" charset="0"/>
              </a:rPr>
              <a:t>appearing </a:t>
            </a:r>
            <a:r>
              <a:rPr lang="en-US" sz="1800" dirty="0">
                <a:effectLst/>
                <a:latin typeface="Times New Roman" panose="02020603050405020304" pitchFamily="18" charset="0"/>
                <a:ea typeface="Times New Roman" panose="02020603050405020304" pitchFamily="18" charset="0"/>
              </a:rPr>
              <a:t>is a participial adjective rather than a verb because there is another verb in the sentence, is. In this sentence, there is a complete subject, </a:t>
            </a:r>
            <a:r>
              <a:rPr lang="en-US" sz="1800" i="1" dirty="0">
                <a:effectLst/>
                <a:latin typeface="Times New Roman" panose="02020603050405020304" pitchFamily="18" charset="0"/>
                <a:ea typeface="Times New Roman" panose="02020603050405020304" pitchFamily="18" charset="0"/>
              </a:rPr>
              <a:t>film</a:t>
            </a:r>
            <a:r>
              <a:rPr lang="en-US" sz="1800" dirty="0">
                <a:effectLst/>
                <a:latin typeface="Times New Roman" panose="02020603050405020304" pitchFamily="18" charset="0"/>
                <a:ea typeface="Times New Roman" panose="02020603050405020304" pitchFamily="18" charset="0"/>
              </a:rPr>
              <a:t>, and a complete verb, </a:t>
            </a:r>
            <a:r>
              <a:rPr lang="en-US" sz="1800" i="1" dirty="0">
                <a:effectLst/>
                <a:latin typeface="Times New Roman" panose="02020603050405020304" pitchFamily="18" charset="0"/>
                <a:ea typeface="Times New Roman" panose="02020603050405020304" pitchFamily="18" charset="0"/>
              </a:rPr>
              <a:t>is</a:t>
            </a:r>
            <a:r>
              <a:rPr lang="en-US" sz="1800" dirty="0">
                <a:effectLst/>
                <a:latin typeface="Times New Roman" panose="02020603050405020304" pitchFamily="18" charset="0"/>
                <a:ea typeface="Times New Roman" panose="02020603050405020304" pitchFamily="18" charset="0"/>
              </a:rPr>
              <a:t>, so this sentence does not need another subject or verb. The best answer to this question is answer (A).</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4292825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E00E7-1DE4-41E9-8DB5-ED07129C689B}"/>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AE8ED4B6-F1A3-4340-839D-CE85016645A7}"/>
              </a:ext>
            </a:extLst>
          </p:cNvPr>
          <p:cNvSpPr>
            <a:spLocks noGrp="1"/>
          </p:cNvSpPr>
          <p:nvPr>
            <p:ph idx="1"/>
          </p:nvPr>
        </p:nvSpPr>
        <p:spPr/>
        <p:txBody>
          <a:bodyPr/>
          <a:lstStyle/>
          <a:p>
            <a:r>
              <a:rPr lang="en-US" sz="2800" dirty="0">
                <a:effectLst/>
                <a:latin typeface="Times New Roman" panose="02020603050405020304" pitchFamily="18" charset="0"/>
                <a:ea typeface="Times New Roman" panose="02020603050405020304" pitchFamily="18" charset="0"/>
              </a:rPr>
              <a:t>The following chart outlines the key information you should remember about present participles.</a:t>
            </a:r>
          </a:p>
          <a:p>
            <a:endParaRPr lang="en-ID" sz="2800" dirty="0">
              <a:effectLst/>
              <a:latin typeface="Times New Roman" panose="02020603050405020304" pitchFamily="18" charset="0"/>
              <a:ea typeface="Times New Roman" panose="02020603050405020304" pitchFamily="18" charset="0"/>
            </a:endParaRPr>
          </a:p>
          <a:p>
            <a:endParaRPr lang="en-ID" dirty="0"/>
          </a:p>
        </p:txBody>
      </p:sp>
      <p:graphicFrame>
        <p:nvGraphicFramePr>
          <p:cNvPr id="4" name="Table 3">
            <a:extLst>
              <a:ext uri="{FF2B5EF4-FFF2-40B4-BE49-F238E27FC236}">
                <a16:creationId xmlns:a16="http://schemas.microsoft.com/office/drawing/2014/main" id="{511F4ED5-63FB-4AA4-A15D-4CEA0BC094CD}"/>
              </a:ext>
            </a:extLst>
          </p:cNvPr>
          <p:cNvGraphicFramePr>
            <a:graphicFrameLocks noGrp="1"/>
          </p:cNvGraphicFramePr>
          <p:nvPr>
            <p:extLst>
              <p:ext uri="{D42A27DB-BD31-4B8C-83A1-F6EECF244321}">
                <p14:modId xmlns:p14="http://schemas.microsoft.com/office/powerpoint/2010/main" val="3275450384"/>
              </p:ext>
            </p:extLst>
          </p:nvPr>
        </p:nvGraphicFramePr>
        <p:xfrm>
          <a:off x="1616765" y="2809461"/>
          <a:ext cx="8878957" cy="2279374"/>
        </p:xfrm>
        <a:graphic>
          <a:graphicData uri="http://schemas.openxmlformats.org/drawingml/2006/table">
            <a:tbl>
              <a:tblPr firstRow="1" firstCol="1" lastRow="1" lastCol="1" bandRow="1" bandCol="1">
                <a:tableStyleId>{2D5ABB26-0587-4C30-8999-92F81FD0307C}</a:tableStyleId>
              </a:tblPr>
              <a:tblGrid>
                <a:gridCol w="8878957">
                  <a:extLst>
                    <a:ext uri="{9D8B030D-6E8A-4147-A177-3AD203B41FA5}">
                      <a16:colId xmlns:a16="http://schemas.microsoft.com/office/drawing/2014/main" val="2140105870"/>
                    </a:ext>
                  </a:extLst>
                </a:gridCol>
              </a:tblGrid>
              <a:tr h="371563">
                <a:tc>
                  <a:txBody>
                    <a:bodyPr/>
                    <a:lstStyle/>
                    <a:p>
                      <a:pPr marL="163195" marR="160655" algn="ctr">
                        <a:lnSpc>
                          <a:spcPts val="1280"/>
                        </a:lnSpc>
                        <a:spcAft>
                          <a:spcPts val="0"/>
                        </a:spcAft>
                      </a:pPr>
                      <a:r>
                        <a:rPr lang="en-US" sz="1800">
                          <a:solidFill>
                            <a:schemeClr val="tx1"/>
                          </a:solidFill>
                          <a:effectLst/>
                        </a:rPr>
                        <a:t>PRESENT PARTICIPLES</a:t>
                      </a:r>
                      <a:endParaRPr lang="en-ID"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14917875"/>
                  </a:ext>
                </a:extLst>
              </a:tr>
              <a:tr h="1907811">
                <a:tc>
                  <a:txBody>
                    <a:bodyPr/>
                    <a:lstStyle/>
                    <a:p>
                      <a:pPr marL="67945" marR="64770" algn="just">
                        <a:spcAft>
                          <a:spcPts val="0"/>
                        </a:spcAft>
                      </a:pPr>
                      <a:r>
                        <a:rPr lang="en-US" sz="1800" dirty="0">
                          <a:solidFill>
                            <a:schemeClr val="tx1"/>
                          </a:solidFill>
                          <a:effectLst/>
                        </a:rPr>
                        <a:t>A present participle is the –</a:t>
                      </a:r>
                      <a:r>
                        <a:rPr lang="en-US" sz="1800" dirty="0" err="1">
                          <a:solidFill>
                            <a:schemeClr val="tx1"/>
                          </a:solidFill>
                          <a:effectLst/>
                        </a:rPr>
                        <a:t>ing</a:t>
                      </a:r>
                      <a:r>
                        <a:rPr lang="en-US" sz="1800" dirty="0">
                          <a:solidFill>
                            <a:schemeClr val="tx1"/>
                          </a:solidFill>
                          <a:effectLst/>
                        </a:rPr>
                        <a:t> form of the verb. the present participle can be (1) part of the verb or (2) an adjective. it is part of the verb when it is accompanied  by some form of the verb be. it is an adjective when it is not accompanied</a:t>
                      </a:r>
                      <a:r>
                        <a:rPr lang="en-US" sz="1800" spc="245" dirty="0">
                          <a:solidFill>
                            <a:schemeClr val="tx1"/>
                          </a:solidFill>
                          <a:effectLst/>
                        </a:rPr>
                        <a:t> </a:t>
                      </a:r>
                      <a:r>
                        <a:rPr lang="en-US" sz="1800" dirty="0">
                          <a:solidFill>
                            <a:schemeClr val="tx1"/>
                          </a:solidFill>
                          <a:effectLst/>
                        </a:rPr>
                        <a:t>by</a:t>
                      </a:r>
                      <a:endParaRPr lang="en-ID" sz="1800" dirty="0">
                        <a:solidFill>
                          <a:schemeClr val="tx1"/>
                        </a:solidFill>
                        <a:effectLst/>
                      </a:endParaRPr>
                    </a:p>
                    <a:p>
                      <a:pPr marL="67945" algn="just">
                        <a:lnSpc>
                          <a:spcPts val="1320"/>
                        </a:lnSpc>
                      </a:pPr>
                      <a:r>
                        <a:rPr lang="en-US" sz="1800" dirty="0">
                          <a:solidFill>
                            <a:schemeClr val="tx1"/>
                          </a:solidFill>
                          <a:effectLst/>
                        </a:rPr>
                        <a:t>some form of the verb be.</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69152381"/>
                  </a:ext>
                </a:extLst>
              </a:tr>
            </a:tbl>
          </a:graphicData>
        </a:graphic>
      </p:graphicFrame>
    </p:spTree>
    <p:extLst>
      <p:ext uri="{BB962C8B-B14F-4D97-AF65-F5344CB8AC3E}">
        <p14:creationId xmlns:p14="http://schemas.microsoft.com/office/powerpoint/2010/main" val="3194625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9F089-4D15-463B-9C11-97B090D7C4D4}"/>
              </a:ext>
            </a:extLst>
          </p:cNvPr>
          <p:cNvSpPr>
            <a:spLocks noGrp="1"/>
          </p:cNvSpPr>
          <p:nvPr>
            <p:ph type="title"/>
          </p:nvPr>
        </p:nvSpPr>
        <p:spPr/>
        <p:txBody>
          <a:bodyPr/>
          <a:lstStyle/>
          <a:p>
            <a:r>
              <a:rPr lang="en-ID" dirty="0"/>
              <a:t>Past Participles</a:t>
            </a:r>
          </a:p>
        </p:txBody>
      </p:sp>
      <p:sp>
        <p:nvSpPr>
          <p:cNvPr id="3" name="Content Placeholder 2">
            <a:extLst>
              <a:ext uri="{FF2B5EF4-FFF2-40B4-BE49-F238E27FC236}">
                <a16:creationId xmlns:a16="http://schemas.microsoft.com/office/drawing/2014/main" id="{C067BA1E-2925-4D54-8386-4DCB05C99169}"/>
              </a:ext>
            </a:extLst>
          </p:cNvPr>
          <p:cNvSpPr>
            <a:spLocks noGrp="1"/>
          </p:cNvSpPr>
          <p:nvPr>
            <p:ph idx="1"/>
          </p:nvPr>
        </p:nvSpPr>
        <p:spPr/>
        <p:txBody>
          <a:bodyPr>
            <a:normAutofit/>
          </a:bodyPr>
          <a:lstStyle/>
          <a:p>
            <a:pPr marL="538480" marR="379095" algn="just">
              <a:lnSpc>
                <a:spcPct val="115000"/>
              </a:lnSpc>
              <a:spcBef>
                <a:spcPts val="235"/>
              </a:spcBef>
              <a:spcAft>
                <a:spcPts val="0"/>
              </a:spcAft>
            </a:pPr>
            <a:r>
              <a:rPr lang="en-US" sz="1800" dirty="0">
                <a:effectLst/>
                <a:latin typeface="Times New Roman" panose="02020603050405020304" pitchFamily="18" charset="0"/>
                <a:ea typeface="Times New Roman" panose="02020603050405020304" pitchFamily="18" charset="0"/>
              </a:rPr>
              <a:t>Past participles can cause confusion in the Structure section of the TOEFL test because a past participle can be either an adjective or a part of the verb. The past participle is the form of the verb that appears with have or be. It often ends in -</a:t>
            </a:r>
            <a:r>
              <a:rPr lang="en-US" sz="1800" i="1" dirty="0">
                <a:effectLst/>
                <a:latin typeface="Times New Roman" panose="02020603050405020304" pitchFamily="18" charset="0"/>
                <a:ea typeface="Times New Roman" panose="02020603050405020304" pitchFamily="18" charset="0"/>
              </a:rPr>
              <a:t>ed</a:t>
            </a:r>
            <a:r>
              <a:rPr lang="en-US" sz="1800" dirty="0">
                <a:effectLst/>
                <a:latin typeface="Times New Roman" panose="02020603050405020304" pitchFamily="18" charset="0"/>
                <a:ea typeface="Times New Roman" panose="02020603050405020304" pitchFamily="18" charset="0"/>
              </a:rPr>
              <a:t>, but there are also many irregular past participles in English.</a:t>
            </a:r>
            <a:endParaRPr lang="en-ID" sz="1800" dirty="0">
              <a:effectLst/>
              <a:latin typeface="Times New Roman" panose="02020603050405020304" pitchFamily="18" charset="0"/>
              <a:ea typeface="Times New Roman" panose="02020603050405020304" pitchFamily="18" charset="0"/>
            </a:endParaRPr>
          </a:p>
          <a:p>
            <a:pPr>
              <a:spcBef>
                <a:spcPts val="30"/>
              </a:spcBef>
            </a:pPr>
            <a:endParaRPr lang="en-ID" sz="1800" dirty="0">
              <a:effectLst/>
              <a:latin typeface="Times New Roman" panose="02020603050405020304" pitchFamily="18" charset="0"/>
              <a:ea typeface="Times New Roman" panose="02020603050405020304" pitchFamily="18" charset="0"/>
            </a:endParaRPr>
          </a:p>
          <a:p>
            <a:pPr marL="510540" marR="580390" indent="0" algn="ctr">
              <a:spcAft>
                <a:spcPts val="0"/>
              </a:spcAft>
              <a:buNone/>
            </a:pPr>
            <a:r>
              <a:rPr lang="en-US" sz="1800" dirty="0">
                <a:effectLst/>
                <a:latin typeface="Times New Roman" panose="02020603050405020304" pitchFamily="18" charset="0"/>
                <a:ea typeface="Times New Roman" panose="02020603050405020304" pitchFamily="18" charset="0"/>
              </a:rPr>
              <a:t>The mailman </a:t>
            </a:r>
            <a:r>
              <a:rPr lang="en-US" sz="1800" i="1" dirty="0">
                <a:effectLst/>
                <a:latin typeface="Times New Roman" panose="02020603050405020304" pitchFamily="18" charset="0"/>
                <a:ea typeface="Times New Roman" panose="02020603050405020304" pitchFamily="18" charset="0"/>
              </a:rPr>
              <a:t>has left </a:t>
            </a:r>
            <a:r>
              <a:rPr lang="en-US" sz="1800" dirty="0">
                <a:effectLst/>
                <a:latin typeface="Times New Roman" panose="02020603050405020304" pitchFamily="18" charset="0"/>
                <a:ea typeface="Times New Roman" panose="02020603050405020304" pitchFamily="18" charset="0"/>
              </a:rPr>
              <a:t>a letter in the mailbox.</a:t>
            </a:r>
            <a:endParaRPr lang="en-ID" sz="1800" dirty="0">
              <a:latin typeface="Times New Roman" panose="02020603050405020304" pitchFamily="18" charset="0"/>
              <a:ea typeface="Times New Roman" panose="02020603050405020304" pitchFamily="18" charset="0"/>
            </a:endParaRPr>
          </a:p>
          <a:p>
            <a:pPr marL="510540" marR="580390" indent="0">
              <a:spcAft>
                <a:spcPts val="0"/>
              </a:spcAft>
              <a:buNone/>
            </a:pPr>
            <a:r>
              <a:rPr lang="en-ID" sz="1800" dirty="0">
                <a:effectLst/>
                <a:latin typeface="Times New Roman" panose="02020603050405020304" pitchFamily="18" charset="0"/>
                <a:ea typeface="Times New Roman" panose="02020603050405020304" pitchFamily="18" charset="0"/>
              </a:rPr>
              <a:t>				</a:t>
            </a:r>
            <a:r>
              <a:rPr lang="en-ID" sz="180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VERB</a:t>
            </a:r>
          </a:p>
          <a:p>
            <a:pPr marL="510540" marR="580390" indent="0">
              <a:spcAft>
                <a:spcPts val="0"/>
              </a:spcAft>
              <a:buNone/>
            </a:pPr>
            <a:endParaRPr lang="en-ID" sz="1800" dirty="0">
              <a:effectLst/>
              <a:latin typeface="Times New Roman" panose="02020603050405020304" pitchFamily="18" charset="0"/>
              <a:ea typeface="Times New Roman" panose="02020603050405020304" pitchFamily="18" charset="0"/>
            </a:endParaRPr>
          </a:p>
          <a:p>
            <a:pPr marL="0" indent="0" algn="ctr">
              <a:spcBef>
                <a:spcPts val="25"/>
              </a:spcBef>
              <a:buNone/>
            </a:pPr>
            <a:r>
              <a:rPr lang="en-US" sz="1800" dirty="0">
                <a:effectLst/>
                <a:latin typeface="Times New Roman" panose="02020603050405020304" pitchFamily="18" charset="0"/>
                <a:ea typeface="Times New Roman" panose="02020603050405020304" pitchFamily="18" charset="0"/>
              </a:rPr>
              <a:t>The classes </a:t>
            </a:r>
            <a:r>
              <a:rPr lang="en-US" sz="1800" i="1" dirty="0">
                <a:effectLst/>
                <a:latin typeface="Times New Roman" panose="02020603050405020304" pitchFamily="18" charset="0"/>
                <a:ea typeface="Times New Roman" panose="02020603050405020304" pitchFamily="18" charset="0"/>
              </a:rPr>
              <a:t>were taught </a:t>
            </a:r>
            <a:r>
              <a:rPr lang="en-US" sz="1800" dirty="0">
                <a:effectLst/>
                <a:latin typeface="Times New Roman" panose="02020603050405020304" pitchFamily="18" charset="0"/>
                <a:ea typeface="Times New Roman" panose="02020603050405020304" pitchFamily="18" charset="0"/>
              </a:rPr>
              <a:t>by Professor Smith.</a:t>
            </a:r>
            <a:endParaRPr lang="en-ID" sz="1800" dirty="0">
              <a:effectLst/>
              <a:latin typeface="Times New Roman" panose="02020603050405020304" pitchFamily="18" charset="0"/>
              <a:ea typeface="Times New Roman" panose="02020603050405020304" pitchFamily="18" charset="0"/>
            </a:endParaRPr>
          </a:p>
          <a:p>
            <a:pPr marL="0" marR="580390" indent="0" algn="ctr">
              <a:spcBef>
                <a:spcPts val="225"/>
              </a:spcBef>
              <a:spcAft>
                <a:spcPts val="0"/>
              </a:spcAft>
              <a:buNone/>
            </a:pPr>
            <a:r>
              <a:rPr lang="en-US" sz="1800" dirty="0">
                <a:effectLst/>
                <a:latin typeface="Times New Roman" panose="02020603050405020304" pitchFamily="18" charset="0"/>
                <a:ea typeface="Times New Roman" panose="02020603050405020304" pitchFamily="18" charset="0"/>
              </a:rPr>
              <a:t>VERB</a:t>
            </a:r>
            <a:endParaRPr lang="en-ID" sz="1800" dirty="0">
              <a:effectLst/>
              <a:latin typeface="Times New Roman" panose="02020603050405020304" pitchFamily="18" charset="0"/>
              <a:ea typeface="Times New Roman" panose="02020603050405020304" pitchFamily="18" charset="0"/>
            </a:endParaRPr>
          </a:p>
          <a:p>
            <a:pPr>
              <a:spcBef>
                <a:spcPts val="20"/>
              </a:spcBef>
            </a:pPr>
            <a:endParaRPr lang="en-ID" sz="1800" dirty="0">
              <a:effectLst/>
              <a:latin typeface="Times New Roman" panose="02020603050405020304" pitchFamily="18" charset="0"/>
              <a:ea typeface="Times New Roman" panose="02020603050405020304" pitchFamily="18" charset="0"/>
            </a:endParaRPr>
          </a:p>
          <a:p>
            <a:pPr marL="538480" marR="379095" algn="just">
              <a:lnSpc>
                <a:spcPct val="115000"/>
              </a:lnSpc>
              <a:spcAft>
                <a:spcPts val="0"/>
              </a:spcAft>
            </a:pPr>
            <a:r>
              <a:rPr lang="en-US" sz="1800" dirty="0">
                <a:effectLst/>
                <a:latin typeface="Times New Roman" panose="02020603050405020304" pitchFamily="18" charset="0"/>
                <a:ea typeface="Times New Roman" panose="02020603050405020304" pitchFamily="18" charset="0"/>
              </a:rPr>
              <a:t>In the first sentence, the past participle </a:t>
            </a:r>
            <a:r>
              <a:rPr lang="en-US" sz="1800" i="1" dirty="0">
                <a:effectLst/>
                <a:latin typeface="Times New Roman" panose="02020603050405020304" pitchFamily="18" charset="0"/>
                <a:ea typeface="Times New Roman" panose="02020603050405020304" pitchFamily="18" charset="0"/>
              </a:rPr>
              <a:t>left </a:t>
            </a:r>
            <a:r>
              <a:rPr lang="en-US" sz="1800" dirty="0">
                <a:effectLst/>
                <a:latin typeface="Times New Roman" panose="02020603050405020304" pitchFamily="18" charset="0"/>
                <a:ea typeface="Times New Roman" panose="02020603050405020304" pitchFamily="18" charset="0"/>
              </a:rPr>
              <a:t>is part of the verb because it is accompanied by </a:t>
            </a:r>
            <a:r>
              <a:rPr lang="en-US" sz="1800" i="1" dirty="0">
                <a:effectLst/>
                <a:latin typeface="Times New Roman" panose="02020603050405020304" pitchFamily="18" charset="0"/>
                <a:ea typeface="Times New Roman" panose="02020603050405020304" pitchFamily="18" charset="0"/>
              </a:rPr>
              <a:t>has</a:t>
            </a:r>
            <a:r>
              <a:rPr lang="en-US" sz="1800" dirty="0">
                <a:effectLst/>
                <a:latin typeface="Times New Roman" panose="02020603050405020304" pitchFamily="18" charset="0"/>
                <a:ea typeface="Times New Roman" panose="02020603050405020304" pitchFamily="18" charset="0"/>
              </a:rPr>
              <a:t>. In the second sentence, the past participle taught is part of the verb because it is accompanied by</a:t>
            </a:r>
            <a:r>
              <a:rPr lang="en-US" sz="1800" spc="-25" dirty="0">
                <a:effectLst/>
                <a:latin typeface="Times New Roman" panose="02020603050405020304" pitchFamily="18" charset="0"/>
                <a:ea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rPr>
              <a:t>were</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080923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5F87-3F85-4886-920E-7EE8188175C9}"/>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8821A610-FE7F-4A60-8D2D-A6E6B013D083}"/>
              </a:ext>
            </a:extLst>
          </p:cNvPr>
          <p:cNvSpPr>
            <a:spLocks noGrp="1"/>
          </p:cNvSpPr>
          <p:nvPr>
            <p:ph idx="1"/>
          </p:nvPr>
        </p:nvSpPr>
        <p:spPr/>
        <p:txBody>
          <a:bodyPr>
            <a:normAutofit/>
          </a:bodyPr>
          <a:lstStyle/>
          <a:p>
            <a:pPr marL="538480" marR="378460" algn="just">
              <a:lnSpc>
                <a:spcPct val="115000"/>
              </a:lnSpc>
              <a:spcAft>
                <a:spcPts val="0"/>
              </a:spcAft>
            </a:pPr>
            <a:r>
              <a:rPr lang="en-US" sz="1800" dirty="0">
                <a:effectLst/>
                <a:latin typeface="Times New Roman" panose="02020603050405020304" pitchFamily="18" charset="0"/>
                <a:ea typeface="Times New Roman" panose="02020603050405020304" pitchFamily="18" charset="0"/>
              </a:rPr>
              <a:t>A past participle is an adjective when it is not accompanied by some form of be or have.</a:t>
            </a:r>
            <a:endParaRPr lang="en-ID" sz="1800" dirty="0">
              <a:latin typeface="Times New Roman" panose="02020603050405020304" pitchFamily="18" charset="0"/>
              <a:ea typeface="Times New Roman" panose="02020603050405020304" pitchFamily="18" charset="0"/>
            </a:endParaRPr>
          </a:p>
          <a:p>
            <a:pPr marL="309880" marR="378460" indent="0" algn="just">
              <a:lnSpc>
                <a:spcPct val="115000"/>
              </a:lnSpc>
              <a:spcAft>
                <a:spcPts val="0"/>
              </a:spcAft>
              <a:buNone/>
            </a:pPr>
            <a:r>
              <a:rPr lang="en-ID" sz="1800"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The letter </a:t>
            </a:r>
            <a:r>
              <a:rPr lang="en-US" sz="1800" i="1" dirty="0">
                <a:effectLst/>
                <a:latin typeface="Times New Roman" panose="02020603050405020304" pitchFamily="18" charset="0"/>
                <a:ea typeface="Times New Roman" panose="02020603050405020304" pitchFamily="18" charset="0"/>
              </a:rPr>
              <a:t>left </a:t>
            </a:r>
            <a:r>
              <a:rPr lang="en-US" sz="1800" dirty="0">
                <a:effectLst/>
                <a:latin typeface="Times New Roman" panose="02020603050405020304" pitchFamily="18" charset="0"/>
                <a:ea typeface="Times New Roman" panose="02020603050405020304" pitchFamily="18" charset="0"/>
              </a:rPr>
              <a:t>in the mailbox was for me.</a:t>
            </a:r>
            <a:endParaRPr lang="en-ID" sz="1800" dirty="0">
              <a:latin typeface="Times New Roman" panose="02020603050405020304" pitchFamily="18" charset="0"/>
              <a:ea typeface="Times New Roman" panose="02020603050405020304" pitchFamily="18" charset="0"/>
            </a:endParaRPr>
          </a:p>
          <a:p>
            <a:pPr marL="309880" marR="378460" indent="0" algn="just">
              <a:lnSpc>
                <a:spcPct val="115000"/>
              </a:lnSpc>
              <a:spcAft>
                <a:spcPts val="0"/>
              </a:spcAft>
              <a:buNone/>
            </a:pPr>
            <a:r>
              <a:rPr lang="en-US" sz="1800" dirty="0">
                <a:effectLst/>
                <a:latin typeface="Times New Roman" panose="02020603050405020304" pitchFamily="18" charset="0"/>
                <a:ea typeface="Times New Roman" panose="02020603050405020304" pitchFamily="18" charset="0"/>
              </a:rPr>
              <a:t>			          ADJECTIVE</a:t>
            </a:r>
            <a:endParaRPr lang="en-ID" sz="1800" dirty="0">
              <a:effectLst/>
              <a:latin typeface="Times New Roman" panose="02020603050405020304" pitchFamily="18" charset="0"/>
              <a:ea typeface="Times New Roman" panose="02020603050405020304" pitchFamily="18" charset="0"/>
            </a:endParaRPr>
          </a:p>
          <a:p>
            <a:pPr marL="0" indent="0">
              <a:spcBef>
                <a:spcPts val="15"/>
              </a:spcBef>
              <a:buNone/>
            </a:pPr>
            <a:endParaRPr lang="en-ID" sz="1800" dirty="0">
              <a:effectLst/>
              <a:latin typeface="Times New Roman" panose="02020603050405020304" pitchFamily="18" charset="0"/>
              <a:ea typeface="Times New Roman" panose="02020603050405020304" pitchFamily="18" charset="0"/>
            </a:endParaRPr>
          </a:p>
          <a:p>
            <a:pPr marL="505460" marR="580390" indent="0" algn="ctr">
              <a:spcBef>
                <a:spcPts val="5"/>
              </a:spcBef>
              <a:spcAft>
                <a:spcPts val="0"/>
              </a:spcAft>
              <a:buNone/>
            </a:pPr>
            <a:r>
              <a:rPr lang="en-US" sz="1800" dirty="0">
                <a:effectLst/>
                <a:latin typeface="Times New Roman" panose="02020603050405020304" pitchFamily="18" charset="0"/>
                <a:ea typeface="Times New Roman" panose="02020603050405020304" pitchFamily="18" charset="0"/>
              </a:rPr>
              <a:t>The classes </a:t>
            </a:r>
            <a:r>
              <a:rPr lang="en-US" sz="1800" i="1" dirty="0">
                <a:effectLst/>
                <a:latin typeface="Times New Roman" panose="02020603050405020304" pitchFamily="18" charset="0"/>
                <a:ea typeface="Times New Roman" panose="02020603050405020304" pitchFamily="18" charset="0"/>
              </a:rPr>
              <a:t>taught </a:t>
            </a:r>
            <a:r>
              <a:rPr lang="en-US" sz="1800" dirty="0">
                <a:effectLst/>
                <a:latin typeface="Times New Roman" panose="02020603050405020304" pitchFamily="18" charset="0"/>
                <a:ea typeface="Times New Roman" panose="02020603050405020304" pitchFamily="18" charset="0"/>
              </a:rPr>
              <a:t>by Professor Smith were very interesting.</a:t>
            </a:r>
            <a:endParaRPr lang="en-ID" sz="1800" dirty="0">
              <a:effectLst/>
              <a:latin typeface="Times New Roman" panose="02020603050405020304" pitchFamily="18" charset="0"/>
              <a:ea typeface="Times New Roman" panose="02020603050405020304" pitchFamily="18" charset="0"/>
            </a:endParaRPr>
          </a:p>
          <a:p>
            <a:pPr marL="1501775" indent="0">
              <a:spcBef>
                <a:spcPts val="205"/>
              </a:spcBef>
              <a:spcAft>
                <a:spcPts val="0"/>
              </a:spcAft>
              <a:buNone/>
            </a:pPr>
            <a:r>
              <a:rPr lang="en-US" sz="1800" dirty="0">
                <a:effectLst/>
                <a:latin typeface="Times New Roman" panose="02020603050405020304" pitchFamily="18" charset="0"/>
                <a:ea typeface="Times New Roman" panose="02020603050405020304" pitchFamily="18" charset="0"/>
              </a:rPr>
              <a:t>		        ADJECTIVE</a:t>
            </a:r>
            <a:endParaRPr lang="en-ID" sz="1800" dirty="0">
              <a:effectLst/>
              <a:latin typeface="Times New Roman" panose="02020603050405020304" pitchFamily="18" charset="0"/>
              <a:ea typeface="Times New Roman" panose="02020603050405020304" pitchFamily="18" charset="0"/>
            </a:endParaRPr>
          </a:p>
          <a:p>
            <a:pPr marL="0" indent="0">
              <a:buNone/>
            </a:pPr>
            <a:r>
              <a:rPr lang="en-US" sz="180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38480" marR="378460" algn="just">
              <a:lnSpc>
                <a:spcPct val="115000"/>
              </a:lnSpc>
              <a:spcBef>
                <a:spcPts val="1045"/>
              </a:spcBef>
              <a:spcAft>
                <a:spcPts val="0"/>
              </a:spcAft>
            </a:pPr>
            <a:r>
              <a:rPr lang="en-US" sz="1800" dirty="0">
                <a:effectLst/>
                <a:latin typeface="Times New Roman" panose="02020603050405020304" pitchFamily="18" charset="0"/>
                <a:ea typeface="Times New Roman" panose="02020603050405020304" pitchFamily="18" charset="0"/>
              </a:rPr>
              <a:t>In the first sentence, left is an adjective rather than a verb because it is not </a:t>
            </a:r>
            <a:r>
              <a:rPr lang="en-US" sz="1800" dirty="0" err="1">
                <a:effectLst/>
                <a:latin typeface="Times New Roman" panose="02020603050405020304" pitchFamily="18" charset="0"/>
                <a:ea typeface="Times New Roman" panose="02020603050405020304" pitchFamily="18" charset="0"/>
              </a:rPr>
              <a:t>accom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panied</a:t>
            </a:r>
            <a:r>
              <a:rPr lang="en-US" sz="1800" dirty="0">
                <a:effectLst/>
                <a:latin typeface="Times New Roman" panose="02020603050405020304" pitchFamily="18" charset="0"/>
                <a:ea typeface="Times New Roman" panose="02020603050405020304" pitchFamily="18" charset="0"/>
              </a:rPr>
              <a:t> by a form of be or have (and there is a verb, was, later in the sentence). In the second sentence, taught is an adjective rather than a verb because it is not accompanied by a form of be or have (and there is a verb, were, later in the </a:t>
            </a:r>
            <a:r>
              <a:rPr lang="en-US" sz="1800" dirty="0" err="1">
                <a:effectLst/>
                <a:latin typeface="Times New Roman" panose="02020603050405020304" pitchFamily="18" charset="0"/>
                <a:ea typeface="Times New Roman" panose="02020603050405020304" pitchFamily="18" charset="0"/>
              </a:rPr>
              <a:t>sen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tence</a:t>
            </a:r>
            <a:r>
              <a:rPr lang="en-US" sz="1800" dirty="0">
                <a:effectLst/>
                <a:latin typeface="Times New Roman" panose="02020603050405020304" pitchFamily="18" charset="0"/>
                <a:ea typeface="Times New Roman" panose="02020603050405020304" pitchFamily="18" charset="0"/>
              </a:rPr>
              <a:t>).</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543694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8868-08F8-452F-8C3C-E5DC5597662D}"/>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B615A18F-39A5-41E6-B448-DD9D05C81612}"/>
              </a:ext>
            </a:extLst>
          </p:cNvPr>
          <p:cNvSpPr>
            <a:spLocks noGrp="1"/>
          </p:cNvSpPr>
          <p:nvPr>
            <p:ph idx="1"/>
          </p:nvPr>
        </p:nvSpPr>
        <p:spPr/>
        <p:txBody>
          <a:bodyPr>
            <a:normAutofit fontScale="92500" lnSpcReduction="10000"/>
          </a:bodyPr>
          <a:lstStyle/>
          <a:p>
            <a:pPr marL="538480" marR="382905" algn="just">
              <a:lnSpc>
                <a:spcPct val="115000"/>
              </a:lnSpc>
              <a:spcBef>
                <a:spcPts val="5"/>
              </a:spcBef>
              <a:spcAft>
                <a:spcPts val="0"/>
              </a:spcAft>
            </a:pPr>
            <a:r>
              <a:rPr lang="en-US" sz="1800" dirty="0">
                <a:effectLst/>
                <a:latin typeface="Times New Roman" panose="02020603050405020304" pitchFamily="18" charset="0"/>
                <a:ea typeface="Times New Roman" panose="02020603050405020304" pitchFamily="18" charset="0"/>
              </a:rPr>
              <a:t>The following example shows how a past participle can be confused with the verb in the Structure section of the TOEFL test.</a:t>
            </a:r>
            <a:endParaRPr lang="en-ID" sz="1800" dirty="0">
              <a:effectLst/>
              <a:latin typeface="Times New Roman" panose="02020603050405020304" pitchFamily="18" charset="0"/>
              <a:ea typeface="Times New Roman" panose="02020603050405020304" pitchFamily="18" charset="0"/>
            </a:endParaRPr>
          </a:p>
          <a:p>
            <a:pPr marL="0" indent="0">
              <a:spcBef>
                <a:spcPts val="25"/>
              </a:spcBef>
              <a:buNone/>
            </a:pPr>
            <a:r>
              <a:rPr lang="en-US" sz="1800" dirty="0">
                <a:effectLst/>
                <a:latin typeface="Times New Roman" panose="02020603050405020304" pitchFamily="18" charset="0"/>
                <a:ea typeface="Times New Roman" panose="02020603050405020304" pitchFamily="18" charset="0"/>
              </a:rPr>
              <a:t> </a:t>
            </a:r>
          </a:p>
          <a:p>
            <a:pPr marL="0" indent="0">
              <a:spcBef>
                <a:spcPts val="25"/>
              </a:spcBef>
              <a:buNone/>
            </a:pPr>
            <a:r>
              <a:rPr lang="en-US" sz="1800" dirty="0">
                <a:effectLst/>
                <a:latin typeface="Times New Roman" panose="02020603050405020304" pitchFamily="18" charset="0"/>
                <a:ea typeface="Times New Roman" panose="02020603050405020304" pitchFamily="18" charset="0"/>
              </a:rPr>
              <a:t>Example</a:t>
            </a:r>
            <a:endParaRPr lang="en-ID" sz="1800" dirty="0">
              <a:effectLst/>
              <a:latin typeface="Times New Roman" panose="02020603050405020304" pitchFamily="18" charset="0"/>
              <a:ea typeface="Times New Roman" panose="02020603050405020304" pitchFamily="18" charset="0"/>
            </a:endParaRPr>
          </a:p>
          <a:p>
            <a:pPr marL="767080" indent="0">
              <a:spcBef>
                <a:spcPts val="220"/>
              </a:spcBef>
              <a:spcAft>
                <a:spcPts val="0"/>
              </a:spcAft>
              <a:buNone/>
              <a:tabLst>
                <a:tab pos="2409825" algn="l"/>
              </a:tabLst>
            </a:pPr>
            <a:r>
              <a:rPr lang="en-US" sz="1800" dirty="0">
                <a:effectLst/>
                <a:latin typeface="Times New Roman" panose="02020603050405020304" pitchFamily="18" charset="0"/>
                <a:ea typeface="Times New Roman" panose="02020603050405020304" pitchFamily="18" charset="0"/>
              </a:rPr>
              <a:t>The bread</a:t>
            </a:r>
            <a:r>
              <a:rPr lang="en-US" sz="1800" u="sng"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baked this morning smelled</a:t>
            </a:r>
            <a:r>
              <a:rPr lang="en-US" sz="1800" spc="-1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delicious.</a:t>
            </a:r>
            <a:endParaRPr lang="en-ID" sz="1800" dirty="0">
              <a:effectLst/>
              <a:latin typeface="Times New Roman" panose="02020603050405020304" pitchFamily="18" charset="0"/>
              <a:ea typeface="Times New Roman" panose="02020603050405020304" pitchFamily="18" charset="0"/>
            </a:endParaRPr>
          </a:p>
          <a:p>
            <a:pPr marL="342900" lvl="0" indent="-342900">
              <a:spcBef>
                <a:spcPts val="200"/>
              </a:spcBef>
              <a:spcAft>
                <a:spcPts val="0"/>
              </a:spcAft>
              <a:buSzPts val="1200"/>
              <a:buFont typeface="Times New Roman" panose="02020603050405020304" pitchFamily="18" charset="0"/>
              <a:buAutoNum type="alphaUcParenBoth"/>
              <a:tabLst>
                <a:tab pos="1244600" algn="l"/>
              </a:tabLst>
            </a:pPr>
            <a:r>
              <a:rPr lang="en-US" sz="1800" spc="-10" dirty="0">
                <a:effectLst/>
                <a:latin typeface="Times New Roman" panose="02020603050405020304" pitchFamily="18" charset="0"/>
                <a:ea typeface="Times New Roman" panose="02020603050405020304" pitchFamily="18" charset="0"/>
              </a:rPr>
              <a:t>has</a:t>
            </a:r>
            <a:endParaRPr lang="en-ID" sz="1800" spc="-10" dirty="0">
              <a:effectLst/>
              <a:latin typeface="Times New Roman" panose="02020603050405020304" pitchFamily="18" charset="0"/>
              <a:ea typeface="Times New Roman" panose="02020603050405020304" pitchFamily="18" charset="0"/>
            </a:endParaRPr>
          </a:p>
          <a:p>
            <a:pPr marL="342900" lvl="0" indent="-342900">
              <a:spcBef>
                <a:spcPts val="205"/>
              </a:spcBef>
              <a:buSzPts val="1200"/>
              <a:buFont typeface="Times New Roman" panose="02020603050405020304" pitchFamily="18" charset="0"/>
              <a:buAutoNum type="alphaUcParenBoth"/>
              <a:tabLst>
                <a:tab pos="1236980" algn="l"/>
              </a:tabLst>
            </a:pPr>
            <a:r>
              <a:rPr lang="en-US" sz="1800" spc="-10" dirty="0">
                <a:effectLst/>
                <a:latin typeface="Times New Roman" panose="02020603050405020304" pitchFamily="18" charset="0"/>
                <a:ea typeface="Times New Roman" panose="02020603050405020304" pitchFamily="18" charset="0"/>
              </a:rPr>
              <a:t>was</a:t>
            </a:r>
            <a:endParaRPr lang="en-ID" sz="1800" spc="-10" dirty="0">
              <a:effectLst/>
              <a:latin typeface="Times New Roman" panose="02020603050405020304" pitchFamily="18" charset="0"/>
              <a:ea typeface="Times New Roman" panose="02020603050405020304" pitchFamily="18" charset="0"/>
            </a:endParaRPr>
          </a:p>
          <a:p>
            <a:pPr marL="342900" lvl="0" indent="-342900">
              <a:spcBef>
                <a:spcPts val="205"/>
              </a:spcBef>
              <a:buSzPts val="1200"/>
              <a:buFont typeface="Times New Roman" panose="02020603050405020304" pitchFamily="18" charset="0"/>
              <a:buAutoNum type="alphaUcParenBoth"/>
              <a:tabLst>
                <a:tab pos="1237615" algn="l"/>
              </a:tabLst>
            </a:pPr>
            <a:r>
              <a:rPr lang="en-US" sz="1800" spc="-10" dirty="0">
                <a:effectLst/>
                <a:latin typeface="Times New Roman" panose="02020603050405020304" pitchFamily="18" charset="0"/>
                <a:ea typeface="Times New Roman" panose="02020603050405020304" pitchFamily="18" charset="0"/>
              </a:rPr>
              <a:t>it</a:t>
            </a:r>
            <a:endParaRPr lang="en-ID" sz="1800" spc="-10" dirty="0">
              <a:effectLst/>
              <a:latin typeface="Times New Roman" panose="02020603050405020304" pitchFamily="18" charset="0"/>
              <a:ea typeface="Times New Roman" panose="02020603050405020304" pitchFamily="18" charset="0"/>
            </a:endParaRPr>
          </a:p>
          <a:p>
            <a:pPr marL="342900" lvl="0" indent="-342900">
              <a:spcBef>
                <a:spcPts val="215"/>
              </a:spcBef>
              <a:spcAft>
                <a:spcPts val="0"/>
              </a:spcAft>
              <a:buSzPts val="1200"/>
              <a:buFont typeface="Times New Roman" panose="02020603050405020304" pitchFamily="18" charset="0"/>
              <a:buAutoNum type="alphaUcParenBoth"/>
              <a:tabLst>
                <a:tab pos="1245235" algn="l"/>
              </a:tabLst>
            </a:pPr>
            <a:r>
              <a:rPr lang="en-US" sz="1800" spc="-10" dirty="0">
                <a:effectLst/>
                <a:latin typeface="Times New Roman" panose="02020603050405020304" pitchFamily="18" charset="0"/>
                <a:ea typeface="Times New Roman" panose="02020603050405020304" pitchFamily="18" charset="0"/>
              </a:rPr>
              <a:t>just</a:t>
            </a:r>
            <a:endParaRPr lang="en-ID" sz="1800" spc="-10" dirty="0">
              <a:effectLst/>
              <a:latin typeface="Times New Roman" panose="02020603050405020304" pitchFamily="18" charset="0"/>
              <a:ea typeface="Times New Roman" panose="02020603050405020304" pitchFamily="18" charset="0"/>
            </a:endParaRPr>
          </a:p>
          <a:p>
            <a:pPr marL="0" indent="0">
              <a:spcBef>
                <a:spcPts val="5"/>
              </a:spcBef>
              <a:buNone/>
            </a:pPr>
            <a:r>
              <a:rPr lang="en-US" sz="1800" dirty="0">
                <a:effectLst/>
                <a:latin typeface="Times New Roman" panose="02020603050405020304" pitchFamily="18" charset="0"/>
                <a:ea typeface="Times New Roman" panose="02020603050405020304" pitchFamily="18" charset="0"/>
              </a:rPr>
              <a:t> </a:t>
            </a:r>
            <a:endParaRPr lang="en-ID" sz="1800" dirty="0">
              <a:effectLst/>
              <a:latin typeface="Times New Roman" panose="02020603050405020304" pitchFamily="18" charset="0"/>
              <a:ea typeface="Times New Roman" panose="02020603050405020304" pitchFamily="18" charset="0"/>
            </a:endParaRPr>
          </a:p>
          <a:p>
            <a:pPr marL="538480" marR="378460" algn="just">
              <a:lnSpc>
                <a:spcPct val="115000"/>
              </a:lnSpc>
              <a:spcAft>
                <a:spcPts val="0"/>
              </a:spcAft>
            </a:pPr>
            <a:r>
              <a:rPr lang="en-US" sz="1800" dirty="0">
                <a:effectLst/>
                <a:latin typeface="Times New Roman" panose="02020603050405020304" pitchFamily="18" charset="0"/>
                <a:ea typeface="Times New Roman" panose="02020603050405020304" pitchFamily="18" charset="0"/>
              </a:rPr>
              <a:t>In this example, if you look only at the first few words of the sentence, it appears that bread is the subject and baked is either a complete verb or a past participle that needs a helping verb. But if you look further in the sentence, you will see the verb smelled. </a:t>
            </a:r>
            <a:r>
              <a:rPr lang="en-US" sz="1800" spc="-45" dirty="0">
                <a:effectLst/>
                <a:latin typeface="Times New Roman" panose="02020603050405020304" pitchFamily="18" charset="0"/>
                <a:ea typeface="Times New Roman" panose="02020603050405020304" pitchFamily="18" charset="0"/>
              </a:rPr>
              <a:t>You </a:t>
            </a:r>
            <a:r>
              <a:rPr lang="en-US" sz="1800" dirty="0">
                <a:effectLst/>
                <a:latin typeface="Times New Roman" panose="02020603050405020304" pitchFamily="18" charset="0"/>
                <a:ea typeface="Times New Roman" panose="02020603050405020304" pitchFamily="18" charset="0"/>
              </a:rPr>
              <a:t>will then recognize that baked is a participial adjective and is therefore not part of the verb. Answers (A) and (B) are incorrect because baked is an adjective and does not need a helping verb such as has or was. Answer (C) is incorrect because there is no need for the subject it. Answer (D) is the best answer to this</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question.</a:t>
            </a:r>
            <a:endParaRPr lang="en-ID" sz="1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1582390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32F28-E087-43CA-B127-BAA85CD354F8}"/>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B9EC1AF5-4BAA-4A88-9D50-7CFAD7482D6C}"/>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rPr>
              <a:t>The following chart outlines the key information that you should remember about past</a:t>
            </a:r>
            <a:r>
              <a:rPr lang="en-US" sz="1800" spc="-5"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participles.</a:t>
            </a:r>
            <a:endParaRPr lang="en-ID" sz="1800" dirty="0">
              <a:effectLst/>
              <a:latin typeface="Times New Roman" panose="02020603050405020304" pitchFamily="18" charset="0"/>
              <a:ea typeface="Times New Roman" panose="02020603050405020304" pitchFamily="18" charset="0"/>
            </a:endParaRPr>
          </a:p>
          <a:p>
            <a:endParaRPr lang="en-ID" dirty="0"/>
          </a:p>
        </p:txBody>
      </p:sp>
      <p:graphicFrame>
        <p:nvGraphicFramePr>
          <p:cNvPr id="4" name="Table 3">
            <a:extLst>
              <a:ext uri="{FF2B5EF4-FFF2-40B4-BE49-F238E27FC236}">
                <a16:creationId xmlns:a16="http://schemas.microsoft.com/office/drawing/2014/main" id="{69D0E7BF-1F84-4274-9489-07E98B627359}"/>
              </a:ext>
            </a:extLst>
          </p:cNvPr>
          <p:cNvGraphicFramePr>
            <a:graphicFrameLocks noGrp="1"/>
          </p:cNvGraphicFramePr>
          <p:nvPr>
            <p:extLst>
              <p:ext uri="{D42A27DB-BD31-4B8C-83A1-F6EECF244321}">
                <p14:modId xmlns:p14="http://schemas.microsoft.com/office/powerpoint/2010/main" val="2617173136"/>
              </p:ext>
            </p:extLst>
          </p:nvPr>
        </p:nvGraphicFramePr>
        <p:xfrm>
          <a:off x="2120348" y="2597426"/>
          <a:ext cx="6565499" cy="1939808"/>
        </p:xfrm>
        <a:graphic>
          <a:graphicData uri="http://schemas.openxmlformats.org/drawingml/2006/table">
            <a:tbl>
              <a:tblPr firstRow="1" firstCol="1" lastRow="1" lastCol="1" bandRow="1" bandCol="1"/>
              <a:tblGrid>
                <a:gridCol w="6565499">
                  <a:extLst>
                    <a:ext uri="{9D8B030D-6E8A-4147-A177-3AD203B41FA5}">
                      <a16:colId xmlns:a16="http://schemas.microsoft.com/office/drawing/2014/main" val="3321853676"/>
                    </a:ext>
                  </a:extLst>
                </a:gridCol>
              </a:tblGrid>
              <a:tr h="317172">
                <a:tc>
                  <a:txBody>
                    <a:bodyPr/>
                    <a:lstStyle/>
                    <a:p>
                      <a:pPr marL="163195" marR="160655" algn="ctr">
                        <a:lnSpc>
                          <a:spcPts val="1280"/>
                        </a:lnSpc>
                        <a:spcAft>
                          <a:spcPts val="0"/>
                        </a:spcAft>
                      </a:pPr>
                      <a:r>
                        <a:rPr lang="en-US" sz="1600" b="1">
                          <a:effectLst/>
                          <a:latin typeface="Times New Roman" panose="02020603050405020304" pitchFamily="18" charset="0"/>
                          <a:ea typeface="Times New Roman" panose="02020603050405020304" pitchFamily="18" charset="0"/>
                          <a:cs typeface="Times New Roman" panose="02020603050405020304" pitchFamily="18" charset="0"/>
                        </a:rPr>
                        <a:t>PAST PARTICIPLE</a:t>
                      </a:r>
                      <a:endParaRPr lang="en-ID"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8513919"/>
                  </a:ext>
                </a:extLst>
              </a:tr>
              <a:tr h="1622636">
                <a:tc>
                  <a:txBody>
                    <a:bodyPr/>
                    <a:lstStyle/>
                    <a:p>
                      <a:pPr marL="67945" marR="62865" algn="just">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 past participle often ends on –</a:t>
                      </a:r>
                      <a:r>
                        <a:rPr lang="en-US" sz="1600" i="1" dirty="0">
                          <a:effectLst/>
                          <a:latin typeface="Times New Roman" panose="02020603050405020304" pitchFamily="18" charset="0"/>
                          <a:ea typeface="Times New Roman" panose="02020603050405020304" pitchFamily="18" charset="0"/>
                          <a:cs typeface="Times New Roman" panose="02020603050405020304" pitchFamily="18" charset="0"/>
                        </a:rPr>
                        <a:t>ed</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but there are also many irregular past participles. for many verbs, including –</a:t>
                      </a:r>
                      <a:r>
                        <a:rPr lang="en-US" sz="1600" i="1" dirty="0">
                          <a:effectLst/>
                          <a:latin typeface="Times New Roman" panose="02020603050405020304" pitchFamily="18" charset="0"/>
                          <a:ea typeface="Times New Roman" panose="02020603050405020304" pitchFamily="18" charset="0"/>
                          <a:cs typeface="Times New Roman" panose="02020603050405020304" pitchFamily="18" charset="0"/>
                        </a:rPr>
                        <a:t>ed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verbs, the simple past and the past participle are the same and can be easily confused. the –</a:t>
                      </a:r>
                      <a:r>
                        <a:rPr lang="en-US" sz="1600" i="1" dirty="0">
                          <a:effectLst/>
                          <a:latin typeface="Times New Roman" panose="02020603050405020304" pitchFamily="18" charset="0"/>
                          <a:ea typeface="Times New Roman" panose="02020603050405020304" pitchFamily="18" charset="0"/>
                          <a:cs typeface="Times New Roman" panose="02020603050405020304" pitchFamily="18" charset="0"/>
                        </a:rPr>
                        <a:t>ed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form of the verb can be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7945" algn="just">
                        <a:lnSpc>
                          <a:spcPts val="1320"/>
                        </a:lnSpc>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(1) the simple past, (2) the past participle of a verb, or (3) an adjective.</a:t>
                      </a:r>
                      <a:endParaRPr lang="en-ID"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299173"/>
                  </a:ext>
                </a:extLst>
              </a:tr>
            </a:tbl>
          </a:graphicData>
        </a:graphic>
      </p:graphicFrame>
    </p:spTree>
    <p:extLst>
      <p:ext uri="{BB962C8B-B14F-4D97-AF65-F5344CB8AC3E}">
        <p14:creationId xmlns:p14="http://schemas.microsoft.com/office/powerpoint/2010/main" val="129345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975</Words>
  <Application>Microsoft Office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Present and Past Participles</vt:lpstr>
      <vt:lpstr>Present Participles</vt:lpstr>
      <vt:lpstr>PowerPoint Presentation</vt:lpstr>
      <vt:lpstr>PowerPoint Presentation</vt:lpstr>
      <vt:lpstr>PowerPoint Presentation</vt:lpstr>
      <vt:lpstr>Past Participles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 and Past Participles</dc:title>
  <dc:creator>David</dc:creator>
  <cp:lastModifiedBy>David</cp:lastModifiedBy>
  <cp:revision>2</cp:revision>
  <dcterms:created xsi:type="dcterms:W3CDTF">2020-11-02T00:18:59Z</dcterms:created>
  <dcterms:modified xsi:type="dcterms:W3CDTF">2020-11-02T00:28:20Z</dcterms:modified>
</cp:coreProperties>
</file>