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260"/>
    <p:restoredTop sz="94586"/>
  </p:normalViewPr>
  <p:slideViewPr>
    <p:cSldViewPr>
      <p:cViewPr varScale="1">
        <p:scale>
          <a:sx n="46" d="100"/>
          <a:sy n="46" d="100"/>
        </p:scale>
        <p:origin x="42" y="1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id-ID"/>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Rectangle 3"/>
          <p:cNvSpPr>
            <a:spLocks noGrp="1" noChangeArrowheads="1"/>
          </p:cNvSpPr>
          <p:nvPr>
            <p:ph type="dt" idx="10"/>
          </p:nvPr>
        </p:nvSpPr>
        <p:spPr>
          <a:ln/>
        </p:spPr>
        <p:txBody>
          <a:bodyPr/>
          <a:lstStyle>
            <a:lvl1pPr>
              <a:defRPr/>
            </a:lvl1pPr>
          </a:lstStyle>
          <a:p>
            <a:fld id="{04DDD1B4-819D-41EC-8CC3-851F7C5DEE40}" type="datetimeFigureOut">
              <a:rPr lang="id-ID" smtClean="0"/>
              <a:t>15/01/2020</a:t>
            </a:fld>
            <a:endParaRPr lang="id-ID"/>
          </a:p>
        </p:txBody>
      </p:sp>
      <p:sp>
        <p:nvSpPr>
          <p:cNvPr id="5" name="Rectangle 5"/>
          <p:cNvSpPr>
            <a:spLocks noGrp="1" noChangeArrowheads="1"/>
          </p:cNvSpPr>
          <p:nvPr>
            <p:ph type="sldNum" idx="11"/>
          </p:nvPr>
        </p:nvSpPr>
        <p:spPr>
          <a:ln/>
        </p:spPr>
        <p:txBody>
          <a:bodyPr/>
          <a:lstStyle>
            <a:lvl1pPr>
              <a:defRPr/>
            </a:lvl1pPr>
          </a:lstStyle>
          <a:p>
            <a:fld id="{6DEA43D8-8966-4B81-9C16-B131B257854A}" type="slidenum">
              <a:rPr lang="id-ID" smtClean="0"/>
              <a:t>‹#›</a:t>
            </a:fld>
            <a:endParaRPr lang="id-ID"/>
          </a:p>
        </p:txBody>
      </p:sp>
    </p:spTree>
    <p:extLst>
      <p:ext uri="{BB962C8B-B14F-4D97-AF65-F5344CB8AC3E}">
        <p14:creationId xmlns:p14="http://schemas.microsoft.com/office/powerpoint/2010/main" val="682942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Rectangle 3"/>
          <p:cNvSpPr>
            <a:spLocks noGrp="1" noChangeArrowheads="1"/>
          </p:cNvSpPr>
          <p:nvPr>
            <p:ph type="dt" idx="10"/>
          </p:nvPr>
        </p:nvSpPr>
        <p:spPr>
          <a:ln/>
        </p:spPr>
        <p:txBody>
          <a:bodyPr/>
          <a:lstStyle>
            <a:lvl1pPr>
              <a:defRPr/>
            </a:lvl1pPr>
          </a:lstStyle>
          <a:p>
            <a:fld id="{04DDD1B4-819D-41EC-8CC3-851F7C5DEE40}" type="datetimeFigureOut">
              <a:rPr lang="id-ID" smtClean="0"/>
              <a:t>15/01/2020</a:t>
            </a:fld>
            <a:endParaRPr lang="id-ID"/>
          </a:p>
        </p:txBody>
      </p:sp>
      <p:sp>
        <p:nvSpPr>
          <p:cNvPr id="5" name="Rectangle 5"/>
          <p:cNvSpPr>
            <a:spLocks noGrp="1" noChangeArrowheads="1"/>
          </p:cNvSpPr>
          <p:nvPr>
            <p:ph type="sldNum" idx="11"/>
          </p:nvPr>
        </p:nvSpPr>
        <p:spPr>
          <a:ln/>
        </p:spPr>
        <p:txBody>
          <a:bodyPr/>
          <a:lstStyle>
            <a:lvl1pPr>
              <a:defRPr/>
            </a:lvl1pPr>
          </a:lstStyle>
          <a:p>
            <a:fld id="{6DEA43D8-8966-4B81-9C16-B131B257854A}" type="slidenum">
              <a:rPr lang="id-ID" smtClean="0"/>
              <a:t>‹#›</a:t>
            </a:fld>
            <a:endParaRPr lang="id-ID"/>
          </a:p>
        </p:txBody>
      </p:sp>
    </p:spTree>
    <p:extLst>
      <p:ext uri="{BB962C8B-B14F-4D97-AF65-F5344CB8AC3E}">
        <p14:creationId xmlns:p14="http://schemas.microsoft.com/office/powerpoint/2010/main" val="2684134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5813" cy="5849937"/>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457200" y="274638"/>
            <a:ext cx="6019800" cy="58499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Rectangle 3"/>
          <p:cNvSpPr>
            <a:spLocks noGrp="1" noChangeArrowheads="1"/>
          </p:cNvSpPr>
          <p:nvPr>
            <p:ph type="dt" idx="10"/>
          </p:nvPr>
        </p:nvSpPr>
        <p:spPr>
          <a:ln/>
        </p:spPr>
        <p:txBody>
          <a:bodyPr/>
          <a:lstStyle>
            <a:lvl1pPr>
              <a:defRPr/>
            </a:lvl1pPr>
          </a:lstStyle>
          <a:p>
            <a:fld id="{04DDD1B4-819D-41EC-8CC3-851F7C5DEE40}" type="datetimeFigureOut">
              <a:rPr lang="id-ID" smtClean="0"/>
              <a:t>15/01/2020</a:t>
            </a:fld>
            <a:endParaRPr lang="id-ID"/>
          </a:p>
        </p:txBody>
      </p:sp>
      <p:sp>
        <p:nvSpPr>
          <p:cNvPr id="5" name="Rectangle 5"/>
          <p:cNvSpPr>
            <a:spLocks noGrp="1" noChangeArrowheads="1"/>
          </p:cNvSpPr>
          <p:nvPr>
            <p:ph type="sldNum" idx="11"/>
          </p:nvPr>
        </p:nvSpPr>
        <p:spPr>
          <a:ln/>
        </p:spPr>
        <p:txBody>
          <a:bodyPr/>
          <a:lstStyle>
            <a:lvl1pPr>
              <a:defRPr/>
            </a:lvl1pPr>
          </a:lstStyle>
          <a:p>
            <a:fld id="{6DEA43D8-8966-4B81-9C16-B131B257854A}" type="slidenum">
              <a:rPr lang="id-ID" smtClean="0"/>
              <a:t>‹#›</a:t>
            </a:fld>
            <a:endParaRPr lang="id-ID"/>
          </a:p>
        </p:txBody>
      </p:sp>
    </p:spTree>
    <p:extLst>
      <p:ext uri="{BB962C8B-B14F-4D97-AF65-F5344CB8AC3E}">
        <p14:creationId xmlns:p14="http://schemas.microsoft.com/office/powerpoint/2010/main" val="2950129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Rectangle 3"/>
          <p:cNvSpPr>
            <a:spLocks noGrp="1" noChangeArrowheads="1"/>
          </p:cNvSpPr>
          <p:nvPr>
            <p:ph type="dt" idx="10"/>
          </p:nvPr>
        </p:nvSpPr>
        <p:spPr>
          <a:ln/>
        </p:spPr>
        <p:txBody>
          <a:bodyPr/>
          <a:lstStyle>
            <a:lvl1pPr>
              <a:defRPr/>
            </a:lvl1pPr>
          </a:lstStyle>
          <a:p>
            <a:fld id="{04DDD1B4-819D-41EC-8CC3-851F7C5DEE40}" type="datetimeFigureOut">
              <a:rPr lang="id-ID" smtClean="0"/>
              <a:t>15/01/2020</a:t>
            </a:fld>
            <a:endParaRPr lang="id-ID"/>
          </a:p>
        </p:txBody>
      </p:sp>
      <p:sp>
        <p:nvSpPr>
          <p:cNvPr id="5" name="Rectangle 5"/>
          <p:cNvSpPr>
            <a:spLocks noGrp="1" noChangeArrowheads="1"/>
          </p:cNvSpPr>
          <p:nvPr>
            <p:ph type="sldNum" idx="11"/>
          </p:nvPr>
        </p:nvSpPr>
        <p:spPr>
          <a:ln/>
        </p:spPr>
        <p:txBody>
          <a:bodyPr/>
          <a:lstStyle>
            <a:lvl1pPr>
              <a:defRPr/>
            </a:lvl1pPr>
          </a:lstStyle>
          <a:p>
            <a:fld id="{6DEA43D8-8966-4B81-9C16-B131B257854A}" type="slidenum">
              <a:rPr lang="id-ID" smtClean="0"/>
              <a:t>‹#›</a:t>
            </a:fld>
            <a:endParaRPr lang="id-ID"/>
          </a:p>
        </p:txBody>
      </p:sp>
    </p:spTree>
    <p:extLst>
      <p:ext uri="{BB962C8B-B14F-4D97-AF65-F5344CB8AC3E}">
        <p14:creationId xmlns:p14="http://schemas.microsoft.com/office/powerpoint/2010/main" val="1572433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id-ID"/>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fld id="{04DDD1B4-819D-41EC-8CC3-851F7C5DEE40}" type="datetimeFigureOut">
              <a:rPr lang="id-ID" smtClean="0"/>
              <a:t>15/01/2020</a:t>
            </a:fld>
            <a:endParaRPr lang="id-ID"/>
          </a:p>
        </p:txBody>
      </p:sp>
      <p:sp>
        <p:nvSpPr>
          <p:cNvPr id="5" name="Rectangle 5"/>
          <p:cNvSpPr>
            <a:spLocks noGrp="1" noChangeArrowheads="1"/>
          </p:cNvSpPr>
          <p:nvPr>
            <p:ph type="sldNum" idx="11"/>
          </p:nvPr>
        </p:nvSpPr>
        <p:spPr>
          <a:ln/>
        </p:spPr>
        <p:txBody>
          <a:bodyPr/>
          <a:lstStyle>
            <a:lvl1pPr>
              <a:defRPr/>
            </a:lvl1pPr>
          </a:lstStyle>
          <a:p>
            <a:fld id="{6DEA43D8-8966-4B81-9C16-B131B257854A}" type="slidenum">
              <a:rPr lang="id-ID" smtClean="0"/>
              <a:t>‹#›</a:t>
            </a:fld>
            <a:endParaRPr lang="id-ID"/>
          </a:p>
        </p:txBody>
      </p:sp>
    </p:spTree>
    <p:extLst>
      <p:ext uri="{BB962C8B-B14F-4D97-AF65-F5344CB8AC3E}">
        <p14:creationId xmlns:p14="http://schemas.microsoft.com/office/powerpoint/2010/main" val="2292613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457200" y="1600200"/>
            <a:ext cx="4037013"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4646613" y="1600200"/>
            <a:ext cx="4038600"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Rectangle 3"/>
          <p:cNvSpPr>
            <a:spLocks noGrp="1" noChangeArrowheads="1"/>
          </p:cNvSpPr>
          <p:nvPr>
            <p:ph type="dt" idx="10"/>
          </p:nvPr>
        </p:nvSpPr>
        <p:spPr>
          <a:ln/>
        </p:spPr>
        <p:txBody>
          <a:bodyPr/>
          <a:lstStyle>
            <a:lvl1pPr>
              <a:defRPr/>
            </a:lvl1pPr>
          </a:lstStyle>
          <a:p>
            <a:fld id="{04DDD1B4-819D-41EC-8CC3-851F7C5DEE40}" type="datetimeFigureOut">
              <a:rPr lang="id-ID" smtClean="0"/>
              <a:t>15/01/2020</a:t>
            </a:fld>
            <a:endParaRPr lang="id-ID"/>
          </a:p>
        </p:txBody>
      </p:sp>
      <p:sp>
        <p:nvSpPr>
          <p:cNvPr id="6" name="Rectangle 5"/>
          <p:cNvSpPr>
            <a:spLocks noGrp="1" noChangeArrowheads="1"/>
          </p:cNvSpPr>
          <p:nvPr>
            <p:ph type="sldNum" idx="11"/>
          </p:nvPr>
        </p:nvSpPr>
        <p:spPr>
          <a:ln/>
        </p:spPr>
        <p:txBody>
          <a:bodyPr/>
          <a:lstStyle>
            <a:lvl1pPr>
              <a:defRPr/>
            </a:lvl1pPr>
          </a:lstStyle>
          <a:p>
            <a:fld id="{6DEA43D8-8966-4B81-9C16-B131B257854A}" type="slidenum">
              <a:rPr lang="id-ID" smtClean="0"/>
              <a:t>‹#›</a:t>
            </a:fld>
            <a:endParaRPr lang="id-ID"/>
          </a:p>
        </p:txBody>
      </p:sp>
    </p:spTree>
    <p:extLst>
      <p:ext uri="{BB962C8B-B14F-4D97-AF65-F5344CB8AC3E}">
        <p14:creationId xmlns:p14="http://schemas.microsoft.com/office/powerpoint/2010/main" val="1972470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id-ID"/>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Rectangle 3"/>
          <p:cNvSpPr>
            <a:spLocks noGrp="1" noChangeArrowheads="1"/>
          </p:cNvSpPr>
          <p:nvPr>
            <p:ph type="dt" idx="10"/>
          </p:nvPr>
        </p:nvSpPr>
        <p:spPr>
          <a:ln/>
        </p:spPr>
        <p:txBody>
          <a:bodyPr/>
          <a:lstStyle>
            <a:lvl1pPr>
              <a:defRPr/>
            </a:lvl1pPr>
          </a:lstStyle>
          <a:p>
            <a:fld id="{04DDD1B4-819D-41EC-8CC3-851F7C5DEE40}" type="datetimeFigureOut">
              <a:rPr lang="id-ID" smtClean="0"/>
              <a:t>15/01/2020</a:t>
            </a:fld>
            <a:endParaRPr lang="id-ID"/>
          </a:p>
        </p:txBody>
      </p:sp>
      <p:sp>
        <p:nvSpPr>
          <p:cNvPr id="8" name="Rectangle 5"/>
          <p:cNvSpPr>
            <a:spLocks noGrp="1" noChangeArrowheads="1"/>
          </p:cNvSpPr>
          <p:nvPr>
            <p:ph type="sldNum" idx="11"/>
          </p:nvPr>
        </p:nvSpPr>
        <p:spPr>
          <a:ln/>
        </p:spPr>
        <p:txBody>
          <a:bodyPr/>
          <a:lstStyle>
            <a:lvl1pPr>
              <a:defRPr/>
            </a:lvl1pPr>
          </a:lstStyle>
          <a:p>
            <a:fld id="{6DEA43D8-8966-4B81-9C16-B131B257854A}" type="slidenum">
              <a:rPr lang="id-ID" smtClean="0"/>
              <a:t>‹#›</a:t>
            </a:fld>
            <a:endParaRPr lang="id-ID"/>
          </a:p>
        </p:txBody>
      </p:sp>
    </p:spTree>
    <p:extLst>
      <p:ext uri="{BB962C8B-B14F-4D97-AF65-F5344CB8AC3E}">
        <p14:creationId xmlns:p14="http://schemas.microsoft.com/office/powerpoint/2010/main" val="240747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Rectangle 3"/>
          <p:cNvSpPr>
            <a:spLocks noGrp="1" noChangeArrowheads="1"/>
          </p:cNvSpPr>
          <p:nvPr>
            <p:ph type="dt" idx="10"/>
          </p:nvPr>
        </p:nvSpPr>
        <p:spPr>
          <a:ln/>
        </p:spPr>
        <p:txBody>
          <a:bodyPr/>
          <a:lstStyle>
            <a:lvl1pPr>
              <a:defRPr/>
            </a:lvl1pPr>
          </a:lstStyle>
          <a:p>
            <a:fld id="{04DDD1B4-819D-41EC-8CC3-851F7C5DEE40}" type="datetimeFigureOut">
              <a:rPr lang="id-ID" smtClean="0"/>
              <a:t>15/01/2020</a:t>
            </a:fld>
            <a:endParaRPr lang="id-ID"/>
          </a:p>
        </p:txBody>
      </p:sp>
      <p:sp>
        <p:nvSpPr>
          <p:cNvPr id="4" name="Rectangle 5"/>
          <p:cNvSpPr>
            <a:spLocks noGrp="1" noChangeArrowheads="1"/>
          </p:cNvSpPr>
          <p:nvPr>
            <p:ph type="sldNum" idx="11"/>
          </p:nvPr>
        </p:nvSpPr>
        <p:spPr>
          <a:ln/>
        </p:spPr>
        <p:txBody>
          <a:bodyPr/>
          <a:lstStyle>
            <a:lvl1pPr>
              <a:defRPr/>
            </a:lvl1pPr>
          </a:lstStyle>
          <a:p>
            <a:fld id="{6DEA43D8-8966-4B81-9C16-B131B257854A}" type="slidenum">
              <a:rPr lang="id-ID" smtClean="0"/>
              <a:t>‹#›</a:t>
            </a:fld>
            <a:endParaRPr lang="id-ID"/>
          </a:p>
        </p:txBody>
      </p:sp>
    </p:spTree>
    <p:extLst>
      <p:ext uri="{BB962C8B-B14F-4D97-AF65-F5344CB8AC3E}">
        <p14:creationId xmlns:p14="http://schemas.microsoft.com/office/powerpoint/2010/main" val="163566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fld id="{04DDD1B4-819D-41EC-8CC3-851F7C5DEE40}" type="datetimeFigureOut">
              <a:rPr lang="id-ID" smtClean="0"/>
              <a:t>15/01/2020</a:t>
            </a:fld>
            <a:endParaRPr lang="id-ID"/>
          </a:p>
        </p:txBody>
      </p:sp>
      <p:sp>
        <p:nvSpPr>
          <p:cNvPr id="3" name="Rectangle 5"/>
          <p:cNvSpPr>
            <a:spLocks noGrp="1" noChangeArrowheads="1"/>
          </p:cNvSpPr>
          <p:nvPr>
            <p:ph type="sldNum" idx="11"/>
          </p:nvPr>
        </p:nvSpPr>
        <p:spPr>
          <a:ln/>
        </p:spPr>
        <p:txBody>
          <a:bodyPr/>
          <a:lstStyle>
            <a:lvl1pPr>
              <a:defRPr/>
            </a:lvl1pPr>
          </a:lstStyle>
          <a:p>
            <a:fld id="{6DEA43D8-8966-4B81-9C16-B131B257854A}" type="slidenum">
              <a:rPr lang="id-ID" smtClean="0"/>
              <a:t>‹#›</a:t>
            </a:fld>
            <a:endParaRPr lang="id-ID"/>
          </a:p>
        </p:txBody>
      </p:sp>
    </p:spTree>
    <p:extLst>
      <p:ext uri="{BB962C8B-B14F-4D97-AF65-F5344CB8AC3E}">
        <p14:creationId xmlns:p14="http://schemas.microsoft.com/office/powerpoint/2010/main" val="3206978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id-ID"/>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
          <p:cNvSpPr>
            <a:spLocks noGrp="1" noChangeArrowheads="1"/>
          </p:cNvSpPr>
          <p:nvPr>
            <p:ph type="dt" idx="10"/>
          </p:nvPr>
        </p:nvSpPr>
        <p:spPr>
          <a:ln/>
        </p:spPr>
        <p:txBody>
          <a:bodyPr/>
          <a:lstStyle>
            <a:lvl1pPr>
              <a:defRPr/>
            </a:lvl1pPr>
          </a:lstStyle>
          <a:p>
            <a:fld id="{04DDD1B4-819D-41EC-8CC3-851F7C5DEE40}" type="datetimeFigureOut">
              <a:rPr lang="id-ID" smtClean="0"/>
              <a:t>15/01/2020</a:t>
            </a:fld>
            <a:endParaRPr lang="id-ID"/>
          </a:p>
        </p:txBody>
      </p:sp>
      <p:sp>
        <p:nvSpPr>
          <p:cNvPr id="6" name="Rectangle 5"/>
          <p:cNvSpPr>
            <a:spLocks noGrp="1" noChangeArrowheads="1"/>
          </p:cNvSpPr>
          <p:nvPr>
            <p:ph type="sldNum" idx="11"/>
          </p:nvPr>
        </p:nvSpPr>
        <p:spPr>
          <a:ln/>
        </p:spPr>
        <p:txBody>
          <a:bodyPr/>
          <a:lstStyle>
            <a:lvl1pPr>
              <a:defRPr/>
            </a:lvl1pPr>
          </a:lstStyle>
          <a:p>
            <a:fld id="{6DEA43D8-8966-4B81-9C16-B131B257854A}" type="slidenum">
              <a:rPr lang="id-ID" smtClean="0"/>
              <a:t>‹#›</a:t>
            </a:fld>
            <a:endParaRPr lang="id-ID"/>
          </a:p>
        </p:txBody>
      </p:sp>
    </p:spTree>
    <p:extLst>
      <p:ext uri="{BB962C8B-B14F-4D97-AF65-F5344CB8AC3E}">
        <p14:creationId xmlns:p14="http://schemas.microsoft.com/office/powerpoint/2010/main" val="3720893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id-ID"/>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id-ID"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
          <p:cNvSpPr>
            <a:spLocks noGrp="1" noChangeArrowheads="1"/>
          </p:cNvSpPr>
          <p:nvPr>
            <p:ph type="dt" idx="10"/>
          </p:nvPr>
        </p:nvSpPr>
        <p:spPr>
          <a:ln/>
        </p:spPr>
        <p:txBody>
          <a:bodyPr/>
          <a:lstStyle>
            <a:lvl1pPr>
              <a:defRPr/>
            </a:lvl1pPr>
          </a:lstStyle>
          <a:p>
            <a:fld id="{04DDD1B4-819D-41EC-8CC3-851F7C5DEE40}" type="datetimeFigureOut">
              <a:rPr lang="id-ID" smtClean="0"/>
              <a:t>15/01/2020</a:t>
            </a:fld>
            <a:endParaRPr lang="id-ID"/>
          </a:p>
        </p:txBody>
      </p:sp>
      <p:sp>
        <p:nvSpPr>
          <p:cNvPr id="6" name="Rectangle 5"/>
          <p:cNvSpPr>
            <a:spLocks noGrp="1" noChangeArrowheads="1"/>
          </p:cNvSpPr>
          <p:nvPr>
            <p:ph type="sldNum" idx="11"/>
          </p:nvPr>
        </p:nvSpPr>
        <p:spPr>
          <a:ln/>
        </p:spPr>
        <p:txBody>
          <a:bodyPr/>
          <a:lstStyle>
            <a:lvl1pPr>
              <a:defRPr/>
            </a:lvl1pPr>
          </a:lstStyle>
          <a:p>
            <a:fld id="{6DEA43D8-8966-4B81-9C16-B131B257854A}" type="slidenum">
              <a:rPr lang="id-ID" smtClean="0"/>
              <a:t>‹#›</a:t>
            </a:fld>
            <a:endParaRPr lang="id-ID"/>
          </a:p>
        </p:txBody>
      </p:sp>
    </p:spTree>
    <p:extLst>
      <p:ext uri="{BB962C8B-B14F-4D97-AF65-F5344CB8AC3E}">
        <p14:creationId xmlns:p14="http://schemas.microsoft.com/office/powerpoint/2010/main" val="955566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5842" name="Rectangle 1"/>
          <p:cNvSpPr>
            <a:spLocks noGrp="1" noChangeArrowheads="1"/>
          </p:cNvSpPr>
          <p:nvPr>
            <p:ph type="title"/>
          </p:nvPr>
        </p:nvSpPr>
        <p:spPr bwMode="auto">
          <a:xfrm>
            <a:off x="457200" y="274638"/>
            <a:ext cx="8228013" cy="1141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id-ID"/>
              <a:t>Click to edit the title text format</a:t>
            </a:r>
          </a:p>
        </p:txBody>
      </p:sp>
      <p:sp>
        <p:nvSpPr>
          <p:cNvPr id="35843" name="Rectangle 2"/>
          <p:cNvSpPr>
            <a:spLocks noGrp="1" noChangeArrowheads="1"/>
          </p:cNvSpPr>
          <p:nvPr>
            <p:ph type="body" idx="1"/>
          </p:nvPr>
        </p:nvSpPr>
        <p:spPr bwMode="auto">
          <a:xfrm>
            <a:off x="457200" y="1600200"/>
            <a:ext cx="82280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id-ID"/>
              <a:t>Click to edit the outline text format</a:t>
            </a:r>
          </a:p>
          <a:p>
            <a:pPr lvl="1"/>
            <a:r>
              <a:rPr lang="en-GB" altLang="id-ID"/>
              <a:t>Second Outline Level</a:t>
            </a:r>
          </a:p>
          <a:p>
            <a:pPr lvl="2"/>
            <a:r>
              <a:rPr lang="en-GB" altLang="id-ID"/>
              <a:t>Third Outline Level</a:t>
            </a:r>
          </a:p>
          <a:p>
            <a:pPr lvl="3"/>
            <a:r>
              <a:rPr lang="en-GB" altLang="id-ID"/>
              <a:t>Fourth Outline Level</a:t>
            </a:r>
          </a:p>
          <a:p>
            <a:pPr lvl="4"/>
            <a:r>
              <a:rPr lang="en-GB" altLang="id-ID"/>
              <a:t>Fifth Outline Level</a:t>
            </a:r>
          </a:p>
          <a:p>
            <a:pPr lvl="4"/>
            <a:r>
              <a:rPr lang="en-GB" altLang="id-ID"/>
              <a:t>Sixth Outline Level</a:t>
            </a:r>
          </a:p>
          <a:p>
            <a:pPr lvl="4"/>
            <a:r>
              <a:rPr lang="en-GB" altLang="id-ID"/>
              <a:t>Seventh Outline Level</a:t>
            </a:r>
          </a:p>
        </p:txBody>
      </p:sp>
      <p:sp>
        <p:nvSpPr>
          <p:cNvPr id="2" name="Rectangle 3"/>
          <p:cNvSpPr>
            <a:spLocks noGrp="1" noChangeArrowheads="1"/>
          </p:cNvSpPr>
          <p:nvPr>
            <p:ph type="dt"/>
          </p:nvPr>
        </p:nvSpPr>
        <p:spPr bwMode="auto">
          <a:xfrm>
            <a:off x="457200" y="6356350"/>
            <a:ext cx="21320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eaLnBrk="1" hangingPunct="1">
              <a:buClrTx/>
              <a:buSzPct val="100000"/>
              <a:buFontTx/>
              <a:buNone/>
              <a:tabLst>
                <a:tab pos="457200" algn="l"/>
                <a:tab pos="914400" algn="l"/>
                <a:tab pos="1371600" algn="l"/>
                <a:tab pos="1828800" algn="l"/>
              </a:tabLst>
              <a:defRPr sz="1200">
                <a:solidFill>
                  <a:srgbClr val="898989"/>
                </a:solidFill>
                <a:latin typeface="Times New Roman" panose="02020603050405020304" pitchFamily="18" charset="0"/>
              </a:defRPr>
            </a:lvl1pPr>
          </a:lstStyle>
          <a:p>
            <a:fld id="{04DDD1B4-819D-41EC-8CC3-851F7C5DEE40}" type="datetimeFigureOut">
              <a:rPr lang="id-ID" smtClean="0"/>
              <a:t>15/01/2020</a:t>
            </a:fld>
            <a:endParaRPr lang="id-ID"/>
          </a:p>
        </p:txBody>
      </p:sp>
      <p:sp>
        <p:nvSpPr>
          <p:cNvPr id="35845" name="Text Box 4"/>
          <p:cNvSpPr txBox="1">
            <a:spLocks noChangeArrowheads="1"/>
          </p:cNvSpPr>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id-ID" altLang="id-ID"/>
          </a:p>
        </p:txBody>
      </p:sp>
      <p:sp>
        <p:nvSpPr>
          <p:cNvPr id="3" name="Rectangle 5"/>
          <p:cNvSpPr>
            <a:spLocks noGrp="1" noChangeArrowheads="1"/>
          </p:cNvSpPr>
          <p:nvPr>
            <p:ph type="sldNum"/>
          </p:nvPr>
        </p:nvSpPr>
        <p:spPr bwMode="auto">
          <a:xfrm>
            <a:off x="6553200" y="6356350"/>
            <a:ext cx="21320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eaLnBrk="1" hangingPunct="1">
              <a:buClrTx/>
              <a:buSzPct val="100000"/>
              <a:buFontTx/>
              <a:buNone/>
              <a:tabLst>
                <a:tab pos="457200" algn="l"/>
                <a:tab pos="914400" algn="l"/>
                <a:tab pos="1371600" algn="l"/>
                <a:tab pos="1828800" algn="l"/>
              </a:tabLst>
              <a:defRPr sz="1200">
                <a:solidFill>
                  <a:srgbClr val="898989"/>
                </a:solidFill>
                <a:latin typeface="Times New Roman" panose="02020603050405020304" pitchFamily="18" charset="0"/>
              </a:defRPr>
            </a:lvl1pPr>
          </a:lstStyle>
          <a:p>
            <a:fld id="{6DEA43D8-8966-4B81-9C16-B131B257854A}"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fontAlgn="base" hangingPunct="1">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algn="ctr" defTabSz="457200" rtl="0" eaLnBrk="1" fontAlgn="base" hangingPunct="1">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ea typeface="Noto Sans CJK SC Regular" charset="0"/>
          <a:cs typeface="Noto Sans CJK SC Regular" charset="0"/>
        </a:defRPr>
      </a:lvl2pPr>
      <a:lvl3pPr algn="ctr" defTabSz="457200" rtl="0" eaLnBrk="1" fontAlgn="base" hangingPunct="1">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ea typeface="Noto Sans CJK SC Regular" charset="0"/>
          <a:cs typeface="Noto Sans CJK SC Regular" charset="0"/>
        </a:defRPr>
      </a:lvl3pPr>
      <a:lvl4pPr algn="ctr" defTabSz="457200" rtl="0" eaLnBrk="1" fontAlgn="base" hangingPunct="1">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ea typeface="Noto Sans CJK SC Regular" charset="0"/>
          <a:cs typeface="Noto Sans CJK SC Regular" charset="0"/>
        </a:defRPr>
      </a:lvl4pPr>
      <a:lvl5pPr algn="ctr" defTabSz="457200" rtl="0" eaLnBrk="1" fontAlgn="base" hangingPunct="1">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ea typeface="Noto Sans CJK SC Regular" charset="0"/>
          <a:cs typeface="Noto Sans CJK SC Regular" charset="0"/>
        </a:defRPr>
      </a:lvl5pPr>
      <a:lvl6pPr marL="2514600" indent="-228600" algn="ctr" defTabSz="457200" rtl="0" eaLnBrk="1" fontAlgn="base" hangingPunct="1">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ea typeface="Noto Sans CJK SC Regular" charset="0"/>
          <a:cs typeface="Noto Sans CJK SC Regular" charset="0"/>
        </a:defRPr>
      </a:lvl6pPr>
      <a:lvl7pPr marL="2971800" indent="-228600" algn="ctr" defTabSz="457200" rtl="0" eaLnBrk="1" fontAlgn="base" hangingPunct="1">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ea typeface="Noto Sans CJK SC Regular" charset="0"/>
          <a:cs typeface="Noto Sans CJK SC Regular" charset="0"/>
        </a:defRPr>
      </a:lvl7pPr>
      <a:lvl8pPr marL="3429000" indent="-228600" algn="ctr" defTabSz="457200" rtl="0" eaLnBrk="1" fontAlgn="base" hangingPunct="1">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ea typeface="Noto Sans CJK SC Regular" charset="0"/>
          <a:cs typeface="Noto Sans CJK SC Regular" charset="0"/>
        </a:defRPr>
      </a:lvl8pPr>
      <a:lvl9pPr marL="3886200" indent="-228600" algn="ctr" defTabSz="457200" rtl="0" eaLnBrk="1" fontAlgn="base" hangingPunct="1">
        <a:spcBef>
          <a:spcPct val="0"/>
        </a:spcBef>
        <a:spcAft>
          <a:spcPct val="0"/>
        </a:spcAft>
        <a:buClr>
          <a:srgbClr val="000000"/>
        </a:buClr>
        <a:buSzPct val="100000"/>
        <a:buFont typeface="Times New Roman" panose="02020603050405020304" pitchFamily="18" charset="0"/>
        <a:defRPr sz="4400">
          <a:solidFill>
            <a:srgbClr val="000000"/>
          </a:solidFill>
          <a:latin typeface="Calibri" panose="020F0502020204030204" pitchFamily="34" charset="0"/>
          <a:ea typeface="Noto Sans CJK SC Regular" charset="0"/>
          <a:cs typeface="Noto Sans CJK SC Regular" charset="0"/>
        </a:defRPr>
      </a:lvl9pPr>
    </p:titleStyle>
    <p:bodyStyle>
      <a:lvl1pPr marL="342900" indent="-342900" algn="l" defTabSz="457200" rtl="0" eaLnBrk="1" fontAlgn="base" hangingPunct="1">
        <a:spcBef>
          <a:spcPts val="800"/>
        </a:spcBef>
        <a:spcAft>
          <a:spcPct val="0"/>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57200" rtl="0" eaLnBrk="1" fontAlgn="base" hangingPunct="1">
        <a:spcBef>
          <a:spcPts val="70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57200" rtl="0" eaLnBrk="1" fontAlgn="base" hangingPunct="1">
        <a:spcBef>
          <a:spcPts val="600"/>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57200" rtl="0" eaLnBrk="1" fontAlgn="base" hangingPunct="1">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57200" rtl="0" eaLnBrk="1" fontAlgn="base" hangingPunct="1">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0375" y="1122365"/>
            <a:ext cx="8144073" cy="1442540"/>
          </a:xfrm>
        </p:spPr>
        <p:txBody>
          <a:bodyPr/>
          <a:lstStyle/>
          <a:p>
            <a:r>
              <a:rPr lang="en-US" sz="4800" smtClean="0"/>
              <a:t>Aktivitas dan Latihan</a:t>
            </a:r>
            <a:endParaRPr lang="id-ID" sz="4800" dirty="0"/>
          </a:p>
        </p:txBody>
      </p:sp>
      <p:sp>
        <p:nvSpPr>
          <p:cNvPr id="3" name="Subtitle 2"/>
          <p:cNvSpPr>
            <a:spLocks noGrp="1"/>
          </p:cNvSpPr>
          <p:nvPr>
            <p:ph type="subTitle" idx="1"/>
          </p:nvPr>
        </p:nvSpPr>
        <p:spPr>
          <a:xfrm>
            <a:off x="1100701" y="3645024"/>
            <a:ext cx="6858000" cy="676672"/>
          </a:xfrm>
        </p:spPr>
        <p:txBody>
          <a:bodyPr/>
          <a:lstStyle/>
          <a:p>
            <a:r>
              <a:rPr lang="en-US" smtClean="0"/>
              <a:t>Astika Nur Rohmah</a:t>
            </a:r>
            <a:r>
              <a:rPr lang="id-ID" smtClean="0"/>
              <a:t>, </a:t>
            </a:r>
            <a:r>
              <a:rPr lang="id-ID" dirty="0"/>
              <a:t>S. Kep., Ns., M</a:t>
            </a:r>
            <a:r>
              <a:rPr lang="id-ID"/>
              <a:t>. </a:t>
            </a:r>
            <a:r>
              <a:rPr lang="en-US" smtClean="0"/>
              <a:t>Biomed</a:t>
            </a:r>
            <a:endParaRPr lang="id-ID" dirty="0"/>
          </a:p>
        </p:txBody>
      </p:sp>
      <p:sp>
        <p:nvSpPr>
          <p:cNvPr id="4" name="AutoShape 4" descr="Image result for jean wats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5" name="AutoShape 7" descr="Image result for jean watson"/>
          <p:cNvSpPr>
            <a:spLocks noChangeAspect="1" noChangeArrowheads="1"/>
          </p:cNvSpPr>
          <p:nvPr/>
        </p:nvSpPr>
        <p:spPr bwMode="auto">
          <a:xfrm>
            <a:off x="155575" y="-1287463"/>
            <a:ext cx="1924050" cy="26860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6" name="AutoShape 12" descr="Image result for martinsen theory of cari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Tree>
    <p:extLst>
      <p:ext uri="{BB962C8B-B14F-4D97-AF65-F5344CB8AC3E}">
        <p14:creationId xmlns:p14="http://schemas.microsoft.com/office/powerpoint/2010/main" val="18065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smtClean="0"/>
              <a:t>d) Tingkat </a:t>
            </a:r>
            <a:r>
              <a:rPr lang="en-US"/>
              <a:t>energi. </a:t>
            </a:r>
            <a:endParaRPr lang="en-US" smtClean="0"/>
          </a:p>
          <a:p>
            <a:pPr algn="just"/>
            <a:r>
              <a:rPr lang="en-US"/>
              <a:t>	</a:t>
            </a:r>
            <a:r>
              <a:rPr lang="en-US" smtClean="0"/>
              <a:t>Energi </a:t>
            </a:r>
            <a:r>
              <a:rPr lang="en-US"/>
              <a:t>dibutuhkan untuk melakukan aktivitas.</a:t>
            </a:r>
          </a:p>
          <a:p>
            <a:pPr algn="just"/>
            <a:r>
              <a:rPr lang="en-US"/>
              <a:t>e)  </a:t>
            </a:r>
            <a:r>
              <a:rPr lang="en-US" smtClean="0"/>
              <a:t>Usia </a:t>
            </a:r>
            <a:r>
              <a:rPr lang="en-US"/>
              <a:t>dan status perkembangan. </a:t>
            </a:r>
          </a:p>
          <a:p>
            <a:pPr algn="just"/>
            <a:r>
              <a:rPr lang="en-US" smtClean="0"/>
              <a:t>	Kemampuan </a:t>
            </a:r>
            <a:r>
              <a:rPr lang="en-US"/>
              <a:t>atau kematangan fungsi alat gerak sejalan dengan perkembangan usia.</a:t>
            </a:r>
            <a:r>
              <a:rPr lang="fi-FI"/>
              <a:t> Intolerensi aktivitas/ penurunan kekuatan dan stamina, </a:t>
            </a:r>
            <a:r>
              <a:rPr lang="en-US"/>
              <a:t>Depresi mood dan cema</a:t>
            </a:r>
          </a:p>
          <a:p>
            <a:pPr algn="just"/>
            <a:endParaRPr lang="en-US"/>
          </a:p>
          <a:p>
            <a:endParaRPr lang="en-US"/>
          </a:p>
        </p:txBody>
      </p:sp>
    </p:spTree>
    <p:extLst>
      <p:ext uri="{BB962C8B-B14F-4D97-AF65-F5344CB8AC3E}">
        <p14:creationId xmlns:p14="http://schemas.microsoft.com/office/powerpoint/2010/main" val="2241863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8013" cy="651346"/>
          </a:xfrm>
        </p:spPr>
        <p:txBody>
          <a:bodyPr/>
          <a:lstStyle/>
          <a:p>
            <a:r>
              <a:rPr lang="en-US" smtClean="0"/>
              <a:t>Nilai Aktivitas dan Latihan</a:t>
            </a:r>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9842562"/>
              </p:ext>
            </p:extLst>
          </p:nvPr>
        </p:nvGraphicFramePr>
        <p:xfrm>
          <a:off x="611559" y="1628802"/>
          <a:ext cx="8073654" cy="4176462"/>
        </p:xfrm>
        <a:graphic>
          <a:graphicData uri="http://schemas.openxmlformats.org/drawingml/2006/table">
            <a:tbl>
              <a:tblPr firstRow="1" bandRow="1">
                <a:tableStyleId>{5C22544A-7EE6-4342-B048-85BDC9FD1C3A}</a:tableStyleId>
              </a:tblPr>
              <a:tblGrid>
                <a:gridCol w="1944216"/>
                <a:gridCol w="6129438"/>
              </a:tblGrid>
              <a:tr h="696077">
                <a:tc>
                  <a:txBody>
                    <a:bodyPr/>
                    <a:lstStyle/>
                    <a:p>
                      <a:pPr algn="ctr"/>
                      <a:r>
                        <a:rPr lang="en-US" smtClean="0"/>
                        <a:t>Tingkat Aktivitas </a:t>
                      </a:r>
                      <a:endParaRPr lang="en-US"/>
                    </a:p>
                  </a:txBody>
                  <a:tcPr/>
                </a:tc>
                <a:tc>
                  <a:txBody>
                    <a:bodyPr/>
                    <a:lstStyle/>
                    <a:p>
                      <a:pPr algn="ctr"/>
                      <a:r>
                        <a:rPr lang="en-US" smtClean="0"/>
                        <a:t>Kategori</a:t>
                      </a:r>
                      <a:endParaRPr lang="en-US"/>
                    </a:p>
                  </a:txBody>
                  <a:tcPr/>
                </a:tc>
              </a:tr>
              <a:tr h="696077">
                <a:tc>
                  <a:txBody>
                    <a:bodyPr/>
                    <a:lstStyle/>
                    <a:p>
                      <a:pPr algn="ctr"/>
                      <a:r>
                        <a:rPr lang="en-US" smtClean="0"/>
                        <a:t>0</a:t>
                      </a:r>
                      <a:endParaRPr lang="en-US"/>
                    </a:p>
                  </a:txBody>
                  <a:tcPr/>
                </a:tc>
                <a:tc>
                  <a:txBody>
                    <a:bodyPr/>
                    <a:lstStyle/>
                    <a:p>
                      <a:pPr algn="just"/>
                      <a:r>
                        <a:rPr lang="en-US" smtClean="0"/>
                        <a:t>Mampu Merawat</a:t>
                      </a:r>
                      <a:r>
                        <a:rPr lang="en-US" baseline="0" smtClean="0"/>
                        <a:t> sendiri secara penuh</a:t>
                      </a:r>
                      <a:endParaRPr lang="en-US"/>
                    </a:p>
                  </a:txBody>
                  <a:tcPr/>
                </a:tc>
              </a:tr>
              <a:tr h="696077">
                <a:tc>
                  <a:txBody>
                    <a:bodyPr/>
                    <a:lstStyle/>
                    <a:p>
                      <a:pPr algn="ctr"/>
                      <a:r>
                        <a:rPr lang="en-US" smtClean="0"/>
                        <a:t>1</a:t>
                      </a:r>
                      <a:endParaRPr lang="en-US"/>
                    </a:p>
                  </a:txBody>
                  <a:tcPr/>
                </a:tc>
                <a:tc>
                  <a:txBody>
                    <a:bodyPr/>
                    <a:lstStyle/>
                    <a:p>
                      <a:pPr algn="just"/>
                      <a:r>
                        <a:rPr lang="en-US" smtClean="0"/>
                        <a:t>Memerlukan penggunaan alat</a:t>
                      </a:r>
                      <a:endParaRPr lang="en-US"/>
                    </a:p>
                  </a:txBody>
                  <a:tcPr/>
                </a:tc>
              </a:tr>
              <a:tr h="696077">
                <a:tc>
                  <a:txBody>
                    <a:bodyPr/>
                    <a:lstStyle/>
                    <a:p>
                      <a:pPr algn="ctr"/>
                      <a:r>
                        <a:rPr lang="en-US" smtClean="0"/>
                        <a:t>2</a:t>
                      </a:r>
                      <a:endParaRPr lang="en-US"/>
                    </a:p>
                  </a:txBody>
                  <a:tcPr/>
                </a:tc>
                <a:tc>
                  <a:txBody>
                    <a:bodyPr/>
                    <a:lstStyle/>
                    <a:p>
                      <a:pPr algn="just"/>
                      <a:r>
                        <a:rPr lang="en-US" smtClean="0"/>
                        <a:t>Memerlukan bantuan atau pengawasan orang lain</a:t>
                      </a:r>
                      <a:endParaRPr lang="en-US"/>
                    </a:p>
                  </a:txBody>
                  <a:tcPr/>
                </a:tc>
              </a:tr>
              <a:tr h="696077">
                <a:tc>
                  <a:txBody>
                    <a:bodyPr/>
                    <a:lstStyle/>
                    <a:p>
                      <a:pPr algn="ctr"/>
                      <a:r>
                        <a:rPr lang="en-US" smtClean="0"/>
                        <a:t>3</a:t>
                      </a:r>
                      <a:endParaRPr lang="en-US"/>
                    </a:p>
                  </a:txBody>
                  <a:tcPr/>
                </a:tc>
                <a:tc>
                  <a:txBody>
                    <a:bodyPr/>
                    <a:lstStyle/>
                    <a:p>
                      <a:pPr algn="just"/>
                      <a:r>
                        <a:rPr lang="en-US" smtClean="0"/>
                        <a:t>Memerlukan bantuan</a:t>
                      </a:r>
                      <a:r>
                        <a:rPr lang="en-US" baseline="0" smtClean="0"/>
                        <a:t>, pengawasan orang lain, dan peralatan</a:t>
                      </a:r>
                      <a:endParaRPr lang="en-US"/>
                    </a:p>
                  </a:txBody>
                  <a:tcPr/>
                </a:tc>
              </a:tr>
              <a:tr h="696077">
                <a:tc>
                  <a:txBody>
                    <a:bodyPr/>
                    <a:lstStyle/>
                    <a:p>
                      <a:pPr algn="ctr"/>
                      <a:r>
                        <a:rPr lang="en-US" smtClean="0"/>
                        <a:t>4</a:t>
                      </a:r>
                      <a:endParaRPr lang="en-US"/>
                    </a:p>
                  </a:txBody>
                  <a:tcPr/>
                </a:tc>
                <a:tc>
                  <a:txBody>
                    <a:bodyPr/>
                    <a:lstStyle/>
                    <a:p>
                      <a:pPr algn="just"/>
                      <a:r>
                        <a:rPr lang="en-US" smtClean="0"/>
                        <a:t>Sangat tergantung dan tidak dapat melakukan atau berpartisipasi dalam perawatan</a:t>
                      </a:r>
                      <a:endParaRPr lang="en-US"/>
                    </a:p>
                  </a:txBody>
                  <a:tcPr/>
                </a:tc>
              </a:tr>
            </a:tbl>
          </a:graphicData>
        </a:graphic>
      </p:graphicFrame>
    </p:spTree>
    <p:extLst>
      <p:ext uri="{BB962C8B-B14F-4D97-AF65-F5344CB8AC3E}">
        <p14:creationId xmlns:p14="http://schemas.microsoft.com/office/powerpoint/2010/main" val="1234114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8013" cy="723354"/>
          </a:xfrm>
        </p:spPr>
        <p:txBody>
          <a:bodyPr/>
          <a:lstStyle/>
          <a:p>
            <a:r>
              <a:rPr lang="en-US"/>
              <a:t>R</a:t>
            </a:r>
            <a:r>
              <a:rPr lang="en-US" smtClean="0"/>
              <a:t>ange </a:t>
            </a:r>
            <a:r>
              <a:rPr lang="en-US"/>
              <a:t>of </a:t>
            </a:r>
            <a:r>
              <a:rPr lang="en-US" smtClean="0"/>
              <a:t>motion (ROM</a:t>
            </a:r>
            <a:r>
              <a:rPr lang="en-US"/>
              <a:t>)</a:t>
            </a:r>
          </a:p>
        </p:txBody>
      </p:sp>
      <p:sp>
        <p:nvSpPr>
          <p:cNvPr id="3" name="Content Placeholder 2"/>
          <p:cNvSpPr>
            <a:spLocks noGrp="1"/>
          </p:cNvSpPr>
          <p:nvPr>
            <p:ph idx="1"/>
          </p:nvPr>
        </p:nvSpPr>
        <p:spPr/>
        <p:txBody>
          <a:bodyPr/>
          <a:lstStyle/>
          <a:p>
            <a:r>
              <a:rPr lang="en-US" smtClean="0"/>
              <a:t>	Latihan </a:t>
            </a:r>
            <a:r>
              <a:rPr lang="en-US"/>
              <a:t>rentang gerak sendi (</a:t>
            </a:r>
            <a:r>
              <a:rPr lang="en-US" i="1"/>
              <a:t>ROM = range of motion</a:t>
            </a:r>
            <a:r>
              <a:rPr lang="en-US"/>
              <a:t>) adalah latihan menggerakkan sendi sebanyak mungkin tanpa menimbulkan rasa nyeri</a:t>
            </a:r>
          </a:p>
        </p:txBody>
      </p:sp>
    </p:spTree>
    <p:extLst>
      <p:ext uri="{BB962C8B-B14F-4D97-AF65-F5344CB8AC3E}">
        <p14:creationId xmlns:p14="http://schemas.microsoft.com/office/powerpoint/2010/main" val="2057215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8013" cy="723354"/>
          </a:xfrm>
        </p:spPr>
        <p:txBody>
          <a:bodyPr/>
          <a:lstStyle/>
          <a:p>
            <a:pPr lvl="0"/>
            <a:r>
              <a:rPr lang="en-US" b="1" smtClean="0"/>
              <a:t>TUJUAN</a:t>
            </a:r>
            <a:endParaRPr lang="en-US"/>
          </a:p>
        </p:txBody>
      </p:sp>
      <p:sp>
        <p:nvSpPr>
          <p:cNvPr id="3" name="Content Placeholder 2"/>
          <p:cNvSpPr>
            <a:spLocks noGrp="1"/>
          </p:cNvSpPr>
          <p:nvPr>
            <p:ph idx="1"/>
          </p:nvPr>
        </p:nvSpPr>
        <p:spPr/>
        <p:txBody>
          <a:bodyPr/>
          <a:lstStyle/>
          <a:p>
            <a:pPr marL="971550" lvl="1" indent="-514350" algn="just">
              <a:buFont typeface="+mj-lt"/>
              <a:buAutoNum type="arabicPeriod"/>
            </a:pPr>
            <a:r>
              <a:rPr lang="en-US" smtClean="0"/>
              <a:t>Menjaga </a:t>
            </a:r>
            <a:r>
              <a:rPr lang="en-US"/>
              <a:t>fungsi sendi, latihan ini dapat dilakukan oleh klien perawat, fisioterapi, asisten, dan </a:t>
            </a:r>
            <a:r>
              <a:rPr lang="en-US" smtClean="0"/>
              <a:t>keluarga</a:t>
            </a:r>
            <a:endParaRPr lang="en-US" sz="2400"/>
          </a:p>
          <a:p>
            <a:pPr marL="971550" lvl="1" indent="-514350" algn="just">
              <a:buFont typeface="+mj-lt"/>
              <a:buAutoNum type="arabicPeriod"/>
            </a:pPr>
            <a:r>
              <a:rPr lang="en-US" smtClean="0"/>
              <a:t>Mengembalikan </a:t>
            </a:r>
            <a:r>
              <a:rPr lang="en-US"/>
              <a:t>fungsi sendi yang berkurang/hilang karena penyakit, cedera memerlukan keterampilan dan tehnik khusus, biasanya dilakukan oleh fisioterapi.</a:t>
            </a:r>
            <a:endParaRPr lang="en-US" sz="2400"/>
          </a:p>
          <a:p>
            <a:r>
              <a:rPr lang="en-US"/>
              <a:t> </a:t>
            </a:r>
            <a:endParaRPr lang="en-US" sz="2000"/>
          </a:p>
          <a:p>
            <a:endParaRPr lang="en-US"/>
          </a:p>
        </p:txBody>
      </p:sp>
    </p:spTree>
    <p:extLst>
      <p:ext uri="{BB962C8B-B14F-4D97-AF65-F5344CB8AC3E}">
        <p14:creationId xmlns:p14="http://schemas.microsoft.com/office/powerpoint/2010/main" val="687373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00808"/>
            <a:ext cx="8228013" cy="4524375"/>
          </a:xfrm>
        </p:spPr>
        <p:txBody>
          <a:bodyPr/>
          <a:lstStyle/>
          <a:p>
            <a:r>
              <a:rPr lang="en-US" b="1" i="1"/>
              <a:t>Indikasi</a:t>
            </a:r>
            <a:r>
              <a:rPr lang="en-US"/>
              <a:t> klien yang mendapat latihan rentang gerak sendi adalah:</a:t>
            </a:r>
          </a:p>
          <a:p>
            <a:pPr marL="971550" lvl="1" indent="-514350">
              <a:buAutoNum type="arabicPeriod"/>
            </a:pPr>
            <a:r>
              <a:rPr lang="en-US" smtClean="0"/>
              <a:t>Klien preoperasi</a:t>
            </a:r>
            <a:endParaRPr lang="en-US" sz="2400"/>
          </a:p>
          <a:p>
            <a:pPr marL="971550" lvl="1" indent="-514350">
              <a:buAutoNum type="arabicPeriod"/>
            </a:pPr>
            <a:r>
              <a:rPr lang="en-US" smtClean="0"/>
              <a:t>Klien </a:t>
            </a:r>
            <a:r>
              <a:rPr lang="en-US"/>
              <a:t>yang mengalami penurunan </a:t>
            </a:r>
            <a:r>
              <a:rPr lang="en-US" smtClean="0"/>
              <a:t>kesadaran</a:t>
            </a:r>
            <a:endParaRPr lang="en-US" sz="2400"/>
          </a:p>
          <a:p>
            <a:pPr marL="971550" lvl="1" indent="-514350">
              <a:buAutoNum type="arabicPeriod"/>
            </a:pPr>
            <a:r>
              <a:rPr lang="en-US" smtClean="0"/>
              <a:t>Klien </a:t>
            </a:r>
            <a:r>
              <a:rPr lang="en-US"/>
              <a:t>yang mengalami </a:t>
            </a:r>
            <a:r>
              <a:rPr lang="en-US" smtClean="0"/>
              <a:t>paralise</a:t>
            </a:r>
            <a:endParaRPr lang="en-US" sz="2400"/>
          </a:p>
          <a:p>
            <a:pPr marL="971550" lvl="1" indent="-514350">
              <a:buAutoNum type="arabicPeriod"/>
            </a:pPr>
            <a:r>
              <a:rPr lang="en-US" smtClean="0"/>
              <a:t>Klien </a:t>
            </a:r>
            <a:r>
              <a:rPr lang="en-US"/>
              <a:t>yang harus bedrest</a:t>
            </a:r>
            <a:endParaRPr lang="en-US" sz="2400"/>
          </a:p>
          <a:p>
            <a:endParaRPr lang="en-US"/>
          </a:p>
        </p:txBody>
      </p:sp>
    </p:spTree>
    <p:extLst>
      <p:ext uri="{BB962C8B-B14F-4D97-AF65-F5344CB8AC3E}">
        <p14:creationId xmlns:p14="http://schemas.microsoft.com/office/powerpoint/2010/main" val="921947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i="1"/>
              <a:t>Kontraindikasi</a:t>
            </a:r>
          </a:p>
          <a:p>
            <a:pPr marL="971550" lvl="1" indent="-514350" algn="just">
              <a:buAutoNum type="arabicPeriod"/>
            </a:pPr>
            <a:r>
              <a:rPr lang="en-US" smtClean="0"/>
              <a:t>Klien </a:t>
            </a:r>
            <a:r>
              <a:rPr lang="en-US"/>
              <a:t>dengan gangguan jantung atau </a:t>
            </a:r>
            <a:r>
              <a:rPr lang="en-US" smtClean="0"/>
              <a:t>pernafasan</a:t>
            </a:r>
            <a:endParaRPr lang="en-US" sz="2400"/>
          </a:p>
          <a:p>
            <a:pPr marL="971550" lvl="1" indent="-514350" algn="just">
              <a:buAutoNum type="arabicPeriod"/>
            </a:pPr>
            <a:r>
              <a:rPr lang="en-US" smtClean="0"/>
              <a:t>Klien </a:t>
            </a:r>
            <a:r>
              <a:rPr lang="en-US"/>
              <a:t>yang mengalami gangguan pada sistem muskuloskeletal, misalnya; fraktur, dislokasi, bengkak, sprain dan strain pada daerah ekstremitas yang akan dilakukan latihan rentang gerak sendi</a:t>
            </a:r>
            <a:endParaRPr lang="en-US" sz="2400"/>
          </a:p>
          <a:p>
            <a:endParaRPr lang="en-US"/>
          </a:p>
        </p:txBody>
      </p:sp>
    </p:spTree>
    <p:extLst>
      <p:ext uri="{BB962C8B-B14F-4D97-AF65-F5344CB8AC3E}">
        <p14:creationId xmlns:p14="http://schemas.microsoft.com/office/powerpoint/2010/main" val="8910213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8013" cy="507330"/>
          </a:xfrm>
        </p:spPr>
        <p:txBody>
          <a:bodyPr/>
          <a:lstStyle/>
          <a:p>
            <a:pPr lvl="0"/>
            <a:r>
              <a:rPr lang="en-US" b="1"/>
              <a:t>Tipe </a:t>
            </a:r>
            <a:r>
              <a:rPr lang="en-US" b="1" smtClean="0"/>
              <a:t>ROM</a:t>
            </a:r>
            <a:endParaRPr lang="en-US"/>
          </a:p>
        </p:txBody>
      </p:sp>
      <p:sp>
        <p:nvSpPr>
          <p:cNvPr id="3" name="Content Placeholder 2"/>
          <p:cNvSpPr>
            <a:spLocks noGrp="1"/>
          </p:cNvSpPr>
          <p:nvPr>
            <p:ph idx="1"/>
          </p:nvPr>
        </p:nvSpPr>
        <p:spPr>
          <a:xfrm>
            <a:off x="107504" y="1600200"/>
            <a:ext cx="8784976" cy="4524375"/>
          </a:xfrm>
        </p:spPr>
        <p:txBody>
          <a:bodyPr/>
          <a:lstStyle/>
          <a:p>
            <a:pPr marL="914400" lvl="1" indent="-457200" algn="just">
              <a:buFont typeface="+mj-lt"/>
              <a:buAutoNum type="arabicPeriod"/>
            </a:pPr>
            <a:r>
              <a:rPr lang="en-US" sz="2000" smtClean="0"/>
              <a:t>Aktif</a:t>
            </a:r>
            <a:endParaRPr lang="en-US" sz="2000"/>
          </a:p>
          <a:p>
            <a:pPr marL="457200" lvl="1" indent="0" algn="just"/>
            <a:r>
              <a:rPr lang="en-US" sz="2000" smtClean="0"/>
              <a:t>Klien </a:t>
            </a:r>
            <a:r>
              <a:rPr lang="en-US" sz="2000"/>
              <a:t>diajarkan untuk menggerakkan sendi yang mengalami penurunan fungsi. Pada tipe ini klien mampu melakukan latihan ROM </a:t>
            </a:r>
            <a:r>
              <a:rPr lang="en-US" sz="2000" smtClean="0"/>
              <a:t>sendiri.</a:t>
            </a:r>
          </a:p>
          <a:p>
            <a:pPr marL="457200" lvl="1" indent="0" algn="just"/>
            <a:endParaRPr lang="en-US" sz="2000" smtClean="0"/>
          </a:p>
          <a:p>
            <a:pPr marL="457200" lvl="1" indent="0" algn="just"/>
            <a:r>
              <a:rPr lang="en-US" sz="2000" smtClean="0"/>
              <a:t>2. Aktif </a:t>
            </a:r>
            <a:r>
              <a:rPr lang="en-US" sz="2000"/>
              <a:t>– </a:t>
            </a:r>
            <a:r>
              <a:rPr lang="en-US" sz="2000" smtClean="0"/>
              <a:t>Assistif</a:t>
            </a:r>
          </a:p>
          <a:p>
            <a:pPr marL="457200" lvl="1" indent="0" algn="just"/>
            <a:r>
              <a:rPr lang="en-US" sz="2000" smtClean="0"/>
              <a:t>Dilakukan </a:t>
            </a:r>
            <a:r>
              <a:rPr lang="en-US" sz="2000"/>
              <a:t>oleh perawat dan klien, dorong klien untuk melakukan latihan ROM sendiri sesuai dengan kemampuan klien, perawat melengkapi bagian yang belum dapat dilaksanakan oleh klien</a:t>
            </a:r>
            <a:r>
              <a:rPr lang="en-US" sz="2000" smtClean="0"/>
              <a:t>.</a:t>
            </a:r>
          </a:p>
          <a:p>
            <a:pPr marL="457200" lvl="1" indent="0" algn="just"/>
            <a:endParaRPr lang="en-US" sz="2000"/>
          </a:p>
          <a:p>
            <a:pPr lvl="1" algn="just"/>
            <a:r>
              <a:rPr lang="en-US" sz="2000" smtClean="0"/>
              <a:t>3. Pasif</a:t>
            </a:r>
            <a:endParaRPr lang="en-US" sz="2000"/>
          </a:p>
          <a:p>
            <a:pPr marL="0" indent="0" algn="just"/>
            <a:r>
              <a:rPr lang="en-US" sz="2000" smtClean="0"/>
              <a:t>	Latihan </a:t>
            </a:r>
            <a:r>
              <a:rPr lang="en-US" sz="2000"/>
              <a:t>ROM dilakukan oleh perawat pada klien yang </a:t>
            </a:r>
            <a:r>
              <a:rPr lang="en-US" sz="2000" smtClean="0"/>
              <a:t>mengalami imobilisasi 	pada </a:t>
            </a:r>
            <a:r>
              <a:rPr lang="en-US" sz="2000"/>
              <a:t>sendi.</a:t>
            </a:r>
          </a:p>
          <a:p>
            <a:r>
              <a:rPr lang="en-US" sz="2000"/>
              <a:t> </a:t>
            </a:r>
          </a:p>
          <a:p>
            <a:endParaRPr lang="en-US"/>
          </a:p>
        </p:txBody>
      </p:sp>
    </p:spTree>
    <p:extLst>
      <p:ext uri="{BB962C8B-B14F-4D97-AF65-F5344CB8AC3E}">
        <p14:creationId xmlns:p14="http://schemas.microsoft.com/office/powerpoint/2010/main" val="3908729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8013" cy="795362"/>
          </a:xfrm>
        </p:spPr>
        <p:txBody>
          <a:bodyPr/>
          <a:lstStyle/>
          <a:p>
            <a:pPr lvl="0"/>
            <a:r>
              <a:rPr lang="en-US" sz="3200" b="1"/>
              <a:t>WAKTU </a:t>
            </a:r>
            <a:r>
              <a:rPr lang="en-US" sz="3200" b="1" smtClean="0"/>
              <a:t>LATIHAN</a:t>
            </a:r>
            <a:endParaRPr lang="en-US" sz="3200"/>
          </a:p>
        </p:txBody>
      </p:sp>
      <p:sp>
        <p:nvSpPr>
          <p:cNvPr id="3" name="Content Placeholder 2"/>
          <p:cNvSpPr>
            <a:spLocks noGrp="1"/>
          </p:cNvSpPr>
          <p:nvPr>
            <p:ph idx="1"/>
          </p:nvPr>
        </p:nvSpPr>
        <p:spPr/>
        <p:txBody>
          <a:bodyPr/>
          <a:lstStyle/>
          <a:p>
            <a:pPr algn="just"/>
            <a:r>
              <a:rPr lang="en-US" smtClean="0"/>
              <a:t>	ROM </a:t>
            </a:r>
            <a:r>
              <a:rPr lang="en-US"/>
              <a:t>sebaiknya dilaksanakan bersamaan dengan memandikan klien, karena air hangat yang digunakan untuk memandikan merilekskan otot dan menurunkan potensial spasme. Selain itu selama mandi area sendi dapat digerakkan dan diobservasi</a:t>
            </a:r>
          </a:p>
          <a:p>
            <a:endParaRPr lang="en-US"/>
          </a:p>
        </p:txBody>
      </p:sp>
    </p:spTree>
    <p:extLst>
      <p:ext uri="{BB962C8B-B14F-4D97-AF65-F5344CB8AC3E}">
        <p14:creationId xmlns:p14="http://schemas.microsoft.com/office/powerpoint/2010/main" val="3549017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8013" cy="723354"/>
          </a:xfrm>
        </p:spPr>
        <p:txBody>
          <a:bodyPr/>
          <a:lstStyle/>
          <a:p>
            <a:r>
              <a:rPr lang="en-US" smtClean="0"/>
              <a:t>Penugasan</a:t>
            </a:r>
            <a:endParaRPr lang="en-US"/>
          </a:p>
        </p:txBody>
      </p:sp>
      <p:sp>
        <p:nvSpPr>
          <p:cNvPr id="3" name="Content Placeholder 2"/>
          <p:cNvSpPr>
            <a:spLocks noGrp="1"/>
          </p:cNvSpPr>
          <p:nvPr>
            <p:ph idx="1"/>
          </p:nvPr>
        </p:nvSpPr>
        <p:spPr/>
        <p:txBody>
          <a:bodyPr/>
          <a:lstStyle/>
          <a:p>
            <a:r>
              <a:rPr lang="en-US" smtClean="0"/>
              <a:t>	Buatlah resum jurnal sebagai tugas individu dan tulis di forum diskusi sebagai presensi kalian, jurnal terlampir. </a:t>
            </a:r>
            <a:endParaRPr lang="en-US"/>
          </a:p>
        </p:txBody>
      </p:sp>
    </p:spTree>
    <p:extLst>
      <p:ext uri="{BB962C8B-B14F-4D97-AF65-F5344CB8AC3E}">
        <p14:creationId xmlns:p14="http://schemas.microsoft.com/office/powerpoint/2010/main" val="2000973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8013" cy="723354"/>
          </a:xfrm>
        </p:spPr>
        <p:txBody>
          <a:bodyPr/>
          <a:lstStyle/>
          <a:p>
            <a:r>
              <a:rPr lang="en-US" smtClean="0"/>
              <a:t>Definisi</a:t>
            </a:r>
            <a:endParaRPr lang="en-US"/>
          </a:p>
        </p:txBody>
      </p:sp>
      <p:sp>
        <p:nvSpPr>
          <p:cNvPr id="3" name="Content Placeholder 2"/>
          <p:cNvSpPr>
            <a:spLocks noGrp="1"/>
          </p:cNvSpPr>
          <p:nvPr>
            <p:ph idx="1"/>
          </p:nvPr>
        </p:nvSpPr>
        <p:spPr>
          <a:xfrm>
            <a:off x="457200" y="1600200"/>
            <a:ext cx="8435280" cy="4524375"/>
          </a:xfrm>
        </p:spPr>
        <p:txBody>
          <a:bodyPr/>
          <a:lstStyle/>
          <a:p>
            <a:pPr algn="just"/>
            <a:r>
              <a:rPr lang="en-US" smtClean="0"/>
              <a:t>Aktivitas </a:t>
            </a:r>
            <a:r>
              <a:rPr lang="en-US"/>
              <a:t>=</a:t>
            </a:r>
            <a:r>
              <a:rPr lang="en-US" smtClean="0"/>
              <a:t> </a:t>
            </a:r>
            <a:r>
              <a:rPr lang="en-US"/>
              <a:t>suatu energi atau keadaan bergerak dimana manusia memerlukan untuk dapat memenuhi kebutuhan hidup. </a:t>
            </a:r>
            <a:endParaRPr lang="en-US" smtClean="0"/>
          </a:p>
          <a:p>
            <a:pPr algn="just"/>
            <a:r>
              <a:rPr lang="en-US" smtClean="0"/>
              <a:t>Latihan = merupakan </a:t>
            </a:r>
            <a:r>
              <a:rPr lang="en-US"/>
              <a:t>aktivitas yang dilakukan seseorang untuk meningkatkan atau memelihara kebugaran tubuh</a:t>
            </a:r>
          </a:p>
          <a:p>
            <a:endParaRPr lang="en-US"/>
          </a:p>
        </p:txBody>
      </p:sp>
    </p:spTree>
    <p:extLst>
      <p:ext uri="{BB962C8B-B14F-4D97-AF65-F5344CB8AC3E}">
        <p14:creationId xmlns:p14="http://schemas.microsoft.com/office/powerpoint/2010/main" val="1839208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a:t>	</a:t>
            </a:r>
            <a:r>
              <a:rPr lang="en-US" smtClean="0"/>
              <a:t>Salah </a:t>
            </a:r>
            <a:r>
              <a:rPr lang="en-US"/>
              <a:t>satu tanda kesehatan adalah adanya kemampuan seseorang melakukan aktivitas seperti berdiri, berjalan dan bekerja</a:t>
            </a:r>
          </a:p>
          <a:p>
            <a:pPr algn="just"/>
            <a:endParaRPr lang="en-US" smtClean="0"/>
          </a:p>
          <a:p>
            <a:pPr algn="just"/>
            <a:r>
              <a:rPr lang="en-US" smtClean="0"/>
              <a:t>	Sistem </a:t>
            </a:r>
            <a:r>
              <a:rPr lang="en-US"/>
              <a:t>tubuh yang berperan dalam kebutuhan aktivitas antara lain: </a:t>
            </a:r>
            <a:r>
              <a:rPr lang="en-US" smtClean="0"/>
              <a:t>tulang</a:t>
            </a:r>
            <a:r>
              <a:rPr lang="en-US"/>
              <a:t>, otot dan tendon, ligamen,  sistem saraf dan </a:t>
            </a:r>
            <a:r>
              <a:rPr lang="en-US" smtClean="0"/>
              <a:t>sendi</a:t>
            </a:r>
            <a:endParaRPr lang="en-US"/>
          </a:p>
          <a:p>
            <a:endParaRPr lang="en-US"/>
          </a:p>
        </p:txBody>
      </p:sp>
    </p:spTree>
    <p:extLst>
      <p:ext uri="{BB962C8B-B14F-4D97-AF65-F5344CB8AC3E}">
        <p14:creationId xmlns:p14="http://schemas.microsoft.com/office/powerpoint/2010/main" val="3404915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8013" cy="579338"/>
          </a:xfrm>
        </p:spPr>
        <p:txBody>
          <a:bodyPr/>
          <a:lstStyle/>
          <a:p>
            <a:r>
              <a:rPr lang="en-US"/>
              <a:t>   </a:t>
            </a:r>
            <a:r>
              <a:rPr lang="en-US" b="1"/>
              <a:t>Jenis Aktivitas dan </a:t>
            </a:r>
            <a:r>
              <a:rPr lang="en-US" b="1" smtClean="0"/>
              <a:t>Latihan</a:t>
            </a:r>
            <a:endParaRPr lang="en-US"/>
          </a:p>
        </p:txBody>
      </p:sp>
      <p:sp>
        <p:nvSpPr>
          <p:cNvPr id="3" name="Content Placeholder 2"/>
          <p:cNvSpPr>
            <a:spLocks noGrp="1"/>
          </p:cNvSpPr>
          <p:nvPr>
            <p:ph idx="1"/>
          </p:nvPr>
        </p:nvSpPr>
        <p:spPr/>
        <p:txBody>
          <a:bodyPr/>
          <a:lstStyle/>
          <a:p>
            <a:r>
              <a:rPr lang="en-US" u="sng" smtClean="0"/>
              <a:t>Jenis aktivitas :</a:t>
            </a:r>
            <a:endParaRPr lang="en-US"/>
          </a:p>
          <a:p>
            <a:r>
              <a:rPr lang="en-US" smtClean="0"/>
              <a:t>1</a:t>
            </a:r>
            <a:r>
              <a:rPr lang="en-US"/>
              <a:t>.    Aktivitas </a:t>
            </a:r>
            <a:r>
              <a:rPr lang="en-US" smtClean="0"/>
              <a:t>penuh</a:t>
            </a:r>
          </a:p>
          <a:p>
            <a:pPr algn="just"/>
            <a:r>
              <a:rPr lang="en-US"/>
              <a:t>	</a:t>
            </a:r>
            <a:r>
              <a:rPr lang="en-US" smtClean="0"/>
              <a:t>Kemampuan </a:t>
            </a:r>
            <a:r>
              <a:rPr lang="en-US"/>
              <a:t>seseorang untuk bergerak secara penuh dan bebas sehingga dapat melakukan interaksi sosial dan menjalankan peran sehari-hari. Aktivitas penuh ini merupakan fungsi saraf motorik </a:t>
            </a:r>
            <a:r>
              <a:rPr lang="en-US" smtClean="0"/>
              <a:t>volunter </a:t>
            </a:r>
            <a:r>
              <a:rPr lang="en-US"/>
              <a:t>dan sensorik untuk dapat mengontrol seluruh area </a:t>
            </a:r>
            <a:r>
              <a:rPr lang="en-US" smtClean="0"/>
              <a:t>tubuh</a:t>
            </a:r>
            <a:endParaRPr lang="en-US"/>
          </a:p>
        </p:txBody>
      </p:sp>
    </p:spTree>
    <p:extLst>
      <p:ext uri="{BB962C8B-B14F-4D97-AF65-F5344CB8AC3E}">
        <p14:creationId xmlns:p14="http://schemas.microsoft.com/office/powerpoint/2010/main" val="3408838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74638"/>
            <a:ext cx="7283152" cy="490066"/>
          </a:xfrm>
        </p:spPr>
        <p:txBody>
          <a:bodyPr/>
          <a:lstStyle/>
          <a:p>
            <a:endParaRPr lang="en-US"/>
          </a:p>
        </p:txBody>
      </p:sp>
      <p:sp>
        <p:nvSpPr>
          <p:cNvPr id="3" name="Content Placeholder 2"/>
          <p:cNvSpPr>
            <a:spLocks noGrp="1"/>
          </p:cNvSpPr>
          <p:nvPr>
            <p:ph idx="1"/>
          </p:nvPr>
        </p:nvSpPr>
        <p:spPr>
          <a:xfrm>
            <a:off x="0" y="1052736"/>
            <a:ext cx="8964488" cy="5071839"/>
          </a:xfrm>
        </p:spPr>
        <p:txBody>
          <a:bodyPr/>
          <a:lstStyle/>
          <a:p>
            <a:r>
              <a:rPr lang="en-US" smtClean="0"/>
              <a:t>2. Aktivitas sebagian</a:t>
            </a:r>
          </a:p>
          <a:p>
            <a:pPr algn="just"/>
            <a:r>
              <a:rPr lang="en-US"/>
              <a:t>	K</a:t>
            </a:r>
            <a:r>
              <a:rPr lang="en-US" smtClean="0"/>
              <a:t>emampuan </a:t>
            </a:r>
            <a:r>
              <a:rPr lang="en-US"/>
              <a:t>seseorang untuk bergerak dengan batasan jelas dan tidak </a:t>
            </a:r>
            <a:r>
              <a:rPr lang="en-US" smtClean="0"/>
              <a:t>mampu </a:t>
            </a:r>
            <a:r>
              <a:rPr lang="en-US"/>
              <a:t>bergerak secara bebas karena dipengaruhi oleh gangguan saraf motorik dan </a:t>
            </a:r>
            <a:r>
              <a:rPr lang="en-US" smtClean="0"/>
              <a:t>sensorik </a:t>
            </a:r>
            <a:r>
              <a:rPr lang="en-US"/>
              <a:t>pada area tubuhnya</a:t>
            </a:r>
            <a:r>
              <a:rPr lang="en-US" smtClean="0"/>
              <a:t>.</a:t>
            </a:r>
          </a:p>
          <a:p>
            <a:pPr algn="just"/>
            <a:r>
              <a:rPr lang="en-US"/>
              <a:t>	</a:t>
            </a:r>
            <a:r>
              <a:rPr lang="en-US" smtClean="0"/>
              <a:t>Contoh :patah </a:t>
            </a:r>
            <a:r>
              <a:rPr lang="en-US"/>
              <a:t>tulang dengan pemasangan traksi. Pada pasien </a:t>
            </a:r>
            <a:r>
              <a:rPr lang="en-US" smtClean="0"/>
              <a:t>hemiparesis dapat </a:t>
            </a:r>
            <a:r>
              <a:rPr lang="en-US"/>
              <a:t>mengalami aktivitas sebagian pada ekstremitas bawah karena kehilangan kontrol motorik dan sensorik. </a:t>
            </a:r>
          </a:p>
          <a:p>
            <a:endParaRPr lang="en-US"/>
          </a:p>
        </p:txBody>
      </p:sp>
    </p:spTree>
    <p:extLst>
      <p:ext uri="{BB962C8B-B14F-4D97-AF65-F5344CB8AC3E}">
        <p14:creationId xmlns:p14="http://schemas.microsoft.com/office/powerpoint/2010/main" val="1768610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8013" cy="418058"/>
          </a:xfrm>
        </p:spPr>
        <p:txBody>
          <a:bodyPr/>
          <a:lstStyle/>
          <a:p>
            <a:endParaRPr lang="en-US"/>
          </a:p>
        </p:txBody>
      </p:sp>
      <p:sp>
        <p:nvSpPr>
          <p:cNvPr id="3" name="Content Placeholder 2"/>
          <p:cNvSpPr>
            <a:spLocks noGrp="1"/>
          </p:cNvSpPr>
          <p:nvPr>
            <p:ph idx="1"/>
          </p:nvPr>
        </p:nvSpPr>
        <p:spPr/>
        <p:txBody>
          <a:bodyPr/>
          <a:lstStyle/>
          <a:p>
            <a:r>
              <a:rPr lang="en-US" smtClean="0"/>
              <a:t>Jenis Aktivitas </a:t>
            </a:r>
            <a:r>
              <a:rPr lang="en-US"/>
              <a:t>sebagian </a:t>
            </a:r>
            <a:r>
              <a:rPr lang="en-US" smtClean="0"/>
              <a:t>:</a:t>
            </a:r>
            <a:endParaRPr lang="en-US"/>
          </a:p>
          <a:p>
            <a:r>
              <a:rPr lang="en-US" smtClean="0"/>
              <a:t>a</a:t>
            </a:r>
            <a:r>
              <a:rPr lang="en-US"/>
              <a:t>)  </a:t>
            </a:r>
            <a:r>
              <a:rPr lang="en-US" smtClean="0"/>
              <a:t>Aktivitas </a:t>
            </a:r>
            <a:r>
              <a:rPr lang="en-US"/>
              <a:t>sebagian </a:t>
            </a:r>
            <a:r>
              <a:rPr lang="en-US" smtClean="0"/>
              <a:t>temporer</a:t>
            </a:r>
          </a:p>
          <a:p>
            <a:pPr algn="just"/>
            <a:r>
              <a:rPr lang="en-US"/>
              <a:t>	</a:t>
            </a:r>
            <a:r>
              <a:rPr lang="en-US" smtClean="0"/>
              <a:t>kemampuan </a:t>
            </a:r>
            <a:r>
              <a:rPr lang="en-US"/>
              <a:t>individu untuk bergerak dengan batasan yang sifatnya sementara. Hal tersebut dapat disebabkan oleh trauma reversibel pada system musculoskeletal, </a:t>
            </a:r>
            <a:r>
              <a:rPr lang="en-US" smtClean="0"/>
              <a:t>contoh: dislokasi </a:t>
            </a:r>
            <a:r>
              <a:rPr lang="en-US"/>
              <a:t>sendi dan tulang</a:t>
            </a:r>
            <a:r>
              <a:rPr lang="en-US" smtClean="0"/>
              <a:t>.</a:t>
            </a:r>
            <a:endParaRPr lang="en-US"/>
          </a:p>
        </p:txBody>
      </p:sp>
    </p:spTree>
    <p:extLst>
      <p:ext uri="{BB962C8B-B14F-4D97-AF65-F5344CB8AC3E}">
        <p14:creationId xmlns:p14="http://schemas.microsoft.com/office/powerpoint/2010/main" val="2857622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mtClean="0"/>
              <a:t>b) Aktivitas permanen</a:t>
            </a:r>
          </a:p>
          <a:p>
            <a:pPr algn="just"/>
            <a:r>
              <a:rPr lang="en-US"/>
              <a:t>	</a:t>
            </a:r>
            <a:r>
              <a:rPr lang="en-US" smtClean="0"/>
              <a:t>kemampuan </a:t>
            </a:r>
            <a:r>
              <a:rPr lang="en-US"/>
              <a:t>individu untuk bergerak dengan batasan yang sifatnya menetap. Hal tersebut disebabkan oleh rusaknya system saraf yang reversibel, </a:t>
            </a:r>
            <a:r>
              <a:rPr lang="en-US" smtClean="0"/>
              <a:t>contoh </a:t>
            </a:r>
            <a:r>
              <a:rPr lang="en-US"/>
              <a:t>terjadinya </a:t>
            </a:r>
            <a:r>
              <a:rPr lang="en-US" smtClean="0"/>
              <a:t>hemiplegia </a:t>
            </a:r>
            <a:r>
              <a:rPr lang="en-US"/>
              <a:t>karena stroke, paraplegi karena cedera tulang belakang, poliomilitis karena terganggunya system saraf motorik dan sensorik.</a:t>
            </a:r>
          </a:p>
          <a:p>
            <a:endParaRPr lang="en-US"/>
          </a:p>
        </p:txBody>
      </p:sp>
    </p:spTree>
    <p:extLst>
      <p:ext uri="{BB962C8B-B14F-4D97-AF65-F5344CB8AC3E}">
        <p14:creationId xmlns:p14="http://schemas.microsoft.com/office/powerpoint/2010/main" val="1819123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8013" cy="490066"/>
          </a:xfrm>
        </p:spPr>
        <p:txBody>
          <a:bodyPr/>
          <a:lstStyle/>
          <a:p>
            <a:endParaRPr lang="en-US"/>
          </a:p>
        </p:txBody>
      </p:sp>
      <p:sp>
        <p:nvSpPr>
          <p:cNvPr id="3" name="Content Placeholder 2"/>
          <p:cNvSpPr>
            <a:spLocks noGrp="1"/>
          </p:cNvSpPr>
          <p:nvPr>
            <p:ph idx="1"/>
          </p:nvPr>
        </p:nvSpPr>
        <p:spPr>
          <a:xfrm>
            <a:off x="323528" y="980728"/>
            <a:ext cx="8361685" cy="5143847"/>
          </a:xfrm>
        </p:spPr>
        <p:txBody>
          <a:bodyPr/>
          <a:lstStyle/>
          <a:p>
            <a:r>
              <a:rPr lang="en-US" sz="2800" u="sng" smtClean="0"/>
              <a:t>Jenis latihan :</a:t>
            </a:r>
            <a:endParaRPr lang="en-US" sz="2800" smtClean="0"/>
          </a:p>
          <a:p>
            <a:pPr algn="just"/>
            <a:r>
              <a:rPr lang="en-US" sz="2800" smtClean="0"/>
              <a:t>1</a:t>
            </a:r>
            <a:r>
              <a:rPr lang="en-US" sz="2800"/>
              <a:t>)      Latihan </a:t>
            </a:r>
            <a:r>
              <a:rPr lang="en-US" sz="2800" smtClean="0"/>
              <a:t>fleksibilitas</a:t>
            </a:r>
          </a:p>
          <a:p>
            <a:pPr algn="just"/>
            <a:r>
              <a:rPr lang="en-US" sz="2800" smtClean="0"/>
              <a:t> 			peregangan untuk memperbaiki kisaran gerakan </a:t>
            </a:r>
            <a:r>
              <a:rPr lang="en-US" sz="2800"/>
              <a:t>otot dan sendi. </a:t>
            </a:r>
          </a:p>
          <a:p>
            <a:pPr algn="just"/>
            <a:r>
              <a:rPr lang="en-US" sz="2800"/>
              <a:t>2)      Latihan </a:t>
            </a:r>
            <a:r>
              <a:rPr lang="en-US" sz="2800" smtClean="0"/>
              <a:t>aerobik</a:t>
            </a:r>
          </a:p>
          <a:p>
            <a:pPr algn="just"/>
            <a:r>
              <a:rPr lang="en-US" sz="2800"/>
              <a:t>	</a:t>
            </a:r>
            <a:r>
              <a:rPr lang="en-US" sz="2800" smtClean="0"/>
              <a:t>		seperti</a:t>
            </a:r>
            <a:r>
              <a:rPr lang="en-US" sz="2800"/>
              <a:t> berjalan dan berlari berpusat </a:t>
            </a:r>
            <a:r>
              <a:rPr lang="en-US" sz="2800" smtClean="0"/>
              <a:t>pada penambahan </a:t>
            </a:r>
            <a:r>
              <a:rPr lang="en-US" sz="2800"/>
              <a:t>daya tahan kardiovaskular</a:t>
            </a:r>
            <a:r>
              <a:rPr lang="en-US" sz="2800" smtClean="0"/>
              <a:t>.</a:t>
            </a:r>
          </a:p>
          <a:p>
            <a:pPr algn="just"/>
            <a:r>
              <a:rPr lang="en-US" sz="2800"/>
              <a:t>3) Latihan </a:t>
            </a:r>
            <a:r>
              <a:rPr lang="en-US" sz="2800" smtClean="0"/>
              <a:t>anaerobik</a:t>
            </a:r>
          </a:p>
          <a:p>
            <a:pPr algn="just"/>
            <a:r>
              <a:rPr lang="en-US" sz="2800"/>
              <a:t>	</a:t>
            </a:r>
            <a:r>
              <a:rPr lang="en-US" sz="2800" smtClean="0"/>
              <a:t>		seperti</a:t>
            </a:r>
            <a:r>
              <a:rPr lang="en-US" sz="2800"/>
              <a:t> angkat besi menambah kekuatan otot jangka pendek. </a:t>
            </a:r>
          </a:p>
          <a:p>
            <a:endParaRPr lang="en-US"/>
          </a:p>
        </p:txBody>
      </p:sp>
    </p:spTree>
    <p:extLst>
      <p:ext uri="{BB962C8B-B14F-4D97-AF65-F5344CB8AC3E}">
        <p14:creationId xmlns:p14="http://schemas.microsoft.com/office/powerpoint/2010/main" val="1520665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8013" cy="864096"/>
          </a:xfrm>
        </p:spPr>
        <p:txBody>
          <a:bodyPr/>
          <a:lstStyle/>
          <a:p>
            <a:r>
              <a:rPr lang="en-US" sz="2400" b="1"/>
              <a:t>Faktor yang </a:t>
            </a:r>
            <a:r>
              <a:rPr lang="en-US" sz="2400" b="1" smtClean="0"/>
              <a:t>Mempengaruhi </a:t>
            </a:r>
            <a:br>
              <a:rPr lang="en-US" sz="2400" b="1" smtClean="0"/>
            </a:br>
            <a:r>
              <a:rPr lang="en-US" sz="2400" b="1" smtClean="0"/>
              <a:t>Aktivitas dan Latihan</a:t>
            </a:r>
            <a:endParaRPr lang="en-US" sz="2400" b="1"/>
          </a:p>
        </p:txBody>
      </p:sp>
      <p:sp>
        <p:nvSpPr>
          <p:cNvPr id="3" name="Content Placeholder 2"/>
          <p:cNvSpPr>
            <a:spLocks noGrp="1"/>
          </p:cNvSpPr>
          <p:nvPr>
            <p:ph idx="1"/>
          </p:nvPr>
        </p:nvSpPr>
        <p:spPr/>
        <p:txBody>
          <a:bodyPr/>
          <a:lstStyle/>
          <a:p>
            <a:pPr algn="just"/>
            <a:r>
              <a:rPr lang="en-US" sz="2000" smtClean="0"/>
              <a:t>a) Gaya hidup</a:t>
            </a:r>
          </a:p>
          <a:p>
            <a:pPr algn="just"/>
            <a:r>
              <a:rPr lang="en-US" sz="2000"/>
              <a:t>	</a:t>
            </a:r>
            <a:r>
              <a:rPr lang="en-US" sz="2000" smtClean="0"/>
              <a:t>Perubahan </a:t>
            </a:r>
            <a:r>
              <a:rPr lang="en-US" sz="2000"/>
              <a:t>gaya hidup dapat mempengaruhi kemampuan aktivitas seseorang karena berdampak pada perilaku kebiasaan sehari-hari.</a:t>
            </a:r>
          </a:p>
          <a:p>
            <a:pPr algn="just"/>
            <a:r>
              <a:rPr lang="en-US" sz="2000" smtClean="0"/>
              <a:t>b) Proses </a:t>
            </a:r>
            <a:r>
              <a:rPr lang="en-US" sz="2000"/>
              <a:t>penyakit/cedera. </a:t>
            </a:r>
            <a:endParaRPr lang="en-US" sz="2000" smtClean="0"/>
          </a:p>
          <a:p>
            <a:pPr algn="just"/>
            <a:r>
              <a:rPr lang="en-US" sz="2000" smtClean="0"/>
              <a:t>	Proses </a:t>
            </a:r>
            <a:r>
              <a:rPr lang="en-US" sz="2000"/>
              <a:t>penyakit dapat mempengaruhi </a:t>
            </a:r>
            <a:r>
              <a:rPr lang="en-US" sz="2000" smtClean="0"/>
              <a:t>kemampuan </a:t>
            </a:r>
            <a:r>
              <a:rPr lang="en-US" sz="2000"/>
              <a:t>aktivitas karena dapat mempengaruhi fungsi system tubuh.</a:t>
            </a:r>
          </a:p>
          <a:p>
            <a:pPr algn="just"/>
            <a:r>
              <a:rPr lang="en-US" sz="2000" smtClean="0"/>
              <a:t>c) Kebudayaan</a:t>
            </a:r>
          </a:p>
          <a:p>
            <a:pPr algn="just"/>
            <a:r>
              <a:rPr lang="en-US" sz="2000" smtClean="0"/>
              <a:t>	Kemampuan </a:t>
            </a:r>
            <a:r>
              <a:rPr lang="en-US" sz="2000"/>
              <a:t>melakukan aktivitas dapat juga dipengaruhi kebudayaan, contohnya orang yang memiliki budaya sering berjalan jauh memiliki kemampuan aktivitas yang kuat, sebaliknya ada orang yang mengalami gangguan aktivitas (sakit) karena budaya dan adat dilarang beraktivitas.</a:t>
            </a:r>
          </a:p>
          <a:p>
            <a:pPr algn="just"/>
            <a:endParaRPr lang="en-US"/>
          </a:p>
        </p:txBody>
      </p:sp>
    </p:spTree>
    <p:extLst>
      <p:ext uri="{BB962C8B-B14F-4D97-AF65-F5344CB8AC3E}">
        <p14:creationId xmlns:p14="http://schemas.microsoft.com/office/powerpoint/2010/main" val="1774048836"/>
      </p:ext>
    </p:extLst>
  </p:cSld>
  <p:clrMapOvr>
    <a:masterClrMapping/>
  </p:clrMapOvr>
</p:sld>
</file>

<file path=ppt/theme/theme1.xml><?xml version="1.0" encoding="utf-8"?>
<a:theme xmlns:a="http://schemas.openxmlformats.org/drawingml/2006/main" name="unisa">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Noto Sans CJK SC Regular"/>
        <a:cs typeface="Noto Sans CJK SC Regular"/>
      </a:majorFont>
      <a:minorFont>
        <a:latin typeface="Calibri"/>
        <a:ea typeface="Noto Sans CJK SC Regular"/>
        <a:cs typeface="Noto Sans CJK SC Regula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id-ID"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id-ID"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unisa</Template>
  <TotalTime>1399</TotalTime>
  <Words>293</Words>
  <Application>Microsoft Office PowerPoint</Application>
  <PresentationFormat>On-screen Show (4:3)</PresentationFormat>
  <Paragraphs>79</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Noto Sans CJK SC Regular</vt:lpstr>
      <vt:lpstr>Times New Roman</vt:lpstr>
      <vt:lpstr>unisa</vt:lpstr>
      <vt:lpstr>Aktivitas dan Latihan</vt:lpstr>
      <vt:lpstr>Definisi</vt:lpstr>
      <vt:lpstr>PowerPoint Presentation</vt:lpstr>
      <vt:lpstr>   Jenis Aktivitas dan Latihan</vt:lpstr>
      <vt:lpstr>PowerPoint Presentation</vt:lpstr>
      <vt:lpstr>PowerPoint Presentation</vt:lpstr>
      <vt:lpstr>PowerPoint Presentation</vt:lpstr>
      <vt:lpstr>PowerPoint Presentation</vt:lpstr>
      <vt:lpstr>Faktor yang Mempengaruhi  Aktivitas dan Latihan</vt:lpstr>
      <vt:lpstr>PowerPoint Presentation</vt:lpstr>
      <vt:lpstr>Nilai Aktivitas dan Latihan</vt:lpstr>
      <vt:lpstr>Range of motion (ROM)</vt:lpstr>
      <vt:lpstr>TUJUAN</vt:lpstr>
      <vt:lpstr>PowerPoint Presentation</vt:lpstr>
      <vt:lpstr>PowerPoint Presentation</vt:lpstr>
      <vt:lpstr>Tipe ROM</vt:lpstr>
      <vt:lpstr>WAKTU LATIHAN</vt:lpstr>
      <vt:lpstr>Penugasan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APLIKASI TEORI KEPERAWATAN</dc:title>
  <dc:creator>FAHMI</dc:creator>
  <cp:lastModifiedBy>user</cp:lastModifiedBy>
  <cp:revision>66</cp:revision>
  <dcterms:created xsi:type="dcterms:W3CDTF">2019-11-08T01:32:08Z</dcterms:created>
  <dcterms:modified xsi:type="dcterms:W3CDTF">2020-01-15T23:38:50Z</dcterms:modified>
</cp:coreProperties>
</file>