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E5496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314" y="0"/>
            <a:ext cx="756856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1110" dirty="0"/>
              <a:t>EFISIENSI</a:t>
            </a:r>
            <a:r>
              <a:rPr sz="8000" spc="-720" dirty="0"/>
              <a:t> </a:t>
            </a:r>
            <a:r>
              <a:rPr sz="8000" spc="-275" dirty="0"/>
              <a:t>PASAR</a:t>
            </a:r>
            <a:endParaRPr sz="8000"/>
          </a:p>
        </p:txBody>
      </p:sp>
      <p:sp>
        <p:nvSpPr>
          <p:cNvPr id="4" name="object 4"/>
          <p:cNvSpPr txBox="1"/>
          <p:nvPr/>
        </p:nvSpPr>
        <p:spPr>
          <a:xfrm>
            <a:off x="2356485" y="6486855"/>
            <a:ext cx="4431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Teori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Portofolio 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000" spc="-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Verdana"/>
                <a:cs typeface="Verdana"/>
              </a:rPr>
              <a:t>Analisis </a:t>
            </a:r>
            <a:r>
              <a:rPr sz="2000" spc="-114" dirty="0">
                <a:solidFill>
                  <a:srgbClr val="FFFFFF"/>
                </a:solidFill>
                <a:latin typeface="Verdana"/>
                <a:cs typeface="Verdana"/>
              </a:rPr>
              <a:t>Investasi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610" y="175082"/>
            <a:ext cx="7409180" cy="112268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508760" marR="5080" indent="-1496695">
              <a:lnSpc>
                <a:spcPts val="3840"/>
              </a:lnSpc>
              <a:spcBef>
                <a:spcPts val="1025"/>
              </a:spcBef>
            </a:pPr>
            <a:r>
              <a:rPr sz="4000" spc="-200" dirty="0"/>
              <a:t>Definisi </a:t>
            </a:r>
            <a:r>
              <a:rPr sz="4000" spc="-265" dirty="0"/>
              <a:t>Efisiensi </a:t>
            </a:r>
            <a:r>
              <a:rPr sz="4000" spc="-90" dirty="0"/>
              <a:t>Pasar</a:t>
            </a:r>
            <a:r>
              <a:rPr sz="4000" spc="-475" dirty="0"/>
              <a:t> </a:t>
            </a:r>
            <a:r>
              <a:rPr sz="4000" spc="-114" dirty="0"/>
              <a:t>Berdasar  </a:t>
            </a:r>
            <a:r>
              <a:rPr sz="4000" spc="-270" dirty="0"/>
              <a:t>Distribusi</a:t>
            </a:r>
            <a:r>
              <a:rPr sz="4000" spc="-305" dirty="0"/>
              <a:t> </a:t>
            </a:r>
            <a:r>
              <a:rPr sz="4000" spc="-225" dirty="0"/>
              <a:t>Informasi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457200" y="3598798"/>
            <a:ext cx="8229600" cy="1816100"/>
          </a:xfrm>
          <a:prstGeom prst="rect">
            <a:avLst/>
          </a:prstGeom>
          <a:solidFill>
            <a:srgbClr val="6FAC46"/>
          </a:solidFill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86055" marR="180975" algn="ctr">
              <a:lnSpc>
                <a:spcPct val="100000"/>
              </a:lnSpc>
              <a:spcBef>
                <a:spcPts val="300"/>
              </a:spcBef>
            </a:pP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Pasar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Verdana"/>
                <a:cs typeface="Verdana"/>
              </a:rPr>
              <a:t>dikatakan</a:t>
            </a:r>
            <a:r>
              <a:rPr sz="28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efisien</a:t>
            </a:r>
            <a:r>
              <a:rPr sz="28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Verdana"/>
                <a:cs typeface="Verdana"/>
              </a:rPr>
              <a:t>terhadap</a:t>
            </a: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suatu</a:t>
            </a:r>
            <a:r>
              <a:rPr sz="2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sistem  </a:t>
            </a:r>
            <a:r>
              <a:rPr sz="2800" spc="-130" dirty="0">
                <a:solidFill>
                  <a:srgbClr val="FFFFFF"/>
                </a:solidFill>
                <a:latin typeface="Verdana"/>
                <a:cs typeface="Verdana"/>
              </a:rPr>
              <a:t>informasi, </a:t>
            </a:r>
            <a:r>
              <a:rPr sz="2800" spc="-155" dirty="0">
                <a:solidFill>
                  <a:srgbClr val="FFFFFF"/>
                </a:solidFill>
                <a:latin typeface="Verdana"/>
                <a:cs typeface="Verdana"/>
              </a:rPr>
              <a:t>jika </a:t>
            </a:r>
            <a:r>
              <a:rPr sz="2800" spc="10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2800" spc="30" dirty="0">
                <a:solidFill>
                  <a:srgbClr val="FFFFFF"/>
                </a:solidFill>
                <a:latin typeface="Verdana"/>
                <a:cs typeface="Verdana"/>
              </a:rPr>
              <a:t>hanya </a:t>
            </a:r>
            <a:r>
              <a:rPr sz="2800" spc="-155" dirty="0">
                <a:solidFill>
                  <a:srgbClr val="FFFFFF"/>
                </a:solidFill>
                <a:latin typeface="Verdana"/>
                <a:cs typeface="Verdana"/>
              </a:rPr>
              <a:t>jika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harga-harga  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sekuritas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bertindak </a:t>
            </a:r>
            <a:r>
              <a:rPr sz="2800" spc="-35" dirty="0">
                <a:solidFill>
                  <a:srgbClr val="FFFFFF"/>
                </a:solidFill>
                <a:latin typeface="Verdana"/>
                <a:cs typeface="Verdana"/>
              </a:rPr>
              <a:t>seakan-akan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setiap</a:t>
            </a:r>
            <a:r>
              <a:rPr sz="2800" spc="-5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orang  </a:t>
            </a:r>
            <a:r>
              <a:rPr sz="2800" spc="10" dirty="0">
                <a:solidFill>
                  <a:srgbClr val="FFFFFF"/>
                </a:solidFill>
                <a:latin typeface="Verdana"/>
                <a:cs typeface="Verdana"/>
              </a:rPr>
              <a:t>mengamati </a:t>
            </a:r>
            <a:r>
              <a:rPr sz="2800" spc="-185" dirty="0">
                <a:solidFill>
                  <a:srgbClr val="FFFFFF"/>
                </a:solidFill>
                <a:latin typeface="Verdana"/>
                <a:cs typeface="Verdana"/>
              </a:rPr>
              <a:t>sistem </a:t>
            </a:r>
            <a:r>
              <a:rPr sz="2800" spc="-120" dirty="0">
                <a:solidFill>
                  <a:srgbClr val="FFFFFF"/>
                </a:solidFill>
                <a:latin typeface="Verdana"/>
                <a:cs typeface="Verdana"/>
              </a:rPr>
              <a:t>informasi</a:t>
            </a:r>
            <a:r>
              <a:rPr sz="2800" spc="-4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Verdana"/>
                <a:cs typeface="Verdana"/>
              </a:rPr>
              <a:t>tersebut.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7370" y="1570990"/>
            <a:ext cx="5476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7244" marR="5080" indent="-80518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Beaver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(1989)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mendefinisikan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efisiensi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pasar</a:t>
            </a:r>
            <a:r>
              <a:rPr sz="1800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yang 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didasarkan </a:t>
            </a:r>
            <a:r>
              <a:rPr sz="1800" spc="120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1800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informasi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berikut: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0020">
              <a:alpha val="8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610" y="147066"/>
            <a:ext cx="7405370" cy="112268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126490" marR="5080" indent="-1114425">
              <a:lnSpc>
                <a:spcPts val="3840"/>
              </a:lnSpc>
              <a:spcBef>
                <a:spcPts val="1025"/>
              </a:spcBef>
            </a:pPr>
            <a:r>
              <a:rPr sz="4000" spc="-200" dirty="0"/>
              <a:t>Definisi </a:t>
            </a:r>
            <a:r>
              <a:rPr sz="4000" spc="-270" dirty="0"/>
              <a:t>Efisiensi </a:t>
            </a:r>
            <a:r>
              <a:rPr sz="4000" spc="-90" dirty="0"/>
              <a:t>Pasar</a:t>
            </a:r>
            <a:r>
              <a:rPr sz="4000" spc="-455" dirty="0"/>
              <a:t> </a:t>
            </a:r>
            <a:r>
              <a:rPr sz="4000" spc="-114" dirty="0"/>
              <a:t>Berdasar  </a:t>
            </a:r>
            <a:r>
              <a:rPr sz="4000" spc="280" dirty="0"/>
              <a:t>pada </a:t>
            </a:r>
            <a:r>
              <a:rPr sz="4000" spc="-204" dirty="0"/>
              <a:t>Proses</a:t>
            </a:r>
            <a:r>
              <a:rPr sz="4000" spc="-885" dirty="0"/>
              <a:t> </a:t>
            </a:r>
            <a:r>
              <a:rPr sz="4000" spc="-145" dirty="0"/>
              <a:t>Dinamik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97763" y="2854909"/>
            <a:ext cx="754570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Pasar </a:t>
            </a:r>
            <a:r>
              <a:rPr sz="2800" spc="3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efisien </a:t>
            </a:r>
            <a:r>
              <a:rPr sz="2800" spc="90" dirty="0">
                <a:solidFill>
                  <a:srgbClr val="FFFFFF"/>
                </a:solidFill>
                <a:latin typeface="Verdana"/>
                <a:cs typeface="Verdana"/>
              </a:rPr>
              <a:t>adalah 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pasar </a:t>
            </a:r>
            <a:r>
              <a:rPr sz="2800" spc="30" dirty="0">
                <a:solidFill>
                  <a:srgbClr val="FFFFFF"/>
                </a:solidFill>
                <a:latin typeface="Verdana"/>
                <a:cs typeface="Verdana"/>
              </a:rPr>
              <a:t>yang 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harga-harga </a:t>
            </a:r>
            <a:r>
              <a:rPr sz="2800" spc="-120" dirty="0">
                <a:solidFill>
                  <a:srgbClr val="FFFFFF"/>
                </a:solidFill>
                <a:latin typeface="Verdana"/>
                <a:cs typeface="Verdana"/>
              </a:rPr>
              <a:t>sekuritasnya </a:t>
            </a:r>
            <a:r>
              <a:rPr sz="2800" spc="30" dirty="0">
                <a:solidFill>
                  <a:srgbClr val="FFFFFF"/>
                </a:solidFill>
                <a:latin typeface="Verdana"/>
                <a:cs typeface="Verdana"/>
              </a:rPr>
              <a:t>secara </a:t>
            </a:r>
            <a:r>
              <a:rPr sz="2800" spc="145" dirty="0">
                <a:solidFill>
                  <a:srgbClr val="FFFFFF"/>
                </a:solidFill>
                <a:latin typeface="Verdana"/>
                <a:cs typeface="Verdana"/>
              </a:rPr>
              <a:t>cepat  </a:t>
            </a:r>
            <a:r>
              <a:rPr sz="2800" spc="105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800" spc="-7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Verdana"/>
                <a:cs typeface="Verdana"/>
              </a:rPr>
              <a:t>penuh 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mencerminkan </a:t>
            </a:r>
            <a:r>
              <a:rPr sz="2800" spc="-40" dirty="0">
                <a:solidFill>
                  <a:srgbClr val="FFFFFF"/>
                </a:solidFill>
                <a:latin typeface="Verdana"/>
                <a:cs typeface="Verdana"/>
              </a:rPr>
              <a:t>semua </a:t>
            </a:r>
            <a:r>
              <a:rPr sz="2800" spc="-120" dirty="0">
                <a:solidFill>
                  <a:srgbClr val="FFFFFF"/>
                </a:solidFill>
                <a:latin typeface="Verdana"/>
                <a:cs typeface="Verdana"/>
              </a:rPr>
              <a:t>infromasi  </a:t>
            </a:r>
            <a:r>
              <a:rPr sz="2800" spc="3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800" spc="-55" dirty="0">
                <a:solidFill>
                  <a:srgbClr val="FFFFFF"/>
                </a:solidFill>
                <a:latin typeface="Verdana"/>
                <a:cs typeface="Verdana"/>
              </a:rPr>
              <a:t>tersedia </a:t>
            </a:r>
            <a:r>
              <a:rPr sz="2800" spc="40" dirty="0">
                <a:solidFill>
                  <a:srgbClr val="FFFFFF"/>
                </a:solidFill>
                <a:latin typeface="Verdana"/>
                <a:cs typeface="Verdana"/>
              </a:rPr>
              <a:t>terhadap</a:t>
            </a:r>
            <a:r>
              <a:rPr sz="2800" spc="-7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Verdana"/>
                <a:cs typeface="Verdana"/>
              </a:rPr>
              <a:t>aktiva </a:t>
            </a:r>
            <a:r>
              <a:rPr sz="2800" spc="-105" dirty="0">
                <a:solidFill>
                  <a:srgbClr val="FFFFFF"/>
                </a:solidFill>
                <a:latin typeface="Verdana"/>
                <a:cs typeface="Verdana"/>
              </a:rPr>
              <a:t>tersebut.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198245" marR="5080" indent="-1186180">
              <a:lnSpc>
                <a:spcPts val="4650"/>
              </a:lnSpc>
              <a:spcBef>
                <a:spcPts val="675"/>
              </a:spcBef>
            </a:pPr>
            <a:r>
              <a:rPr spc="-10" dirty="0"/>
              <a:t>Alasan </a:t>
            </a:r>
            <a:r>
              <a:rPr spc="-40" dirty="0"/>
              <a:t>pasar </a:t>
            </a:r>
            <a:r>
              <a:rPr spc="55" dirty="0"/>
              <a:t>yang</a:t>
            </a:r>
            <a:r>
              <a:rPr spc="-985" dirty="0"/>
              <a:t> </a:t>
            </a:r>
            <a:r>
              <a:rPr spc="-245" dirty="0"/>
              <a:t>Efisien  </a:t>
            </a:r>
            <a:r>
              <a:rPr spc="165" dirty="0"/>
              <a:t>dan </a:t>
            </a:r>
            <a:r>
              <a:rPr spc="-190" dirty="0"/>
              <a:t>Tidak</a:t>
            </a:r>
            <a:r>
              <a:rPr spc="-815" dirty="0"/>
              <a:t> </a:t>
            </a:r>
            <a:r>
              <a:rPr spc="-245" dirty="0"/>
              <a:t>Efisien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88840" y="3899154"/>
            <a:ext cx="33045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5080" indent="-30480">
              <a:lnSpc>
                <a:spcPct val="150000"/>
              </a:lnSpc>
              <a:spcBef>
                <a:spcPts val="100"/>
              </a:spcBef>
              <a:tabLst>
                <a:tab pos="803275" algn="l"/>
                <a:tab pos="843280" algn="l"/>
                <a:tab pos="1743710" algn="l"/>
                <a:tab pos="2146300" algn="l"/>
                <a:tab pos="2394585" algn="l"/>
                <a:tab pos="2854960" algn="l"/>
              </a:tabLst>
            </a:pP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170" dirty="0">
                <a:latin typeface="Verdana"/>
                <a:cs typeface="Verdana"/>
              </a:rPr>
              <a:t>c</a:t>
            </a:r>
            <a:r>
              <a:rPr sz="1800" spc="190" dirty="0">
                <a:latin typeface="Verdana"/>
                <a:cs typeface="Verdana"/>
              </a:rPr>
              <a:t>a</a:t>
            </a:r>
            <a:r>
              <a:rPr sz="1800" spc="-165" dirty="0">
                <a:latin typeface="Verdana"/>
                <a:cs typeface="Verdana"/>
              </a:rPr>
              <a:t>k</a:t>
            </a:r>
            <a:r>
              <a:rPr sz="1800" dirty="0">
                <a:latin typeface="Verdana"/>
                <a:cs typeface="Verdana"/>
              </a:rPr>
              <a:t>		</a:t>
            </a:r>
            <a:r>
              <a:rPr sz="1800" spc="-185" dirty="0">
                <a:latin typeface="Verdana"/>
                <a:cs typeface="Verdana"/>
              </a:rPr>
              <a:t>(</a:t>
            </a:r>
            <a:r>
              <a:rPr sz="1800" i="1" spc="-35" dirty="0">
                <a:latin typeface="Verdana"/>
                <a:cs typeface="Verdana"/>
              </a:rPr>
              <a:t>r</a:t>
            </a:r>
            <a:r>
              <a:rPr sz="1800" i="1" spc="-60" dirty="0">
                <a:latin typeface="Verdana"/>
                <a:cs typeface="Verdana"/>
              </a:rPr>
              <a:t>a</a:t>
            </a:r>
            <a:r>
              <a:rPr sz="1800" i="1" spc="-55" dirty="0">
                <a:latin typeface="Verdana"/>
                <a:cs typeface="Verdana"/>
              </a:rPr>
              <a:t>n</a:t>
            </a:r>
            <a:r>
              <a:rPr sz="1800" i="1" spc="30" dirty="0">
                <a:latin typeface="Verdana"/>
                <a:cs typeface="Verdana"/>
              </a:rPr>
              <a:t>do</a:t>
            </a:r>
            <a:r>
              <a:rPr sz="1800" i="1" spc="65" dirty="0">
                <a:latin typeface="Verdana"/>
                <a:cs typeface="Verdana"/>
              </a:rPr>
              <a:t>m</a:t>
            </a:r>
            <a:r>
              <a:rPr sz="1800" spc="-155" dirty="0">
                <a:latin typeface="Verdana"/>
                <a:cs typeface="Verdana"/>
              </a:rPr>
              <a:t>)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125" dirty="0">
                <a:latin typeface="Verdana"/>
                <a:cs typeface="Verdana"/>
              </a:rPr>
              <a:t>d</a:t>
            </a:r>
            <a:r>
              <a:rPr sz="1800" spc="130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14" dirty="0">
                <a:latin typeface="Verdana"/>
                <a:cs typeface="Verdana"/>
              </a:rPr>
              <a:t>ti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75" dirty="0">
                <a:latin typeface="Verdana"/>
                <a:cs typeface="Verdana"/>
              </a:rPr>
              <a:t>p  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170" dirty="0">
                <a:latin typeface="Verdana"/>
                <a:cs typeface="Verdana"/>
              </a:rPr>
              <a:t>c</a:t>
            </a:r>
            <a:r>
              <a:rPr sz="1800" spc="190" dirty="0">
                <a:latin typeface="Verdana"/>
                <a:cs typeface="Verdana"/>
              </a:rPr>
              <a:t>a</a:t>
            </a:r>
            <a:r>
              <a:rPr sz="1800" spc="-165" dirty="0">
                <a:latin typeface="Verdana"/>
                <a:cs typeface="Verdana"/>
              </a:rPr>
              <a:t>k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114" dirty="0">
                <a:latin typeface="Verdana"/>
                <a:cs typeface="Verdana"/>
              </a:rPr>
              <a:t>t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40" dirty="0">
                <a:latin typeface="Verdana"/>
                <a:cs typeface="Verdana"/>
              </a:rPr>
              <a:t>ra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80" dirty="0">
                <a:latin typeface="Verdana"/>
                <a:cs typeface="Verdana"/>
              </a:rPr>
              <a:t>sa</a:t>
            </a:r>
            <a:r>
              <a:rPr sz="1800" spc="-50" dirty="0">
                <a:latin typeface="Verdana"/>
                <a:cs typeface="Verdana"/>
              </a:rPr>
              <a:t>t</a:t>
            </a:r>
            <a:r>
              <a:rPr sz="1800" spc="-45" dirty="0">
                <a:latin typeface="Verdana"/>
                <a:cs typeface="Verdana"/>
              </a:rPr>
              <a:t>u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100" dirty="0">
                <a:latin typeface="Verdana"/>
                <a:cs typeface="Verdana"/>
              </a:rPr>
              <a:t>d</a:t>
            </a:r>
            <a:r>
              <a:rPr sz="1800" spc="105" dirty="0">
                <a:latin typeface="Verdana"/>
                <a:cs typeface="Verdana"/>
              </a:rPr>
              <a:t>e</a:t>
            </a:r>
            <a:r>
              <a:rPr sz="1800" spc="-55" dirty="0">
                <a:latin typeface="Verdana"/>
                <a:cs typeface="Verdana"/>
              </a:rPr>
              <a:t>n</a:t>
            </a:r>
            <a:r>
              <a:rPr sz="1800" spc="65" dirty="0">
                <a:latin typeface="Verdana"/>
                <a:cs typeface="Verdana"/>
              </a:rPr>
              <a:t>gan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410" y="3899154"/>
            <a:ext cx="3764279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  <a:tab pos="1541145" algn="l"/>
                <a:tab pos="2086610" algn="l"/>
                <a:tab pos="2885440" algn="l"/>
                <a:tab pos="3256279" algn="l"/>
              </a:tabLst>
            </a:pPr>
            <a:r>
              <a:rPr sz="1800" spc="-105" dirty="0">
                <a:latin typeface="Verdana"/>
                <a:cs typeface="Verdana"/>
              </a:rPr>
              <a:t>Informasi	</a:t>
            </a:r>
            <a:r>
              <a:rPr sz="1800" spc="-50" dirty="0">
                <a:latin typeface="Verdana"/>
                <a:cs typeface="Verdana"/>
              </a:rPr>
              <a:t>dihasilkan	</a:t>
            </a:r>
            <a:r>
              <a:rPr sz="1800" spc="20" dirty="0">
                <a:latin typeface="Verdana"/>
                <a:cs typeface="Verdana"/>
              </a:rPr>
              <a:t>secara  </a:t>
            </a:r>
            <a:r>
              <a:rPr sz="1800" spc="35" dirty="0">
                <a:latin typeface="Verdana"/>
                <a:cs typeface="Verdana"/>
              </a:rPr>
              <a:t>peng</a:t>
            </a:r>
            <a:r>
              <a:rPr sz="1800" spc="30" dirty="0">
                <a:latin typeface="Verdana"/>
                <a:cs typeface="Verdana"/>
              </a:rPr>
              <a:t>u</a:t>
            </a:r>
            <a:r>
              <a:rPr sz="1800" spc="-55" dirty="0">
                <a:latin typeface="Verdana"/>
                <a:cs typeface="Verdana"/>
              </a:rPr>
              <a:t>m</a:t>
            </a:r>
            <a:r>
              <a:rPr sz="1800" dirty="0">
                <a:latin typeface="Verdana"/>
                <a:cs typeface="Verdana"/>
              </a:rPr>
              <a:t>uman	</a:t>
            </a:r>
            <a:r>
              <a:rPr sz="1800" spc="-114" dirty="0">
                <a:latin typeface="Verdana"/>
                <a:cs typeface="Verdana"/>
              </a:rPr>
              <a:t>i</a:t>
            </a:r>
            <a:r>
              <a:rPr sz="1800" spc="-55" dirty="0">
                <a:latin typeface="Verdana"/>
                <a:cs typeface="Verdana"/>
              </a:rPr>
              <a:t>n</a:t>
            </a:r>
            <a:r>
              <a:rPr sz="1800" spc="-75" dirty="0">
                <a:latin typeface="Verdana"/>
                <a:cs typeface="Verdana"/>
              </a:rPr>
              <a:t>for</a:t>
            </a:r>
            <a:r>
              <a:rPr sz="1800" spc="-60" dirty="0">
                <a:latin typeface="Verdana"/>
                <a:cs typeface="Verdana"/>
              </a:rPr>
              <a:t>mas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65" dirty="0">
                <a:latin typeface="Verdana"/>
                <a:cs typeface="Verdana"/>
              </a:rPr>
              <a:t>j</a:t>
            </a:r>
            <a:r>
              <a:rPr sz="1800" spc="50" dirty="0">
                <a:latin typeface="Verdana"/>
                <a:cs typeface="Verdana"/>
              </a:rPr>
              <a:t>uga  </a:t>
            </a:r>
            <a:r>
              <a:rPr sz="1800" spc="-25" dirty="0">
                <a:latin typeface="Verdana"/>
                <a:cs typeface="Verdana"/>
              </a:rPr>
              <a:t>lainnya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410" y="5133847"/>
            <a:ext cx="7198359" cy="1260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501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10" dirty="0">
                <a:latin typeface="Verdana"/>
                <a:cs typeface="Verdana"/>
              </a:rPr>
              <a:t>Investor </a:t>
            </a:r>
            <a:r>
              <a:rPr sz="1800" spc="-45" dirty="0">
                <a:latin typeface="Verdana"/>
                <a:cs typeface="Verdana"/>
              </a:rPr>
              <a:t>bereaksi </a:t>
            </a:r>
            <a:r>
              <a:rPr sz="1800" spc="55" dirty="0">
                <a:latin typeface="Verdana"/>
                <a:cs typeface="Verdana"/>
              </a:rPr>
              <a:t>dengan </a:t>
            </a:r>
            <a:r>
              <a:rPr sz="1800" spc="10" dirty="0">
                <a:latin typeface="Verdana"/>
                <a:cs typeface="Verdana"/>
              </a:rPr>
              <a:t>menggunakan </a:t>
            </a:r>
            <a:r>
              <a:rPr sz="1800" spc="-80" dirty="0">
                <a:latin typeface="Verdana"/>
                <a:cs typeface="Verdana"/>
              </a:rPr>
              <a:t>informasi </a:t>
            </a:r>
            <a:r>
              <a:rPr sz="1800" spc="20" dirty="0">
                <a:latin typeface="Verdana"/>
                <a:cs typeface="Verdana"/>
              </a:rPr>
              <a:t>secara  </a:t>
            </a:r>
            <a:r>
              <a:rPr sz="1800" spc="10" dirty="0">
                <a:latin typeface="Verdana"/>
                <a:cs typeface="Verdana"/>
              </a:rPr>
              <a:t>penuh </a:t>
            </a:r>
            <a:r>
              <a:rPr sz="1800" spc="70" dirty="0">
                <a:latin typeface="Verdana"/>
                <a:cs typeface="Verdana"/>
              </a:rPr>
              <a:t>dan </a:t>
            </a:r>
            <a:r>
              <a:rPr sz="1800" spc="45" dirty="0">
                <a:latin typeface="Verdana"/>
                <a:cs typeface="Verdana"/>
              </a:rPr>
              <a:t>cepat, </a:t>
            </a:r>
            <a:r>
              <a:rPr sz="1800" spc="-5" dirty="0">
                <a:latin typeface="Verdana"/>
                <a:cs typeface="Verdana"/>
              </a:rPr>
              <a:t>sehingga </a:t>
            </a:r>
            <a:r>
              <a:rPr sz="1800" spc="15" dirty="0">
                <a:latin typeface="Verdana"/>
                <a:cs typeface="Verdana"/>
              </a:rPr>
              <a:t>harga </a:t>
            </a:r>
            <a:r>
              <a:rPr sz="1800" spc="-35" dirty="0">
                <a:latin typeface="Verdana"/>
                <a:cs typeface="Verdana"/>
              </a:rPr>
              <a:t>dari </a:t>
            </a:r>
            <a:r>
              <a:rPr sz="1800" spc="-105" dirty="0">
                <a:latin typeface="Verdana"/>
                <a:cs typeface="Verdana"/>
              </a:rPr>
              <a:t>sekuritas </a:t>
            </a:r>
            <a:r>
              <a:rPr sz="1800" spc="15" dirty="0">
                <a:latin typeface="Verdana"/>
                <a:cs typeface="Verdana"/>
              </a:rPr>
              <a:t>berubah  </a:t>
            </a:r>
            <a:r>
              <a:rPr sz="1800" spc="55" dirty="0">
                <a:latin typeface="Verdana"/>
                <a:cs typeface="Verdana"/>
              </a:rPr>
              <a:t>dengan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semestinya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045" y="1848688"/>
            <a:ext cx="7437755" cy="2076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Verdana"/>
                <a:cs typeface="Verdana"/>
              </a:rPr>
              <a:t>Terdapat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beberapa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alasan</a:t>
            </a:r>
            <a:r>
              <a:rPr sz="1800" spc="-145" dirty="0">
                <a:latin typeface="Verdana"/>
                <a:cs typeface="Verdana"/>
              </a:rPr>
              <a:t> </a:t>
            </a:r>
            <a:r>
              <a:rPr sz="1800" spc="15" dirty="0">
                <a:latin typeface="Verdana"/>
                <a:cs typeface="Verdana"/>
              </a:rPr>
              <a:t>yang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20" dirty="0">
                <a:latin typeface="Verdana"/>
                <a:cs typeface="Verdana"/>
              </a:rPr>
              <a:t>menyebabkan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pasar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jadi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efisien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320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Verdana"/>
              <a:cs typeface="Verdana"/>
            </a:endParaRPr>
          </a:p>
          <a:p>
            <a:pPr marL="398145" indent="-287020">
              <a:lnSpc>
                <a:spcPct val="100000"/>
              </a:lnSpc>
              <a:buFont typeface="Wingdings"/>
              <a:buChar char=""/>
              <a:tabLst>
                <a:tab pos="398780" algn="l"/>
              </a:tabLst>
            </a:pPr>
            <a:r>
              <a:rPr sz="1800" spc="-105" dirty="0">
                <a:latin typeface="Verdana"/>
                <a:cs typeface="Verdana"/>
              </a:rPr>
              <a:t>Investor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adalah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penerima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harga,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dan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sebagai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pelaku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pasar</a:t>
            </a:r>
            <a:endParaRPr sz="1800">
              <a:latin typeface="Verdana"/>
              <a:cs typeface="Verdana"/>
            </a:endParaRPr>
          </a:p>
          <a:p>
            <a:pPr marL="398145" marR="144780" indent="-287020">
              <a:lnSpc>
                <a:spcPct val="150000"/>
              </a:lnSpc>
              <a:buFont typeface="Wingdings"/>
              <a:buChar char=""/>
              <a:tabLst>
                <a:tab pos="398780" algn="l"/>
                <a:tab pos="1387475" algn="l"/>
                <a:tab pos="2232025" algn="l"/>
                <a:tab pos="3168015" algn="l"/>
                <a:tab pos="4817110" algn="l"/>
                <a:tab pos="5633720" algn="l"/>
                <a:tab pos="6673850" algn="l"/>
              </a:tabLst>
            </a:pPr>
            <a:r>
              <a:rPr sz="1800" spc="-105" dirty="0">
                <a:latin typeface="Verdana"/>
                <a:cs typeface="Verdana"/>
              </a:rPr>
              <a:t>Informasi </a:t>
            </a:r>
            <a:r>
              <a:rPr sz="1800" spc="-35" dirty="0">
                <a:latin typeface="Verdana"/>
                <a:cs typeface="Verdana"/>
              </a:rPr>
              <a:t>tersedia </a:t>
            </a:r>
            <a:r>
              <a:rPr sz="1800" spc="20" dirty="0">
                <a:latin typeface="Verdana"/>
                <a:cs typeface="Verdana"/>
              </a:rPr>
              <a:t>secara </a:t>
            </a:r>
            <a:r>
              <a:rPr sz="1800" spc="-75" dirty="0">
                <a:latin typeface="Verdana"/>
                <a:cs typeface="Verdana"/>
              </a:rPr>
              <a:t>luas </a:t>
            </a:r>
            <a:r>
              <a:rPr sz="1800" spc="70" dirty="0">
                <a:latin typeface="Verdana"/>
                <a:cs typeface="Verdana"/>
              </a:rPr>
              <a:t>kepada </a:t>
            </a:r>
            <a:r>
              <a:rPr sz="1800" spc="-25" dirty="0">
                <a:latin typeface="Verdana"/>
                <a:cs typeface="Verdana"/>
              </a:rPr>
              <a:t>semua </a:t>
            </a:r>
            <a:r>
              <a:rPr sz="1800" spc="-5" dirty="0">
                <a:latin typeface="Verdana"/>
                <a:cs typeface="Verdana"/>
              </a:rPr>
              <a:t>pelaku </a:t>
            </a:r>
            <a:r>
              <a:rPr sz="1800" spc="-20" dirty="0">
                <a:latin typeface="Verdana"/>
                <a:cs typeface="Verdana"/>
              </a:rPr>
              <a:t>pasar  </a:t>
            </a:r>
            <a:r>
              <a:rPr sz="1800" spc="120" dirty="0">
                <a:latin typeface="Verdana"/>
                <a:cs typeface="Verdana"/>
              </a:rPr>
              <a:t>p</a:t>
            </a:r>
            <a:r>
              <a:rPr sz="1800" spc="114" dirty="0">
                <a:latin typeface="Verdana"/>
                <a:cs typeface="Verdana"/>
              </a:rPr>
              <a:t>a</a:t>
            </a:r>
            <a:r>
              <a:rPr sz="1800" spc="125" dirty="0">
                <a:latin typeface="Verdana"/>
                <a:cs typeface="Verdana"/>
              </a:rPr>
              <a:t>da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0" dirty="0">
                <a:latin typeface="Verdana"/>
                <a:cs typeface="Verdana"/>
              </a:rPr>
              <a:t>s</a:t>
            </a:r>
            <a:r>
              <a:rPr sz="1800" spc="-60" dirty="0">
                <a:latin typeface="Verdana"/>
                <a:cs typeface="Verdana"/>
              </a:rPr>
              <a:t>a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10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15" dirty="0">
                <a:latin typeface="Verdana"/>
                <a:cs typeface="Verdana"/>
              </a:rPr>
              <a:t>y</a:t>
            </a:r>
            <a:r>
              <a:rPr sz="1800" spc="5" dirty="0">
                <a:latin typeface="Verdana"/>
                <a:cs typeface="Verdana"/>
              </a:rPr>
              <a:t>a</a:t>
            </a:r>
            <a:r>
              <a:rPr sz="1800" spc="-55" dirty="0">
                <a:latin typeface="Verdana"/>
                <a:cs typeface="Verdana"/>
              </a:rPr>
              <a:t>n</a:t>
            </a:r>
            <a:r>
              <a:rPr sz="1800" spc="85" dirty="0">
                <a:latin typeface="Verdana"/>
                <a:cs typeface="Verdana"/>
              </a:rPr>
              <a:t>g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110" dirty="0">
                <a:latin typeface="Verdana"/>
                <a:cs typeface="Verdana"/>
              </a:rPr>
              <a:t>b</a:t>
            </a:r>
            <a:r>
              <a:rPr sz="1800" spc="85" dirty="0">
                <a:latin typeface="Verdana"/>
                <a:cs typeface="Verdana"/>
              </a:rPr>
              <a:t>e</a:t>
            </a:r>
            <a:r>
              <a:rPr sz="1800" spc="-100" dirty="0">
                <a:latin typeface="Verdana"/>
                <a:cs typeface="Verdana"/>
              </a:rPr>
              <a:t>rs</a:t>
            </a:r>
            <a:r>
              <a:rPr sz="1800" spc="-135" dirty="0">
                <a:latin typeface="Verdana"/>
                <a:cs typeface="Verdana"/>
              </a:rPr>
              <a:t>a</a:t>
            </a:r>
            <a:r>
              <a:rPr sz="1800" spc="45" dirty="0">
                <a:latin typeface="Verdana"/>
                <a:cs typeface="Verdana"/>
              </a:rPr>
              <a:t>maan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65" dirty="0">
                <a:latin typeface="Verdana"/>
                <a:cs typeface="Verdana"/>
              </a:rPr>
              <a:t>da</a:t>
            </a:r>
            <a:r>
              <a:rPr sz="1800" spc="70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5" dirty="0">
                <a:latin typeface="Verdana"/>
                <a:cs typeface="Verdana"/>
              </a:rPr>
              <a:t>h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rga	</a:t>
            </a:r>
            <a:r>
              <a:rPr sz="1800" spc="-65" dirty="0">
                <a:latin typeface="Verdana"/>
                <a:cs typeface="Verdana"/>
              </a:rPr>
              <a:t>unt</a:t>
            </a:r>
            <a:r>
              <a:rPr sz="1800" spc="-105" dirty="0">
                <a:latin typeface="Verdana"/>
                <a:cs typeface="Verdana"/>
              </a:rPr>
              <a:t>uk</a:t>
            </a:r>
            <a:endParaRPr sz="1800">
              <a:latin typeface="Verdana"/>
              <a:cs typeface="Verdana"/>
            </a:endParaRPr>
          </a:p>
          <a:p>
            <a:pPr marL="398145">
              <a:lnSpc>
                <a:spcPct val="100000"/>
              </a:lnSpc>
              <a:spcBef>
                <a:spcPts val="1085"/>
              </a:spcBef>
            </a:pPr>
            <a:r>
              <a:rPr sz="1800" spc="-10" dirty="0">
                <a:latin typeface="Verdana"/>
                <a:cs typeface="Verdana"/>
              </a:rPr>
              <a:t>memperolehnya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murah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198245" marR="5080" indent="-1186180">
              <a:lnSpc>
                <a:spcPts val="4650"/>
              </a:lnSpc>
              <a:spcBef>
                <a:spcPts val="675"/>
              </a:spcBef>
            </a:pPr>
            <a:r>
              <a:rPr spc="-10" dirty="0"/>
              <a:t>Alasan </a:t>
            </a:r>
            <a:r>
              <a:rPr spc="-40" dirty="0"/>
              <a:t>pasar </a:t>
            </a:r>
            <a:r>
              <a:rPr spc="55" dirty="0"/>
              <a:t>yang</a:t>
            </a:r>
            <a:r>
              <a:rPr spc="-985" dirty="0"/>
              <a:t> </a:t>
            </a:r>
            <a:r>
              <a:rPr spc="-245" dirty="0"/>
              <a:t>Efisien  </a:t>
            </a:r>
            <a:r>
              <a:rPr spc="165" dirty="0"/>
              <a:t>dan </a:t>
            </a:r>
            <a:r>
              <a:rPr spc="-190" dirty="0"/>
              <a:t>Tidak</a:t>
            </a:r>
            <a:r>
              <a:rPr spc="-815" dirty="0"/>
              <a:t> </a:t>
            </a:r>
            <a:r>
              <a:rPr spc="-245" dirty="0"/>
              <a:t>Efisien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Adapun</a:t>
            </a:r>
            <a:r>
              <a:rPr spc="-155" dirty="0"/>
              <a:t> </a:t>
            </a:r>
            <a:r>
              <a:rPr spc="15" dirty="0"/>
              <a:t>terdapat</a:t>
            </a:r>
            <a:r>
              <a:rPr spc="-110" dirty="0"/>
              <a:t> </a:t>
            </a:r>
            <a:r>
              <a:rPr spc="55" dirty="0"/>
              <a:t>penyebab</a:t>
            </a:r>
            <a:r>
              <a:rPr spc="-114" dirty="0"/>
              <a:t> </a:t>
            </a:r>
            <a:r>
              <a:rPr spc="-20" dirty="0"/>
              <a:t>pasar</a:t>
            </a:r>
            <a:r>
              <a:rPr spc="-135" dirty="0"/>
              <a:t> </a:t>
            </a:r>
            <a:r>
              <a:rPr spc="-25" dirty="0"/>
              <a:t>menjadi</a:t>
            </a:r>
            <a:r>
              <a:rPr spc="-120" dirty="0"/>
              <a:t> </a:t>
            </a:r>
            <a:r>
              <a:rPr spc="-30" dirty="0"/>
              <a:t>tidak</a:t>
            </a:r>
            <a:r>
              <a:rPr spc="-150" dirty="0"/>
              <a:t> </a:t>
            </a:r>
            <a:r>
              <a:rPr spc="-60" dirty="0"/>
              <a:t>efisien</a:t>
            </a:r>
            <a:r>
              <a:rPr spc="-150" dirty="0"/>
              <a:t> </a:t>
            </a:r>
            <a:r>
              <a:rPr spc="-320" dirty="0"/>
              <a:t>:</a:t>
            </a:r>
          </a:p>
          <a:p>
            <a:pPr marL="10795">
              <a:lnSpc>
                <a:spcPct val="100000"/>
              </a:lnSpc>
            </a:pPr>
            <a:endParaRPr sz="2200"/>
          </a:p>
          <a:p>
            <a:pPr marL="10795">
              <a:lnSpc>
                <a:spcPct val="100000"/>
              </a:lnSpc>
              <a:spcBef>
                <a:spcPts val="15"/>
              </a:spcBef>
            </a:pPr>
            <a:endParaRPr sz="2000"/>
          </a:p>
          <a:p>
            <a:pPr marL="252095" indent="-228600">
              <a:lnSpc>
                <a:spcPct val="100000"/>
              </a:lnSpc>
              <a:buFont typeface="Wingdings"/>
              <a:buChar char=""/>
              <a:tabLst>
                <a:tab pos="252095" algn="l"/>
              </a:tabLst>
            </a:pPr>
            <a:r>
              <a:rPr sz="1900" spc="-10" dirty="0"/>
              <a:t>Terdapat </a:t>
            </a:r>
            <a:r>
              <a:rPr sz="1900" spc="-75" dirty="0"/>
              <a:t>sejumlah </a:t>
            </a:r>
            <a:r>
              <a:rPr sz="1900" spc="-25" dirty="0"/>
              <a:t>kecil </a:t>
            </a:r>
            <a:r>
              <a:rPr sz="1900" spc="-5" dirty="0"/>
              <a:t>pelaku </a:t>
            </a:r>
            <a:r>
              <a:rPr sz="1900" spc="-15" dirty="0"/>
              <a:t>pasar </a:t>
            </a:r>
            <a:r>
              <a:rPr sz="1900" spc="15" dirty="0"/>
              <a:t>yang </a:t>
            </a:r>
            <a:r>
              <a:rPr sz="1900" spc="85" dirty="0"/>
              <a:t>dapat</a:t>
            </a:r>
            <a:r>
              <a:rPr sz="1900" spc="335" dirty="0"/>
              <a:t> </a:t>
            </a:r>
            <a:r>
              <a:rPr sz="1900" spc="-10" dirty="0"/>
              <a:t>mempengaruhi</a:t>
            </a:r>
            <a:endParaRPr sz="1900"/>
          </a:p>
          <a:p>
            <a:pPr marL="252095">
              <a:lnSpc>
                <a:spcPct val="100000"/>
              </a:lnSpc>
              <a:spcBef>
                <a:spcPts val="910"/>
              </a:spcBef>
            </a:pPr>
            <a:r>
              <a:rPr sz="1900" spc="20" dirty="0"/>
              <a:t>harga </a:t>
            </a:r>
            <a:r>
              <a:rPr sz="1900" spc="-35" dirty="0"/>
              <a:t>dari</a:t>
            </a:r>
            <a:r>
              <a:rPr sz="1900" spc="-300" dirty="0"/>
              <a:t> </a:t>
            </a:r>
            <a:r>
              <a:rPr sz="1900" spc="-110" dirty="0"/>
              <a:t>sekuritas</a:t>
            </a:r>
            <a:endParaRPr sz="1900"/>
          </a:p>
          <a:p>
            <a:pPr marL="252095" marR="5080" indent="-228600">
              <a:lnSpc>
                <a:spcPct val="140100"/>
              </a:lnSpc>
              <a:spcBef>
                <a:spcPts val="994"/>
              </a:spcBef>
              <a:buFont typeface="Wingdings"/>
              <a:buChar char=""/>
              <a:tabLst>
                <a:tab pos="252095" algn="l"/>
                <a:tab pos="1696720" algn="l"/>
                <a:tab pos="2663190" algn="l"/>
                <a:tab pos="3957320" algn="l"/>
                <a:tab pos="4688840" algn="l"/>
                <a:tab pos="5574665" algn="l"/>
                <a:tab pos="6433820" algn="l"/>
                <a:tab pos="7270750" algn="l"/>
              </a:tabLst>
            </a:pPr>
            <a:r>
              <a:rPr sz="1900" spc="170" dirty="0"/>
              <a:t>M</a:t>
            </a:r>
            <a:r>
              <a:rPr sz="1900" spc="125" dirty="0"/>
              <a:t>a</a:t>
            </a:r>
            <a:r>
              <a:rPr sz="1900" spc="55" dirty="0"/>
              <a:t>ha</a:t>
            </a:r>
            <a:r>
              <a:rPr sz="1900" spc="-155" dirty="0"/>
              <a:t>l</a:t>
            </a:r>
            <a:r>
              <a:rPr sz="1900" spc="-45" dirty="0"/>
              <a:t>n</a:t>
            </a:r>
            <a:r>
              <a:rPr sz="1900" spc="-120" dirty="0"/>
              <a:t>y</a:t>
            </a:r>
            <a:r>
              <a:rPr sz="1900" spc="150" dirty="0"/>
              <a:t>a</a:t>
            </a:r>
            <a:r>
              <a:rPr sz="1900" dirty="0"/>
              <a:t>	</a:t>
            </a:r>
            <a:r>
              <a:rPr sz="1900" spc="-10" dirty="0"/>
              <a:t>harg</a:t>
            </a:r>
            <a:r>
              <a:rPr sz="1900" spc="150" dirty="0"/>
              <a:t>a</a:t>
            </a:r>
            <a:r>
              <a:rPr sz="1900" dirty="0"/>
              <a:t>	</a:t>
            </a:r>
            <a:r>
              <a:rPr sz="1900" spc="-135" dirty="0"/>
              <a:t>i</a:t>
            </a:r>
            <a:r>
              <a:rPr sz="1900" spc="-10" dirty="0"/>
              <a:t>nf</a:t>
            </a:r>
            <a:r>
              <a:rPr sz="1900" spc="-25" dirty="0"/>
              <a:t>o</a:t>
            </a:r>
            <a:r>
              <a:rPr sz="1900" spc="-229" dirty="0"/>
              <a:t>r</a:t>
            </a:r>
            <a:r>
              <a:rPr sz="1900" spc="50" dirty="0"/>
              <a:t>m</a:t>
            </a:r>
            <a:r>
              <a:rPr sz="1900" spc="35" dirty="0"/>
              <a:t>a</a:t>
            </a:r>
            <a:r>
              <a:rPr sz="1900" spc="-265" dirty="0"/>
              <a:t>s</a:t>
            </a:r>
            <a:r>
              <a:rPr sz="1900" spc="-140" dirty="0"/>
              <a:t>i</a:t>
            </a:r>
            <a:r>
              <a:rPr sz="1900" dirty="0"/>
              <a:t>	</a:t>
            </a:r>
            <a:r>
              <a:rPr sz="1900" spc="65" dirty="0"/>
              <a:t>da</a:t>
            </a:r>
            <a:r>
              <a:rPr sz="1900" spc="75" dirty="0"/>
              <a:t>n</a:t>
            </a:r>
            <a:r>
              <a:rPr sz="1900" dirty="0"/>
              <a:t>	</a:t>
            </a:r>
            <a:r>
              <a:rPr sz="1900" spc="-100" dirty="0"/>
              <a:t>ak</a:t>
            </a:r>
            <a:r>
              <a:rPr sz="1900" spc="-95" dirty="0"/>
              <a:t>s</a:t>
            </a:r>
            <a:r>
              <a:rPr sz="1900" spc="110" dirty="0"/>
              <a:t>e</a:t>
            </a:r>
            <a:r>
              <a:rPr sz="1900" spc="-254" dirty="0"/>
              <a:t>s</a:t>
            </a:r>
            <a:r>
              <a:rPr sz="1900" dirty="0"/>
              <a:t>	</a:t>
            </a:r>
            <a:r>
              <a:rPr sz="1900" spc="-120" dirty="0"/>
              <a:t>y</a:t>
            </a:r>
            <a:r>
              <a:rPr sz="1900" spc="160" dirty="0"/>
              <a:t>a</a:t>
            </a:r>
            <a:r>
              <a:rPr sz="1900" spc="20" dirty="0"/>
              <a:t>ng</a:t>
            </a:r>
            <a:r>
              <a:rPr sz="1900" dirty="0"/>
              <a:t>	</a:t>
            </a:r>
            <a:r>
              <a:rPr sz="1900" spc="-120" dirty="0"/>
              <a:t>t</a:t>
            </a:r>
            <a:r>
              <a:rPr sz="1900" spc="-135" dirty="0"/>
              <a:t>i</a:t>
            </a:r>
            <a:r>
              <a:rPr sz="1900" spc="25" dirty="0"/>
              <a:t>da</a:t>
            </a:r>
            <a:r>
              <a:rPr sz="1900" spc="30" dirty="0"/>
              <a:t>k</a:t>
            </a:r>
            <a:r>
              <a:rPr sz="1900" dirty="0"/>
              <a:t>	</a:t>
            </a:r>
            <a:r>
              <a:rPr sz="1900" spc="-65" dirty="0"/>
              <a:t>ser</a:t>
            </a:r>
            <a:r>
              <a:rPr sz="1900" spc="-70" dirty="0"/>
              <a:t>a</a:t>
            </a:r>
            <a:r>
              <a:rPr sz="1900" spc="125" dirty="0"/>
              <a:t>ga</a:t>
            </a:r>
            <a:r>
              <a:rPr sz="1900" spc="-40" dirty="0"/>
              <a:t>m  </a:t>
            </a:r>
            <a:r>
              <a:rPr sz="1900" spc="-15" dirty="0"/>
              <a:t>antarpelaku</a:t>
            </a:r>
            <a:r>
              <a:rPr sz="1900" spc="-125" dirty="0"/>
              <a:t> </a:t>
            </a:r>
            <a:r>
              <a:rPr sz="1900" spc="-20" dirty="0"/>
              <a:t>pasar</a:t>
            </a:r>
            <a:r>
              <a:rPr sz="1900" spc="-110" dirty="0"/>
              <a:t> </a:t>
            </a:r>
            <a:r>
              <a:rPr sz="1900" spc="30" dirty="0"/>
              <a:t>terhadap</a:t>
            </a:r>
            <a:r>
              <a:rPr sz="1900" spc="-114" dirty="0"/>
              <a:t> </a:t>
            </a:r>
            <a:r>
              <a:rPr sz="1900" spc="-85" dirty="0"/>
              <a:t>informasi</a:t>
            </a:r>
            <a:r>
              <a:rPr sz="1900" spc="-125" dirty="0"/>
              <a:t> </a:t>
            </a:r>
            <a:r>
              <a:rPr sz="1900" spc="15" dirty="0"/>
              <a:t>yang</a:t>
            </a:r>
            <a:r>
              <a:rPr sz="1900" spc="-135" dirty="0"/>
              <a:t> </a:t>
            </a:r>
            <a:r>
              <a:rPr sz="1900" spc="-10" dirty="0"/>
              <a:t>sama</a:t>
            </a:r>
            <a:endParaRPr sz="1900"/>
          </a:p>
          <a:p>
            <a:pPr marL="252095" marR="5080" indent="-228600">
              <a:lnSpc>
                <a:spcPct val="140000"/>
              </a:lnSpc>
              <a:spcBef>
                <a:spcPts val="994"/>
              </a:spcBef>
              <a:buFont typeface="Wingdings"/>
              <a:buChar char=""/>
              <a:tabLst>
                <a:tab pos="252095" algn="l"/>
                <a:tab pos="1486535" algn="l"/>
                <a:tab pos="2277110" algn="l"/>
                <a:tab pos="3769995" algn="l"/>
                <a:tab pos="4704080" algn="l"/>
                <a:tab pos="5978525" algn="l"/>
                <a:tab pos="7112000" algn="l"/>
                <a:tab pos="7802880" algn="l"/>
              </a:tabLst>
            </a:pPr>
            <a:r>
              <a:rPr sz="1900" spc="-385" dirty="0"/>
              <a:t>I</a:t>
            </a:r>
            <a:r>
              <a:rPr sz="1900" spc="-80" dirty="0"/>
              <a:t>n</a:t>
            </a:r>
            <a:r>
              <a:rPr sz="1900" spc="-40" dirty="0"/>
              <a:t>f</a:t>
            </a:r>
            <a:r>
              <a:rPr sz="1900" spc="75" dirty="0"/>
              <a:t>o</a:t>
            </a:r>
            <a:r>
              <a:rPr sz="1900" spc="-229" dirty="0"/>
              <a:t>r</a:t>
            </a:r>
            <a:r>
              <a:rPr sz="1900" spc="-65" dirty="0"/>
              <a:t>m</a:t>
            </a:r>
            <a:r>
              <a:rPr sz="1900" spc="-105" dirty="0"/>
              <a:t>as</a:t>
            </a:r>
            <a:r>
              <a:rPr sz="1900" spc="-50" dirty="0"/>
              <a:t>i</a:t>
            </a:r>
            <a:r>
              <a:rPr sz="1900" dirty="0"/>
              <a:t>	</a:t>
            </a:r>
            <a:r>
              <a:rPr sz="1900" spc="-120" dirty="0"/>
              <a:t>y</a:t>
            </a:r>
            <a:r>
              <a:rPr sz="1900" spc="60" dirty="0"/>
              <a:t>an</a:t>
            </a:r>
            <a:r>
              <a:rPr sz="1900" spc="65" dirty="0"/>
              <a:t>g</a:t>
            </a:r>
            <a:r>
              <a:rPr sz="1900" dirty="0"/>
              <a:t>	</a:t>
            </a:r>
            <a:r>
              <a:rPr sz="1900" spc="-25" dirty="0"/>
              <a:t>d</a:t>
            </a:r>
            <a:r>
              <a:rPr sz="1900" dirty="0"/>
              <a:t>i</a:t>
            </a:r>
            <a:r>
              <a:rPr sz="1900" spc="-35" dirty="0"/>
              <a:t>seba</a:t>
            </a:r>
            <a:r>
              <a:rPr sz="1900" spc="-20" dirty="0"/>
              <a:t>r</a:t>
            </a:r>
            <a:r>
              <a:rPr sz="1900" spc="-170" dirty="0"/>
              <a:t>k</a:t>
            </a:r>
            <a:r>
              <a:rPr sz="1900" spc="45" dirty="0"/>
              <a:t>a</a:t>
            </a:r>
            <a:r>
              <a:rPr sz="1900" spc="55" dirty="0"/>
              <a:t>n</a:t>
            </a:r>
            <a:r>
              <a:rPr sz="1900" dirty="0"/>
              <a:t>	</a:t>
            </a:r>
            <a:r>
              <a:rPr sz="1900" spc="120" dirty="0"/>
              <a:t>da</a:t>
            </a:r>
            <a:r>
              <a:rPr sz="1900" spc="135" dirty="0"/>
              <a:t>p</a:t>
            </a:r>
            <a:r>
              <a:rPr sz="1900" spc="20" dirty="0"/>
              <a:t>a</a:t>
            </a:r>
            <a:r>
              <a:rPr sz="1900" spc="15" dirty="0"/>
              <a:t>t</a:t>
            </a:r>
            <a:r>
              <a:rPr sz="1900" dirty="0"/>
              <a:t>	</a:t>
            </a:r>
            <a:r>
              <a:rPr sz="1900" spc="-25" dirty="0"/>
              <a:t>d</a:t>
            </a:r>
            <a:r>
              <a:rPr sz="1900" dirty="0"/>
              <a:t>i</a:t>
            </a:r>
            <a:r>
              <a:rPr sz="1900" spc="-85" dirty="0"/>
              <a:t>p</a:t>
            </a:r>
            <a:r>
              <a:rPr sz="1900" spc="-50" dirty="0"/>
              <a:t>r</a:t>
            </a:r>
            <a:r>
              <a:rPr sz="1900" spc="105" dirty="0"/>
              <a:t>e</a:t>
            </a:r>
            <a:r>
              <a:rPr sz="1900" spc="95" dirty="0"/>
              <a:t>d</a:t>
            </a:r>
            <a:r>
              <a:rPr sz="1900" spc="-135" dirty="0"/>
              <a:t>i</a:t>
            </a:r>
            <a:r>
              <a:rPr sz="1900" spc="-229" dirty="0"/>
              <a:t>k</a:t>
            </a:r>
            <a:r>
              <a:rPr sz="1900" spc="-220" dirty="0"/>
              <a:t>s</a:t>
            </a:r>
            <a:r>
              <a:rPr sz="1900" spc="-145" dirty="0"/>
              <a:t>i</a:t>
            </a:r>
            <a:r>
              <a:rPr sz="1900" dirty="0"/>
              <a:t>	</a:t>
            </a:r>
            <a:r>
              <a:rPr sz="1900" spc="55" dirty="0"/>
              <a:t>denga</a:t>
            </a:r>
            <a:r>
              <a:rPr sz="1900" spc="60" dirty="0"/>
              <a:t>n</a:t>
            </a:r>
            <a:r>
              <a:rPr sz="1900" dirty="0"/>
              <a:t>	</a:t>
            </a:r>
            <a:r>
              <a:rPr sz="1900" spc="40" dirty="0"/>
              <a:t>ba</a:t>
            </a:r>
            <a:r>
              <a:rPr sz="1900" spc="35" dirty="0"/>
              <a:t>i</a:t>
            </a:r>
            <a:r>
              <a:rPr sz="1900" spc="-175" dirty="0"/>
              <a:t>k</a:t>
            </a:r>
            <a:r>
              <a:rPr sz="1900" dirty="0"/>
              <a:t>	</a:t>
            </a:r>
            <a:r>
              <a:rPr sz="1900" spc="75" dirty="0"/>
              <a:t>o</a:t>
            </a:r>
            <a:r>
              <a:rPr sz="1900" spc="-20" dirty="0"/>
              <a:t>l</a:t>
            </a:r>
            <a:r>
              <a:rPr sz="1900" spc="-25" dirty="0"/>
              <a:t>e</a:t>
            </a:r>
            <a:r>
              <a:rPr sz="1900" spc="-35" dirty="0"/>
              <a:t>h  </a:t>
            </a:r>
            <a:r>
              <a:rPr sz="1900" spc="15" dirty="0"/>
              <a:t>sebagian </a:t>
            </a:r>
            <a:r>
              <a:rPr sz="1900" spc="-5" dirty="0"/>
              <a:t>pelaku</a:t>
            </a:r>
            <a:r>
              <a:rPr sz="1900" spc="-290" dirty="0"/>
              <a:t> </a:t>
            </a:r>
            <a:r>
              <a:rPr sz="1900" spc="-25" dirty="0"/>
              <a:t>pasar</a:t>
            </a:r>
            <a:endParaRPr sz="1900"/>
          </a:p>
          <a:p>
            <a:pPr marL="252095" indent="-228600">
              <a:lnSpc>
                <a:spcPct val="100000"/>
              </a:lnSpc>
              <a:spcBef>
                <a:spcPts val="1925"/>
              </a:spcBef>
              <a:buFont typeface="Wingdings"/>
              <a:buChar char=""/>
              <a:tabLst>
                <a:tab pos="252095" algn="l"/>
              </a:tabLst>
            </a:pPr>
            <a:r>
              <a:rPr sz="1900" spc="-114" dirty="0"/>
              <a:t>Investor</a:t>
            </a:r>
            <a:r>
              <a:rPr sz="1900" spc="-130" dirty="0"/>
              <a:t> </a:t>
            </a:r>
            <a:r>
              <a:rPr sz="1900" spc="55" dirty="0"/>
              <a:t>adalah</a:t>
            </a:r>
            <a:r>
              <a:rPr sz="1900" spc="-105" dirty="0"/>
              <a:t> </a:t>
            </a:r>
            <a:r>
              <a:rPr sz="1900" spc="-50" dirty="0"/>
              <a:t>individual-individual</a:t>
            </a:r>
            <a:r>
              <a:rPr sz="1900" spc="-180" dirty="0"/>
              <a:t> </a:t>
            </a:r>
            <a:r>
              <a:rPr sz="1900" spc="15" dirty="0"/>
              <a:t>yang</a:t>
            </a:r>
            <a:r>
              <a:rPr sz="1900" spc="-135" dirty="0"/>
              <a:t> </a:t>
            </a:r>
            <a:r>
              <a:rPr sz="1900" spc="-45" dirty="0"/>
              <a:t>lugas</a:t>
            </a:r>
            <a:r>
              <a:rPr sz="1900" spc="-130" dirty="0"/>
              <a:t> </a:t>
            </a:r>
            <a:r>
              <a:rPr sz="1900" spc="70" dirty="0"/>
              <a:t>dan</a:t>
            </a:r>
            <a:r>
              <a:rPr sz="1900" spc="-120" dirty="0"/>
              <a:t> </a:t>
            </a:r>
            <a:r>
              <a:rPr sz="1900" spc="-30" dirty="0"/>
              <a:t>tidak</a:t>
            </a:r>
            <a:r>
              <a:rPr sz="1900" spc="-155" dirty="0"/>
              <a:t> </a:t>
            </a:r>
            <a:r>
              <a:rPr sz="1900" spc="45" dirty="0"/>
              <a:t>canggih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CC33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865" y="991742"/>
            <a:ext cx="2134235" cy="2134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7869" y="991235"/>
            <a:ext cx="2134743" cy="2134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016" y="3209544"/>
            <a:ext cx="2453640" cy="897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654" y="3361131"/>
            <a:ext cx="1747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5" dirty="0">
                <a:solidFill>
                  <a:srgbClr val="FFFFFF"/>
                </a:solidFill>
                <a:latin typeface="Verdana"/>
                <a:cs typeface="Verdana"/>
              </a:rPr>
              <a:t>VIDEO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0676" y="3209544"/>
            <a:ext cx="2470404" cy="897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04178" y="3361131"/>
            <a:ext cx="176466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9" dirty="0"/>
              <a:t>BERITA</a:t>
            </a:r>
            <a:endParaRPr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539" y="2752420"/>
            <a:ext cx="774573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765" dirty="0"/>
              <a:t>#TERIMAKASIH</a:t>
            </a:r>
            <a:endParaRPr sz="8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5" y="4543410"/>
            <a:ext cx="9134475" cy="2309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36220" y="227584"/>
            <a:ext cx="2992120" cy="2256790"/>
            <a:chOff x="236220" y="227584"/>
            <a:chExt cx="2992120" cy="2256790"/>
          </a:xfrm>
        </p:grpSpPr>
        <p:sp>
          <p:nvSpPr>
            <p:cNvPr id="5" name="object 5"/>
            <p:cNvSpPr/>
            <p:nvPr/>
          </p:nvSpPr>
          <p:spPr>
            <a:xfrm>
              <a:off x="791222" y="227584"/>
              <a:ext cx="1837817" cy="13933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220" y="1388364"/>
              <a:ext cx="2991612" cy="10957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43293" y="1485137"/>
            <a:ext cx="186626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099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00"/>
                </a:solidFill>
                <a:latin typeface="Gothic Uralic"/>
                <a:cs typeface="Gothic Uralic"/>
              </a:rPr>
              <a:t>Harga  Ekuilibrium</a:t>
            </a:r>
            <a:endParaRPr sz="2800">
              <a:latin typeface="Gothic Uralic"/>
              <a:cs typeface="Gothic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80403" y="260515"/>
            <a:ext cx="2390267" cy="1055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6277" y="1577416"/>
            <a:ext cx="21278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320" dirty="0">
                <a:latin typeface="Verdana"/>
                <a:cs typeface="Verdana"/>
              </a:rPr>
              <a:t>CAPM</a:t>
            </a:r>
            <a:endParaRPr sz="5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58621" y="5846012"/>
            <a:ext cx="1194244" cy="1011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9627" y="3232276"/>
            <a:ext cx="1511935" cy="1567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022197" y="2792983"/>
            <a:ext cx="2240915" cy="2041525"/>
            <a:chOff x="1022197" y="2792983"/>
            <a:chExt cx="2240915" cy="2041525"/>
          </a:xfrm>
        </p:grpSpPr>
        <p:sp>
          <p:nvSpPr>
            <p:cNvPr id="13" name="object 13"/>
            <p:cNvSpPr/>
            <p:nvPr/>
          </p:nvSpPr>
          <p:spPr>
            <a:xfrm>
              <a:off x="1022197" y="3266693"/>
              <a:ext cx="1511935" cy="156768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9620" y="2799333"/>
              <a:ext cx="1717039" cy="467359"/>
            </a:xfrm>
            <a:custGeom>
              <a:avLst/>
              <a:gdLst/>
              <a:ahLst/>
              <a:cxnLst/>
              <a:rect l="l" t="t" r="r" b="b"/>
              <a:pathLst>
                <a:path w="1717039" h="467360">
                  <a:moveTo>
                    <a:pt x="1638553" y="0"/>
                  </a:moveTo>
                  <a:lnTo>
                    <a:pt x="77850" y="0"/>
                  </a:lnTo>
                  <a:lnTo>
                    <a:pt x="47523" y="6129"/>
                  </a:lnTo>
                  <a:lnTo>
                    <a:pt x="22780" y="22844"/>
                  </a:lnTo>
                  <a:lnTo>
                    <a:pt x="6109" y="47630"/>
                  </a:lnTo>
                  <a:lnTo>
                    <a:pt x="0" y="77977"/>
                  </a:lnTo>
                  <a:lnTo>
                    <a:pt x="0" y="389508"/>
                  </a:lnTo>
                  <a:lnTo>
                    <a:pt x="6109" y="419782"/>
                  </a:lnTo>
                  <a:lnTo>
                    <a:pt x="22780" y="444531"/>
                  </a:lnTo>
                  <a:lnTo>
                    <a:pt x="47523" y="461232"/>
                  </a:lnTo>
                  <a:lnTo>
                    <a:pt x="77850" y="467360"/>
                  </a:lnTo>
                  <a:lnTo>
                    <a:pt x="1638553" y="467360"/>
                  </a:lnTo>
                  <a:lnTo>
                    <a:pt x="1668901" y="461232"/>
                  </a:lnTo>
                  <a:lnTo>
                    <a:pt x="1693687" y="444531"/>
                  </a:lnTo>
                  <a:lnTo>
                    <a:pt x="1710402" y="419782"/>
                  </a:lnTo>
                  <a:lnTo>
                    <a:pt x="1716531" y="389508"/>
                  </a:lnTo>
                  <a:lnTo>
                    <a:pt x="1716531" y="77977"/>
                  </a:lnTo>
                  <a:lnTo>
                    <a:pt x="1710402" y="47630"/>
                  </a:lnTo>
                  <a:lnTo>
                    <a:pt x="1693687" y="22844"/>
                  </a:lnTo>
                  <a:lnTo>
                    <a:pt x="1668901" y="6129"/>
                  </a:lnTo>
                  <a:lnTo>
                    <a:pt x="1638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39620" y="2799333"/>
              <a:ext cx="1717039" cy="467359"/>
            </a:xfrm>
            <a:custGeom>
              <a:avLst/>
              <a:gdLst/>
              <a:ahLst/>
              <a:cxnLst/>
              <a:rect l="l" t="t" r="r" b="b"/>
              <a:pathLst>
                <a:path w="1717039" h="467360">
                  <a:moveTo>
                    <a:pt x="0" y="77977"/>
                  </a:moveTo>
                  <a:lnTo>
                    <a:pt x="6109" y="47630"/>
                  </a:lnTo>
                  <a:lnTo>
                    <a:pt x="22780" y="22844"/>
                  </a:lnTo>
                  <a:lnTo>
                    <a:pt x="47523" y="6129"/>
                  </a:lnTo>
                  <a:lnTo>
                    <a:pt x="77850" y="0"/>
                  </a:lnTo>
                  <a:lnTo>
                    <a:pt x="1638553" y="0"/>
                  </a:lnTo>
                  <a:lnTo>
                    <a:pt x="1668901" y="6129"/>
                  </a:lnTo>
                  <a:lnTo>
                    <a:pt x="1693687" y="22844"/>
                  </a:lnTo>
                  <a:lnTo>
                    <a:pt x="1710402" y="47630"/>
                  </a:lnTo>
                  <a:lnTo>
                    <a:pt x="1716531" y="77977"/>
                  </a:lnTo>
                  <a:lnTo>
                    <a:pt x="1716531" y="389508"/>
                  </a:lnTo>
                  <a:lnTo>
                    <a:pt x="1710402" y="419782"/>
                  </a:lnTo>
                  <a:lnTo>
                    <a:pt x="1693687" y="444531"/>
                  </a:lnTo>
                  <a:lnTo>
                    <a:pt x="1668901" y="461232"/>
                  </a:lnTo>
                  <a:lnTo>
                    <a:pt x="1638553" y="467360"/>
                  </a:lnTo>
                  <a:lnTo>
                    <a:pt x="77850" y="467360"/>
                  </a:lnTo>
                  <a:lnTo>
                    <a:pt x="47523" y="461232"/>
                  </a:lnTo>
                  <a:lnTo>
                    <a:pt x="22780" y="444531"/>
                  </a:lnTo>
                  <a:lnTo>
                    <a:pt x="6109" y="419782"/>
                  </a:lnTo>
                  <a:lnTo>
                    <a:pt x="0" y="389508"/>
                  </a:lnTo>
                  <a:lnTo>
                    <a:pt x="0" y="7797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917819" y="3133851"/>
            <a:ext cx="2752725" cy="1931035"/>
            <a:chOff x="5917819" y="3133851"/>
            <a:chExt cx="2752725" cy="1931035"/>
          </a:xfrm>
        </p:grpSpPr>
        <p:sp>
          <p:nvSpPr>
            <p:cNvPr id="17" name="object 17"/>
            <p:cNvSpPr/>
            <p:nvPr/>
          </p:nvSpPr>
          <p:spPr>
            <a:xfrm>
              <a:off x="6918579" y="3312413"/>
              <a:ext cx="1751965" cy="17519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24169" y="3140201"/>
              <a:ext cx="1717039" cy="467359"/>
            </a:xfrm>
            <a:custGeom>
              <a:avLst/>
              <a:gdLst/>
              <a:ahLst/>
              <a:cxnLst/>
              <a:rect l="l" t="t" r="r" b="b"/>
              <a:pathLst>
                <a:path w="1717040" h="467360">
                  <a:moveTo>
                    <a:pt x="1638553" y="0"/>
                  </a:moveTo>
                  <a:lnTo>
                    <a:pt x="77850" y="0"/>
                  </a:lnTo>
                  <a:lnTo>
                    <a:pt x="47523" y="6129"/>
                  </a:lnTo>
                  <a:lnTo>
                    <a:pt x="22780" y="22844"/>
                  </a:lnTo>
                  <a:lnTo>
                    <a:pt x="6109" y="47630"/>
                  </a:lnTo>
                  <a:lnTo>
                    <a:pt x="0" y="77977"/>
                  </a:lnTo>
                  <a:lnTo>
                    <a:pt x="0" y="389509"/>
                  </a:lnTo>
                  <a:lnTo>
                    <a:pt x="6109" y="419782"/>
                  </a:lnTo>
                  <a:lnTo>
                    <a:pt x="22780" y="444531"/>
                  </a:lnTo>
                  <a:lnTo>
                    <a:pt x="47523" y="461232"/>
                  </a:lnTo>
                  <a:lnTo>
                    <a:pt x="77850" y="467360"/>
                  </a:lnTo>
                  <a:lnTo>
                    <a:pt x="1638553" y="467360"/>
                  </a:lnTo>
                  <a:lnTo>
                    <a:pt x="1668901" y="461232"/>
                  </a:lnTo>
                  <a:lnTo>
                    <a:pt x="1693687" y="444531"/>
                  </a:lnTo>
                  <a:lnTo>
                    <a:pt x="1710402" y="419782"/>
                  </a:lnTo>
                  <a:lnTo>
                    <a:pt x="1716531" y="389509"/>
                  </a:lnTo>
                  <a:lnTo>
                    <a:pt x="1716531" y="77977"/>
                  </a:lnTo>
                  <a:lnTo>
                    <a:pt x="1710402" y="47630"/>
                  </a:lnTo>
                  <a:lnTo>
                    <a:pt x="1693687" y="22844"/>
                  </a:lnTo>
                  <a:lnTo>
                    <a:pt x="1668901" y="6129"/>
                  </a:lnTo>
                  <a:lnTo>
                    <a:pt x="16385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24169" y="3140201"/>
              <a:ext cx="1717039" cy="467359"/>
            </a:xfrm>
            <a:custGeom>
              <a:avLst/>
              <a:gdLst/>
              <a:ahLst/>
              <a:cxnLst/>
              <a:rect l="l" t="t" r="r" b="b"/>
              <a:pathLst>
                <a:path w="1717040" h="467360">
                  <a:moveTo>
                    <a:pt x="0" y="77977"/>
                  </a:moveTo>
                  <a:lnTo>
                    <a:pt x="6109" y="47630"/>
                  </a:lnTo>
                  <a:lnTo>
                    <a:pt x="22780" y="22844"/>
                  </a:lnTo>
                  <a:lnTo>
                    <a:pt x="47523" y="6129"/>
                  </a:lnTo>
                  <a:lnTo>
                    <a:pt x="77850" y="0"/>
                  </a:lnTo>
                  <a:lnTo>
                    <a:pt x="1638553" y="0"/>
                  </a:lnTo>
                  <a:lnTo>
                    <a:pt x="1668901" y="6129"/>
                  </a:lnTo>
                  <a:lnTo>
                    <a:pt x="1693687" y="22844"/>
                  </a:lnTo>
                  <a:lnTo>
                    <a:pt x="1710402" y="47630"/>
                  </a:lnTo>
                  <a:lnTo>
                    <a:pt x="1716531" y="77977"/>
                  </a:lnTo>
                  <a:lnTo>
                    <a:pt x="1716531" y="389509"/>
                  </a:lnTo>
                  <a:lnTo>
                    <a:pt x="1710402" y="419782"/>
                  </a:lnTo>
                  <a:lnTo>
                    <a:pt x="1693687" y="444531"/>
                  </a:lnTo>
                  <a:lnTo>
                    <a:pt x="1668901" y="461232"/>
                  </a:lnTo>
                  <a:lnTo>
                    <a:pt x="1638553" y="467360"/>
                  </a:lnTo>
                  <a:lnTo>
                    <a:pt x="77850" y="467360"/>
                  </a:lnTo>
                  <a:lnTo>
                    <a:pt x="47523" y="461232"/>
                  </a:lnTo>
                  <a:lnTo>
                    <a:pt x="22780" y="444531"/>
                  </a:lnTo>
                  <a:lnTo>
                    <a:pt x="6109" y="419782"/>
                  </a:lnTo>
                  <a:lnTo>
                    <a:pt x="0" y="389509"/>
                  </a:lnTo>
                  <a:lnTo>
                    <a:pt x="0" y="7797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911722" y="5113235"/>
            <a:ext cx="2765425" cy="1567815"/>
            <a:chOff x="5911722" y="5113235"/>
            <a:chExt cx="2765425" cy="1567815"/>
          </a:xfrm>
        </p:grpSpPr>
        <p:sp>
          <p:nvSpPr>
            <p:cNvPr id="21" name="object 21"/>
            <p:cNvSpPr/>
            <p:nvPr/>
          </p:nvSpPr>
          <p:spPr>
            <a:xfrm>
              <a:off x="5911722" y="5113235"/>
              <a:ext cx="1511934" cy="15676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4011" y="5315839"/>
              <a:ext cx="1717039" cy="467359"/>
            </a:xfrm>
            <a:custGeom>
              <a:avLst/>
              <a:gdLst/>
              <a:ahLst/>
              <a:cxnLst/>
              <a:rect l="l" t="t" r="r" b="b"/>
              <a:pathLst>
                <a:path w="1717040" h="467360">
                  <a:moveTo>
                    <a:pt x="1638681" y="0"/>
                  </a:moveTo>
                  <a:lnTo>
                    <a:pt x="77978" y="0"/>
                  </a:lnTo>
                  <a:lnTo>
                    <a:pt x="47630" y="6127"/>
                  </a:lnTo>
                  <a:lnTo>
                    <a:pt x="22844" y="22828"/>
                  </a:lnTo>
                  <a:lnTo>
                    <a:pt x="6129" y="47577"/>
                  </a:lnTo>
                  <a:lnTo>
                    <a:pt x="0" y="77851"/>
                  </a:lnTo>
                  <a:lnTo>
                    <a:pt x="0" y="389432"/>
                  </a:lnTo>
                  <a:lnTo>
                    <a:pt x="6129" y="419749"/>
                  </a:lnTo>
                  <a:lnTo>
                    <a:pt x="22844" y="444507"/>
                  </a:lnTo>
                  <a:lnTo>
                    <a:pt x="47630" y="461200"/>
                  </a:lnTo>
                  <a:lnTo>
                    <a:pt x="77978" y="467321"/>
                  </a:lnTo>
                  <a:lnTo>
                    <a:pt x="1638681" y="467321"/>
                  </a:lnTo>
                  <a:lnTo>
                    <a:pt x="1669008" y="461200"/>
                  </a:lnTo>
                  <a:lnTo>
                    <a:pt x="1693751" y="444507"/>
                  </a:lnTo>
                  <a:lnTo>
                    <a:pt x="1710422" y="419749"/>
                  </a:lnTo>
                  <a:lnTo>
                    <a:pt x="1716532" y="389432"/>
                  </a:lnTo>
                  <a:lnTo>
                    <a:pt x="1716532" y="77851"/>
                  </a:lnTo>
                  <a:lnTo>
                    <a:pt x="1710422" y="47577"/>
                  </a:lnTo>
                  <a:lnTo>
                    <a:pt x="1693751" y="22828"/>
                  </a:lnTo>
                  <a:lnTo>
                    <a:pt x="1669008" y="6127"/>
                  </a:lnTo>
                  <a:lnTo>
                    <a:pt x="1638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54011" y="5315839"/>
              <a:ext cx="1717039" cy="467359"/>
            </a:xfrm>
            <a:custGeom>
              <a:avLst/>
              <a:gdLst/>
              <a:ahLst/>
              <a:cxnLst/>
              <a:rect l="l" t="t" r="r" b="b"/>
              <a:pathLst>
                <a:path w="1717040" h="467360">
                  <a:moveTo>
                    <a:pt x="0" y="77851"/>
                  </a:moveTo>
                  <a:lnTo>
                    <a:pt x="6129" y="47577"/>
                  </a:lnTo>
                  <a:lnTo>
                    <a:pt x="22844" y="22828"/>
                  </a:lnTo>
                  <a:lnTo>
                    <a:pt x="47630" y="6127"/>
                  </a:lnTo>
                  <a:lnTo>
                    <a:pt x="77978" y="0"/>
                  </a:lnTo>
                  <a:lnTo>
                    <a:pt x="1638681" y="0"/>
                  </a:lnTo>
                  <a:lnTo>
                    <a:pt x="1669008" y="6127"/>
                  </a:lnTo>
                  <a:lnTo>
                    <a:pt x="1693751" y="22828"/>
                  </a:lnTo>
                  <a:lnTo>
                    <a:pt x="1710422" y="47577"/>
                  </a:lnTo>
                  <a:lnTo>
                    <a:pt x="1716532" y="77851"/>
                  </a:lnTo>
                  <a:lnTo>
                    <a:pt x="1716532" y="389432"/>
                  </a:lnTo>
                  <a:lnTo>
                    <a:pt x="1710422" y="419749"/>
                  </a:lnTo>
                  <a:lnTo>
                    <a:pt x="1693751" y="444507"/>
                  </a:lnTo>
                  <a:lnTo>
                    <a:pt x="1669008" y="461200"/>
                  </a:lnTo>
                  <a:lnTo>
                    <a:pt x="1638681" y="467321"/>
                  </a:lnTo>
                  <a:lnTo>
                    <a:pt x="77978" y="467321"/>
                  </a:lnTo>
                  <a:lnTo>
                    <a:pt x="47630" y="461200"/>
                  </a:lnTo>
                  <a:lnTo>
                    <a:pt x="22844" y="444507"/>
                  </a:lnTo>
                  <a:lnTo>
                    <a:pt x="6129" y="419749"/>
                  </a:lnTo>
                  <a:lnTo>
                    <a:pt x="0" y="389432"/>
                  </a:lnTo>
                  <a:lnTo>
                    <a:pt x="0" y="77851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391536" y="5154202"/>
            <a:ext cx="3284854" cy="1704339"/>
            <a:chOff x="2391536" y="5154202"/>
            <a:chExt cx="3284854" cy="1704339"/>
          </a:xfrm>
        </p:grpSpPr>
        <p:sp>
          <p:nvSpPr>
            <p:cNvPr id="25" name="object 25"/>
            <p:cNvSpPr/>
            <p:nvPr/>
          </p:nvSpPr>
          <p:spPr>
            <a:xfrm>
              <a:off x="2534157" y="5583983"/>
              <a:ext cx="1085469" cy="121734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24300" y="5154202"/>
              <a:ext cx="1751964" cy="17037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97886" y="5188585"/>
              <a:ext cx="1717039" cy="467995"/>
            </a:xfrm>
            <a:custGeom>
              <a:avLst/>
              <a:gdLst/>
              <a:ahLst/>
              <a:cxnLst/>
              <a:rect l="l" t="t" r="r" b="b"/>
              <a:pathLst>
                <a:path w="1717039" h="467995">
                  <a:moveTo>
                    <a:pt x="1638680" y="0"/>
                  </a:moveTo>
                  <a:lnTo>
                    <a:pt x="77850" y="0"/>
                  </a:lnTo>
                  <a:lnTo>
                    <a:pt x="47523" y="6129"/>
                  </a:lnTo>
                  <a:lnTo>
                    <a:pt x="22780" y="22844"/>
                  </a:lnTo>
                  <a:lnTo>
                    <a:pt x="6109" y="47630"/>
                  </a:lnTo>
                  <a:lnTo>
                    <a:pt x="0" y="77977"/>
                  </a:lnTo>
                  <a:lnTo>
                    <a:pt x="0" y="389508"/>
                  </a:lnTo>
                  <a:lnTo>
                    <a:pt x="6109" y="419818"/>
                  </a:lnTo>
                  <a:lnTo>
                    <a:pt x="22780" y="444573"/>
                  </a:lnTo>
                  <a:lnTo>
                    <a:pt x="47523" y="461264"/>
                  </a:lnTo>
                  <a:lnTo>
                    <a:pt x="77850" y="467385"/>
                  </a:lnTo>
                  <a:lnTo>
                    <a:pt x="1638680" y="467385"/>
                  </a:lnTo>
                  <a:lnTo>
                    <a:pt x="1668954" y="461264"/>
                  </a:lnTo>
                  <a:lnTo>
                    <a:pt x="1693703" y="444573"/>
                  </a:lnTo>
                  <a:lnTo>
                    <a:pt x="1710404" y="419818"/>
                  </a:lnTo>
                  <a:lnTo>
                    <a:pt x="1716532" y="389508"/>
                  </a:lnTo>
                  <a:lnTo>
                    <a:pt x="1716532" y="77977"/>
                  </a:lnTo>
                  <a:lnTo>
                    <a:pt x="1710404" y="47630"/>
                  </a:lnTo>
                  <a:lnTo>
                    <a:pt x="1693703" y="22844"/>
                  </a:lnTo>
                  <a:lnTo>
                    <a:pt x="1668954" y="6129"/>
                  </a:lnTo>
                  <a:lnTo>
                    <a:pt x="1638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97886" y="5188585"/>
              <a:ext cx="1717039" cy="467995"/>
            </a:xfrm>
            <a:custGeom>
              <a:avLst/>
              <a:gdLst/>
              <a:ahLst/>
              <a:cxnLst/>
              <a:rect l="l" t="t" r="r" b="b"/>
              <a:pathLst>
                <a:path w="1717039" h="467995">
                  <a:moveTo>
                    <a:pt x="0" y="77977"/>
                  </a:moveTo>
                  <a:lnTo>
                    <a:pt x="6109" y="47630"/>
                  </a:lnTo>
                  <a:lnTo>
                    <a:pt x="22780" y="22844"/>
                  </a:lnTo>
                  <a:lnTo>
                    <a:pt x="47523" y="6129"/>
                  </a:lnTo>
                  <a:lnTo>
                    <a:pt x="77850" y="0"/>
                  </a:lnTo>
                  <a:lnTo>
                    <a:pt x="1638680" y="0"/>
                  </a:lnTo>
                  <a:lnTo>
                    <a:pt x="1668954" y="6129"/>
                  </a:lnTo>
                  <a:lnTo>
                    <a:pt x="1693703" y="22844"/>
                  </a:lnTo>
                  <a:lnTo>
                    <a:pt x="1710404" y="47630"/>
                  </a:lnTo>
                  <a:lnTo>
                    <a:pt x="1716532" y="77977"/>
                  </a:lnTo>
                  <a:lnTo>
                    <a:pt x="1716532" y="389508"/>
                  </a:lnTo>
                  <a:lnTo>
                    <a:pt x="1710404" y="419818"/>
                  </a:lnTo>
                  <a:lnTo>
                    <a:pt x="1693703" y="444573"/>
                  </a:lnTo>
                  <a:lnTo>
                    <a:pt x="1668954" y="461264"/>
                  </a:lnTo>
                  <a:lnTo>
                    <a:pt x="1638680" y="467385"/>
                  </a:lnTo>
                  <a:lnTo>
                    <a:pt x="77850" y="467385"/>
                  </a:lnTo>
                  <a:lnTo>
                    <a:pt x="47523" y="461264"/>
                  </a:lnTo>
                  <a:lnTo>
                    <a:pt x="22780" y="444573"/>
                  </a:lnTo>
                  <a:lnTo>
                    <a:pt x="6109" y="419818"/>
                  </a:lnTo>
                  <a:lnTo>
                    <a:pt x="0" y="389508"/>
                  </a:lnTo>
                  <a:lnTo>
                    <a:pt x="0" y="7797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670430" y="2862452"/>
            <a:ext cx="1452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5" dirty="0">
                <a:latin typeface="Verdana"/>
                <a:cs typeface="Verdana"/>
              </a:rPr>
              <a:t>P</a:t>
            </a:r>
            <a:r>
              <a:rPr sz="2000" spc="50" dirty="0">
                <a:latin typeface="Verdana"/>
                <a:cs typeface="Verdana"/>
              </a:rPr>
              <a:t>e</a:t>
            </a:r>
            <a:r>
              <a:rPr sz="2000" spc="-135" dirty="0">
                <a:latin typeface="Verdana"/>
                <a:cs typeface="Verdana"/>
              </a:rPr>
              <a:t>rmin</a:t>
            </a:r>
            <a:r>
              <a:rPr sz="2000" spc="-80" dirty="0">
                <a:latin typeface="Verdana"/>
                <a:cs typeface="Verdana"/>
              </a:rPr>
              <a:t>t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150" dirty="0">
                <a:latin typeface="Verdana"/>
                <a:cs typeface="Verdana"/>
              </a:rPr>
              <a:t>a</a:t>
            </a:r>
            <a:r>
              <a:rPr sz="2000" spc="-45" dirty="0"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51041" y="3203575"/>
            <a:ext cx="14643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5" dirty="0">
                <a:latin typeface="Verdana"/>
                <a:cs typeface="Verdana"/>
              </a:rPr>
              <a:t>P</a:t>
            </a:r>
            <a:r>
              <a:rPr sz="2000" spc="55" dirty="0">
                <a:latin typeface="Verdana"/>
                <a:cs typeface="Verdana"/>
              </a:rPr>
              <a:t>e</a:t>
            </a:r>
            <a:r>
              <a:rPr sz="2000" spc="45" dirty="0">
                <a:latin typeface="Verdana"/>
                <a:cs typeface="Verdana"/>
              </a:rPr>
              <a:t>na</a:t>
            </a:r>
            <a:r>
              <a:rPr sz="2000" spc="65" dirty="0">
                <a:latin typeface="Verdana"/>
                <a:cs typeface="Verdana"/>
              </a:rPr>
              <a:t>w</a:t>
            </a:r>
            <a:r>
              <a:rPr sz="2000" spc="5" dirty="0">
                <a:latin typeface="Verdana"/>
                <a:cs typeface="Verdana"/>
              </a:rPr>
              <a:t>aran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085838" y="5379516"/>
            <a:ext cx="14535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latin typeface="Verdana"/>
                <a:cs typeface="Verdana"/>
              </a:rPr>
              <a:t>Permin</a:t>
            </a:r>
            <a:r>
              <a:rPr sz="2000" spc="-45" dirty="0">
                <a:latin typeface="Verdana"/>
                <a:cs typeface="Verdana"/>
              </a:rPr>
              <a:t>t</a:t>
            </a:r>
            <a:r>
              <a:rPr sz="2000" spc="160" dirty="0">
                <a:latin typeface="Verdana"/>
                <a:cs typeface="Verdana"/>
              </a:rPr>
              <a:t>a</a:t>
            </a:r>
            <a:r>
              <a:rPr sz="2000" spc="145" dirty="0">
                <a:latin typeface="Verdana"/>
                <a:cs typeface="Verdana"/>
              </a:rPr>
              <a:t>a</a:t>
            </a:r>
            <a:r>
              <a:rPr sz="2000" spc="-45" dirty="0"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24505" y="5252466"/>
            <a:ext cx="1463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45" dirty="0">
                <a:latin typeface="Verdana"/>
                <a:cs typeface="Verdana"/>
              </a:rPr>
              <a:t>P</a:t>
            </a:r>
            <a:r>
              <a:rPr sz="2000" spc="50" dirty="0">
                <a:latin typeface="Verdana"/>
                <a:cs typeface="Verdana"/>
              </a:rPr>
              <a:t>e</a:t>
            </a:r>
            <a:r>
              <a:rPr sz="2000" spc="25" dirty="0">
                <a:latin typeface="Verdana"/>
                <a:cs typeface="Verdana"/>
              </a:rPr>
              <a:t>nawaran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46754" y="1273175"/>
            <a:ext cx="2575560" cy="0"/>
          </a:xfrm>
          <a:custGeom>
            <a:avLst/>
            <a:gdLst/>
            <a:ahLst/>
            <a:cxnLst/>
            <a:rect l="l" t="t" r="r" b="b"/>
            <a:pathLst>
              <a:path w="2575560">
                <a:moveTo>
                  <a:pt x="0" y="0"/>
                </a:moveTo>
                <a:lnTo>
                  <a:pt x="2575179" y="0"/>
                </a:lnTo>
              </a:path>
            </a:pathLst>
          </a:custGeom>
          <a:ln w="381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189" y="3730879"/>
            <a:ext cx="773938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4800" spc="65" dirty="0">
                <a:solidFill>
                  <a:srgbClr val="FFFFFF"/>
                </a:solidFill>
                <a:latin typeface="Verdana"/>
                <a:cs typeface="Verdana"/>
              </a:rPr>
              <a:t>Bagaimana </a:t>
            </a:r>
            <a:r>
              <a:rPr sz="4800" spc="-204" dirty="0">
                <a:solidFill>
                  <a:srgbClr val="FFFFFF"/>
                </a:solidFill>
                <a:latin typeface="Verdana"/>
                <a:cs typeface="Verdana"/>
              </a:rPr>
              <a:t>Suatu </a:t>
            </a:r>
            <a:r>
              <a:rPr sz="4800" spc="-105" dirty="0">
                <a:solidFill>
                  <a:srgbClr val="FFFFFF"/>
                </a:solidFill>
                <a:latin typeface="Verdana"/>
                <a:cs typeface="Verdana"/>
              </a:rPr>
              <a:t>Pasar  </a:t>
            </a:r>
            <a:r>
              <a:rPr sz="4800" spc="-215" dirty="0">
                <a:solidFill>
                  <a:srgbClr val="FFFFFF"/>
                </a:solidFill>
                <a:latin typeface="Verdana"/>
                <a:cs typeface="Verdana"/>
              </a:rPr>
              <a:t>Berekasi </a:t>
            </a:r>
            <a:r>
              <a:rPr sz="4800" spc="-5" dirty="0">
                <a:solidFill>
                  <a:srgbClr val="FFFFFF"/>
                </a:solidFill>
                <a:latin typeface="Verdana"/>
                <a:cs typeface="Verdana"/>
              </a:rPr>
              <a:t>Terhadap </a:t>
            </a:r>
            <a:r>
              <a:rPr sz="4800" spc="-204" dirty="0">
                <a:solidFill>
                  <a:srgbClr val="FFFFFF"/>
                </a:solidFill>
                <a:latin typeface="Verdana"/>
                <a:cs typeface="Verdana"/>
              </a:rPr>
              <a:t>Suatu  </a:t>
            </a:r>
            <a:r>
              <a:rPr sz="4800" spc="-270" dirty="0">
                <a:solidFill>
                  <a:srgbClr val="FFFFFF"/>
                </a:solidFill>
                <a:latin typeface="Verdana"/>
                <a:cs typeface="Verdana"/>
              </a:rPr>
              <a:t>Informasi </a:t>
            </a:r>
            <a:r>
              <a:rPr sz="4800" spc="-26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4800" spc="-5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800" spc="229" dirty="0">
                <a:solidFill>
                  <a:srgbClr val="FFFFFF"/>
                </a:solidFill>
                <a:latin typeface="Verdana"/>
                <a:cs typeface="Verdana"/>
              </a:rPr>
              <a:t>Mencapai  </a:t>
            </a:r>
            <a:r>
              <a:rPr sz="4800" spc="15" dirty="0">
                <a:solidFill>
                  <a:srgbClr val="FFFFFF"/>
                </a:solidFill>
                <a:latin typeface="Verdana"/>
                <a:cs typeface="Verdana"/>
              </a:rPr>
              <a:t>Harga</a:t>
            </a:r>
            <a:r>
              <a:rPr sz="4800" spc="-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Verdana"/>
                <a:cs typeface="Verdana"/>
              </a:rPr>
              <a:t>Keseimbangan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3317" y="67818"/>
            <a:ext cx="3817238" cy="3987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450" y="2361057"/>
            <a:ext cx="624522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6600" spc="-660" dirty="0"/>
              <a:t>BENTUK-BENTUK  </a:t>
            </a:r>
            <a:r>
              <a:rPr sz="6600" spc="-919" dirty="0"/>
              <a:t>EFISIENSI</a:t>
            </a:r>
            <a:r>
              <a:rPr sz="6600" spc="-595" dirty="0"/>
              <a:t> </a:t>
            </a:r>
            <a:r>
              <a:rPr sz="6600" spc="-229" dirty="0"/>
              <a:t>PASAR</a:t>
            </a:r>
            <a:endParaRPr sz="6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9450" y="186893"/>
            <a:ext cx="6245225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6600" spc="-660" dirty="0">
                <a:solidFill>
                  <a:srgbClr val="000000"/>
                </a:solidFill>
              </a:rPr>
              <a:t>BENTUK-BENTUK  </a:t>
            </a:r>
            <a:r>
              <a:rPr sz="6600" spc="-919" dirty="0">
                <a:solidFill>
                  <a:srgbClr val="000000"/>
                </a:solidFill>
              </a:rPr>
              <a:t>EFISIENSI</a:t>
            </a:r>
            <a:r>
              <a:rPr sz="6600" spc="-595" dirty="0">
                <a:solidFill>
                  <a:srgbClr val="000000"/>
                </a:solidFill>
              </a:rPr>
              <a:t> </a:t>
            </a:r>
            <a:r>
              <a:rPr sz="6600" spc="-229" dirty="0">
                <a:solidFill>
                  <a:srgbClr val="000000"/>
                </a:solidFill>
              </a:rPr>
              <a:t>PASAR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1187297" y="5559348"/>
            <a:ext cx="20732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915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Verdana"/>
                <a:cs typeface="Verdana"/>
              </a:rPr>
              <a:t>Efisiensi </a:t>
            </a:r>
            <a:r>
              <a:rPr sz="2000" spc="-40" dirty="0">
                <a:latin typeface="Verdana"/>
                <a:cs typeface="Verdana"/>
              </a:rPr>
              <a:t>Pasar  </a:t>
            </a:r>
            <a:r>
              <a:rPr sz="2000" spc="5" dirty="0">
                <a:latin typeface="Verdana"/>
                <a:cs typeface="Verdana"/>
              </a:rPr>
              <a:t>Secara</a:t>
            </a:r>
            <a:r>
              <a:rPr sz="2000" spc="-22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Informasi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5548" y="5559348"/>
            <a:ext cx="22879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6865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latin typeface="Verdana"/>
                <a:cs typeface="Verdana"/>
              </a:rPr>
              <a:t>Efisiensi </a:t>
            </a:r>
            <a:r>
              <a:rPr sz="2000" spc="-40" dirty="0">
                <a:latin typeface="Verdana"/>
                <a:cs typeface="Verdana"/>
              </a:rPr>
              <a:t>Pasar  </a:t>
            </a:r>
            <a:r>
              <a:rPr sz="2000" spc="5" dirty="0">
                <a:latin typeface="Verdana"/>
                <a:cs typeface="Verdana"/>
              </a:rPr>
              <a:t>Secara</a:t>
            </a:r>
            <a:r>
              <a:rPr sz="2000" spc="-22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Keputusan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2167" y="2849245"/>
            <a:ext cx="2681732" cy="268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9798" y="3027426"/>
            <a:ext cx="28575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F2F9F">
              <a:alpha val="7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69996" y="3191001"/>
            <a:ext cx="28873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935">
              <a:lnSpc>
                <a:spcPct val="100000"/>
              </a:lnSpc>
              <a:spcBef>
                <a:spcPts val="95"/>
              </a:spcBef>
            </a:pPr>
            <a:r>
              <a:rPr sz="2800" spc="-190" dirty="0">
                <a:solidFill>
                  <a:srgbClr val="FFFFFF"/>
                </a:solidFill>
                <a:latin typeface="Verdana"/>
                <a:cs typeface="Verdana"/>
              </a:rPr>
              <a:t>Efisiensi </a:t>
            </a: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Pasar  </a:t>
            </a:r>
            <a:r>
              <a:rPr sz="2800" spc="5" dirty="0">
                <a:solidFill>
                  <a:srgbClr val="FFFFFF"/>
                </a:solidFill>
                <a:latin typeface="Verdana"/>
                <a:cs typeface="Verdana"/>
              </a:rPr>
              <a:t>Secara</a:t>
            </a:r>
            <a:r>
              <a:rPr sz="28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60" dirty="0">
                <a:solidFill>
                  <a:srgbClr val="FFFFFF"/>
                </a:solidFill>
                <a:latin typeface="Verdana"/>
                <a:cs typeface="Verdana"/>
              </a:rPr>
              <a:t>Informasi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591" y="996657"/>
            <a:ext cx="2524760" cy="1016000"/>
          </a:xfrm>
          <a:prstGeom prst="rect">
            <a:avLst/>
          </a:prstGeom>
          <a:solidFill>
            <a:srgbClr val="6F2F9F">
              <a:alpha val="78038"/>
            </a:srgbClr>
          </a:solidFill>
          <a:ln w="2857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85445" marR="377190" indent="62230">
              <a:lnSpc>
                <a:spcPct val="100000"/>
              </a:lnSpc>
              <a:spcBef>
                <a:spcPts val="315"/>
              </a:spcBef>
            </a:pP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Efisiensi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Pasar  </a:t>
            </a: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Bentuk</a:t>
            </a:r>
            <a:r>
              <a:rPr sz="20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Lemah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349" y="4227791"/>
            <a:ext cx="2519045" cy="1016000"/>
          </a:xfrm>
          <a:prstGeom prst="rect">
            <a:avLst/>
          </a:prstGeom>
          <a:solidFill>
            <a:srgbClr val="6F2F9F">
              <a:alpha val="78038"/>
            </a:srgbClr>
          </a:solidFill>
          <a:ln w="2857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325"/>
              </a:spcBef>
            </a:pPr>
            <a:r>
              <a:rPr sz="2000" spc="-135" dirty="0">
                <a:solidFill>
                  <a:srgbClr val="FFFFFF"/>
                </a:solidFill>
                <a:latin typeface="Verdana"/>
                <a:cs typeface="Verdana"/>
              </a:rPr>
              <a:t>Efisiensi</a:t>
            </a:r>
            <a:r>
              <a:rPr sz="2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Pasar</a:t>
            </a:r>
            <a:endParaRPr sz="2000">
              <a:latin typeface="Verdana"/>
              <a:cs typeface="Verdana"/>
            </a:endParaRPr>
          </a:p>
          <a:p>
            <a:pPr marL="524510">
              <a:lnSpc>
                <a:spcPct val="100000"/>
              </a:lnSpc>
            </a:pPr>
            <a:r>
              <a:rPr sz="2000" spc="-80" dirty="0">
                <a:solidFill>
                  <a:srgbClr val="FFFFFF"/>
                </a:solidFill>
                <a:latin typeface="Verdana"/>
                <a:cs typeface="Verdana"/>
              </a:rPr>
              <a:t>Bentuk</a:t>
            </a:r>
            <a:r>
              <a:rPr sz="20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Verdana"/>
                <a:cs typeface="Verdana"/>
              </a:rPr>
              <a:t>Kuat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52971" y="1574888"/>
            <a:ext cx="2519045" cy="1016000"/>
          </a:xfrm>
          <a:prstGeom prst="rect">
            <a:avLst/>
          </a:prstGeom>
          <a:solidFill>
            <a:srgbClr val="6F2F9F">
              <a:alpha val="78038"/>
            </a:srgbClr>
          </a:solidFill>
          <a:ln w="2857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08279" marR="197485" indent="-1905" algn="ctr">
              <a:lnSpc>
                <a:spcPct val="100000"/>
              </a:lnSpc>
              <a:spcBef>
                <a:spcPts val="315"/>
              </a:spcBef>
            </a:pPr>
            <a:r>
              <a:rPr sz="2000" spc="-135" dirty="0"/>
              <a:t>Efisiensi </a:t>
            </a:r>
            <a:r>
              <a:rPr sz="2000" spc="-40" dirty="0"/>
              <a:t>Pasar  </a:t>
            </a:r>
            <a:r>
              <a:rPr sz="2000" spc="-80" dirty="0"/>
              <a:t>Bentuk</a:t>
            </a:r>
            <a:r>
              <a:rPr sz="2000" spc="-280" dirty="0"/>
              <a:t> </a:t>
            </a:r>
            <a:r>
              <a:rPr sz="2000" spc="-10" dirty="0"/>
              <a:t>Setengah  </a:t>
            </a:r>
            <a:r>
              <a:rPr sz="2000" spc="-50" dirty="0"/>
              <a:t>Kuat</a:t>
            </a:r>
            <a:endParaRPr sz="2000"/>
          </a:p>
        </p:txBody>
      </p:sp>
      <p:grpSp>
        <p:nvGrpSpPr>
          <p:cNvPr id="7" name="object 7"/>
          <p:cNvGrpSpPr/>
          <p:nvPr/>
        </p:nvGrpSpPr>
        <p:grpSpPr>
          <a:xfrm>
            <a:off x="2883154" y="1485391"/>
            <a:ext cx="3388995" cy="3823970"/>
            <a:chOff x="2883154" y="1485391"/>
            <a:chExt cx="3388995" cy="3823970"/>
          </a:xfrm>
        </p:grpSpPr>
        <p:sp>
          <p:nvSpPr>
            <p:cNvPr id="8" name="object 8"/>
            <p:cNvSpPr/>
            <p:nvPr/>
          </p:nvSpPr>
          <p:spPr>
            <a:xfrm>
              <a:off x="3216529" y="2235454"/>
              <a:ext cx="2995295" cy="3054985"/>
            </a:xfrm>
            <a:custGeom>
              <a:avLst/>
              <a:gdLst/>
              <a:ahLst/>
              <a:cxnLst/>
              <a:rect l="l" t="t" r="r" b="b"/>
              <a:pathLst>
                <a:path w="2995295" h="3054985">
                  <a:moveTo>
                    <a:pt x="0" y="1527302"/>
                  </a:moveTo>
                  <a:lnTo>
                    <a:pt x="740" y="1478817"/>
                  </a:lnTo>
                  <a:lnTo>
                    <a:pt x="2946" y="1430709"/>
                  </a:lnTo>
                  <a:lnTo>
                    <a:pt x="6595" y="1383001"/>
                  </a:lnTo>
                  <a:lnTo>
                    <a:pt x="11667" y="1335714"/>
                  </a:lnTo>
                  <a:lnTo>
                    <a:pt x="18138" y="1288872"/>
                  </a:lnTo>
                  <a:lnTo>
                    <a:pt x="25988" y="1242495"/>
                  </a:lnTo>
                  <a:lnTo>
                    <a:pt x="35193" y="1196607"/>
                  </a:lnTo>
                  <a:lnTo>
                    <a:pt x="45733" y="1151231"/>
                  </a:lnTo>
                  <a:lnTo>
                    <a:pt x="57585" y="1106387"/>
                  </a:lnTo>
                  <a:lnTo>
                    <a:pt x="70727" y="1062099"/>
                  </a:lnTo>
                  <a:lnTo>
                    <a:pt x="85138" y="1018390"/>
                  </a:lnTo>
                  <a:lnTo>
                    <a:pt x="100795" y="975281"/>
                  </a:lnTo>
                  <a:lnTo>
                    <a:pt x="117677" y="932795"/>
                  </a:lnTo>
                  <a:lnTo>
                    <a:pt x="135761" y="890954"/>
                  </a:lnTo>
                  <a:lnTo>
                    <a:pt x="155026" y="849780"/>
                  </a:lnTo>
                  <a:lnTo>
                    <a:pt x="175450" y="809297"/>
                  </a:lnTo>
                  <a:lnTo>
                    <a:pt x="197010" y="769525"/>
                  </a:lnTo>
                  <a:lnTo>
                    <a:pt x="219686" y="730489"/>
                  </a:lnTo>
                  <a:lnTo>
                    <a:pt x="243454" y="692209"/>
                  </a:lnTo>
                  <a:lnTo>
                    <a:pt x="268294" y="654709"/>
                  </a:lnTo>
                  <a:lnTo>
                    <a:pt x="294182" y="618010"/>
                  </a:lnTo>
                  <a:lnTo>
                    <a:pt x="321098" y="582135"/>
                  </a:lnTo>
                  <a:lnTo>
                    <a:pt x="349019" y="547107"/>
                  </a:lnTo>
                  <a:lnTo>
                    <a:pt x="377923" y="512948"/>
                  </a:lnTo>
                  <a:lnTo>
                    <a:pt x="407789" y="479680"/>
                  </a:lnTo>
                  <a:lnTo>
                    <a:pt x="438594" y="447325"/>
                  </a:lnTo>
                  <a:lnTo>
                    <a:pt x="470317" y="415906"/>
                  </a:lnTo>
                  <a:lnTo>
                    <a:pt x="502935" y="385446"/>
                  </a:lnTo>
                  <a:lnTo>
                    <a:pt x="536427" y="355966"/>
                  </a:lnTo>
                  <a:lnTo>
                    <a:pt x="570771" y="327489"/>
                  </a:lnTo>
                  <a:lnTo>
                    <a:pt x="605945" y="300037"/>
                  </a:lnTo>
                  <a:lnTo>
                    <a:pt x="641927" y="273633"/>
                  </a:lnTo>
                  <a:lnTo>
                    <a:pt x="678694" y="248299"/>
                  </a:lnTo>
                  <a:lnTo>
                    <a:pt x="716226" y="224058"/>
                  </a:lnTo>
                  <a:lnTo>
                    <a:pt x="754500" y="200931"/>
                  </a:lnTo>
                  <a:lnTo>
                    <a:pt x="793494" y="178941"/>
                  </a:lnTo>
                  <a:lnTo>
                    <a:pt x="833186" y="158111"/>
                  </a:lnTo>
                  <a:lnTo>
                    <a:pt x="873555" y="138463"/>
                  </a:lnTo>
                  <a:lnTo>
                    <a:pt x="914578" y="120018"/>
                  </a:lnTo>
                  <a:lnTo>
                    <a:pt x="956234" y="102801"/>
                  </a:lnTo>
                  <a:lnTo>
                    <a:pt x="998500" y="86832"/>
                  </a:lnTo>
                  <a:lnTo>
                    <a:pt x="1041355" y="72135"/>
                  </a:lnTo>
                  <a:lnTo>
                    <a:pt x="1084777" y="58731"/>
                  </a:lnTo>
                  <a:lnTo>
                    <a:pt x="1128743" y="46643"/>
                  </a:lnTo>
                  <a:lnTo>
                    <a:pt x="1173232" y="35894"/>
                  </a:lnTo>
                  <a:lnTo>
                    <a:pt x="1218223" y="26505"/>
                  </a:lnTo>
                  <a:lnTo>
                    <a:pt x="1263692" y="18499"/>
                  </a:lnTo>
                  <a:lnTo>
                    <a:pt x="1309618" y="11899"/>
                  </a:lnTo>
                  <a:lnTo>
                    <a:pt x="1355980" y="6726"/>
                  </a:lnTo>
                  <a:lnTo>
                    <a:pt x="1402755" y="3004"/>
                  </a:lnTo>
                  <a:lnTo>
                    <a:pt x="1449921" y="754"/>
                  </a:lnTo>
                  <a:lnTo>
                    <a:pt x="1497457" y="0"/>
                  </a:lnTo>
                  <a:lnTo>
                    <a:pt x="1544992" y="754"/>
                  </a:lnTo>
                  <a:lnTo>
                    <a:pt x="1592158" y="3004"/>
                  </a:lnTo>
                  <a:lnTo>
                    <a:pt x="1638933" y="6726"/>
                  </a:lnTo>
                  <a:lnTo>
                    <a:pt x="1685295" y="11899"/>
                  </a:lnTo>
                  <a:lnTo>
                    <a:pt x="1731221" y="18499"/>
                  </a:lnTo>
                  <a:lnTo>
                    <a:pt x="1776690" y="26505"/>
                  </a:lnTo>
                  <a:lnTo>
                    <a:pt x="1821681" y="35894"/>
                  </a:lnTo>
                  <a:lnTo>
                    <a:pt x="1866170" y="46643"/>
                  </a:lnTo>
                  <a:lnTo>
                    <a:pt x="1910136" y="58731"/>
                  </a:lnTo>
                  <a:lnTo>
                    <a:pt x="1953558" y="72135"/>
                  </a:lnTo>
                  <a:lnTo>
                    <a:pt x="1996413" y="86832"/>
                  </a:lnTo>
                  <a:lnTo>
                    <a:pt x="2038679" y="102801"/>
                  </a:lnTo>
                  <a:lnTo>
                    <a:pt x="2080335" y="120018"/>
                  </a:lnTo>
                  <a:lnTo>
                    <a:pt x="2121358" y="138463"/>
                  </a:lnTo>
                  <a:lnTo>
                    <a:pt x="2161727" y="158111"/>
                  </a:lnTo>
                  <a:lnTo>
                    <a:pt x="2201419" y="178941"/>
                  </a:lnTo>
                  <a:lnTo>
                    <a:pt x="2240413" y="200931"/>
                  </a:lnTo>
                  <a:lnTo>
                    <a:pt x="2278687" y="224058"/>
                  </a:lnTo>
                  <a:lnTo>
                    <a:pt x="2316219" y="248299"/>
                  </a:lnTo>
                  <a:lnTo>
                    <a:pt x="2352986" y="273633"/>
                  </a:lnTo>
                  <a:lnTo>
                    <a:pt x="2388968" y="300037"/>
                  </a:lnTo>
                  <a:lnTo>
                    <a:pt x="2424142" y="327489"/>
                  </a:lnTo>
                  <a:lnTo>
                    <a:pt x="2458486" y="355966"/>
                  </a:lnTo>
                  <a:lnTo>
                    <a:pt x="2491978" y="385446"/>
                  </a:lnTo>
                  <a:lnTo>
                    <a:pt x="2524596" y="415906"/>
                  </a:lnTo>
                  <a:lnTo>
                    <a:pt x="2556319" y="447325"/>
                  </a:lnTo>
                  <a:lnTo>
                    <a:pt x="2587124" y="479680"/>
                  </a:lnTo>
                  <a:lnTo>
                    <a:pt x="2616990" y="512948"/>
                  </a:lnTo>
                  <a:lnTo>
                    <a:pt x="2645894" y="547107"/>
                  </a:lnTo>
                  <a:lnTo>
                    <a:pt x="2673815" y="582135"/>
                  </a:lnTo>
                  <a:lnTo>
                    <a:pt x="2700731" y="618010"/>
                  </a:lnTo>
                  <a:lnTo>
                    <a:pt x="2726619" y="654709"/>
                  </a:lnTo>
                  <a:lnTo>
                    <a:pt x="2751459" y="692209"/>
                  </a:lnTo>
                  <a:lnTo>
                    <a:pt x="2775227" y="730489"/>
                  </a:lnTo>
                  <a:lnTo>
                    <a:pt x="2797903" y="769525"/>
                  </a:lnTo>
                  <a:lnTo>
                    <a:pt x="2819463" y="809297"/>
                  </a:lnTo>
                  <a:lnTo>
                    <a:pt x="2839887" y="849780"/>
                  </a:lnTo>
                  <a:lnTo>
                    <a:pt x="2859152" y="890954"/>
                  </a:lnTo>
                  <a:lnTo>
                    <a:pt x="2877236" y="932795"/>
                  </a:lnTo>
                  <a:lnTo>
                    <a:pt x="2894118" y="975281"/>
                  </a:lnTo>
                  <a:lnTo>
                    <a:pt x="2909775" y="1018390"/>
                  </a:lnTo>
                  <a:lnTo>
                    <a:pt x="2924186" y="1062099"/>
                  </a:lnTo>
                  <a:lnTo>
                    <a:pt x="2937328" y="1106387"/>
                  </a:lnTo>
                  <a:lnTo>
                    <a:pt x="2949180" y="1151231"/>
                  </a:lnTo>
                  <a:lnTo>
                    <a:pt x="2959720" y="1196607"/>
                  </a:lnTo>
                  <a:lnTo>
                    <a:pt x="2968925" y="1242495"/>
                  </a:lnTo>
                  <a:lnTo>
                    <a:pt x="2976775" y="1288872"/>
                  </a:lnTo>
                  <a:lnTo>
                    <a:pt x="2983246" y="1335714"/>
                  </a:lnTo>
                  <a:lnTo>
                    <a:pt x="2988318" y="1383001"/>
                  </a:lnTo>
                  <a:lnTo>
                    <a:pt x="2991967" y="1430709"/>
                  </a:lnTo>
                  <a:lnTo>
                    <a:pt x="2994173" y="1478817"/>
                  </a:lnTo>
                  <a:lnTo>
                    <a:pt x="2994913" y="1527302"/>
                  </a:lnTo>
                  <a:lnTo>
                    <a:pt x="2994173" y="1575786"/>
                  </a:lnTo>
                  <a:lnTo>
                    <a:pt x="2991967" y="1623894"/>
                  </a:lnTo>
                  <a:lnTo>
                    <a:pt x="2988318" y="1671602"/>
                  </a:lnTo>
                  <a:lnTo>
                    <a:pt x="2983246" y="1718889"/>
                  </a:lnTo>
                  <a:lnTo>
                    <a:pt x="2976775" y="1765731"/>
                  </a:lnTo>
                  <a:lnTo>
                    <a:pt x="2968925" y="1812108"/>
                  </a:lnTo>
                  <a:lnTo>
                    <a:pt x="2959720" y="1857996"/>
                  </a:lnTo>
                  <a:lnTo>
                    <a:pt x="2949180" y="1903372"/>
                  </a:lnTo>
                  <a:lnTo>
                    <a:pt x="2937328" y="1948216"/>
                  </a:lnTo>
                  <a:lnTo>
                    <a:pt x="2924186" y="1992504"/>
                  </a:lnTo>
                  <a:lnTo>
                    <a:pt x="2909775" y="2036213"/>
                  </a:lnTo>
                  <a:lnTo>
                    <a:pt x="2894118" y="2079322"/>
                  </a:lnTo>
                  <a:lnTo>
                    <a:pt x="2877236" y="2121808"/>
                  </a:lnTo>
                  <a:lnTo>
                    <a:pt x="2859152" y="2163649"/>
                  </a:lnTo>
                  <a:lnTo>
                    <a:pt x="2839887" y="2204823"/>
                  </a:lnTo>
                  <a:lnTo>
                    <a:pt x="2819463" y="2245306"/>
                  </a:lnTo>
                  <a:lnTo>
                    <a:pt x="2797903" y="2285078"/>
                  </a:lnTo>
                  <a:lnTo>
                    <a:pt x="2775227" y="2324114"/>
                  </a:lnTo>
                  <a:lnTo>
                    <a:pt x="2751459" y="2362394"/>
                  </a:lnTo>
                  <a:lnTo>
                    <a:pt x="2726619" y="2399894"/>
                  </a:lnTo>
                  <a:lnTo>
                    <a:pt x="2700731" y="2436593"/>
                  </a:lnTo>
                  <a:lnTo>
                    <a:pt x="2673815" y="2472468"/>
                  </a:lnTo>
                  <a:lnTo>
                    <a:pt x="2645894" y="2507496"/>
                  </a:lnTo>
                  <a:lnTo>
                    <a:pt x="2616990" y="2541655"/>
                  </a:lnTo>
                  <a:lnTo>
                    <a:pt x="2587124" y="2574923"/>
                  </a:lnTo>
                  <a:lnTo>
                    <a:pt x="2556319" y="2607278"/>
                  </a:lnTo>
                  <a:lnTo>
                    <a:pt x="2524596" y="2638697"/>
                  </a:lnTo>
                  <a:lnTo>
                    <a:pt x="2491978" y="2669157"/>
                  </a:lnTo>
                  <a:lnTo>
                    <a:pt x="2458486" y="2698637"/>
                  </a:lnTo>
                  <a:lnTo>
                    <a:pt x="2424142" y="2727114"/>
                  </a:lnTo>
                  <a:lnTo>
                    <a:pt x="2388968" y="2754566"/>
                  </a:lnTo>
                  <a:lnTo>
                    <a:pt x="2352986" y="2780970"/>
                  </a:lnTo>
                  <a:lnTo>
                    <a:pt x="2316219" y="2806304"/>
                  </a:lnTo>
                  <a:lnTo>
                    <a:pt x="2278687" y="2830545"/>
                  </a:lnTo>
                  <a:lnTo>
                    <a:pt x="2240413" y="2853672"/>
                  </a:lnTo>
                  <a:lnTo>
                    <a:pt x="2201419" y="2875662"/>
                  </a:lnTo>
                  <a:lnTo>
                    <a:pt x="2161727" y="2896492"/>
                  </a:lnTo>
                  <a:lnTo>
                    <a:pt x="2121358" y="2916140"/>
                  </a:lnTo>
                  <a:lnTo>
                    <a:pt x="2080335" y="2934585"/>
                  </a:lnTo>
                  <a:lnTo>
                    <a:pt x="2038679" y="2951802"/>
                  </a:lnTo>
                  <a:lnTo>
                    <a:pt x="1996413" y="2967771"/>
                  </a:lnTo>
                  <a:lnTo>
                    <a:pt x="1953558" y="2982468"/>
                  </a:lnTo>
                  <a:lnTo>
                    <a:pt x="1910136" y="2995872"/>
                  </a:lnTo>
                  <a:lnTo>
                    <a:pt x="1866170" y="3007960"/>
                  </a:lnTo>
                  <a:lnTo>
                    <a:pt x="1821681" y="3018709"/>
                  </a:lnTo>
                  <a:lnTo>
                    <a:pt x="1776690" y="3028098"/>
                  </a:lnTo>
                  <a:lnTo>
                    <a:pt x="1731221" y="3036104"/>
                  </a:lnTo>
                  <a:lnTo>
                    <a:pt x="1685295" y="3042704"/>
                  </a:lnTo>
                  <a:lnTo>
                    <a:pt x="1638933" y="3047877"/>
                  </a:lnTo>
                  <a:lnTo>
                    <a:pt x="1592158" y="3051599"/>
                  </a:lnTo>
                  <a:lnTo>
                    <a:pt x="1544992" y="3053849"/>
                  </a:lnTo>
                  <a:lnTo>
                    <a:pt x="1497457" y="3054604"/>
                  </a:lnTo>
                  <a:lnTo>
                    <a:pt x="1449921" y="3053849"/>
                  </a:lnTo>
                  <a:lnTo>
                    <a:pt x="1402755" y="3051599"/>
                  </a:lnTo>
                  <a:lnTo>
                    <a:pt x="1355980" y="3047877"/>
                  </a:lnTo>
                  <a:lnTo>
                    <a:pt x="1309618" y="3042704"/>
                  </a:lnTo>
                  <a:lnTo>
                    <a:pt x="1263692" y="3036104"/>
                  </a:lnTo>
                  <a:lnTo>
                    <a:pt x="1218223" y="3028098"/>
                  </a:lnTo>
                  <a:lnTo>
                    <a:pt x="1173232" y="3018709"/>
                  </a:lnTo>
                  <a:lnTo>
                    <a:pt x="1128743" y="3007960"/>
                  </a:lnTo>
                  <a:lnTo>
                    <a:pt x="1084777" y="2995872"/>
                  </a:lnTo>
                  <a:lnTo>
                    <a:pt x="1041355" y="2982468"/>
                  </a:lnTo>
                  <a:lnTo>
                    <a:pt x="998500" y="2967771"/>
                  </a:lnTo>
                  <a:lnTo>
                    <a:pt x="956234" y="2951802"/>
                  </a:lnTo>
                  <a:lnTo>
                    <a:pt x="914578" y="2934585"/>
                  </a:lnTo>
                  <a:lnTo>
                    <a:pt x="873555" y="2916140"/>
                  </a:lnTo>
                  <a:lnTo>
                    <a:pt x="833186" y="2896492"/>
                  </a:lnTo>
                  <a:lnTo>
                    <a:pt x="793494" y="2875662"/>
                  </a:lnTo>
                  <a:lnTo>
                    <a:pt x="754500" y="2853672"/>
                  </a:lnTo>
                  <a:lnTo>
                    <a:pt x="716226" y="2830545"/>
                  </a:lnTo>
                  <a:lnTo>
                    <a:pt x="678694" y="2806304"/>
                  </a:lnTo>
                  <a:lnTo>
                    <a:pt x="641927" y="2780970"/>
                  </a:lnTo>
                  <a:lnTo>
                    <a:pt x="605945" y="2754566"/>
                  </a:lnTo>
                  <a:lnTo>
                    <a:pt x="570771" y="2727114"/>
                  </a:lnTo>
                  <a:lnTo>
                    <a:pt x="536427" y="2698637"/>
                  </a:lnTo>
                  <a:lnTo>
                    <a:pt x="502935" y="2669157"/>
                  </a:lnTo>
                  <a:lnTo>
                    <a:pt x="470317" y="2638697"/>
                  </a:lnTo>
                  <a:lnTo>
                    <a:pt x="438594" y="2607278"/>
                  </a:lnTo>
                  <a:lnTo>
                    <a:pt x="407789" y="2574923"/>
                  </a:lnTo>
                  <a:lnTo>
                    <a:pt x="377923" y="2541655"/>
                  </a:lnTo>
                  <a:lnTo>
                    <a:pt x="349019" y="2507496"/>
                  </a:lnTo>
                  <a:lnTo>
                    <a:pt x="321098" y="2472468"/>
                  </a:lnTo>
                  <a:lnTo>
                    <a:pt x="294182" y="2436593"/>
                  </a:lnTo>
                  <a:lnTo>
                    <a:pt x="268294" y="2399894"/>
                  </a:lnTo>
                  <a:lnTo>
                    <a:pt x="243454" y="2362394"/>
                  </a:lnTo>
                  <a:lnTo>
                    <a:pt x="219686" y="2324114"/>
                  </a:lnTo>
                  <a:lnTo>
                    <a:pt x="197010" y="2285078"/>
                  </a:lnTo>
                  <a:lnTo>
                    <a:pt x="175450" y="2245306"/>
                  </a:lnTo>
                  <a:lnTo>
                    <a:pt x="155026" y="2204823"/>
                  </a:lnTo>
                  <a:lnTo>
                    <a:pt x="135761" y="2163649"/>
                  </a:lnTo>
                  <a:lnTo>
                    <a:pt x="117677" y="2121808"/>
                  </a:lnTo>
                  <a:lnTo>
                    <a:pt x="100795" y="2079322"/>
                  </a:lnTo>
                  <a:lnTo>
                    <a:pt x="85138" y="2036213"/>
                  </a:lnTo>
                  <a:lnTo>
                    <a:pt x="70727" y="1992504"/>
                  </a:lnTo>
                  <a:lnTo>
                    <a:pt x="57585" y="1948216"/>
                  </a:lnTo>
                  <a:lnTo>
                    <a:pt x="45733" y="1903372"/>
                  </a:lnTo>
                  <a:lnTo>
                    <a:pt x="35193" y="1857996"/>
                  </a:lnTo>
                  <a:lnTo>
                    <a:pt x="25988" y="1812108"/>
                  </a:lnTo>
                  <a:lnTo>
                    <a:pt x="18138" y="1765731"/>
                  </a:lnTo>
                  <a:lnTo>
                    <a:pt x="11667" y="1718889"/>
                  </a:lnTo>
                  <a:lnTo>
                    <a:pt x="6595" y="1671602"/>
                  </a:lnTo>
                  <a:lnTo>
                    <a:pt x="2946" y="1623894"/>
                  </a:lnTo>
                  <a:lnTo>
                    <a:pt x="740" y="1575786"/>
                  </a:lnTo>
                  <a:lnTo>
                    <a:pt x="0" y="152730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02204" y="1504441"/>
              <a:ext cx="3350895" cy="3231515"/>
            </a:xfrm>
            <a:custGeom>
              <a:avLst/>
              <a:gdLst/>
              <a:ahLst/>
              <a:cxnLst/>
              <a:rect l="l" t="t" r="r" b="b"/>
              <a:pathLst>
                <a:path w="3350895" h="3231515">
                  <a:moveTo>
                    <a:pt x="752856" y="1178306"/>
                  </a:moveTo>
                  <a:lnTo>
                    <a:pt x="752856" y="0"/>
                  </a:lnTo>
                  <a:lnTo>
                    <a:pt x="9906" y="0"/>
                  </a:lnTo>
                </a:path>
                <a:path w="3350895" h="3231515">
                  <a:moveTo>
                    <a:pt x="314325" y="2258314"/>
                  </a:moveTo>
                  <a:lnTo>
                    <a:pt x="157098" y="2258314"/>
                  </a:lnTo>
                  <a:lnTo>
                    <a:pt x="157098" y="3231261"/>
                  </a:lnTo>
                  <a:lnTo>
                    <a:pt x="0" y="3231261"/>
                  </a:lnTo>
                </a:path>
                <a:path w="3350895" h="3231515">
                  <a:moveTo>
                    <a:pt x="1811782" y="731012"/>
                  </a:moveTo>
                  <a:lnTo>
                    <a:pt x="1811782" y="578231"/>
                  </a:lnTo>
                  <a:lnTo>
                    <a:pt x="3350768" y="578231"/>
                  </a:lnTo>
                </a:path>
              </a:pathLst>
            </a:custGeom>
            <a:ln w="38100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822693" y="88392"/>
            <a:ext cx="1379474" cy="1379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210" y="5290058"/>
            <a:ext cx="1476095" cy="147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882" y="2112645"/>
            <a:ext cx="1360424" cy="1360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94882" y="2679573"/>
            <a:ext cx="2604135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6515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Info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hanya 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mempengaruhi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harga 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sekuritas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dari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perusahaan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yang 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mempublikasikannya</a:t>
            </a:r>
            <a:endParaRPr sz="1600">
              <a:latin typeface="Verdana"/>
              <a:cs typeface="Verdana"/>
            </a:endParaRPr>
          </a:p>
          <a:p>
            <a:pPr marL="354965" marR="56515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Info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hanya 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mempengaruhi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harga 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sekuritas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sejumlah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perusahaan</a:t>
            </a:r>
            <a:endParaRPr sz="16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Info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mempengaruhi 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semua </a:t>
            </a:r>
            <a:r>
              <a:rPr sz="1600" spc="15" dirty="0">
                <a:solidFill>
                  <a:srgbClr val="FFFFFF"/>
                </a:solidFill>
                <a:latin typeface="Verdana"/>
                <a:cs typeface="Verdana"/>
              </a:rPr>
              <a:t>harga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sekuritas 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semua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saham di</a:t>
            </a:r>
            <a:r>
              <a:rPr sz="16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pasar 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saham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9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6146" y="217119"/>
            <a:ext cx="8733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95" dirty="0"/>
              <a:t>Efisiensi </a:t>
            </a:r>
            <a:r>
              <a:rPr sz="4400" spc="-90" dirty="0"/>
              <a:t>Pasar </a:t>
            </a:r>
            <a:r>
              <a:rPr sz="4400" spc="20" dirty="0"/>
              <a:t>Secara</a:t>
            </a:r>
            <a:r>
              <a:rPr sz="4400" spc="-685" dirty="0"/>
              <a:t> </a:t>
            </a:r>
            <a:r>
              <a:rPr sz="4400" spc="-85" dirty="0"/>
              <a:t>Keputusan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49351" y="1540763"/>
            <a:ext cx="2187321" cy="2187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7640" y="1540763"/>
            <a:ext cx="2188844" cy="2188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7328" y="1539239"/>
            <a:ext cx="2188845" cy="2188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9356" y="4058157"/>
            <a:ext cx="26714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informasi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yang 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perlu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diolah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lebih</a:t>
            </a:r>
            <a:r>
              <a:rPr sz="1800" spc="-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lanjut, 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maka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ketersediaan</a:t>
            </a:r>
            <a:r>
              <a:rPr sz="1800" spc="-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info 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tidak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menjamin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pasar 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efisien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5457" y="4051554"/>
            <a:ext cx="2410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3275" marR="5080" indent="-79121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Misalnya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r>
              <a:rPr sz="1800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tentang 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merger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9602" y="4058157"/>
            <a:ext cx="283400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Efisiensi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pasar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juga</a:t>
            </a:r>
            <a:r>
              <a:rPr sz="1800" spc="-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dilihat 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dari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kecanggihan</a:t>
            </a:r>
            <a:r>
              <a:rPr sz="18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pelaku 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mengolah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info 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pengambilan  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keputusan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38235">
              <a:alpha val="7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5133" y="220802"/>
            <a:ext cx="6255385" cy="207454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065" marR="5080" indent="635" algn="ctr">
              <a:lnSpc>
                <a:spcPts val="5180"/>
              </a:lnSpc>
              <a:spcBef>
                <a:spcPts val="755"/>
              </a:spcBef>
            </a:pPr>
            <a:r>
              <a:rPr sz="4800" spc="-240" dirty="0"/>
              <a:t>Definisi </a:t>
            </a:r>
            <a:r>
              <a:rPr sz="4800" spc="-320" dirty="0"/>
              <a:t>Efisiensi </a:t>
            </a:r>
            <a:r>
              <a:rPr sz="4800" spc="-100" dirty="0"/>
              <a:t>Pasar  </a:t>
            </a:r>
            <a:r>
              <a:rPr sz="4800" spc="-135" dirty="0"/>
              <a:t>Berdasar </a:t>
            </a:r>
            <a:r>
              <a:rPr sz="4800" spc="-145" dirty="0"/>
              <a:t>Nilai</a:t>
            </a:r>
            <a:r>
              <a:rPr sz="4800" spc="-635" dirty="0"/>
              <a:t> </a:t>
            </a:r>
            <a:r>
              <a:rPr sz="4800" spc="-430" dirty="0"/>
              <a:t>Intrinsik  </a:t>
            </a:r>
            <a:r>
              <a:rPr sz="4800" spc="-300" dirty="0"/>
              <a:t>Sekuritas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659993" y="4523003"/>
            <a:ext cx="7820659" cy="156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19900"/>
              </a:lnSpc>
              <a:spcBef>
                <a:spcPts val="105"/>
              </a:spcBef>
            </a:pPr>
            <a:r>
              <a:rPr sz="2800" spc="-65" dirty="0">
                <a:solidFill>
                  <a:srgbClr val="FFFFFF"/>
                </a:solidFill>
                <a:latin typeface="Verdana"/>
                <a:cs typeface="Verdana"/>
              </a:rPr>
              <a:t>Pasar </a:t>
            </a:r>
            <a:r>
              <a:rPr sz="2800" spc="-95" dirty="0">
                <a:solidFill>
                  <a:srgbClr val="FFFFFF"/>
                </a:solidFill>
                <a:latin typeface="Verdana"/>
                <a:cs typeface="Verdana"/>
              </a:rPr>
              <a:t>efisien </a:t>
            </a:r>
            <a:r>
              <a:rPr sz="2800" spc="90" dirty="0">
                <a:solidFill>
                  <a:srgbClr val="FFFFFF"/>
                </a:solidFill>
                <a:latin typeface="Verdana"/>
                <a:cs typeface="Verdana"/>
              </a:rPr>
              <a:t>adalah </a:t>
            </a:r>
            <a:r>
              <a:rPr sz="2800" spc="-30" dirty="0">
                <a:solidFill>
                  <a:srgbClr val="FFFFFF"/>
                </a:solidFill>
                <a:latin typeface="Verdana"/>
                <a:cs typeface="Verdana"/>
              </a:rPr>
              <a:t>pasar </a:t>
            </a:r>
            <a:r>
              <a:rPr sz="2800" spc="30" dirty="0">
                <a:solidFill>
                  <a:srgbClr val="FFFFFF"/>
                </a:solidFill>
                <a:latin typeface="Verdana"/>
                <a:cs typeface="Verdana"/>
              </a:rPr>
              <a:t>yang 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nilai-nilai  </a:t>
            </a:r>
            <a:r>
              <a:rPr sz="2800" spc="-120" dirty="0">
                <a:solidFill>
                  <a:srgbClr val="FFFFFF"/>
                </a:solidFill>
                <a:latin typeface="Verdana"/>
                <a:cs typeface="Verdana"/>
              </a:rPr>
              <a:t>sekuritasnya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tidak </a:t>
            </a:r>
            <a:r>
              <a:rPr sz="2800" spc="-5" dirty="0">
                <a:solidFill>
                  <a:srgbClr val="FFFFFF"/>
                </a:solidFill>
                <a:latin typeface="Verdana"/>
                <a:cs typeface="Verdana"/>
              </a:rPr>
              <a:t>menyimpang </a:t>
            </a:r>
            <a:r>
              <a:rPr sz="2800" spc="-45" dirty="0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sz="2800" spc="-6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Verdana"/>
                <a:cs typeface="Verdana"/>
              </a:rPr>
              <a:t>nilai-nilai  </a:t>
            </a: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intrinsik.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5705" y="2425192"/>
            <a:ext cx="0" cy="2054225"/>
          </a:xfrm>
          <a:custGeom>
            <a:avLst/>
            <a:gdLst/>
            <a:ahLst/>
            <a:cxnLst/>
            <a:rect l="l" t="t" r="r" b="b"/>
            <a:pathLst>
              <a:path h="2054225">
                <a:moveTo>
                  <a:pt x="0" y="0"/>
                </a:moveTo>
                <a:lnTo>
                  <a:pt x="0" y="2054098"/>
                </a:lnTo>
              </a:path>
            </a:pathLst>
          </a:custGeom>
          <a:ln w="38100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43510" marR="5080" indent="-129539">
              <a:lnSpc>
                <a:spcPts val="4320"/>
              </a:lnSpc>
              <a:spcBef>
                <a:spcPts val="640"/>
              </a:spcBef>
            </a:pPr>
            <a:r>
              <a:rPr spc="-200" dirty="0"/>
              <a:t>Definisi </a:t>
            </a:r>
            <a:r>
              <a:rPr spc="-270" dirty="0"/>
              <a:t>Efisiensi </a:t>
            </a:r>
            <a:r>
              <a:rPr spc="-85" dirty="0"/>
              <a:t>Pasar</a:t>
            </a:r>
            <a:r>
              <a:rPr spc="-490" dirty="0"/>
              <a:t> </a:t>
            </a:r>
            <a:r>
              <a:rPr spc="-114" dirty="0"/>
              <a:t>Berdasar  </a:t>
            </a:r>
            <a:r>
              <a:rPr spc="-180" dirty="0"/>
              <a:t>Akurasi </a:t>
            </a:r>
            <a:r>
              <a:rPr spc="-65" dirty="0"/>
              <a:t>dari </a:t>
            </a:r>
            <a:r>
              <a:rPr spc="-200" dirty="0"/>
              <a:t>Ekspektasi</a:t>
            </a:r>
            <a:r>
              <a:rPr spc="-610" dirty="0"/>
              <a:t> </a:t>
            </a:r>
            <a:r>
              <a:rPr spc="5" dirty="0"/>
              <a:t>Harga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551887"/>
            <a:ext cx="7951470" cy="1200785"/>
          </a:xfrm>
          <a:prstGeom prst="rect">
            <a:avLst/>
          </a:prstGeom>
          <a:solidFill>
            <a:srgbClr val="BE9000">
              <a:alpha val="85096"/>
            </a:srgbClr>
          </a:solidFill>
          <a:ln w="12700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47345" marR="340995" algn="ctr">
              <a:lnSpc>
                <a:spcPct val="100000"/>
              </a:lnSpc>
              <a:spcBef>
                <a:spcPts val="315"/>
              </a:spcBef>
            </a:pPr>
            <a:r>
              <a:rPr sz="2400" spc="-50" dirty="0">
                <a:latin typeface="Verdana"/>
                <a:cs typeface="Verdana"/>
              </a:rPr>
              <a:t>Pasar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dikatakan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efisien</a:t>
            </a:r>
            <a:r>
              <a:rPr sz="2400" spc="-229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jika</a:t>
            </a:r>
            <a:r>
              <a:rPr sz="2400" spc="-229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harga-harga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sekuritas  </a:t>
            </a:r>
            <a:r>
              <a:rPr sz="2400" spc="-25" dirty="0">
                <a:latin typeface="Verdana"/>
                <a:cs typeface="Verdana"/>
              </a:rPr>
              <a:t>mencerminkan </a:t>
            </a:r>
            <a:r>
              <a:rPr sz="2400" spc="30" dirty="0">
                <a:latin typeface="Verdana"/>
                <a:cs typeface="Verdana"/>
              </a:rPr>
              <a:t>secara </a:t>
            </a:r>
            <a:r>
              <a:rPr sz="2400" spc="15" dirty="0">
                <a:latin typeface="Verdana"/>
                <a:cs typeface="Verdana"/>
              </a:rPr>
              <a:t>penuh </a:t>
            </a:r>
            <a:r>
              <a:rPr sz="2400" spc="-100" dirty="0">
                <a:latin typeface="Verdana"/>
                <a:cs typeface="Verdana"/>
              </a:rPr>
              <a:t>informasi </a:t>
            </a:r>
            <a:r>
              <a:rPr sz="2400" spc="25" dirty="0">
                <a:latin typeface="Verdana"/>
                <a:cs typeface="Verdana"/>
              </a:rPr>
              <a:t>yang  </a:t>
            </a:r>
            <a:r>
              <a:rPr sz="2400" spc="-60" dirty="0">
                <a:latin typeface="Verdana"/>
                <a:cs typeface="Verdana"/>
              </a:rPr>
              <a:t>tersedia.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Menekankan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165" dirty="0">
                <a:latin typeface="Verdana"/>
                <a:cs typeface="Verdana"/>
              </a:rPr>
              <a:t>pada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dua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aspek: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1935" y="4215333"/>
            <a:ext cx="1980564" cy="2333625"/>
            <a:chOff x="1061935" y="4215333"/>
            <a:chExt cx="1980564" cy="2333625"/>
          </a:xfrm>
        </p:grpSpPr>
        <p:sp>
          <p:nvSpPr>
            <p:cNvPr id="5" name="object 5"/>
            <p:cNvSpPr/>
            <p:nvPr/>
          </p:nvSpPr>
          <p:spPr>
            <a:xfrm>
              <a:off x="1061935" y="4215333"/>
              <a:ext cx="1980056" cy="19800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1203" y="6166103"/>
              <a:ext cx="1626108" cy="382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82649" y="6225336"/>
            <a:ext cx="1337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othic Uralic"/>
                <a:cs typeface="Gothic Uralic"/>
              </a:rPr>
              <a:t>Fully</a:t>
            </a:r>
            <a:r>
              <a:rPr sz="1800" b="1" spc="-60" dirty="0">
                <a:latin typeface="Gothic Uralic"/>
                <a:cs typeface="Gothic Uralic"/>
              </a:rPr>
              <a:t> </a:t>
            </a:r>
            <a:r>
              <a:rPr sz="1800" b="1" spc="-5" dirty="0">
                <a:latin typeface="Gothic Uralic"/>
                <a:cs typeface="Gothic Uralic"/>
              </a:rPr>
              <a:t>Reflect</a:t>
            </a:r>
            <a:endParaRPr sz="1800">
              <a:latin typeface="Gothic Uralic"/>
              <a:cs typeface="Gothic Uralic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34455" y="4142549"/>
            <a:ext cx="2691765" cy="2406650"/>
            <a:chOff x="5934455" y="4142549"/>
            <a:chExt cx="2691765" cy="2406650"/>
          </a:xfrm>
        </p:grpSpPr>
        <p:sp>
          <p:nvSpPr>
            <p:cNvPr id="9" name="object 9"/>
            <p:cNvSpPr/>
            <p:nvPr/>
          </p:nvSpPr>
          <p:spPr>
            <a:xfrm>
              <a:off x="6249415" y="4142549"/>
              <a:ext cx="2125726" cy="21257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4455" y="6166104"/>
              <a:ext cx="2691383" cy="3825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67171" y="6225336"/>
            <a:ext cx="2404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othic Uralic"/>
                <a:cs typeface="Gothic Uralic"/>
              </a:rPr>
              <a:t>Information</a:t>
            </a:r>
            <a:r>
              <a:rPr sz="1800" b="1" spc="-45" dirty="0">
                <a:latin typeface="Gothic Uralic"/>
                <a:cs typeface="Gothic Uralic"/>
              </a:rPr>
              <a:t> </a:t>
            </a:r>
            <a:r>
              <a:rPr sz="1800" b="1" spc="-5" dirty="0">
                <a:latin typeface="Gothic Uralic"/>
                <a:cs typeface="Gothic Uralic"/>
              </a:rPr>
              <a:t>Available</a:t>
            </a:r>
            <a:endParaRPr sz="1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322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EFISIENSI PASAR</vt:lpstr>
      <vt:lpstr>Harga  Ekuilibrium</vt:lpstr>
      <vt:lpstr>PowerPoint Presentation</vt:lpstr>
      <vt:lpstr>BENTUK-BENTUK  EFISIENSI PASAR</vt:lpstr>
      <vt:lpstr>BENTUK-BENTUK  EFISIENSI PASAR</vt:lpstr>
      <vt:lpstr>Efisiensi Pasar  Bentuk Setengah  Kuat</vt:lpstr>
      <vt:lpstr>Efisiensi Pasar Secara Keputusan</vt:lpstr>
      <vt:lpstr>Definisi Efisiensi Pasar  Berdasar Nilai Intrinsik  Sekuritas</vt:lpstr>
      <vt:lpstr>Definisi Efisiensi Pasar Berdasar  Akurasi dari Ekspektasi Harga</vt:lpstr>
      <vt:lpstr>Definisi Efisiensi Pasar Berdasar  Distribusi Informasi</vt:lpstr>
      <vt:lpstr>Definisi Efisiensi Pasar Berdasar  pada Proses Dinamik</vt:lpstr>
      <vt:lpstr>Alasan pasar yang Efisien  dan Tidak Efisien</vt:lpstr>
      <vt:lpstr>Alasan pasar yang Efisien  dan Tidak Efisien</vt:lpstr>
      <vt:lpstr>BERITA</vt:lpstr>
      <vt:lpstr>#TERIMAKASIH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EFISIENSI PASAR</dc:title>
  <dc:creator>Muhammad Nur Aditya</dc:creator>
  <cp:lastModifiedBy>BAU csk</cp:lastModifiedBy>
  <cp:revision>2</cp:revision>
  <dcterms:created xsi:type="dcterms:W3CDTF">2020-06-29T06:49:05Z</dcterms:created>
  <dcterms:modified xsi:type="dcterms:W3CDTF">2020-06-29T06:55:45Z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2020-06-29T00:00:00Z</vt:filetime>
  </property>
</Properties>
</file>