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287AB-3FFE-477E-B9F1-D9661AD90E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78115B-EAA3-439E-9F9A-97FB50F674B5}">
      <dgm:prSet phldrT="[Text]"/>
      <dgm:spPr/>
      <dgm:t>
        <a:bodyPr/>
        <a:lstStyle/>
        <a:p>
          <a:r>
            <a:rPr lang="en-US" dirty="0"/>
            <a:t>An assessment of the presenting symptoms</a:t>
          </a:r>
        </a:p>
      </dgm:t>
    </dgm:pt>
    <dgm:pt modelId="{CDFB4CF2-6BCB-44CA-8E66-74FA8EC1DFA6}" type="parTrans" cxnId="{09388140-3A91-4951-A429-F0B72F62E07B}">
      <dgm:prSet/>
      <dgm:spPr/>
      <dgm:t>
        <a:bodyPr/>
        <a:lstStyle/>
        <a:p>
          <a:endParaRPr lang="en-US"/>
        </a:p>
      </dgm:t>
    </dgm:pt>
    <dgm:pt modelId="{39B4426B-4DCF-4CA2-AEA0-E7FEB3CD0066}" type="sibTrans" cxnId="{09388140-3A91-4951-A429-F0B72F62E07B}">
      <dgm:prSet/>
      <dgm:spPr/>
      <dgm:t>
        <a:bodyPr/>
        <a:lstStyle/>
        <a:p>
          <a:endParaRPr lang="en-US"/>
        </a:p>
      </dgm:t>
    </dgm:pt>
    <dgm:pt modelId="{2B53F7EC-213B-48E0-9342-19814CEB302A}">
      <dgm:prSet phldrT="[Text]"/>
      <dgm:spPr/>
      <dgm:t>
        <a:bodyPr/>
        <a:lstStyle/>
        <a:p>
          <a:r>
            <a:rPr lang="en-US" dirty="0"/>
            <a:t>Laboratory studies </a:t>
          </a:r>
        </a:p>
      </dgm:t>
    </dgm:pt>
    <dgm:pt modelId="{DD849C29-5589-4FD1-A5F7-35EB128D979A}" type="parTrans" cxnId="{BBF22146-5B84-4973-950B-87F0DFADD75D}">
      <dgm:prSet/>
      <dgm:spPr/>
      <dgm:t>
        <a:bodyPr/>
        <a:lstStyle/>
        <a:p>
          <a:endParaRPr lang="en-US"/>
        </a:p>
      </dgm:t>
    </dgm:pt>
    <dgm:pt modelId="{F47F3211-CD81-4FE2-851C-EF2978CB6987}" type="sibTrans" cxnId="{BBF22146-5B84-4973-950B-87F0DFADD75D}">
      <dgm:prSet/>
      <dgm:spPr/>
      <dgm:t>
        <a:bodyPr/>
        <a:lstStyle/>
        <a:p>
          <a:endParaRPr lang="en-US"/>
        </a:p>
      </dgm:t>
    </dgm:pt>
    <dgm:pt modelId="{0A3433BD-7582-4110-A5B4-C9B7B38FD287}">
      <dgm:prSet phldrT="[Text]"/>
      <dgm:spPr/>
      <dgm:t>
        <a:bodyPr/>
        <a:lstStyle/>
        <a:p>
          <a:r>
            <a:rPr lang="en-US" dirty="0"/>
            <a:t>Personal and family medical history</a:t>
          </a:r>
        </a:p>
      </dgm:t>
    </dgm:pt>
    <dgm:pt modelId="{D790B8CD-A8E6-44F4-9C80-CBCAE28DD3F5}" type="parTrans" cxnId="{29B61CF9-2E33-4281-9412-3798FD17B243}">
      <dgm:prSet/>
      <dgm:spPr/>
      <dgm:t>
        <a:bodyPr/>
        <a:lstStyle/>
        <a:p>
          <a:endParaRPr lang="en-US"/>
        </a:p>
      </dgm:t>
    </dgm:pt>
    <dgm:pt modelId="{7588109A-3F1F-4D0A-ACDE-CE354218ECE5}" type="sibTrans" cxnId="{29B61CF9-2E33-4281-9412-3798FD17B243}">
      <dgm:prSet/>
      <dgm:spPr/>
      <dgm:t>
        <a:bodyPr/>
        <a:lstStyle/>
        <a:p>
          <a:endParaRPr lang="en-US"/>
        </a:p>
      </dgm:t>
    </dgm:pt>
    <dgm:pt modelId="{7E4B6B5F-4628-42D5-9D90-5002B9A12A1C}">
      <dgm:prSet phldrT="[Text]"/>
      <dgm:spPr/>
      <dgm:t>
        <a:bodyPr/>
        <a:lstStyle/>
        <a:p>
          <a:r>
            <a:rPr lang="en-US" dirty="0"/>
            <a:t>Risk factors for cancer</a:t>
          </a:r>
        </a:p>
      </dgm:t>
    </dgm:pt>
    <dgm:pt modelId="{04DE0E5F-7980-4996-85B2-EF08B68042E2}" type="parTrans" cxnId="{285D03FF-C467-47EF-BFEB-E2E32A8F1432}">
      <dgm:prSet/>
      <dgm:spPr/>
      <dgm:t>
        <a:bodyPr/>
        <a:lstStyle/>
        <a:p>
          <a:endParaRPr lang="en-US"/>
        </a:p>
      </dgm:t>
    </dgm:pt>
    <dgm:pt modelId="{D15AD135-007B-4E34-8BC5-055D616E712C}" type="sibTrans" cxnId="{285D03FF-C467-47EF-BFEB-E2E32A8F1432}">
      <dgm:prSet/>
      <dgm:spPr/>
      <dgm:t>
        <a:bodyPr/>
        <a:lstStyle/>
        <a:p>
          <a:endParaRPr lang="en-US"/>
        </a:p>
      </dgm:t>
    </dgm:pt>
    <dgm:pt modelId="{F19BD06C-AF99-4FF9-8CFA-449E74CC6A07}">
      <dgm:prSet phldrT="[Text]"/>
      <dgm:spPr/>
      <dgm:t>
        <a:bodyPr/>
        <a:lstStyle/>
        <a:p>
          <a:r>
            <a:rPr lang="en-US" dirty="0"/>
            <a:t>Physical examination</a:t>
          </a:r>
        </a:p>
      </dgm:t>
    </dgm:pt>
    <dgm:pt modelId="{505F1194-7A02-40B9-A46D-5E38F1BB41CF}" type="parTrans" cxnId="{CDE368BF-AEC4-4828-9224-F7F956E7A281}">
      <dgm:prSet/>
      <dgm:spPr/>
      <dgm:t>
        <a:bodyPr/>
        <a:lstStyle/>
        <a:p>
          <a:endParaRPr lang="en-US"/>
        </a:p>
      </dgm:t>
    </dgm:pt>
    <dgm:pt modelId="{4EFD0A6E-BB9F-48C0-9E2B-70443008FBAA}" type="sibTrans" cxnId="{CDE368BF-AEC4-4828-9224-F7F956E7A281}">
      <dgm:prSet/>
      <dgm:spPr/>
      <dgm:t>
        <a:bodyPr/>
        <a:lstStyle/>
        <a:p>
          <a:endParaRPr lang="en-US"/>
        </a:p>
      </dgm:t>
    </dgm:pt>
    <dgm:pt modelId="{61DB15CE-7C9F-4ADC-A17D-8580A096E262}">
      <dgm:prSet phldrT="[Text]"/>
      <dgm:spPr/>
      <dgm:t>
        <a:bodyPr/>
        <a:lstStyle/>
        <a:p>
          <a:r>
            <a:rPr lang="en-US" dirty="0"/>
            <a:t>Diagnostic imaging techniques</a:t>
          </a:r>
        </a:p>
      </dgm:t>
    </dgm:pt>
    <dgm:pt modelId="{58260C82-69F8-4C2E-A33F-CC2C40C1EB4A}" type="parTrans" cxnId="{4C4A0738-DFBB-45CC-AD52-D6AF52382725}">
      <dgm:prSet/>
      <dgm:spPr/>
      <dgm:t>
        <a:bodyPr/>
        <a:lstStyle/>
        <a:p>
          <a:endParaRPr lang="en-US"/>
        </a:p>
      </dgm:t>
    </dgm:pt>
    <dgm:pt modelId="{182AEB48-1501-4CCC-BE84-6A911D9BB4F6}" type="sibTrans" cxnId="{4C4A0738-DFBB-45CC-AD52-D6AF52382725}">
      <dgm:prSet/>
      <dgm:spPr/>
      <dgm:t>
        <a:bodyPr/>
        <a:lstStyle/>
        <a:p>
          <a:endParaRPr lang="en-US"/>
        </a:p>
      </dgm:t>
    </dgm:pt>
    <dgm:pt modelId="{6E435054-4B08-4F79-85CF-657F2501FD81}">
      <dgm:prSet phldrT="[Text]"/>
      <dgm:spPr/>
      <dgm:t>
        <a:bodyPr/>
        <a:lstStyle/>
        <a:p>
          <a:r>
            <a:rPr lang="en-US"/>
            <a:t>Tissue biopsy for pathological analysis</a:t>
          </a:r>
          <a:endParaRPr lang="en-US" dirty="0"/>
        </a:p>
      </dgm:t>
    </dgm:pt>
    <dgm:pt modelId="{A80878BB-9D22-41DA-B1CF-A2896F067CD9}" type="parTrans" cxnId="{BAD12320-91BB-4F53-A901-1C6BDF3E65A5}">
      <dgm:prSet/>
      <dgm:spPr/>
      <dgm:t>
        <a:bodyPr/>
        <a:lstStyle/>
        <a:p>
          <a:endParaRPr lang="en-US"/>
        </a:p>
      </dgm:t>
    </dgm:pt>
    <dgm:pt modelId="{5A66123D-BE62-4FCB-AC85-0DC6F501D1E4}" type="sibTrans" cxnId="{BAD12320-91BB-4F53-A901-1C6BDF3E65A5}">
      <dgm:prSet/>
      <dgm:spPr/>
      <dgm:t>
        <a:bodyPr/>
        <a:lstStyle/>
        <a:p>
          <a:endParaRPr lang="en-US"/>
        </a:p>
      </dgm:t>
    </dgm:pt>
    <dgm:pt modelId="{C534E364-5D3C-4F1A-98E4-4199FF5311C4}" type="pres">
      <dgm:prSet presAssocID="{15A287AB-3FFE-477E-B9F1-D9661AD90ED5}" presName="diagram" presStyleCnt="0">
        <dgm:presLayoutVars>
          <dgm:dir/>
          <dgm:resizeHandles val="exact"/>
        </dgm:presLayoutVars>
      </dgm:prSet>
      <dgm:spPr/>
    </dgm:pt>
    <dgm:pt modelId="{B31AC832-C0E9-419D-8662-88AA68C37289}" type="pres">
      <dgm:prSet presAssocID="{5078115B-EAA3-439E-9F9A-97FB50F674B5}" presName="node" presStyleLbl="node1" presStyleIdx="0" presStyleCnt="7">
        <dgm:presLayoutVars>
          <dgm:bulletEnabled val="1"/>
        </dgm:presLayoutVars>
      </dgm:prSet>
      <dgm:spPr/>
    </dgm:pt>
    <dgm:pt modelId="{F8ACE8CE-A89F-4CF8-8276-8565101DAA6A}" type="pres">
      <dgm:prSet presAssocID="{39B4426B-4DCF-4CA2-AEA0-E7FEB3CD0066}" presName="sibTrans" presStyleCnt="0"/>
      <dgm:spPr/>
    </dgm:pt>
    <dgm:pt modelId="{B8986712-DE29-4A08-9643-DD6DDFD75CA9}" type="pres">
      <dgm:prSet presAssocID="{0A3433BD-7582-4110-A5B4-C9B7B38FD287}" presName="node" presStyleLbl="node1" presStyleIdx="1" presStyleCnt="7">
        <dgm:presLayoutVars>
          <dgm:bulletEnabled val="1"/>
        </dgm:presLayoutVars>
      </dgm:prSet>
      <dgm:spPr/>
    </dgm:pt>
    <dgm:pt modelId="{41730BCA-83BE-46E1-BFBE-E635DB2A0813}" type="pres">
      <dgm:prSet presAssocID="{7588109A-3F1F-4D0A-ACDE-CE354218ECE5}" presName="sibTrans" presStyleCnt="0"/>
      <dgm:spPr/>
    </dgm:pt>
    <dgm:pt modelId="{A95259D3-47DB-4EA1-89BE-02A92AF39CCC}" type="pres">
      <dgm:prSet presAssocID="{7E4B6B5F-4628-42D5-9D90-5002B9A12A1C}" presName="node" presStyleLbl="node1" presStyleIdx="2" presStyleCnt="7">
        <dgm:presLayoutVars>
          <dgm:bulletEnabled val="1"/>
        </dgm:presLayoutVars>
      </dgm:prSet>
      <dgm:spPr/>
    </dgm:pt>
    <dgm:pt modelId="{6C201FB7-F501-460C-A88A-5EDC1606A599}" type="pres">
      <dgm:prSet presAssocID="{D15AD135-007B-4E34-8BC5-055D616E712C}" presName="sibTrans" presStyleCnt="0"/>
      <dgm:spPr/>
    </dgm:pt>
    <dgm:pt modelId="{3F3184FA-964D-40C4-96FC-C8DAB0B6F71D}" type="pres">
      <dgm:prSet presAssocID="{F19BD06C-AF99-4FF9-8CFA-449E74CC6A07}" presName="node" presStyleLbl="node1" presStyleIdx="3" presStyleCnt="7">
        <dgm:presLayoutVars>
          <dgm:bulletEnabled val="1"/>
        </dgm:presLayoutVars>
      </dgm:prSet>
      <dgm:spPr/>
    </dgm:pt>
    <dgm:pt modelId="{52ADE816-C681-42C4-B63D-49FF5BA5403C}" type="pres">
      <dgm:prSet presAssocID="{4EFD0A6E-BB9F-48C0-9E2B-70443008FBAA}" presName="sibTrans" presStyleCnt="0"/>
      <dgm:spPr/>
    </dgm:pt>
    <dgm:pt modelId="{582716D7-74FC-4FAE-B560-F8463CB6609F}" type="pres">
      <dgm:prSet presAssocID="{2B53F7EC-213B-48E0-9342-19814CEB302A}" presName="node" presStyleLbl="node1" presStyleIdx="4" presStyleCnt="7">
        <dgm:presLayoutVars>
          <dgm:bulletEnabled val="1"/>
        </dgm:presLayoutVars>
      </dgm:prSet>
      <dgm:spPr/>
    </dgm:pt>
    <dgm:pt modelId="{4CFADA7F-6C47-4FE7-8A90-C81623737379}" type="pres">
      <dgm:prSet presAssocID="{F47F3211-CD81-4FE2-851C-EF2978CB6987}" presName="sibTrans" presStyleCnt="0"/>
      <dgm:spPr/>
    </dgm:pt>
    <dgm:pt modelId="{35D44EE1-6676-4B30-9896-82D243DCF1C3}" type="pres">
      <dgm:prSet presAssocID="{61DB15CE-7C9F-4ADC-A17D-8580A096E262}" presName="node" presStyleLbl="node1" presStyleIdx="5" presStyleCnt="7">
        <dgm:presLayoutVars>
          <dgm:bulletEnabled val="1"/>
        </dgm:presLayoutVars>
      </dgm:prSet>
      <dgm:spPr/>
    </dgm:pt>
    <dgm:pt modelId="{2A8273CA-F4FB-4245-BF6F-9978881DE135}" type="pres">
      <dgm:prSet presAssocID="{182AEB48-1501-4CCC-BE84-6A911D9BB4F6}" presName="sibTrans" presStyleCnt="0"/>
      <dgm:spPr/>
    </dgm:pt>
    <dgm:pt modelId="{71C38053-CEE9-439C-8495-D67286E08B1D}" type="pres">
      <dgm:prSet presAssocID="{6E435054-4B08-4F79-85CF-657F2501FD81}" presName="node" presStyleLbl="node1" presStyleIdx="6" presStyleCnt="7">
        <dgm:presLayoutVars>
          <dgm:bulletEnabled val="1"/>
        </dgm:presLayoutVars>
      </dgm:prSet>
      <dgm:spPr/>
    </dgm:pt>
  </dgm:ptLst>
  <dgm:cxnLst>
    <dgm:cxn modelId="{BAD12320-91BB-4F53-A901-1C6BDF3E65A5}" srcId="{15A287AB-3FFE-477E-B9F1-D9661AD90ED5}" destId="{6E435054-4B08-4F79-85CF-657F2501FD81}" srcOrd="6" destOrd="0" parTransId="{A80878BB-9D22-41DA-B1CF-A2896F067CD9}" sibTransId="{5A66123D-BE62-4FCB-AC85-0DC6F501D1E4}"/>
    <dgm:cxn modelId="{1694B222-AA65-4AA1-BBCF-E0231997D543}" type="presOf" srcId="{5078115B-EAA3-439E-9F9A-97FB50F674B5}" destId="{B31AC832-C0E9-419D-8662-88AA68C37289}" srcOrd="0" destOrd="0" presId="urn:microsoft.com/office/officeart/2005/8/layout/default"/>
    <dgm:cxn modelId="{4C4A0738-DFBB-45CC-AD52-D6AF52382725}" srcId="{15A287AB-3FFE-477E-B9F1-D9661AD90ED5}" destId="{61DB15CE-7C9F-4ADC-A17D-8580A096E262}" srcOrd="5" destOrd="0" parTransId="{58260C82-69F8-4C2E-A33F-CC2C40C1EB4A}" sibTransId="{182AEB48-1501-4CCC-BE84-6A911D9BB4F6}"/>
    <dgm:cxn modelId="{09388140-3A91-4951-A429-F0B72F62E07B}" srcId="{15A287AB-3FFE-477E-B9F1-D9661AD90ED5}" destId="{5078115B-EAA3-439E-9F9A-97FB50F674B5}" srcOrd="0" destOrd="0" parTransId="{CDFB4CF2-6BCB-44CA-8E66-74FA8EC1DFA6}" sibTransId="{39B4426B-4DCF-4CA2-AEA0-E7FEB3CD0066}"/>
    <dgm:cxn modelId="{1E60B941-5C30-4C9B-89F2-2B0D61ED477B}" type="presOf" srcId="{6E435054-4B08-4F79-85CF-657F2501FD81}" destId="{71C38053-CEE9-439C-8495-D67286E08B1D}" srcOrd="0" destOrd="0" presId="urn:microsoft.com/office/officeart/2005/8/layout/default"/>
    <dgm:cxn modelId="{BBF22146-5B84-4973-950B-87F0DFADD75D}" srcId="{15A287AB-3FFE-477E-B9F1-D9661AD90ED5}" destId="{2B53F7EC-213B-48E0-9342-19814CEB302A}" srcOrd="4" destOrd="0" parTransId="{DD849C29-5589-4FD1-A5F7-35EB128D979A}" sibTransId="{F47F3211-CD81-4FE2-851C-EF2978CB6987}"/>
    <dgm:cxn modelId="{7A52C06A-69FC-400C-881D-5BBF6AC0DB0D}" type="presOf" srcId="{0A3433BD-7582-4110-A5B4-C9B7B38FD287}" destId="{B8986712-DE29-4A08-9643-DD6DDFD75CA9}" srcOrd="0" destOrd="0" presId="urn:microsoft.com/office/officeart/2005/8/layout/default"/>
    <dgm:cxn modelId="{02E91557-E98F-4F75-BEF8-B3E1140F9E9B}" type="presOf" srcId="{7E4B6B5F-4628-42D5-9D90-5002B9A12A1C}" destId="{A95259D3-47DB-4EA1-89BE-02A92AF39CCC}" srcOrd="0" destOrd="0" presId="urn:microsoft.com/office/officeart/2005/8/layout/default"/>
    <dgm:cxn modelId="{BBB78679-24D0-407C-B005-EB224A98DC3E}" type="presOf" srcId="{2B53F7EC-213B-48E0-9342-19814CEB302A}" destId="{582716D7-74FC-4FAE-B560-F8463CB6609F}" srcOrd="0" destOrd="0" presId="urn:microsoft.com/office/officeart/2005/8/layout/default"/>
    <dgm:cxn modelId="{8601FCB0-9EF4-4B15-A10B-A5735D0C20CD}" type="presOf" srcId="{15A287AB-3FFE-477E-B9F1-D9661AD90ED5}" destId="{C534E364-5D3C-4F1A-98E4-4199FF5311C4}" srcOrd="0" destOrd="0" presId="urn:microsoft.com/office/officeart/2005/8/layout/default"/>
    <dgm:cxn modelId="{CDE368BF-AEC4-4828-9224-F7F956E7A281}" srcId="{15A287AB-3FFE-477E-B9F1-D9661AD90ED5}" destId="{F19BD06C-AF99-4FF9-8CFA-449E74CC6A07}" srcOrd="3" destOrd="0" parTransId="{505F1194-7A02-40B9-A46D-5E38F1BB41CF}" sibTransId="{4EFD0A6E-BB9F-48C0-9E2B-70443008FBAA}"/>
    <dgm:cxn modelId="{EBB52ED2-8EAD-4DA4-AE2A-A1888FE93F51}" type="presOf" srcId="{61DB15CE-7C9F-4ADC-A17D-8580A096E262}" destId="{35D44EE1-6676-4B30-9896-82D243DCF1C3}" srcOrd="0" destOrd="0" presId="urn:microsoft.com/office/officeart/2005/8/layout/default"/>
    <dgm:cxn modelId="{1A75DBE3-FC34-4EA7-9241-16294D2ED9DE}" type="presOf" srcId="{F19BD06C-AF99-4FF9-8CFA-449E74CC6A07}" destId="{3F3184FA-964D-40C4-96FC-C8DAB0B6F71D}" srcOrd="0" destOrd="0" presId="urn:microsoft.com/office/officeart/2005/8/layout/default"/>
    <dgm:cxn modelId="{29B61CF9-2E33-4281-9412-3798FD17B243}" srcId="{15A287AB-3FFE-477E-B9F1-D9661AD90ED5}" destId="{0A3433BD-7582-4110-A5B4-C9B7B38FD287}" srcOrd="1" destOrd="0" parTransId="{D790B8CD-A8E6-44F4-9C80-CBCAE28DD3F5}" sibTransId="{7588109A-3F1F-4D0A-ACDE-CE354218ECE5}"/>
    <dgm:cxn modelId="{285D03FF-C467-47EF-BFEB-E2E32A8F1432}" srcId="{15A287AB-3FFE-477E-B9F1-D9661AD90ED5}" destId="{7E4B6B5F-4628-42D5-9D90-5002B9A12A1C}" srcOrd="2" destOrd="0" parTransId="{04DE0E5F-7980-4996-85B2-EF08B68042E2}" sibTransId="{D15AD135-007B-4E34-8BC5-055D616E712C}"/>
    <dgm:cxn modelId="{A0F12906-EF1E-4774-9B8F-AB048C67C0C6}" type="presParOf" srcId="{C534E364-5D3C-4F1A-98E4-4199FF5311C4}" destId="{B31AC832-C0E9-419D-8662-88AA68C37289}" srcOrd="0" destOrd="0" presId="urn:microsoft.com/office/officeart/2005/8/layout/default"/>
    <dgm:cxn modelId="{B61254F7-2CEE-4CF1-BB22-FD980FD94301}" type="presParOf" srcId="{C534E364-5D3C-4F1A-98E4-4199FF5311C4}" destId="{F8ACE8CE-A89F-4CF8-8276-8565101DAA6A}" srcOrd="1" destOrd="0" presId="urn:microsoft.com/office/officeart/2005/8/layout/default"/>
    <dgm:cxn modelId="{5DE78C50-4853-4942-9E8F-08C0CF6C3B4E}" type="presParOf" srcId="{C534E364-5D3C-4F1A-98E4-4199FF5311C4}" destId="{B8986712-DE29-4A08-9643-DD6DDFD75CA9}" srcOrd="2" destOrd="0" presId="urn:microsoft.com/office/officeart/2005/8/layout/default"/>
    <dgm:cxn modelId="{508F9BAB-0B13-4B2E-A47E-4E8DBFFBB91A}" type="presParOf" srcId="{C534E364-5D3C-4F1A-98E4-4199FF5311C4}" destId="{41730BCA-83BE-46E1-BFBE-E635DB2A0813}" srcOrd="3" destOrd="0" presId="urn:microsoft.com/office/officeart/2005/8/layout/default"/>
    <dgm:cxn modelId="{16BCCC69-D59C-4AA4-A153-B56AA8CB72C5}" type="presParOf" srcId="{C534E364-5D3C-4F1A-98E4-4199FF5311C4}" destId="{A95259D3-47DB-4EA1-89BE-02A92AF39CCC}" srcOrd="4" destOrd="0" presId="urn:microsoft.com/office/officeart/2005/8/layout/default"/>
    <dgm:cxn modelId="{D8CFE8B6-0AB2-46FE-B9EB-7D1159848547}" type="presParOf" srcId="{C534E364-5D3C-4F1A-98E4-4199FF5311C4}" destId="{6C201FB7-F501-460C-A88A-5EDC1606A599}" srcOrd="5" destOrd="0" presId="urn:microsoft.com/office/officeart/2005/8/layout/default"/>
    <dgm:cxn modelId="{1F8861BD-1D10-4C56-8667-146C564B6CA1}" type="presParOf" srcId="{C534E364-5D3C-4F1A-98E4-4199FF5311C4}" destId="{3F3184FA-964D-40C4-96FC-C8DAB0B6F71D}" srcOrd="6" destOrd="0" presId="urn:microsoft.com/office/officeart/2005/8/layout/default"/>
    <dgm:cxn modelId="{11C8D987-8F91-42C2-98BE-989A7ECD9154}" type="presParOf" srcId="{C534E364-5D3C-4F1A-98E4-4199FF5311C4}" destId="{52ADE816-C681-42C4-B63D-49FF5BA5403C}" srcOrd="7" destOrd="0" presId="urn:microsoft.com/office/officeart/2005/8/layout/default"/>
    <dgm:cxn modelId="{8D08E3FA-1E87-4B1C-B2DD-92603C6AC4B1}" type="presParOf" srcId="{C534E364-5D3C-4F1A-98E4-4199FF5311C4}" destId="{582716D7-74FC-4FAE-B560-F8463CB6609F}" srcOrd="8" destOrd="0" presId="urn:microsoft.com/office/officeart/2005/8/layout/default"/>
    <dgm:cxn modelId="{20B0B47A-250D-4B0C-BD04-DF96A22EDCC3}" type="presParOf" srcId="{C534E364-5D3C-4F1A-98E4-4199FF5311C4}" destId="{4CFADA7F-6C47-4FE7-8A90-C81623737379}" srcOrd="9" destOrd="0" presId="urn:microsoft.com/office/officeart/2005/8/layout/default"/>
    <dgm:cxn modelId="{B6BC9236-DA58-453C-B80D-B948F3DF7060}" type="presParOf" srcId="{C534E364-5D3C-4F1A-98E4-4199FF5311C4}" destId="{35D44EE1-6676-4B30-9896-82D243DCF1C3}" srcOrd="10" destOrd="0" presId="urn:microsoft.com/office/officeart/2005/8/layout/default"/>
    <dgm:cxn modelId="{51C7BC97-62F7-40DF-B20C-4DB01313E773}" type="presParOf" srcId="{C534E364-5D3C-4F1A-98E4-4199FF5311C4}" destId="{2A8273CA-F4FB-4245-BF6F-9978881DE135}" srcOrd="11" destOrd="0" presId="urn:microsoft.com/office/officeart/2005/8/layout/default"/>
    <dgm:cxn modelId="{92BE41A5-6933-4872-86A0-4707F1CCBF0E}" type="presParOf" srcId="{C534E364-5D3C-4F1A-98E4-4199FF5311C4}" destId="{71C38053-CEE9-439C-8495-D67286E08B1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AC832-C0E9-419D-8662-88AA68C37289}">
      <dsp:nvSpPr>
        <dsp:cNvPr id="0" name=""/>
        <dsp:cNvSpPr/>
      </dsp:nvSpPr>
      <dsp:spPr>
        <a:xfrm>
          <a:off x="2847" y="542881"/>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 assessment of the presenting symptoms</a:t>
          </a:r>
        </a:p>
      </dsp:txBody>
      <dsp:txXfrm>
        <a:off x="2847" y="542881"/>
        <a:ext cx="2259201" cy="1355520"/>
      </dsp:txXfrm>
    </dsp:sp>
    <dsp:sp modelId="{B8986712-DE29-4A08-9643-DD6DDFD75CA9}">
      <dsp:nvSpPr>
        <dsp:cNvPr id="0" name=""/>
        <dsp:cNvSpPr/>
      </dsp:nvSpPr>
      <dsp:spPr>
        <a:xfrm>
          <a:off x="2487969" y="542881"/>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Personal and family medical history</a:t>
          </a:r>
        </a:p>
      </dsp:txBody>
      <dsp:txXfrm>
        <a:off x="2487969" y="542881"/>
        <a:ext cx="2259201" cy="1355520"/>
      </dsp:txXfrm>
    </dsp:sp>
    <dsp:sp modelId="{A95259D3-47DB-4EA1-89BE-02A92AF39CCC}">
      <dsp:nvSpPr>
        <dsp:cNvPr id="0" name=""/>
        <dsp:cNvSpPr/>
      </dsp:nvSpPr>
      <dsp:spPr>
        <a:xfrm>
          <a:off x="4973091" y="542881"/>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Risk factors for cancer</a:t>
          </a:r>
        </a:p>
      </dsp:txBody>
      <dsp:txXfrm>
        <a:off x="4973091" y="542881"/>
        <a:ext cx="2259201" cy="1355520"/>
      </dsp:txXfrm>
    </dsp:sp>
    <dsp:sp modelId="{3F3184FA-964D-40C4-96FC-C8DAB0B6F71D}">
      <dsp:nvSpPr>
        <dsp:cNvPr id="0" name=""/>
        <dsp:cNvSpPr/>
      </dsp:nvSpPr>
      <dsp:spPr>
        <a:xfrm>
          <a:off x="7458212" y="542881"/>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Physical examination</a:t>
          </a:r>
        </a:p>
      </dsp:txBody>
      <dsp:txXfrm>
        <a:off x="7458212" y="542881"/>
        <a:ext cx="2259201" cy="1355520"/>
      </dsp:txXfrm>
    </dsp:sp>
    <dsp:sp modelId="{582716D7-74FC-4FAE-B560-F8463CB6609F}">
      <dsp:nvSpPr>
        <dsp:cNvPr id="0" name=""/>
        <dsp:cNvSpPr/>
      </dsp:nvSpPr>
      <dsp:spPr>
        <a:xfrm>
          <a:off x="1245408" y="2124322"/>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Laboratory studies </a:t>
          </a:r>
        </a:p>
      </dsp:txBody>
      <dsp:txXfrm>
        <a:off x="1245408" y="2124322"/>
        <a:ext cx="2259201" cy="1355520"/>
      </dsp:txXfrm>
    </dsp:sp>
    <dsp:sp modelId="{35D44EE1-6676-4B30-9896-82D243DCF1C3}">
      <dsp:nvSpPr>
        <dsp:cNvPr id="0" name=""/>
        <dsp:cNvSpPr/>
      </dsp:nvSpPr>
      <dsp:spPr>
        <a:xfrm>
          <a:off x="3730530" y="2124322"/>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Diagnostic imaging techniques</a:t>
          </a:r>
        </a:p>
      </dsp:txBody>
      <dsp:txXfrm>
        <a:off x="3730530" y="2124322"/>
        <a:ext cx="2259201" cy="1355520"/>
      </dsp:txXfrm>
    </dsp:sp>
    <dsp:sp modelId="{71C38053-CEE9-439C-8495-D67286E08B1D}">
      <dsp:nvSpPr>
        <dsp:cNvPr id="0" name=""/>
        <dsp:cNvSpPr/>
      </dsp:nvSpPr>
      <dsp:spPr>
        <a:xfrm>
          <a:off x="6215651" y="2124322"/>
          <a:ext cx="2259201" cy="135552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Tissue biopsy for pathological analysis</a:t>
          </a:r>
          <a:endParaRPr lang="en-US" sz="2200" kern="1200" dirty="0"/>
        </a:p>
      </dsp:txBody>
      <dsp:txXfrm>
        <a:off x="6215651" y="2124322"/>
        <a:ext cx="2259201" cy="13555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A128B-8E87-410C-B6C8-332D8C67F2D6}"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07895-3497-4ADB-B9EB-EEAC88881D96}" type="slidenum">
              <a:rPr lang="en-US" smtClean="0"/>
              <a:t>‹#›</a:t>
            </a:fld>
            <a:endParaRPr lang="en-US"/>
          </a:p>
        </p:txBody>
      </p:sp>
    </p:spTree>
    <p:extLst>
      <p:ext uri="{BB962C8B-B14F-4D97-AF65-F5344CB8AC3E}">
        <p14:creationId xmlns:p14="http://schemas.microsoft.com/office/powerpoint/2010/main" val="80253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38F0179-A93C-459D-94A1-34032510D584}" type="datetime1">
              <a:rPr lang="en-US" smtClean="0"/>
              <a:t>7/12/2022</a:t>
            </a:fld>
            <a:endParaRPr lang="en-US"/>
          </a:p>
        </p:txBody>
      </p:sp>
      <p:sp>
        <p:nvSpPr>
          <p:cNvPr id="5" name="Footer Placeholder 4"/>
          <p:cNvSpPr>
            <a:spLocks noGrp="1"/>
          </p:cNvSpPr>
          <p:nvPr>
            <p:ph type="ftr" sz="quarter" idx="11"/>
          </p:nvPr>
        </p:nvSpPr>
        <p:spPr/>
        <p:txBody>
          <a:bodyPr/>
          <a:lstStyle/>
          <a:p>
            <a:r>
              <a:rPr lang="en-US"/>
              <a:t>Carcinogenesis_bnsc</a:t>
            </a:r>
          </a:p>
        </p:txBody>
      </p:sp>
      <p:sp>
        <p:nvSpPr>
          <p:cNvPr id="6" name="Slide Number Placeholder 5"/>
          <p:cNvSpPr>
            <a:spLocks noGrp="1"/>
          </p:cNvSpPr>
          <p:nvPr>
            <p:ph type="sldNum" sz="quarter" idx="12"/>
          </p:nvPr>
        </p:nvSpPr>
        <p:spPr/>
        <p:txBody>
          <a:bodyPr/>
          <a:lstStyle/>
          <a:p>
            <a:fld id="{D67DC517-3684-47C8-89DE-147FCAD4CF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6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84BA2-33F0-4C70-9E1D-EB69EB85412C}" type="datetime1">
              <a:rPr lang="en-US" smtClean="0"/>
              <a:t>7/12/2022</a:t>
            </a:fld>
            <a:endParaRPr lang="en-US"/>
          </a:p>
        </p:txBody>
      </p:sp>
      <p:sp>
        <p:nvSpPr>
          <p:cNvPr id="5" name="Footer Placeholder 4"/>
          <p:cNvSpPr>
            <a:spLocks noGrp="1"/>
          </p:cNvSpPr>
          <p:nvPr>
            <p:ph type="ftr" sz="quarter" idx="11"/>
          </p:nvPr>
        </p:nvSpPr>
        <p:spPr/>
        <p:txBody>
          <a:bodyPr/>
          <a:lstStyle/>
          <a:p>
            <a:r>
              <a:rPr lang="en-US"/>
              <a:t>Carcinogenesis_bnsc</a:t>
            </a:r>
          </a:p>
        </p:txBody>
      </p:sp>
      <p:sp>
        <p:nvSpPr>
          <p:cNvPr id="6" name="Slide Number Placeholder 5"/>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212736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8F48F-8E88-4287-83DA-03B4B6280F4A}" type="datetime1">
              <a:rPr lang="en-US" smtClean="0"/>
              <a:t>7/12/2022</a:t>
            </a:fld>
            <a:endParaRPr lang="en-US"/>
          </a:p>
        </p:txBody>
      </p:sp>
      <p:sp>
        <p:nvSpPr>
          <p:cNvPr id="5" name="Footer Placeholder 4"/>
          <p:cNvSpPr>
            <a:spLocks noGrp="1"/>
          </p:cNvSpPr>
          <p:nvPr>
            <p:ph type="ftr" sz="quarter" idx="11"/>
          </p:nvPr>
        </p:nvSpPr>
        <p:spPr/>
        <p:txBody>
          <a:bodyPr/>
          <a:lstStyle/>
          <a:p>
            <a:r>
              <a:rPr lang="en-US"/>
              <a:t>Carcinogenesis_bnsc</a:t>
            </a:r>
          </a:p>
        </p:txBody>
      </p:sp>
      <p:sp>
        <p:nvSpPr>
          <p:cNvPr id="6" name="Slide Number Placeholder 5"/>
          <p:cNvSpPr>
            <a:spLocks noGrp="1"/>
          </p:cNvSpPr>
          <p:nvPr>
            <p:ph type="sldNum" sz="quarter" idx="12"/>
          </p:nvPr>
        </p:nvSpPr>
        <p:spPr/>
        <p:txBody>
          <a:bodyPr/>
          <a:lstStyle/>
          <a:p>
            <a:fld id="{D67DC517-3684-47C8-89DE-147FCAD4CFE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2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9082C-58C0-4800-9570-8ED36A12DF2D}" type="datetime1">
              <a:rPr lang="en-US" smtClean="0"/>
              <a:t>7/12/2022</a:t>
            </a:fld>
            <a:endParaRPr lang="en-US"/>
          </a:p>
        </p:txBody>
      </p:sp>
      <p:sp>
        <p:nvSpPr>
          <p:cNvPr id="5" name="Footer Placeholder 4"/>
          <p:cNvSpPr>
            <a:spLocks noGrp="1"/>
          </p:cNvSpPr>
          <p:nvPr>
            <p:ph type="ftr" sz="quarter" idx="11"/>
          </p:nvPr>
        </p:nvSpPr>
        <p:spPr/>
        <p:txBody>
          <a:bodyPr/>
          <a:lstStyle/>
          <a:p>
            <a:r>
              <a:rPr lang="en-US"/>
              <a:t>Carcinogenesis_bnsc</a:t>
            </a:r>
          </a:p>
        </p:txBody>
      </p:sp>
      <p:sp>
        <p:nvSpPr>
          <p:cNvPr id="6" name="Slide Number Placeholder 5"/>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53909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8737A7-8AFC-4A12-897B-91E577D0F6A2}" type="datetime1">
              <a:rPr lang="en-US" smtClean="0"/>
              <a:t>7/12/2022</a:t>
            </a:fld>
            <a:endParaRPr lang="en-US"/>
          </a:p>
        </p:txBody>
      </p:sp>
      <p:sp>
        <p:nvSpPr>
          <p:cNvPr id="5" name="Footer Placeholder 4"/>
          <p:cNvSpPr>
            <a:spLocks noGrp="1"/>
          </p:cNvSpPr>
          <p:nvPr>
            <p:ph type="ftr" sz="quarter" idx="11"/>
          </p:nvPr>
        </p:nvSpPr>
        <p:spPr/>
        <p:txBody>
          <a:bodyPr/>
          <a:lstStyle/>
          <a:p>
            <a:r>
              <a:rPr lang="en-US"/>
              <a:t>Carcinogenesis_bnsc</a:t>
            </a:r>
          </a:p>
        </p:txBody>
      </p:sp>
      <p:sp>
        <p:nvSpPr>
          <p:cNvPr id="6" name="Slide Number Placeholder 5"/>
          <p:cNvSpPr>
            <a:spLocks noGrp="1"/>
          </p:cNvSpPr>
          <p:nvPr>
            <p:ph type="sldNum" sz="quarter" idx="12"/>
          </p:nvPr>
        </p:nvSpPr>
        <p:spPr/>
        <p:txBody>
          <a:bodyPr/>
          <a:lstStyle/>
          <a:p>
            <a:fld id="{D67DC517-3684-47C8-89DE-147FCAD4CF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8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2FA403-0829-4DC7-A947-2987BA5B4C20}" type="datetime1">
              <a:rPr lang="en-US" smtClean="0"/>
              <a:t>7/12/2022</a:t>
            </a:fld>
            <a:endParaRPr lang="en-US"/>
          </a:p>
        </p:txBody>
      </p:sp>
      <p:sp>
        <p:nvSpPr>
          <p:cNvPr id="6" name="Footer Placeholder 5"/>
          <p:cNvSpPr>
            <a:spLocks noGrp="1"/>
          </p:cNvSpPr>
          <p:nvPr>
            <p:ph type="ftr" sz="quarter" idx="11"/>
          </p:nvPr>
        </p:nvSpPr>
        <p:spPr/>
        <p:txBody>
          <a:bodyPr/>
          <a:lstStyle/>
          <a:p>
            <a:r>
              <a:rPr lang="en-US"/>
              <a:t>Carcinogenesis_bnsc</a:t>
            </a:r>
          </a:p>
        </p:txBody>
      </p:sp>
      <p:sp>
        <p:nvSpPr>
          <p:cNvPr id="7" name="Slide Number Placeholder 6"/>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148351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D3177-D8E6-4C65-BF64-D998C978F422}" type="datetime1">
              <a:rPr lang="en-US" smtClean="0"/>
              <a:t>7/12/2022</a:t>
            </a:fld>
            <a:endParaRPr lang="en-US"/>
          </a:p>
        </p:txBody>
      </p:sp>
      <p:sp>
        <p:nvSpPr>
          <p:cNvPr id="8" name="Footer Placeholder 7"/>
          <p:cNvSpPr>
            <a:spLocks noGrp="1"/>
          </p:cNvSpPr>
          <p:nvPr>
            <p:ph type="ftr" sz="quarter" idx="11"/>
          </p:nvPr>
        </p:nvSpPr>
        <p:spPr/>
        <p:txBody>
          <a:bodyPr/>
          <a:lstStyle/>
          <a:p>
            <a:r>
              <a:rPr lang="en-US"/>
              <a:t>Carcinogenesis_bnsc</a:t>
            </a:r>
          </a:p>
        </p:txBody>
      </p:sp>
      <p:sp>
        <p:nvSpPr>
          <p:cNvPr id="9" name="Slide Number Placeholder 8"/>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181266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813F6-AAA7-46A0-A8B8-9ABC49FBE4E2}" type="datetime1">
              <a:rPr lang="en-US" smtClean="0"/>
              <a:t>7/12/2022</a:t>
            </a:fld>
            <a:endParaRPr lang="en-US"/>
          </a:p>
        </p:txBody>
      </p:sp>
      <p:sp>
        <p:nvSpPr>
          <p:cNvPr id="4" name="Footer Placeholder 3"/>
          <p:cNvSpPr>
            <a:spLocks noGrp="1"/>
          </p:cNvSpPr>
          <p:nvPr>
            <p:ph type="ftr" sz="quarter" idx="11"/>
          </p:nvPr>
        </p:nvSpPr>
        <p:spPr/>
        <p:txBody>
          <a:bodyPr/>
          <a:lstStyle/>
          <a:p>
            <a:r>
              <a:rPr lang="en-US"/>
              <a:t>Carcinogenesis_bnsc</a:t>
            </a:r>
          </a:p>
        </p:txBody>
      </p:sp>
      <p:sp>
        <p:nvSpPr>
          <p:cNvPr id="5" name="Slide Number Placeholder 4"/>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390469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D9609-03A2-40DA-B2A8-6DC41DDDD8FB}" type="datetime1">
              <a:rPr lang="en-US" smtClean="0"/>
              <a:t>7/12/2022</a:t>
            </a:fld>
            <a:endParaRPr lang="en-US"/>
          </a:p>
        </p:txBody>
      </p:sp>
      <p:sp>
        <p:nvSpPr>
          <p:cNvPr id="3" name="Footer Placeholder 2"/>
          <p:cNvSpPr>
            <a:spLocks noGrp="1"/>
          </p:cNvSpPr>
          <p:nvPr>
            <p:ph type="ftr" sz="quarter" idx="11"/>
          </p:nvPr>
        </p:nvSpPr>
        <p:spPr/>
        <p:txBody>
          <a:bodyPr/>
          <a:lstStyle/>
          <a:p>
            <a:r>
              <a:rPr lang="en-US"/>
              <a:t>Carcinogenesis_bnsc</a:t>
            </a:r>
          </a:p>
        </p:txBody>
      </p:sp>
      <p:sp>
        <p:nvSpPr>
          <p:cNvPr id="4" name="Slide Number Placeholder 3"/>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327318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437D26-F6B3-40E8-BF9B-C921B58E5952}" type="datetime1">
              <a:rPr lang="en-US" smtClean="0"/>
              <a:t>7/12/2022</a:t>
            </a:fld>
            <a:endParaRPr lang="en-US"/>
          </a:p>
        </p:txBody>
      </p:sp>
      <p:sp>
        <p:nvSpPr>
          <p:cNvPr id="6" name="Footer Placeholder 5"/>
          <p:cNvSpPr>
            <a:spLocks noGrp="1"/>
          </p:cNvSpPr>
          <p:nvPr>
            <p:ph type="ftr" sz="quarter" idx="11"/>
          </p:nvPr>
        </p:nvSpPr>
        <p:spPr/>
        <p:txBody>
          <a:bodyPr/>
          <a:lstStyle/>
          <a:p>
            <a:r>
              <a:rPr lang="en-US"/>
              <a:t>Carcinogenesis_bnsc</a:t>
            </a:r>
          </a:p>
        </p:txBody>
      </p:sp>
      <p:sp>
        <p:nvSpPr>
          <p:cNvPr id="7" name="Slide Number Placeholder 6"/>
          <p:cNvSpPr>
            <a:spLocks noGrp="1"/>
          </p:cNvSpPr>
          <p:nvPr>
            <p:ph type="sldNum" sz="quarter" idx="12"/>
          </p:nvPr>
        </p:nvSpPr>
        <p:spPr/>
        <p:txBody>
          <a:bodyPr/>
          <a:lstStyle/>
          <a:p>
            <a:fld id="{D67DC517-3684-47C8-89DE-147FCAD4CFE2}" type="slidenum">
              <a:rPr lang="en-US" smtClean="0"/>
              <a:t>‹#›</a:t>
            </a:fld>
            <a:endParaRPr lang="en-US"/>
          </a:p>
        </p:txBody>
      </p:sp>
    </p:spTree>
    <p:extLst>
      <p:ext uri="{BB962C8B-B14F-4D97-AF65-F5344CB8AC3E}">
        <p14:creationId xmlns:p14="http://schemas.microsoft.com/office/powerpoint/2010/main" val="357910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7A350-EC3A-49B5-8B9B-99220890A3A7}" type="datetime1">
              <a:rPr lang="en-US" smtClean="0"/>
              <a:t>7/12/2022</a:t>
            </a:fld>
            <a:endParaRPr lang="en-US"/>
          </a:p>
        </p:txBody>
      </p:sp>
      <p:sp>
        <p:nvSpPr>
          <p:cNvPr id="6" name="Footer Placeholder 5"/>
          <p:cNvSpPr>
            <a:spLocks noGrp="1"/>
          </p:cNvSpPr>
          <p:nvPr>
            <p:ph type="ftr" sz="quarter" idx="11"/>
          </p:nvPr>
        </p:nvSpPr>
        <p:spPr/>
        <p:txBody>
          <a:bodyPr/>
          <a:lstStyle/>
          <a:p>
            <a:r>
              <a:rPr lang="en-US"/>
              <a:t>Carcinogenesis_bnsc</a:t>
            </a:r>
          </a:p>
        </p:txBody>
      </p:sp>
      <p:sp>
        <p:nvSpPr>
          <p:cNvPr id="7" name="Slide Number Placeholder 6"/>
          <p:cNvSpPr>
            <a:spLocks noGrp="1"/>
          </p:cNvSpPr>
          <p:nvPr>
            <p:ph type="sldNum" sz="quarter" idx="12"/>
          </p:nvPr>
        </p:nvSpPr>
        <p:spPr/>
        <p:txBody>
          <a:bodyPr/>
          <a:lstStyle/>
          <a:p>
            <a:fld id="{D67DC517-3684-47C8-89DE-147FCAD4CF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33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CF0FD9A-741A-41FC-9290-EA6C01B4EF81}" type="datetime1">
              <a:rPr lang="en-US" smtClean="0"/>
              <a:t>7/12/2022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Carcinogenesis_bnsc</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7DC517-3684-47C8-89DE-147FCAD4CFE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520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3EF4-BF37-4348-9F41-1349189C9297}"/>
              </a:ext>
            </a:extLst>
          </p:cNvPr>
          <p:cNvSpPr>
            <a:spLocks noGrp="1"/>
          </p:cNvSpPr>
          <p:nvPr>
            <p:ph type="ctrTitle"/>
          </p:nvPr>
        </p:nvSpPr>
        <p:spPr/>
        <p:txBody>
          <a:bodyPr/>
          <a:lstStyle/>
          <a:p>
            <a:r>
              <a:rPr lang="en-US" dirty="0">
                <a:latin typeface="Berlin Sans FB Demi" panose="020E0802020502020306" pitchFamily="34" charset="0"/>
              </a:rPr>
              <a:t>Carcinogenesis</a:t>
            </a:r>
          </a:p>
        </p:txBody>
      </p:sp>
      <p:sp>
        <p:nvSpPr>
          <p:cNvPr id="3" name="Subtitle 2">
            <a:extLst>
              <a:ext uri="{FF2B5EF4-FFF2-40B4-BE49-F238E27FC236}">
                <a16:creationId xmlns:a16="http://schemas.microsoft.com/office/drawing/2014/main" id="{C216602F-EC71-4576-8E81-5329EC4ABFA7}"/>
              </a:ext>
            </a:extLst>
          </p:cNvPr>
          <p:cNvSpPr>
            <a:spLocks noGrp="1"/>
          </p:cNvSpPr>
          <p:nvPr>
            <p:ph type="subTitle" idx="1"/>
          </p:nvPr>
        </p:nvSpPr>
        <p:spPr/>
        <p:txBody>
          <a:bodyPr>
            <a:normAutofit/>
          </a:bodyPr>
          <a:lstStyle/>
          <a:p>
            <a:r>
              <a:rPr lang="en-US" sz="2400" b="1" dirty="0" err="1"/>
              <a:t>Diyah</a:t>
            </a:r>
            <a:r>
              <a:rPr lang="en-US" sz="2400" b="1" dirty="0"/>
              <a:t> Candra Anita</a:t>
            </a:r>
          </a:p>
        </p:txBody>
      </p:sp>
      <p:sp>
        <p:nvSpPr>
          <p:cNvPr id="4" name="Footer Placeholder 3">
            <a:extLst>
              <a:ext uri="{FF2B5EF4-FFF2-40B4-BE49-F238E27FC236}">
                <a16:creationId xmlns:a16="http://schemas.microsoft.com/office/drawing/2014/main" id="{D38C5677-DCC5-41BF-81C5-F53BF3ED2D56}"/>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97D5823A-D93F-4F38-B5A2-ED9820A7B919}"/>
              </a:ext>
            </a:extLst>
          </p:cNvPr>
          <p:cNvSpPr>
            <a:spLocks noGrp="1"/>
          </p:cNvSpPr>
          <p:nvPr>
            <p:ph type="sldNum" sz="quarter" idx="12"/>
          </p:nvPr>
        </p:nvSpPr>
        <p:spPr/>
        <p:txBody>
          <a:bodyPr/>
          <a:lstStyle/>
          <a:p>
            <a:fld id="{D67DC517-3684-47C8-89DE-147FCAD4CFE2}" type="slidenum">
              <a:rPr lang="en-US" smtClean="0"/>
              <a:t>1</a:t>
            </a:fld>
            <a:endParaRPr lang="en-US"/>
          </a:p>
        </p:txBody>
      </p:sp>
    </p:spTree>
    <p:extLst>
      <p:ext uri="{BB962C8B-B14F-4D97-AF65-F5344CB8AC3E}">
        <p14:creationId xmlns:p14="http://schemas.microsoft.com/office/powerpoint/2010/main" val="394419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CE913C2-A45E-4CBA-9D35-F7C64BA39126}"/>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503654A9-E123-4BEC-B227-E4C02FECFA05}"/>
              </a:ext>
            </a:extLst>
          </p:cNvPr>
          <p:cNvSpPr>
            <a:spLocks noGrp="1"/>
          </p:cNvSpPr>
          <p:nvPr>
            <p:ph type="sldNum" sz="quarter" idx="12"/>
          </p:nvPr>
        </p:nvSpPr>
        <p:spPr/>
        <p:txBody>
          <a:bodyPr/>
          <a:lstStyle/>
          <a:p>
            <a:fld id="{D67DC517-3684-47C8-89DE-147FCAD4CFE2}" type="slidenum">
              <a:rPr lang="en-US" smtClean="0"/>
              <a:t>10</a:t>
            </a:fld>
            <a:endParaRPr lang="en-US"/>
          </a:p>
        </p:txBody>
      </p:sp>
      <p:pic>
        <p:nvPicPr>
          <p:cNvPr id="4098" name="Picture 2" descr="Hormones and Cancer: How to Keep Your Body in Balance — Global Healthcare  Connections">
            <a:extLst>
              <a:ext uri="{FF2B5EF4-FFF2-40B4-BE49-F238E27FC236}">
                <a16:creationId xmlns:a16="http://schemas.microsoft.com/office/drawing/2014/main" id="{1F6E6B95-BB6C-4F80-9829-10D348977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888" y="0"/>
            <a:ext cx="6116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7FBBDC-D6CF-4EE9-8140-22A8EFE87185}"/>
              </a:ext>
            </a:extLst>
          </p:cNvPr>
          <p:cNvSpPr>
            <a:spLocks noGrp="1"/>
          </p:cNvSpPr>
          <p:nvPr>
            <p:ph type="title"/>
          </p:nvPr>
        </p:nvSpPr>
        <p:spPr>
          <a:xfrm>
            <a:off x="909825" y="363823"/>
            <a:ext cx="5562414" cy="1499616"/>
          </a:xfrm>
        </p:spPr>
        <p:txBody>
          <a:bodyPr>
            <a:normAutofit fontScale="90000"/>
          </a:bodyPr>
          <a:lstStyle/>
          <a:p>
            <a:r>
              <a:rPr lang="en-US" b="0" i="0" cap="none" dirty="0">
                <a:solidFill>
                  <a:srgbClr val="B5121B"/>
                </a:solidFill>
                <a:effectLst/>
                <a:latin typeface="Berlin Sans FB Demi" panose="020E0802020502020306" pitchFamily="34" charset="0"/>
              </a:rPr>
              <a:t>The Immune System And Cancer</a:t>
            </a:r>
            <a:endParaRPr lang="en-US" cap="none" dirty="0">
              <a:latin typeface="Berlin Sans FB Demi" panose="020E0802020502020306" pitchFamily="34" charset="0"/>
            </a:endParaRPr>
          </a:p>
        </p:txBody>
      </p:sp>
      <p:sp>
        <p:nvSpPr>
          <p:cNvPr id="2" name="Footer Placeholder 1">
            <a:extLst>
              <a:ext uri="{FF2B5EF4-FFF2-40B4-BE49-F238E27FC236}">
                <a16:creationId xmlns:a16="http://schemas.microsoft.com/office/drawing/2014/main" id="{581B699C-FB26-4193-B88F-4F9000BA799D}"/>
              </a:ext>
            </a:extLst>
          </p:cNvPr>
          <p:cNvSpPr>
            <a:spLocks noGrp="1"/>
          </p:cNvSpPr>
          <p:nvPr>
            <p:ph type="ftr" sz="quarter" idx="11"/>
          </p:nvPr>
        </p:nvSpPr>
        <p:spPr/>
        <p:txBody>
          <a:bodyPr/>
          <a:lstStyle/>
          <a:p>
            <a:r>
              <a:rPr lang="en-US"/>
              <a:t>Carcinogenesis_bnsc</a:t>
            </a:r>
          </a:p>
        </p:txBody>
      </p:sp>
      <p:sp>
        <p:nvSpPr>
          <p:cNvPr id="3" name="Slide Number Placeholder 2">
            <a:extLst>
              <a:ext uri="{FF2B5EF4-FFF2-40B4-BE49-F238E27FC236}">
                <a16:creationId xmlns:a16="http://schemas.microsoft.com/office/drawing/2014/main" id="{DCDE2252-05D5-4477-8467-BEC903246BF4}"/>
              </a:ext>
            </a:extLst>
          </p:cNvPr>
          <p:cNvSpPr>
            <a:spLocks noGrp="1"/>
          </p:cNvSpPr>
          <p:nvPr>
            <p:ph type="sldNum" sz="quarter" idx="12"/>
          </p:nvPr>
        </p:nvSpPr>
        <p:spPr/>
        <p:txBody>
          <a:bodyPr/>
          <a:lstStyle/>
          <a:p>
            <a:fld id="{D67DC517-3684-47C8-89DE-147FCAD4CFE2}" type="slidenum">
              <a:rPr lang="en-US" smtClean="0"/>
              <a:t>11</a:t>
            </a:fld>
            <a:endParaRPr lang="en-US"/>
          </a:p>
        </p:txBody>
      </p:sp>
      <p:pic>
        <p:nvPicPr>
          <p:cNvPr id="5122" name="Picture 2" descr="Role of the immune system in pancreatic cancer progression and immune  modulating treatment strategies - ScienceDirect">
            <a:extLst>
              <a:ext uri="{FF2B5EF4-FFF2-40B4-BE49-F238E27FC236}">
                <a16:creationId xmlns:a16="http://schemas.microsoft.com/office/drawing/2014/main" id="{EB91DF83-2BF3-4402-AB42-BAE3AA3ED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42" y="1999019"/>
            <a:ext cx="5319522" cy="4200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3CBEFD7-BB92-4EC1-AB90-5BD8762FD517}"/>
              </a:ext>
            </a:extLst>
          </p:cNvPr>
          <p:cNvSpPr txBox="1"/>
          <p:nvPr/>
        </p:nvSpPr>
        <p:spPr>
          <a:xfrm>
            <a:off x="6415087" y="425814"/>
            <a:ext cx="5562415" cy="59093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dirty="0"/>
              <a:t>When the immune system loses its function of surveillance, tumor cells have the ability to form a tumor. Tumor cells that evade detection can be explained by the following proposed mechanisms:</a:t>
            </a:r>
          </a:p>
          <a:p>
            <a:endParaRPr lang="en-US" dirty="0"/>
          </a:p>
          <a:p>
            <a:pPr marL="285750" indent="-285750">
              <a:buFont typeface="Wingdings" panose="05000000000000000000" pitchFamily="2" charset="2"/>
              <a:buChar char="§"/>
            </a:pPr>
            <a:r>
              <a:rPr lang="en-US" dirty="0">
                <a:solidFill>
                  <a:srgbClr val="C00000"/>
                </a:solidFill>
              </a:rPr>
              <a:t>Down regulation of major histocompatibility class (MHC) I expression - allowing antigen to go unrecognized</a:t>
            </a:r>
          </a:p>
          <a:p>
            <a:pPr marL="285750" indent="-285750">
              <a:buFont typeface="Wingdings" panose="05000000000000000000" pitchFamily="2" charset="2"/>
              <a:buChar char="§"/>
            </a:pPr>
            <a:r>
              <a:rPr lang="en-US" dirty="0">
                <a:solidFill>
                  <a:srgbClr val="C00000"/>
                </a:solidFill>
              </a:rPr>
              <a:t>Lack of co-stimulatory signals needed for antigen presentation - loss or alteration of the MHC molecule</a:t>
            </a:r>
          </a:p>
          <a:p>
            <a:pPr marL="285750" indent="-285750">
              <a:buFont typeface="Wingdings" panose="05000000000000000000" pitchFamily="2" charset="2"/>
              <a:buChar char="§"/>
            </a:pPr>
            <a:r>
              <a:rPr lang="en-US" dirty="0">
                <a:solidFill>
                  <a:srgbClr val="C00000"/>
                </a:solidFill>
              </a:rPr>
              <a:t>Tumor secretion of immunosuppressive products inhibiting the body's immune response</a:t>
            </a:r>
          </a:p>
          <a:p>
            <a:pPr marL="285750" indent="-285750">
              <a:buFont typeface="Wingdings" panose="05000000000000000000" pitchFamily="2" charset="2"/>
              <a:buChar char="§"/>
            </a:pPr>
            <a:r>
              <a:rPr lang="en-US" dirty="0">
                <a:solidFill>
                  <a:srgbClr val="C00000"/>
                </a:solidFill>
              </a:rPr>
              <a:t>Tumor being immunogenic by expression of one or more antigens</a:t>
            </a:r>
          </a:p>
          <a:p>
            <a:pPr marL="285750" indent="-285750">
              <a:buFont typeface="Wingdings" panose="05000000000000000000" pitchFamily="2" charset="2"/>
              <a:buChar char="§"/>
            </a:pPr>
            <a:r>
              <a:rPr lang="en-US" dirty="0">
                <a:solidFill>
                  <a:srgbClr val="C00000"/>
                </a:solidFill>
              </a:rPr>
              <a:t>Antigen modulation - where the antigen either enters the cell or leaves it completely, limiting the ability of the immune system to recognize the tumor cell as 'non-self'</a:t>
            </a:r>
          </a:p>
          <a:p>
            <a:pPr marL="285750" indent="-285750">
              <a:buFont typeface="Wingdings" panose="05000000000000000000" pitchFamily="2" charset="2"/>
              <a:buChar char="§"/>
            </a:pPr>
            <a:r>
              <a:rPr lang="en-US" dirty="0">
                <a:solidFill>
                  <a:srgbClr val="C00000"/>
                </a:solidFill>
              </a:rPr>
              <a:t>Tumors do not give off inflammatory warning signals.</a:t>
            </a:r>
          </a:p>
        </p:txBody>
      </p:sp>
    </p:spTree>
    <p:extLst>
      <p:ext uri="{BB962C8B-B14F-4D97-AF65-F5344CB8AC3E}">
        <p14:creationId xmlns:p14="http://schemas.microsoft.com/office/powerpoint/2010/main" val="1603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39B3-959E-4C2A-A0C1-6EE6E15E49B3}"/>
              </a:ext>
            </a:extLst>
          </p:cNvPr>
          <p:cNvSpPr>
            <a:spLocks noGrp="1"/>
          </p:cNvSpPr>
          <p:nvPr>
            <p:ph type="title"/>
          </p:nvPr>
        </p:nvSpPr>
        <p:spPr>
          <a:xfrm>
            <a:off x="1024128" y="585216"/>
            <a:ext cx="4157472" cy="1499616"/>
          </a:xfrm>
        </p:spPr>
        <p:txBody>
          <a:bodyPr/>
          <a:lstStyle/>
          <a:p>
            <a:r>
              <a:rPr lang="en-US" cap="none" dirty="0">
                <a:latin typeface="Berlin Sans FB Demi" panose="020E0802020502020306" pitchFamily="34" charset="0"/>
              </a:rPr>
              <a:t>Benign And </a:t>
            </a:r>
            <a:r>
              <a:rPr lang="en-US" cap="none" dirty="0" err="1">
                <a:latin typeface="Berlin Sans FB Demi" panose="020E0802020502020306" pitchFamily="34" charset="0"/>
              </a:rPr>
              <a:t>Maligna</a:t>
            </a:r>
            <a:endParaRPr lang="en-US" cap="none"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3A9789C1-C987-4FA9-BBF4-AFD4762386EC}"/>
              </a:ext>
            </a:extLst>
          </p:cNvPr>
          <p:cNvSpPr>
            <a:spLocks noGrp="1"/>
          </p:cNvSpPr>
          <p:nvPr>
            <p:ph idx="1"/>
          </p:nvPr>
        </p:nvSpPr>
        <p:spPr>
          <a:xfrm>
            <a:off x="5399313" y="224970"/>
            <a:ext cx="6350000" cy="6245733"/>
          </a:xfrm>
        </p:spPr>
        <p:txBody>
          <a:bodyPr>
            <a:normAutofit fontScale="92500" lnSpcReduction="10000"/>
          </a:bodyPr>
          <a:lstStyle/>
          <a:p>
            <a:pPr marL="290513" indent="-290513">
              <a:lnSpc>
                <a:spcPct val="120000"/>
              </a:lnSpc>
              <a:buFont typeface="Wingdings" panose="05000000000000000000" pitchFamily="2" charset="2"/>
              <a:buChar char="§"/>
            </a:pPr>
            <a:r>
              <a:rPr lang="en-US" b="1" dirty="0">
                <a:solidFill>
                  <a:srgbClr val="C00000"/>
                </a:solidFill>
              </a:rPr>
              <a:t>Benign growths</a:t>
            </a:r>
          </a:p>
          <a:p>
            <a:pPr marL="576263" lvl="1" indent="-285750">
              <a:lnSpc>
                <a:spcPct val="120000"/>
              </a:lnSpc>
              <a:buFont typeface="Wingdings" panose="05000000000000000000" pitchFamily="2" charset="2"/>
              <a:buChar char="ü"/>
            </a:pPr>
            <a:r>
              <a:rPr lang="en-US" dirty="0"/>
              <a:t>A benign growth does not usually threaten life unless it interferes with vital structures, tissues or organs. </a:t>
            </a:r>
          </a:p>
          <a:p>
            <a:pPr marL="576263" lvl="1" indent="-285750">
              <a:lnSpc>
                <a:spcPct val="120000"/>
              </a:lnSpc>
              <a:buFont typeface="Wingdings" panose="05000000000000000000" pitchFamily="2" charset="2"/>
              <a:buChar char="ü"/>
            </a:pPr>
            <a:r>
              <a:rPr lang="en-US" dirty="0"/>
              <a:t>Benign growths are generally composed of masses of cells that closely resemble the normal cells composing the tissue in which they are found.</a:t>
            </a:r>
          </a:p>
          <a:p>
            <a:pPr marL="576263" lvl="1" indent="-285750">
              <a:lnSpc>
                <a:spcPct val="120000"/>
              </a:lnSpc>
              <a:buFont typeface="Wingdings" panose="05000000000000000000" pitchFamily="2" charset="2"/>
              <a:buChar char="ü"/>
            </a:pPr>
            <a:r>
              <a:rPr lang="en-US" dirty="0"/>
              <a:t>Benign tumors perform no useful bodily function and treatment or removal is usually curative</a:t>
            </a:r>
          </a:p>
          <a:p>
            <a:pPr marL="290513" indent="-290513">
              <a:lnSpc>
                <a:spcPct val="120000"/>
              </a:lnSpc>
              <a:buFont typeface="Wingdings" panose="05000000000000000000" pitchFamily="2" charset="2"/>
              <a:buChar char="§"/>
            </a:pPr>
            <a:r>
              <a:rPr lang="en-US" b="1" dirty="0">
                <a:solidFill>
                  <a:srgbClr val="C00000"/>
                </a:solidFill>
              </a:rPr>
              <a:t>Malignant growths</a:t>
            </a:r>
          </a:p>
          <a:p>
            <a:pPr marL="576263" lvl="1" indent="-285750">
              <a:lnSpc>
                <a:spcPct val="120000"/>
              </a:lnSpc>
              <a:buFont typeface="Wingdings" panose="05000000000000000000" pitchFamily="2" charset="2"/>
              <a:buChar char="ü"/>
            </a:pPr>
            <a:r>
              <a:rPr lang="en-US" dirty="0"/>
              <a:t>A malignant growth is composed of cells of atypical structure and function when compared to the healthy cells surrounding them. </a:t>
            </a:r>
          </a:p>
          <a:p>
            <a:pPr marL="576263" lvl="1" indent="-285750">
              <a:lnSpc>
                <a:spcPct val="120000"/>
              </a:lnSpc>
              <a:buFont typeface="Wingdings" panose="05000000000000000000" pitchFamily="2" charset="2"/>
              <a:buChar char="ü"/>
            </a:pPr>
            <a:r>
              <a:rPr lang="en-US" dirty="0"/>
              <a:t>A malignant tumor, reflecting the Latin origin of the term malignant, meaning </a:t>
            </a:r>
            <a:r>
              <a:rPr lang="en-US" dirty="0">
                <a:solidFill>
                  <a:srgbClr val="C00000"/>
                </a:solidFill>
              </a:rPr>
              <a:t>to be wicked or to act maliciously</a:t>
            </a:r>
            <a:r>
              <a:rPr lang="en-US" dirty="0"/>
              <a:t>, is capable of invading other tissues and, if untreated, usually results in death. </a:t>
            </a:r>
          </a:p>
          <a:p>
            <a:pPr marL="576263" lvl="1" indent="-285750">
              <a:lnSpc>
                <a:spcPct val="120000"/>
              </a:lnSpc>
              <a:buFont typeface="Wingdings" panose="05000000000000000000" pitchFamily="2" charset="2"/>
              <a:buChar char="ü"/>
            </a:pPr>
            <a:r>
              <a:rPr lang="en-US" dirty="0"/>
              <a:t>Cancer is a malignant disease and the masses of abnormal cells that form a cancer may be termed a malignant tumor or malignant neoplasm.</a:t>
            </a:r>
          </a:p>
        </p:txBody>
      </p:sp>
      <p:sp>
        <p:nvSpPr>
          <p:cNvPr id="4" name="Footer Placeholder 3">
            <a:extLst>
              <a:ext uri="{FF2B5EF4-FFF2-40B4-BE49-F238E27FC236}">
                <a16:creationId xmlns:a16="http://schemas.microsoft.com/office/drawing/2014/main" id="{B41B393E-A82E-44DB-9CA4-7866296CA728}"/>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67280129-C2F0-4029-85F1-6A79EACB896D}"/>
              </a:ext>
            </a:extLst>
          </p:cNvPr>
          <p:cNvSpPr>
            <a:spLocks noGrp="1"/>
          </p:cNvSpPr>
          <p:nvPr>
            <p:ph type="sldNum" sz="quarter" idx="12"/>
          </p:nvPr>
        </p:nvSpPr>
        <p:spPr/>
        <p:txBody>
          <a:bodyPr/>
          <a:lstStyle/>
          <a:p>
            <a:fld id="{D67DC517-3684-47C8-89DE-147FCAD4CFE2}" type="slidenum">
              <a:rPr lang="en-US" smtClean="0"/>
              <a:t>12</a:t>
            </a:fld>
            <a:endParaRPr lang="en-US"/>
          </a:p>
        </p:txBody>
      </p:sp>
      <p:pic>
        <p:nvPicPr>
          <p:cNvPr id="8" name="Picture 7">
            <a:extLst>
              <a:ext uri="{FF2B5EF4-FFF2-40B4-BE49-F238E27FC236}">
                <a16:creationId xmlns:a16="http://schemas.microsoft.com/office/drawing/2014/main" id="{69F256D2-8817-439B-A607-AD6EFCD5FAFE}"/>
              </a:ext>
            </a:extLst>
          </p:cNvPr>
          <p:cNvPicPr>
            <a:picLocks noChangeAspect="1"/>
          </p:cNvPicPr>
          <p:nvPr/>
        </p:nvPicPr>
        <p:blipFill>
          <a:blip r:embed="rId2"/>
          <a:stretch>
            <a:fillRect/>
          </a:stretch>
        </p:blipFill>
        <p:spPr>
          <a:xfrm>
            <a:off x="356811" y="2084832"/>
            <a:ext cx="4824790" cy="4660192"/>
          </a:xfrm>
          <a:prstGeom prst="rect">
            <a:avLst/>
          </a:prstGeom>
        </p:spPr>
      </p:pic>
    </p:spTree>
    <p:extLst>
      <p:ext uri="{BB962C8B-B14F-4D97-AF65-F5344CB8AC3E}">
        <p14:creationId xmlns:p14="http://schemas.microsoft.com/office/powerpoint/2010/main" val="11807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B3E8-2F7D-48FB-B30F-7C38BD60B060}"/>
              </a:ext>
            </a:extLst>
          </p:cNvPr>
          <p:cNvSpPr>
            <a:spLocks noGrp="1"/>
          </p:cNvSpPr>
          <p:nvPr>
            <p:ph type="title"/>
          </p:nvPr>
        </p:nvSpPr>
        <p:spPr/>
        <p:txBody>
          <a:bodyPr/>
          <a:lstStyle/>
          <a:p>
            <a:r>
              <a:rPr lang="en-US" cap="none" dirty="0">
                <a:latin typeface="Berlin Sans FB Demi" panose="020E0802020502020306" pitchFamily="34" charset="0"/>
              </a:rPr>
              <a:t>Invasion</a:t>
            </a:r>
          </a:p>
        </p:txBody>
      </p:sp>
      <p:sp>
        <p:nvSpPr>
          <p:cNvPr id="3" name="Content Placeholder 2">
            <a:extLst>
              <a:ext uri="{FF2B5EF4-FFF2-40B4-BE49-F238E27FC236}">
                <a16:creationId xmlns:a16="http://schemas.microsoft.com/office/drawing/2014/main" id="{5E72F2D3-342E-4085-A0B7-0F871A0DEA69}"/>
              </a:ext>
            </a:extLst>
          </p:cNvPr>
          <p:cNvSpPr>
            <a:spLocks noGrp="1"/>
          </p:cNvSpPr>
          <p:nvPr>
            <p:ph idx="1"/>
          </p:nvPr>
        </p:nvSpPr>
        <p:spPr>
          <a:xfrm>
            <a:off x="1024129" y="2286000"/>
            <a:ext cx="4796100" cy="4023360"/>
          </a:xfrm>
        </p:spPr>
        <p:txBody>
          <a:bodyPr>
            <a:normAutofit fontScale="92500"/>
          </a:bodyPr>
          <a:lstStyle/>
          <a:p>
            <a:pPr marL="290513" indent="-290513">
              <a:buFont typeface="Wingdings" panose="05000000000000000000" pitchFamily="2" charset="2"/>
              <a:buChar char="§"/>
            </a:pPr>
            <a:r>
              <a:rPr lang="en-US" dirty="0"/>
              <a:t>Invasion refers to the </a:t>
            </a:r>
            <a:r>
              <a:rPr lang="en-US" b="1" dirty="0">
                <a:solidFill>
                  <a:srgbClr val="C00000"/>
                </a:solidFill>
              </a:rPr>
              <a:t>direct extension and penetration by cancer cells into neighboring tissues. </a:t>
            </a:r>
          </a:p>
          <a:p>
            <a:pPr marL="290513" indent="-290513">
              <a:buFont typeface="Wingdings" panose="05000000000000000000" pitchFamily="2" charset="2"/>
              <a:buChar char="§"/>
            </a:pPr>
            <a:r>
              <a:rPr lang="en-US" dirty="0"/>
              <a:t>The proliferation of transformed cells and the progressive increase in tumor size eventually leads to a breach in the barriers between tissues, leading to tumor extension into adjacent tissue. </a:t>
            </a:r>
          </a:p>
          <a:p>
            <a:pPr marL="290513" indent="-290513">
              <a:buFont typeface="Wingdings" panose="05000000000000000000" pitchFamily="2" charset="2"/>
              <a:buChar char="§"/>
            </a:pPr>
            <a:r>
              <a:rPr lang="en-US" dirty="0"/>
              <a:t>Local invasion is also the </a:t>
            </a:r>
            <a:r>
              <a:rPr lang="en-US" b="1" dirty="0">
                <a:solidFill>
                  <a:srgbClr val="C00000"/>
                </a:solidFill>
              </a:rPr>
              <a:t>first stage </a:t>
            </a:r>
            <a:r>
              <a:rPr lang="en-US" dirty="0"/>
              <a:t>in the process that leads to the development of secondary tumors or metastases</a:t>
            </a:r>
          </a:p>
        </p:txBody>
      </p:sp>
      <p:sp>
        <p:nvSpPr>
          <p:cNvPr id="4" name="Footer Placeholder 3">
            <a:extLst>
              <a:ext uri="{FF2B5EF4-FFF2-40B4-BE49-F238E27FC236}">
                <a16:creationId xmlns:a16="http://schemas.microsoft.com/office/drawing/2014/main" id="{681B6C10-1EE4-4085-B708-23B6312198B0}"/>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553DC342-9D04-49A2-B7B8-2D272A969DB2}"/>
              </a:ext>
            </a:extLst>
          </p:cNvPr>
          <p:cNvSpPr>
            <a:spLocks noGrp="1"/>
          </p:cNvSpPr>
          <p:nvPr>
            <p:ph type="sldNum" sz="quarter" idx="12"/>
          </p:nvPr>
        </p:nvSpPr>
        <p:spPr/>
        <p:txBody>
          <a:bodyPr/>
          <a:lstStyle/>
          <a:p>
            <a:fld id="{D67DC517-3684-47C8-89DE-147FCAD4CFE2}" type="slidenum">
              <a:rPr lang="en-US" smtClean="0"/>
              <a:t>13</a:t>
            </a:fld>
            <a:endParaRPr lang="en-US"/>
          </a:p>
        </p:txBody>
      </p:sp>
      <p:pic>
        <p:nvPicPr>
          <p:cNvPr id="6" name="Picture 5">
            <a:extLst>
              <a:ext uri="{FF2B5EF4-FFF2-40B4-BE49-F238E27FC236}">
                <a16:creationId xmlns:a16="http://schemas.microsoft.com/office/drawing/2014/main" id="{295FCB3D-4653-42A9-95BB-BD3C84E37A47}"/>
              </a:ext>
            </a:extLst>
          </p:cNvPr>
          <p:cNvPicPr>
            <a:picLocks noChangeAspect="1"/>
          </p:cNvPicPr>
          <p:nvPr/>
        </p:nvPicPr>
        <p:blipFill>
          <a:blip r:embed="rId2"/>
          <a:stretch>
            <a:fillRect/>
          </a:stretch>
        </p:blipFill>
        <p:spPr>
          <a:xfrm>
            <a:off x="6010882" y="2158274"/>
            <a:ext cx="6050490" cy="4151086"/>
          </a:xfrm>
          <a:prstGeom prst="rect">
            <a:avLst/>
          </a:prstGeom>
        </p:spPr>
      </p:pic>
    </p:spTree>
    <p:extLst>
      <p:ext uri="{BB962C8B-B14F-4D97-AF65-F5344CB8AC3E}">
        <p14:creationId xmlns:p14="http://schemas.microsoft.com/office/powerpoint/2010/main" val="172292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D964-D561-4A28-99F1-9A99AA471AB6}"/>
              </a:ext>
            </a:extLst>
          </p:cNvPr>
          <p:cNvSpPr>
            <a:spLocks noGrp="1"/>
          </p:cNvSpPr>
          <p:nvPr>
            <p:ph type="title"/>
          </p:nvPr>
        </p:nvSpPr>
        <p:spPr>
          <a:xfrm>
            <a:off x="841829" y="585216"/>
            <a:ext cx="2888343" cy="1490328"/>
          </a:xfrm>
        </p:spPr>
        <p:txBody>
          <a:bodyPr vert="horz">
            <a:normAutofit/>
          </a:bodyPr>
          <a:lstStyle/>
          <a:p>
            <a:r>
              <a:rPr lang="en-US" sz="4400" cap="none" dirty="0">
                <a:latin typeface="Berlin Sans FB Demi" panose="020E0802020502020306" pitchFamily="34" charset="0"/>
              </a:rPr>
              <a:t>Metastasis</a:t>
            </a:r>
          </a:p>
        </p:txBody>
      </p:sp>
      <p:sp>
        <p:nvSpPr>
          <p:cNvPr id="3" name="Content Placeholder 2">
            <a:extLst>
              <a:ext uri="{FF2B5EF4-FFF2-40B4-BE49-F238E27FC236}">
                <a16:creationId xmlns:a16="http://schemas.microsoft.com/office/drawing/2014/main" id="{6BBCC35E-660A-4397-84FA-99A7C2901C62}"/>
              </a:ext>
            </a:extLst>
          </p:cNvPr>
          <p:cNvSpPr>
            <a:spLocks noGrp="1"/>
          </p:cNvSpPr>
          <p:nvPr>
            <p:ph idx="1"/>
          </p:nvPr>
        </p:nvSpPr>
        <p:spPr>
          <a:xfrm>
            <a:off x="1024129" y="4561794"/>
            <a:ext cx="10601814" cy="1747566"/>
          </a:xfrm>
        </p:spPr>
        <p:txBody>
          <a:bodyPr>
            <a:normAutofit lnSpcReduction="10000"/>
          </a:bodyPr>
          <a:lstStyle/>
          <a:p>
            <a:pPr marL="290513" indent="-231775">
              <a:buFont typeface="Wingdings" panose="05000000000000000000" pitchFamily="2" charset="2"/>
              <a:buChar char="§"/>
            </a:pPr>
            <a:r>
              <a:rPr lang="en-US" dirty="0"/>
              <a:t>Metastasis, from the Greek </a:t>
            </a:r>
            <a:r>
              <a:rPr lang="en-US" dirty="0" err="1"/>
              <a:t>methistanai</a:t>
            </a:r>
            <a:r>
              <a:rPr lang="en-US" dirty="0"/>
              <a:t>, meaning to </a:t>
            </a:r>
            <a:r>
              <a:rPr lang="en-US" b="1" dirty="0">
                <a:solidFill>
                  <a:srgbClr val="C00000"/>
                </a:solidFill>
              </a:rPr>
              <a:t>move to another place</a:t>
            </a:r>
            <a:r>
              <a:rPr lang="en-US" dirty="0"/>
              <a:t>, describes the ability of cancer cells to penetrate into lymphatic and blood vessels, circulate through these systems and invade normal tissues elsewhere in the body. </a:t>
            </a:r>
          </a:p>
          <a:p>
            <a:pPr marL="290513" indent="-231775">
              <a:buFont typeface="Wingdings" panose="05000000000000000000" pitchFamily="2" charset="2"/>
              <a:buChar char="§"/>
            </a:pPr>
            <a:r>
              <a:rPr lang="en-US" dirty="0"/>
              <a:t>This process proceeds in an orderly and predictable manner, sometimes termed the </a:t>
            </a:r>
            <a:r>
              <a:rPr lang="en-US" b="1" dirty="0">
                <a:solidFill>
                  <a:srgbClr val="C00000"/>
                </a:solidFill>
              </a:rPr>
              <a:t>'metastatic cascade'</a:t>
            </a:r>
          </a:p>
        </p:txBody>
      </p:sp>
      <p:sp>
        <p:nvSpPr>
          <p:cNvPr id="4" name="Footer Placeholder 3">
            <a:extLst>
              <a:ext uri="{FF2B5EF4-FFF2-40B4-BE49-F238E27FC236}">
                <a16:creationId xmlns:a16="http://schemas.microsoft.com/office/drawing/2014/main" id="{22F582B1-4CD8-4640-8A66-C7927AF084F3}"/>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1511015E-EFF7-4211-A321-6C7216E9C86A}"/>
              </a:ext>
            </a:extLst>
          </p:cNvPr>
          <p:cNvSpPr>
            <a:spLocks noGrp="1"/>
          </p:cNvSpPr>
          <p:nvPr>
            <p:ph type="sldNum" sz="quarter" idx="12"/>
          </p:nvPr>
        </p:nvSpPr>
        <p:spPr/>
        <p:txBody>
          <a:bodyPr/>
          <a:lstStyle/>
          <a:p>
            <a:fld id="{D67DC517-3684-47C8-89DE-147FCAD4CFE2}" type="slidenum">
              <a:rPr lang="en-US" smtClean="0"/>
              <a:t>14</a:t>
            </a:fld>
            <a:endParaRPr lang="en-US"/>
          </a:p>
        </p:txBody>
      </p:sp>
      <p:pic>
        <p:nvPicPr>
          <p:cNvPr id="6" name="Picture 5">
            <a:extLst>
              <a:ext uri="{FF2B5EF4-FFF2-40B4-BE49-F238E27FC236}">
                <a16:creationId xmlns:a16="http://schemas.microsoft.com/office/drawing/2014/main" id="{F8AFB3FE-60D6-427C-987E-11E5E093B3F3}"/>
              </a:ext>
            </a:extLst>
          </p:cNvPr>
          <p:cNvPicPr>
            <a:picLocks noChangeAspect="1"/>
          </p:cNvPicPr>
          <p:nvPr/>
        </p:nvPicPr>
        <p:blipFill>
          <a:blip r:embed="rId2"/>
          <a:stretch>
            <a:fillRect/>
          </a:stretch>
        </p:blipFill>
        <p:spPr>
          <a:xfrm>
            <a:off x="3730171" y="815068"/>
            <a:ext cx="7619999" cy="3585382"/>
          </a:xfrm>
          <a:prstGeom prst="rect">
            <a:avLst/>
          </a:prstGeom>
        </p:spPr>
      </p:pic>
    </p:spTree>
    <p:extLst>
      <p:ext uri="{BB962C8B-B14F-4D97-AF65-F5344CB8AC3E}">
        <p14:creationId xmlns:p14="http://schemas.microsoft.com/office/powerpoint/2010/main" val="391531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5A29-EA78-45A4-8273-34D7CC274444}"/>
              </a:ext>
            </a:extLst>
          </p:cNvPr>
          <p:cNvSpPr>
            <a:spLocks noGrp="1"/>
          </p:cNvSpPr>
          <p:nvPr>
            <p:ph type="title"/>
          </p:nvPr>
        </p:nvSpPr>
        <p:spPr/>
        <p:txBody>
          <a:bodyPr/>
          <a:lstStyle/>
          <a:p>
            <a:r>
              <a:rPr lang="en-US" cap="none" dirty="0">
                <a:latin typeface="Berlin Sans FB Demi" panose="020E0802020502020306" pitchFamily="34" charset="0"/>
              </a:rPr>
              <a:t>Angiogenesis</a:t>
            </a:r>
          </a:p>
        </p:txBody>
      </p:sp>
      <p:sp>
        <p:nvSpPr>
          <p:cNvPr id="3" name="Content Placeholder 2">
            <a:extLst>
              <a:ext uri="{FF2B5EF4-FFF2-40B4-BE49-F238E27FC236}">
                <a16:creationId xmlns:a16="http://schemas.microsoft.com/office/drawing/2014/main" id="{29107773-2406-4A3D-ACA7-739147C7F963}"/>
              </a:ext>
            </a:extLst>
          </p:cNvPr>
          <p:cNvSpPr>
            <a:spLocks noGrp="1"/>
          </p:cNvSpPr>
          <p:nvPr>
            <p:ph idx="1"/>
          </p:nvPr>
        </p:nvSpPr>
        <p:spPr>
          <a:xfrm>
            <a:off x="6774808" y="866213"/>
            <a:ext cx="4549358" cy="5406571"/>
          </a:xfrm>
        </p:spPr>
        <p:txBody>
          <a:bodyPr>
            <a:normAutofit lnSpcReduction="10000"/>
          </a:bodyPr>
          <a:lstStyle/>
          <a:p>
            <a:pPr marL="231775" indent="-231775">
              <a:buFont typeface="Wingdings" panose="05000000000000000000" pitchFamily="2" charset="2"/>
              <a:buChar char="§"/>
            </a:pPr>
            <a:r>
              <a:rPr lang="en-US" dirty="0"/>
              <a:t>Angiogenesis has a role in tumor growth, invasiveness and metastasis. </a:t>
            </a:r>
          </a:p>
          <a:p>
            <a:pPr marL="231775" indent="-231775">
              <a:buFont typeface="Wingdings" panose="05000000000000000000" pitchFamily="2" charset="2"/>
              <a:buChar char="§"/>
            </a:pPr>
            <a:r>
              <a:rPr lang="en-US" dirty="0"/>
              <a:t>Tumor angiogenesis refers to the growth of new vessels which develop following stimulation of endothelial cells within existing vascular networks near the tumor, providing a blood supply for that tumor.</a:t>
            </a:r>
          </a:p>
          <a:p>
            <a:pPr marL="231775" indent="-231775">
              <a:buFont typeface="Wingdings" panose="05000000000000000000" pitchFamily="2" charset="2"/>
              <a:buChar char="§"/>
            </a:pPr>
            <a:r>
              <a:rPr lang="en-US" dirty="0"/>
              <a:t>A balance of stimulators and inhibitors tightly control angiogenesis under normal circumstances. </a:t>
            </a:r>
          </a:p>
          <a:p>
            <a:pPr marL="231775" indent="-231775">
              <a:buFont typeface="Wingdings" panose="05000000000000000000" pitchFamily="2" charset="2"/>
              <a:buChar char="§"/>
            </a:pPr>
            <a:r>
              <a:rPr lang="en-US" dirty="0"/>
              <a:t>One specific and potent promoter of angiogenesis is vascular endothelial growth factor (VEGF)</a:t>
            </a:r>
          </a:p>
        </p:txBody>
      </p:sp>
      <p:sp>
        <p:nvSpPr>
          <p:cNvPr id="4" name="Footer Placeholder 3">
            <a:extLst>
              <a:ext uri="{FF2B5EF4-FFF2-40B4-BE49-F238E27FC236}">
                <a16:creationId xmlns:a16="http://schemas.microsoft.com/office/drawing/2014/main" id="{3D14A82D-A211-4591-B7ED-3F15D02F6A29}"/>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C3622946-8952-4E7F-88A8-6DB0FF485CB7}"/>
              </a:ext>
            </a:extLst>
          </p:cNvPr>
          <p:cNvSpPr>
            <a:spLocks noGrp="1"/>
          </p:cNvSpPr>
          <p:nvPr>
            <p:ph type="sldNum" sz="quarter" idx="12"/>
          </p:nvPr>
        </p:nvSpPr>
        <p:spPr/>
        <p:txBody>
          <a:bodyPr/>
          <a:lstStyle/>
          <a:p>
            <a:fld id="{D67DC517-3684-47C8-89DE-147FCAD4CFE2}" type="slidenum">
              <a:rPr lang="en-US" smtClean="0"/>
              <a:t>15</a:t>
            </a:fld>
            <a:endParaRPr lang="en-US"/>
          </a:p>
        </p:txBody>
      </p:sp>
      <p:pic>
        <p:nvPicPr>
          <p:cNvPr id="6" name="Picture 5">
            <a:extLst>
              <a:ext uri="{FF2B5EF4-FFF2-40B4-BE49-F238E27FC236}">
                <a16:creationId xmlns:a16="http://schemas.microsoft.com/office/drawing/2014/main" id="{40DC5BE3-DAB4-497A-8D0C-384D18CE4132}"/>
              </a:ext>
            </a:extLst>
          </p:cNvPr>
          <p:cNvPicPr>
            <a:picLocks noChangeAspect="1"/>
          </p:cNvPicPr>
          <p:nvPr/>
        </p:nvPicPr>
        <p:blipFill>
          <a:blip r:embed="rId2"/>
          <a:stretch>
            <a:fillRect/>
          </a:stretch>
        </p:blipFill>
        <p:spPr>
          <a:xfrm>
            <a:off x="1061775" y="1796232"/>
            <a:ext cx="5133067" cy="4015199"/>
          </a:xfrm>
          <a:prstGeom prst="rect">
            <a:avLst/>
          </a:prstGeom>
        </p:spPr>
      </p:pic>
    </p:spTree>
    <p:extLst>
      <p:ext uri="{BB962C8B-B14F-4D97-AF65-F5344CB8AC3E}">
        <p14:creationId xmlns:p14="http://schemas.microsoft.com/office/powerpoint/2010/main" val="40191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CE8B-03ED-4A64-9AAF-6910E8449FBF}"/>
              </a:ext>
            </a:extLst>
          </p:cNvPr>
          <p:cNvSpPr>
            <a:spLocks noGrp="1"/>
          </p:cNvSpPr>
          <p:nvPr>
            <p:ph type="title"/>
          </p:nvPr>
        </p:nvSpPr>
        <p:spPr/>
        <p:txBody>
          <a:bodyPr/>
          <a:lstStyle/>
          <a:p>
            <a:r>
              <a:rPr lang="en-US" cap="none" dirty="0">
                <a:latin typeface="Berlin Sans FB Demi" panose="020E0802020502020306" pitchFamily="34" charset="0"/>
              </a:rPr>
              <a:t>Diagnosing Cancer</a:t>
            </a:r>
          </a:p>
        </p:txBody>
      </p:sp>
      <p:graphicFrame>
        <p:nvGraphicFramePr>
          <p:cNvPr id="6" name="Content Placeholder 5">
            <a:extLst>
              <a:ext uri="{FF2B5EF4-FFF2-40B4-BE49-F238E27FC236}">
                <a16:creationId xmlns:a16="http://schemas.microsoft.com/office/drawing/2014/main" id="{317E02D4-3D6E-4D7B-BD2C-ADB8F67A9F46}"/>
              </a:ext>
            </a:extLst>
          </p:cNvPr>
          <p:cNvGraphicFramePr>
            <a:graphicFrameLocks noGrp="1"/>
          </p:cNvGraphicFramePr>
          <p:nvPr>
            <p:ph idx="1"/>
            <p:extLst>
              <p:ext uri="{D42A27DB-BD31-4B8C-83A1-F6EECF244321}">
                <p14:modId xmlns:p14="http://schemas.microsoft.com/office/powerpoint/2010/main" val="350901156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AB188E4-2A2E-4DD0-AE24-756E359982C7}"/>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AAE3C785-E4FA-4F2C-9DF3-1EF3238C4DB4}"/>
              </a:ext>
            </a:extLst>
          </p:cNvPr>
          <p:cNvSpPr>
            <a:spLocks noGrp="1"/>
          </p:cNvSpPr>
          <p:nvPr>
            <p:ph type="sldNum" sz="quarter" idx="12"/>
          </p:nvPr>
        </p:nvSpPr>
        <p:spPr/>
        <p:txBody>
          <a:bodyPr/>
          <a:lstStyle/>
          <a:p>
            <a:fld id="{D67DC517-3684-47C8-89DE-147FCAD4CFE2}" type="slidenum">
              <a:rPr lang="en-US" smtClean="0"/>
              <a:t>16</a:t>
            </a:fld>
            <a:endParaRPr lang="en-US"/>
          </a:p>
        </p:txBody>
      </p:sp>
    </p:spTree>
    <p:extLst>
      <p:ext uri="{BB962C8B-B14F-4D97-AF65-F5344CB8AC3E}">
        <p14:creationId xmlns:p14="http://schemas.microsoft.com/office/powerpoint/2010/main" val="20185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9E41-E89A-48E2-B951-6136202056A2}"/>
              </a:ext>
            </a:extLst>
          </p:cNvPr>
          <p:cNvSpPr>
            <a:spLocks noGrp="1"/>
          </p:cNvSpPr>
          <p:nvPr>
            <p:ph type="title"/>
          </p:nvPr>
        </p:nvSpPr>
        <p:spPr>
          <a:xfrm>
            <a:off x="1024128" y="585216"/>
            <a:ext cx="6958729" cy="1499616"/>
          </a:xfrm>
        </p:spPr>
        <p:txBody>
          <a:bodyPr>
            <a:normAutofit fontScale="90000"/>
          </a:bodyPr>
          <a:lstStyle/>
          <a:p>
            <a:r>
              <a:rPr lang="en-US" cap="none" dirty="0">
                <a:latin typeface="Berlin Sans FB Demi" panose="020E0802020502020306" pitchFamily="34" charset="0"/>
              </a:rPr>
              <a:t>Grade and staging: histopathological review</a:t>
            </a:r>
          </a:p>
        </p:txBody>
      </p:sp>
      <p:sp>
        <p:nvSpPr>
          <p:cNvPr id="3" name="Content Placeholder 2">
            <a:extLst>
              <a:ext uri="{FF2B5EF4-FFF2-40B4-BE49-F238E27FC236}">
                <a16:creationId xmlns:a16="http://schemas.microsoft.com/office/drawing/2014/main" id="{D8A426DE-E27C-4D66-A62E-15A74B7BFA4B}"/>
              </a:ext>
            </a:extLst>
          </p:cNvPr>
          <p:cNvSpPr>
            <a:spLocks noGrp="1"/>
          </p:cNvSpPr>
          <p:nvPr>
            <p:ph idx="1"/>
          </p:nvPr>
        </p:nvSpPr>
        <p:spPr/>
        <p:txBody>
          <a:bodyPr>
            <a:normAutofit fontScale="92500" lnSpcReduction="10000"/>
          </a:bodyPr>
          <a:lstStyle/>
          <a:p>
            <a:pPr marL="465138" indent="-465138">
              <a:lnSpc>
                <a:spcPct val="110000"/>
              </a:lnSpc>
              <a:buFont typeface="Wingdings" panose="05000000000000000000" pitchFamily="2" charset="2"/>
              <a:buChar char="§"/>
            </a:pPr>
            <a:r>
              <a:rPr lang="en-US" dirty="0"/>
              <a:t>Histopathological review, the microscopic examination of tumor tissue, allows the </a:t>
            </a:r>
            <a:r>
              <a:rPr lang="en-US" dirty="0">
                <a:solidFill>
                  <a:srgbClr val="C00000"/>
                </a:solidFill>
              </a:rPr>
              <a:t>identification of a number of properties </a:t>
            </a:r>
            <a:r>
              <a:rPr lang="en-US" dirty="0"/>
              <a:t>that will enable assessment of a tumor's aggressiveness. </a:t>
            </a:r>
          </a:p>
          <a:p>
            <a:pPr marL="465138" indent="-465138">
              <a:lnSpc>
                <a:spcPct val="110000"/>
              </a:lnSpc>
              <a:buFont typeface="Wingdings" panose="05000000000000000000" pitchFamily="2" charset="2"/>
              <a:buChar char="§"/>
            </a:pPr>
            <a:r>
              <a:rPr lang="en-US" dirty="0"/>
              <a:t>The </a:t>
            </a:r>
            <a:r>
              <a:rPr lang="en-US" dirty="0">
                <a:solidFill>
                  <a:srgbClr val="C00000"/>
                </a:solidFill>
              </a:rPr>
              <a:t>amount of necrosis, inflammation, hemorrhage, cellular genetic changes and the degree mitotic activity </a:t>
            </a:r>
            <a:r>
              <a:rPr lang="en-US" dirty="0"/>
              <a:t>within a tumor tissue specimen are some of the properties examined in the laboratory. </a:t>
            </a:r>
          </a:p>
          <a:p>
            <a:pPr marL="465138" indent="-465138">
              <a:lnSpc>
                <a:spcPct val="110000"/>
              </a:lnSpc>
              <a:buFont typeface="Wingdings" panose="05000000000000000000" pitchFamily="2" charset="2"/>
              <a:buChar char="§"/>
            </a:pPr>
            <a:r>
              <a:rPr lang="en-US" dirty="0"/>
              <a:t>These histopathological characteristics are used to categorize a tumor into a grade, </a:t>
            </a:r>
            <a:r>
              <a:rPr lang="en-US" b="1" dirty="0">
                <a:solidFill>
                  <a:srgbClr val="C00000"/>
                </a:solidFill>
              </a:rPr>
              <a:t>ranging from well-differentiated (grade 1), through moderately (grade 2) and poorly differentiated (grade 3) to undifferentiated (grade 4)</a:t>
            </a:r>
            <a:r>
              <a:rPr lang="en-US" dirty="0"/>
              <a:t>. </a:t>
            </a:r>
          </a:p>
          <a:p>
            <a:pPr marL="465138" indent="-465138">
              <a:lnSpc>
                <a:spcPct val="110000"/>
              </a:lnSpc>
              <a:buFont typeface="Wingdings" panose="05000000000000000000" pitchFamily="2" charset="2"/>
              <a:buChar char="§"/>
            </a:pPr>
            <a:r>
              <a:rPr lang="en-US" dirty="0"/>
              <a:t>In general, </a:t>
            </a:r>
            <a:r>
              <a:rPr lang="en-US" dirty="0">
                <a:solidFill>
                  <a:srgbClr val="C00000"/>
                </a:solidFill>
              </a:rPr>
              <a:t>higher grade tumors are more aggressive and carry a worse prognosis than lower grade malignancies</a:t>
            </a:r>
          </a:p>
        </p:txBody>
      </p:sp>
      <p:sp>
        <p:nvSpPr>
          <p:cNvPr id="4" name="Footer Placeholder 3">
            <a:extLst>
              <a:ext uri="{FF2B5EF4-FFF2-40B4-BE49-F238E27FC236}">
                <a16:creationId xmlns:a16="http://schemas.microsoft.com/office/drawing/2014/main" id="{B413732E-4FAC-4D43-B990-BE829A70DE4D}"/>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1D29A7F3-8502-444E-9EDA-FE5FBF016686}"/>
              </a:ext>
            </a:extLst>
          </p:cNvPr>
          <p:cNvSpPr>
            <a:spLocks noGrp="1"/>
          </p:cNvSpPr>
          <p:nvPr>
            <p:ph type="sldNum" sz="quarter" idx="12"/>
          </p:nvPr>
        </p:nvSpPr>
        <p:spPr/>
        <p:txBody>
          <a:bodyPr/>
          <a:lstStyle/>
          <a:p>
            <a:fld id="{D67DC517-3684-47C8-89DE-147FCAD4CFE2}" type="slidenum">
              <a:rPr lang="en-US" smtClean="0"/>
              <a:t>17</a:t>
            </a:fld>
            <a:endParaRPr lang="en-US"/>
          </a:p>
        </p:txBody>
      </p:sp>
      <p:pic>
        <p:nvPicPr>
          <p:cNvPr id="6" name="Picture 5">
            <a:extLst>
              <a:ext uri="{FF2B5EF4-FFF2-40B4-BE49-F238E27FC236}">
                <a16:creationId xmlns:a16="http://schemas.microsoft.com/office/drawing/2014/main" id="{AD83034C-D67F-4DFA-8DD6-4774C533FEB4}"/>
              </a:ext>
            </a:extLst>
          </p:cNvPr>
          <p:cNvPicPr>
            <a:picLocks noChangeAspect="1"/>
          </p:cNvPicPr>
          <p:nvPr/>
        </p:nvPicPr>
        <p:blipFill>
          <a:blip r:embed="rId2"/>
          <a:stretch>
            <a:fillRect/>
          </a:stretch>
        </p:blipFill>
        <p:spPr>
          <a:xfrm>
            <a:off x="7732083" y="-1"/>
            <a:ext cx="4455079" cy="2084833"/>
          </a:xfrm>
          <a:prstGeom prst="rect">
            <a:avLst/>
          </a:prstGeom>
        </p:spPr>
      </p:pic>
    </p:spTree>
    <p:extLst>
      <p:ext uri="{BB962C8B-B14F-4D97-AF65-F5344CB8AC3E}">
        <p14:creationId xmlns:p14="http://schemas.microsoft.com/office/powerpoint/2010/main" val="385646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68B9-290E-4D40-89B4-A83E63A224B5}"/>
              </a:ext>
            </a:extLst>
          </p:cNvPr>
          <p:cNvSpPr>
            <a:spLocks noGrp="1"/>
          </p:cNvSpPr>
          <p:nvPr>
            <p:ph type="title"/>
          </p:nvPr>
        </p:nvSpPr>
        <p:spPr/>
        <p:txBody>
          <a:bodyPr>
            <a:normAutofit/>
          </a:bodyPr>
          <a:lstStyle/>
          <a:p>
            <a:r>
              <a:rPr lang="en-US" cap="none" dirty="0">
                <a:latin typeface="Berlin Sans FB Demi" panose="020E0802020502020306" pitchFamily="34" charset="0"/>
              </a:rPr>
              <a:t>The Tumor-node-metastasis (TNM) Staging System</a:t>
            </a:r>
          </a:p>
        </p:txBody>
      </p:sp>
      <p:sp>
        <p:nvSpPr>
          <p:cNvPr id="3" name="Content Placeholder 2">
            <a:extLst>
              <a:ext uri="{FF2B5EF4-FFF2-40B4-BE49-F238E27FC236}">
                <a16:creationId xmlns:a16="http://schemas.microsoft.com/office/drawing/2014/main" id="{0DBE00CC-6F56-47A6-BA6F-AEE9FEB52853}"/>
              </a:ext>
            </a:extLst>
          </p:cNvPr>
          <p:cNvSpPr>
            <a:spLocks noGrp="1"/>
          </p:cNvSpPr>
          <p:nvPr>
            <p:ph idx="1"/>
          </p:nvPr>
        </p:nvSpPr>
        <p:spPr>
          <a:xfrm>
            <a:off x="1024129" y="2286000"/>
            <a:ext cx="7016786" cy="4023360"/>
          </a:xfrm>
        </p:spPr>
        <p:txBody>
          <a:bodyPr>
            <a:normAutofit fontScale="92500"/>
          </a:bodyPr>
          <a:lstStyle/>
          <a:p>
            <a:pPr marL="290513" indent="-290513">
              <a:buFont typeface="Wingdings" panose="05000000000000000000" pitchFamily="2" charset="2"/>
              <a:buChar char="§"/>
            </a:pPr>
            <a:r>
              <a:rPr lang="en-US" dirty="0"/>
              <a:t>The extent of the </a:t>
            </a:r>
            <a:r>
              <a:rPr lang="en-US" b="1" dirty="0">
                <a:solidFill>
                  <a:srgbClr val="C00000"/>
                </a:solidFill>
              </a:rPr>
              <a:t>primary tumor </a:t>
            </a:r>
            <a:r>
              <a:rPr lang="en-US" dirty="0"/>
              <a:t>(T)</a:t>
            </a:r>
          </a:p>
          <a:p>
            <a:pPr marL="290513" indent="-290513">
              <a:buFont typeface="Wingdings" panose="05000000000000000000" pitchFamily="2" charset="2"/>
              <a:buChar char="§"/>
            </a:pPr>
            <a:r>
              <a:rPr lang="en-US" dirty="0"/>
              <a:t>The </a:t>
            </a:r>
            <a:r>
              <a:rPr lang="en-US" b="1" dirty="0">
                <a:solidFill>
                  <a:srgbClr val="C00000"/>
                </a:solidFill>
              </a:rPr>
              <a:t>presence and extent of lymph node involvement </a:t>
            </a:r>
            <a:r>
              <a:rPr lang="en-US" dirty="0"/>
              <a:t>(N)</a:t>
            </a:r>
          </a:p>
          <a:p>
            <a:pPr marL="290513" indent="-290513">
              <a:buFont typeface="Wingdings" panose="05000000000000000000" pitchFamily="2" charset="2"/>
              <a:buChar char="§"/>
            </a:pPr>
            <a:r>
              <a:rPr lang="en-US" dirty="0"/>
              <a:t>The </a:t>
            </a:r>
            <a:r>
              <a:rPr lang="en-US" b="1" dirty="0">
                <a:solidFill>
                  <a:srgbClr val="C00000"/>
                </a:solidFill>
              </a:rPr>
              <a:t>presence of metastases </a:t>
            </a:r>
            <a:r>
              <a:rPr lang="en-US" dirty="0"/>
              <a:t>(M).</a:t>
            </a:r>
          </a:p>
          <a:p>
            <a:pPr marL="290513" indent="-290513">
              <a:buFont typeface="Wingdings" panose="05000000000000000000" pitchFamily="2" charset="2"/>
              <a:buChar char="§"/>
            </a:pPr>
            <a:r>
              <a:rPr lang="en-US" dirty="0"/>
              <a:t>Numerical values are assigned to various levels within each of the three categories, reflecting increasing extent of disease. </a:t>
            </a:r>
          </a:p>
          <a:p>
            <a:pPr marL="290513" indent="-290513">
              <a:buFont typeface="Wingdings" panose="05000000000000000000" pitchFamily="2" charset="2"/>
              <a:buChar char="§"/>
            </a:pPr>
            <a:r>
              <a:rPr lang="en-US" dirty="0"/>
              <a:t>The summing of the numerical values for each of the three categories allows the tumor to be classified into one of four stages, numbering stage I through to stage IV. </a:t>
            </a:r>
          </a:p>
          <a:p>
            <a:pPr marL="290513" indent="-290513">
              <a:buFont typeface="Wingdings" panose="05000000000000000000" pitchFamily="2" charset="2"/>
              <a:buChar char="§"/>
            </a:pPr>
            <a:r>
              <a:rPr lang="en-US" dirty="0"/>
              <a:t>High stage disease (stage III or IV) reflects greater anatomical extent and is correlated with poorer prognosis.</a:t>
            </a:r>
          </a:p>
        </p:txBody>
      </p:sp>
      <p:sp>
        <p:nvSpPr>
          <p:cNvPr id="4" name="Footer Placeholder 3">
            <a:extLst>
              <a:ext uri="{FF2B5EF4-FFF2-40B4-BE49-F238E27FC236}">
                <a16:creationId xmlns:a16="http://schemas.microsoft.com/office/drawing/2014/main" id="{42870DF9-27CF-45FC-B685-C9303D96F5D5}"/>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5B01B097-8ECE-4239-B0BB-D03CFBF98357}"/>
              </a:ext>
            </a:extLst>
          </p:cNvPr>
          <p:cNvSpPr>
            <a:spLocks noGrp="1"/>
          </p:cNvSpPr>
          <p:nvPr>
            <p:ph type="sldNum" sz="quarter" idx="12"/>
          </p:nvPr>
        </p:nvSpPr>
        <p:spPr/>
        <p:txBody>
          <a:bodyPr/>
          <a:lstStyle/>
          <a:p>
            <a:fld id="{D67DC517-3684-47C8-89DE-147FCAD4CFE2}" type="slidenum">
              <a:rPr lang="en-US" smtClean="0"/>
              <a:t>18</a:t>
            </a:fld>
            <a:endParaRPr lang="en-US"/>
          </a:p>
        </p:txBody>
      </p:sp>
      <p:pic>
        <p:nvPicPr>
          <p:cNvPr id="6" name="Picture 5">
            <a:extLst>
              <a:ext uri="{FF2B5EF4-FFF2-40B4-BE49-F238E27FC236}">
                <a16:creationId xmlns:a16="http://schemas.microsoft.com/office/drawing/2014/main" id="{629D7D6D-8A83-4381-8B74-EC3F998C97A6}"/>
              </a:ext>
            </a:extLst>
          </p:cNvPr>
          <p:cNvPicPr>
            <a:picLocks noChangeAspect="1"/>
          </p:cNvPicPr>
          <p:nvPr/>
        </p:nvPicPr>
        <p:blipFill>
          <a:blip r:embed="rId2"/>
          <a:stretch>
            <a:fillRect/>
          </a:stretch>
        </p:blipFill>
        <p:spPr>
          <a:xfrm>
            <a:off x="8092437" y="1511989"/>
            <a:ext cx="3718564" cy="4395325"/>
          </a:xfrm>
          <a:prstGeom prst="rect">
            <a:avLst/>
          </a:prstGeom>
        </p:spPr>
      </p:pic>
    </p:spTree>
    <p:extLst>
      <p:ext uri="{BB962C8B-B14F-4D97-AF65-F5344CB8AC3E}">
        <p14:creationId xmlns:p14="http://schemas.microsoft.com/office/powerpoint/2010/main" val="89287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9714-B9F0-4658-A7F5-7C92BCB791AF}"/>
              </a:ext>
            </a:extLst>
          </p:cNvPr>
          <p:cNvSpPr>
            <a:spLocks noGrp="1"/>
          </p:cNvSpPr>
          <p:nvPr>
            <p:ph type="title"/>
          </p:nvPr>
        </p:nvSpPr>
        <p:spPr/>
        <p:txBody>
          <a:bodyPr/>
          <a:lstStyle/>
          <a:p>
            <a:r>
              <a:rPr lang="en-US" cap="none" dirty="0">
                <a:latin typeface="Berlin Sans FB Demi" panose="020E0802020502020306" pitchFamily="34" charset="0"/>
              </a:rPr>
              <a:t>Cancer treatment</a:t>
            </a:r>
          </a:p>
        </p:txBody>
      </p:sp>
      <p:pic>
        <p:nvPicPr>
          <p:cNvPr id="7" name="Content Placeholder 6">
            <a:extLst>
              <a:ext uri="{FF2B5EF4-FFF2-40B4-BE49-F238E27FC236}">
                <a16:creationId xmlns:a16="http://schemas.microsoft.com/office/drawing/2014/main" id="{0DC56AB8-E5A0-4274-8ABA-2A17D0803CAB}"/>
              </a:ext>
            </a:extLst>
          </p:cNvPr>
          <p:cNvPicPr>
            <a:picLocks noGrp="1" noChangeAspect="1"/>
          </p:cNvPicPr>
          <p:nvPr>
            <p:ph idx="1"/>
          </p:nvPr>
        </p:nvPicPr>
        <p:blipFill>
          <a:blip r:embed="rId2"/>
          <a:stretch>
            <a:fillRect/>
          </a:stretch>
        </p:blipFill>
        <p:spPr>
          <a:xfrm>
            <a:off x="2017485" y="1540838"/>
            <a:ext cx="8412389" cy="4731970"/>
          </a:xfrm>
          <a:prstGeom prst="rect">
            <a:avLst/>
          </a:prstGeom>
        </p:spPr>
      </p:pic>
      <p:sp>
        <p:nvSpPr>
          <p:cNvPr id="4" name="Footer Placeholder 3">
            <a:extLst>
              <a:ext uri="{FF2B5EF4-FFF2-40B4-BE49-F238E27FC236}">
                <a16:creationId xmlns:a16="http://schemas.microsoft.com/office/drawing/2014/main" id="{6AE338ED-FB98-4AE4-9BE8-6421DAE3B8B4}"/>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60400CEA-110B-4A42-AD9C-58DC1FB9230D}"/>
              </a:ext>
            </a:extLst>
          </p:cNvPr>
          <p:cNvSpPr>
            <a:spLocks noGrp="1"/>
          </p:cNvSpPr>
          <p:nvPr>
            <p:ph type="sldNum" sz="quarter" idx="12"/>
          </p:nvPr>
        </p:nvSpPr>
        <p:spPr/>
        <p:txBody>
          <a:bodyPr/>
          <a:lstStyle/>
          <a:p>
            <a:fld id="{D67DC517-3684-47C8-89DE-147FCAD4CFE2}" type="slidenum">
              <a:rPr lang="en-US" smtClean="0"/>
              <a:t>19</a:t>
            </a:fld>
            <a:endParaRPr lang="en-US"/>
          </a:p>
        </p:txBody>
      </p:sp>
    </p:spTree>
    <p:extLst>
      <p:ext uri="{BB962C8B-B14F-4D97-AF65-F5344CB8AC3E}">
        <p14:creationId xmlns:p14="http://schemas.microsoft.com/office/powerpoint/2010/main" val="27989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5E29-C8BE-4228-A228-3A57D7481507}"/>
              </a:ext>
            </a:extLst>
          </p:cNvPr>
          <p:cNvSpPr>
            <a:spLocks noGrp="1"/>
          </p:cNvSpPr>
          <p:nvPr>
            <p:ph type="title"/>
          </p:nvPr>
        </p:nvSpPr>
        <p:spPr/>
        <p:txBody>
          <a:bodyPr/>
          <a:lstStyle/>
          <a:p>
            <a:r>
              <a:rPr lang="en-US" cap="none" dirty="0">
                <a:latin typeface="Berlin Sans FB Demi" panose="020E0802020502020306" pitchFamily="34" charset="0"/>
              </a:rPr>
              <a:t>Learning Objectives</a:t>
            </a:r>
          </a:p>
        </p:txBody>
      </p:sp>
      <p:sp>
        <p:nvSpPr>
          <p:cNvPr id="3" name="Content Placeholder 2">
            <a:extLst>
              <a:ext uri="{FF2B5EF4-FFF2-40B4-BE49-F238E27FC236}">
                <a16:creationId xmlns:a16="http://schemas.microsoft.com/office/drawing/2014/main" id="{1A2E5440-2441-423D-8D52-A23324BA78EC}"/>
              </a:ext>
            </a:extLst>
          </p:cNvPr>
          <p:cNvSpPr>
            <a:spLocks noGrp="1"/>
          </p:cNvSpPr>
          <p:nvPr>
            <p:ph idx="1"/>
          </p:nvPr>
        </p:nvSpPr>
        <p:spPr/>
        <p:txBody>
          <a:bodyPr/>
          <a:lstStyle/>
          <a:p>
            <a:pPr marL="0" indent="0" algn="just">
              <a:buNone/>
            </a:pPr>
            <a:r>
              <a:rPr lang="en-US" b="0" i="0" dirty="0">
                <a:solidFill>
                  <a:srgbClr val="000000"/>
                </a:solidFill>
                <a:effectLst/>
                <a:latin typeface="+mj-lt"/>
              </a:rPr>
              <a:t>On completion of this supporting resource, student should be able to:</a:t>
            </a:r>
          </a:p>
          <a:p>
            <a:pPr marL="285750" indent="-285750" algn="just">
              <a:lnSpc>
                <a:spcPct val="100000"/>
              </a:lnSpc>
              <a:buFont typeface="Wingdings" panose="05000000000000000000" pitchFamily="2" charset="2"/>
              <a:buChar char="§"/>
            </a:pPr>
            <a:r>
              <a:rPr lang="en-US" b="0" i="0" dirty="0">
                <a:solidFill>
                  <a:srgbClr val="000000"/>
                </a:solidFill>
                <a:effectLst/>
                <a:latin typeface="+mj-lt"/>
              </a:rPr>
              <a:t>Describe the physiological, immunological, hormonal and genetic aspects of cancer.</a:t>
            </a:r>
          </a:p>
          <a:p>
            <a:pPr marL="285750" indent="-285750" algn="just">
              <a:lnSpc>
                <a:spcPct val="100000"/>
              </a:lnSpc>
              <a:buFont typeface="Wingdings" panose="05000000000000000000" pitchFamily="2" charset="2"/>
              <a:buChar char="§"/>
            </a:pPr>
            <a:r>
              <a:rPr lang="en-US" b="0" i="0" dirty="0">
                <a:solidFill>
                  <a:srgbClr val="000000"/>
                </a:solidFill>
                <a:effectLst/>
                <a:latin typeface="+mj-lt"/>
              </a:rPr>
              <a:t>Explain the process of carcinogenesis.</a:t>
            </a:r>
          </a:p>
          <a:p>
            <a:pPr marL="285750" indent="-285750" algn="just">
              <a:lnSpc>
                <a:spcPct val="100000"/>
              </a:lnSpc>
              <a:buFont typeface="Wingdings" panose="05000000000000000000" pitchFamily="2" charset="2"/>
              <a:buChar char="§"/>
            </a:pPr>
            <a:r>
              <a:rPr lang="en-US" b="0" i="0" dirty="0">
                <a:solidFill>
                  <a:srgbClr val="000000"/>
                </a:solidFill>
                <a:effectLst/>
                <a:latin typeface="+mj-lt"/>
              </a:rPr>
              <a:t>Explain the mechanisms of invasion and metastases.</a:t>
            </a:r>
          </a:p>
          <a:p>
            <a:pPr marL="285750" indent="-285750" algn="just">
              <a:lnSpc>
                <a:spcPct val="100000"/>
              </a:lnSpc>
              <a:buFont typeface="Wingdings" panose="05000000000000000000" pitchFamily="2" charset="2"/>
              <a:buChar char="§"/>
            </a:pPr>
            <a:r>
              <a:rPr lang="en-US" b="0" i="0" dirty="0">
                <a:solidFill>
                  <a:srgbClr val="000000"/>
                </a:solidFill>
                <a:effectLst/>
                <a:latin typeface="+mj-lt"/>
              </a:rPr>
              <a:t>Outline the major systems for classifying and staging cancer.</a:t>
            </a:r>
          </a:p>
          <a:p>
            <a:pPr marL="285750" indent="-285750" algn="just">
              <a:lnSpc>
                <a:spcPct val="100000"/>
              </a:lnSpc>
              <a:buFont typeface="Wingdings" panose="05000000000000000000" pitchFamily="2" charset="2"/>
              <a:buChar char="§"/>
            </a:pPr>
            <a:r>
              <a:rPr lang="en-US" b="0" i="0" dirty="0">
                <a:solidFill>
                  <a:srgbClr val="000000"/>
                </a:solidFill>
                <a:effectLst/>
                <a:latin typeface="+mj-lt"/>
              </a:rPr>
              <a:t>Outline common clinical and pathological investigations involved in diagnosing, staging and grading cancer.</a:t>
            </a:r>
          </a:p>
          <a:p>
            <a:pPr algn="just"/>
            <a:endParaRPr lang="en-US" dirty="0">
              <a:latin typeface="+mj-lt"/>
            </a:endParaRPr>
          </a:p>
        </p:txBody>
      </p:sp>
      <p:sp>
        <p:nvSpPr>
          <p:cNvPr id="4" name="Footer Placeholder 3">
            <a:extLst>
              <a:ext uri="{FF2B5EF4-FFF2-40B4-BE49-F238E27FC236}">
                <a16:creationId xmlns:a16="http://schemas.microsoft.com/office/drawing/2014/main" id="{CC83C559-4F5E-4AB3-9EBE-763EA42E899E}"/>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DBB04789-8F66-42C4-ABDB-0985859CF938}"/>
              </a:ext>
            </a:extLst>
          </p:cNvPr>
          <p:cNvSpPr>
            <a:spLocks noGrp="1"/>
          </p:cNvSpPr>
          <p:nvPr>
            <p:ph type="sldNum" sz="quarter" idx="12"/>
          </p:nvPr>
        </p:nvSpPr>
        <p:spPr/>
        <p:txBody>
          <a:bodyPr/>
          <a:lstStyle/>
          <a:p>
            <a:fld id="{D67DC517-3684-47C8-89DE-147FCAD4CFE2}" type="slidenum">
              <a:rPr lang="en-US" smtClean="0"/>
              <a:t>2</a:t>
            </a:fld>
            <a:endParaRPr lang="en-US"/>
          </a:p>
        </p:txBody>
      </p:sp>
    </p:spTree>
    <p:extLst>
      <p:ext uri="{BB962C8B-B14F-4D97-AF65-F5344CB8AC3E}">
        <p14:creationId xmlns:p14="http://schemas.microsoft.com/office/powerpoint/2010/main" val="235431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3C8AB3-79ED-4F41-8DBD-7364689D7CB8}"/>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7E860083-6999-41B7-9C7A-B9AA101CACC5}"/>
              </a:ext>
            </a:extLst>
          </p:cNvPr>
          <p:cNvSpPr>
            <a:spLocks noGrp="1"/>
          </p:cNvSpPr>
          <p:nvPr>
            <p:ph type="sldNum" sz="quarter" idx="12"/>
          </p:nvPr>
        </p:nvSpPr>
        <p:spPr/>
        <p:txBody>
          <a:bodyPr/>
          <a:lstStyle/>
          <a:p>
            <a:fld id="{D67DC517-3684-47C8-89DE-147FCAD4CFE2}" type="slidenum">
              <a:rPr lang="en-US" smtClean="0"/>
              <a:t>20</a:t>
            </a:fld>
            <a:endParaRPr lang="en-US"/>
          </a:p>
        </p:txBody>
      </p:sp>
      <p:sp>
        <p:nvSpPr>
          <p:cNvPr id="7" name="TextBox 6">
            <a:extLst>
              <a:ext uri="{FF2B5EF4-FFF2-40B4-BE49-F238E27FC236}">
                <a16:creationId xmlns:a16="http://schemas.microsoft.com/office/drawing/2014/main" id="{384C487E-8F65-47BC-BE03-090C625CC25D}"/>
              </a:ext>
            </a:extLst>
          </p:cNvPr>
          <p:cNvSpPr txBox="1"/>
          <p:nvPr/>
        </p:nvSpPr>
        <p:spPr>
          <a:xfrm>
            <a:off x="653142" y="671568"/>
            <a:ext cx="10987316" cy="5324535"/>
          </a:xfrm>
          <a:prstGeom prst="rect">
            <a:avLst/>
          </a:prstGeom>
          <a:noFill/>
        </p:spPr>
        <p:txBody>
          <a:bodyPr wrap="square">
            <a:spAutoFit/>
          </a:bodyPr>
          <a:lstStyle/>
          <a:p>
            <a:pPr marL="285750" indent="-285750">
              <a:buFont typeface="Wingdings" panose="05000000000000000000" pitchFamily="2" charset="2"/>
              <a:buChar char="§"/>
            </a:pPr>
            <a:r>
              <a:rPr lang="en-US" sz="2000" b="1" dirty="0">
                <a:solidFill>
                  <a:srgbClr val="C00000"/>
                </a:solidFill>
              </a:rPr>
              <a:t>Surgery. </a:t>
            </a:r>
            <a:r>
              <a:rPr lang="en-US" sz="2000" dirty="0"/>
              <a:t>The goal of surgery is to remove the cancer or as much of the cancer as possible.</a:t>
            </a:r>
          </a:p>
          <a:p>
            <a:pPr marL="285750" indent="-285750">
              <a:buFont typeface="Wingdings" panose="05000000000000000000" pitchFamily="2" charset="2"/>
              <a:buChar char="§"/>
            </a:pPr>
            <a:r>
              <a:rPr lang="en-US" sz="2000" b="1" dirty="0">
                <a:solidFill>
                  <a:srgbClr val="C00000"/>
                </a:solidFill>
              </a:rPr>
              <a:t>Chemotherapy. </a:t>
            </a:r>
            <a:r>
              <a:rPr lang="en-US" sz="2000" dirty="0"/>
              <a:t>Chemotherapy uses drugs to kill cancer cells.</a:t>
            </a:r>
          </a:p>
          <a:p>
            <a:pPr marL="285750" indent="-285750">
              <a:buFont typeface="Wingdings" panose="05000000000000000000" pitchFamily="2" charset="2"/>
              <a:buChar char="§"/>
            </a:pPr>
            <a:r>
              <a:rPr lang="en-US" sz="2000" b="1" dirty="0">
                <a:solidFill>
                  <a:srgbClr val="C00000"/>
                </a:solidFill>
              </a:rPr>
              <a:t>Radiation therapy. </a:t>
            </a:r>
            <a:r>
              <a:rPr lang="en-US" sz="2000" dirty="0"/>
              <a:t>Radiation therapy uses high-powered energy beams, such as X-rays or protons, to kill cancer cells. Radiation treatment can come from a machine outside your body (external beam radiation), or it can be placed inside your body (brachytherapy).</a:t>
            </a:r>
          </a:p>
          <a:p>
            <a:pPr marL="285750" indent="-285750">
              <a:buFont typeface="Wingdings" panose="05000000000000000000" pitchFamily="2" charset="2"/>
              <a:buChar char="§"/>
            </a:pPr>
            <a:r>
              <a:rPr lang="en-US" sz="2000" b="1" dirty="0">
                <a:solidFill>
                  <a:srgbClr val="C00000"/>
                </a:solidFill>
              </a:rPr>
              <a:t>Bone marrow transplant. </a:t>
            </a:r>
            <a:r>
              <a:rPr lang="en-US" sz="2000" dirty="0"/>
              <a:t>Your bone marrow is the material inside your bones that makes blood cells from blood stem cells. A bone marrow transplant, also knowns as a stem cell transplant, can use your own bone marrow stem cells or those from a donor.</a:t>
            </a:r>
          </a:p>
          <a:p>
            <a:pPr marL="285750" indent="-285750">
              <a:buFont typeface="Wingdings" panose="05000000000000000000" pitchFamily="2" charset="2"/>
              <a:buChar char="§"/>
            </a:pPr>
            <a:r>
              <a:rPr lang="en-US" sz="2000" b="1" dirty="0">
                <a:solidFill>
                  <a:srgbClr val="C00000"/>
                </a:solidFill>
              </a:rPr>
              <a:t>Immunotherapy.</a:t>
            </a:r>
            <a:r>
              <a:rPr lang="en-US" sz="2000" dirty="0"/>
              <a:t> Immunotherapy, also known as biological therapy, uses your body's immune system to fight cancer. Cancer can survive unchecked in your body because your immune system doesn't recognize it as an intruder. Immunotherapy can help your immune system "see" the cancer and attack it.</a:t>
            </a:r>
          </a:p>
          <a:p>
            <a:pPr marL="285750" indent="-285750">
              <a:buFont typeface="Wingdings" panose="05000000000000000000" pitchFamily="2" charset="2"/>
              <a:buChar char="§"/>
            </a:pPr>
            <a:r>
              <a:rPr lang="en-US" sz="2000" b="1" dirty="0">
                <a:solidFill>
                  <a:srgbClr val="C00000"/>
                </a:solidFill>
              </a:rPr>
              <a:t>Hormone therapy. </a:t>
            </a:r>
            <a:r>
              <a:rPr lang="en-US" sz="2000" dirty="0"/>
              <a:t>Some types of cancer are fueled by your body's hormones. Examples include breast cancer and prostate cancer. Removing those hormones from the body or blocking their effects may cause the cancer cells to stop growing.</a:t>
            </a:r>
          </a:p>
          <a:p>
            <a:pPr marL="285750" indent="-285750">
              <a:buFont typeface="Wingdings" panose="05000000000000000000" pitchFamily="2" charset="2"/>
              <a:buChar char="§"/>
            </a:pPr>
            <a:r>
              <a:rPr lang="en-US" sz="2000" b="1" dirty="0">
                <a:solidFill>
                  <a:srgbClr val="C00000"/>
                </a:solidFill>
              </a:rPr>
              <a:t>Targeted drug therapy. </a:t>
            </a:r>
            <a:r>
              <a:rPr lang="en-US" sz="2000" dirty="0"/>
              <a:t>Targeted drug treatment focuses on specific abnormalities within cancer cells that allow them to survive.</a:t>
            </a:r>
          </a:p>
        </p:txBody>
      </p:sp>
    </p:spTree>
    <p:extLst>
      <p:ext uri="{BB962C8B-B14F-4D97-AF65-F5344CB8AC3E}">
        <p14:creationId xmlns:p14="http://schemas.microsoft.com/office/powerpoint/2010/main" val="3753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375D3D-C186-4F88-9FEC-0DCC89D0431F}"/>
              </a:ext>
            </a:extLst>
          </p:cNvPr>
          <p:cNvSpPr>
            <a:spLocks noGrp="1"/>
          </p:cNvSpPr>
          <p:nvPr>
            <p:ph type="title"/>
          </p:nvPr>
        </p:nvSpPr>
        <p:spPr/>
        <p:txBody>
          <a:bodyPr/>
          <a:lstStyle/>
          <a:p>
            <a:r>
              <a:rPr lang="en-US" cap="none" dirty="0">
                <a:latin typeface="Berlin Sans FB Demi" panose="020E0802020502020306" pitchFamily="34" charset="0"/>
              </a:rPr>
              <a:t>Thank you</a:t>
            </a:r>
          </a:p>
        </p:txBody>
      </p:sp>
      <p:sp>
        <p:nvSpPr>
          <p:cNvPr id="2" name="Footer Placeholder 1">
            <a:extLst>
              <a:ext uri="{FF2B5EF4-FFF2-40B4-BE49-F238E27FC236}">
                <a16:creationId xmlns:a16="http://schemas.microsoft.com/office/drawing/2014/main" id="{C2730953-705A-417B-8B2B-A48637B620F3}"/>
              </a:ext>
            </a:extLst>
          </p:cNvPr>
          <p:cNvSpPr>
            <a:spLocks noGrp="1"/>
          </p:cNvSpPr>
          <p:nvPr>
            <p:ph type="ftr" sz="quarter" idx="11"/>
          </p:nvPr>
        </p:nvSpPr>
        <p:spPr/>
        <p:txBody>
          <a:bodyPr/>
          <a:lstStyle/>
          <a:p>
            <a:r>
              <a:rPr lang="en-US"/>
              <a:t>Carcinogenesis_bnsc</a:t>
            </a:r>
          </a:p>
        </p:txBody>
      </p:sp>
      <p:sp>
        <p:nvSpPr>
          <p:cNvPr id="3" name="Slide Number Placeholder 2">
            <a:extLst>
              <a:ext uri="{FF2B5EF4-FFF2-40B4-BE49-F238E27FC236}">
                <a16:creationId xmlns:a16="http://schemas.microsoft.com/office/drawing/2014/main" id="{6BB912D8-E2A1-492E-ADFD-8B9305BD03C2}"/>
              </a:ext>
            </a:extLst>
          </p:cNvPr>
          <p:cNvSpPr>
            <a:spLocks noGrp="1"/>
          </p:cNvSpPr>
          <p:nvPr>
            <p:ph type="sldNum" sz="quarter" idx="12"/>
          </p:nvPr>
        </p:nvSpPr>
        <p:spPr/>
        <p:txBody>
          <a:bodyPr/>
          <a:lstStyle/>
          <a:p>
            <a:fld id="{D67DC517-3684-47C8-89DE-147FCAD4CFE2}" type="slidenum">
              <a:rPr lang="en-US" smtClean="0"/>
              <a:t>21</a:t>
            </a:fld>
            <a:endParaRPr lang="en-US"/>
          </a:p>
        </p:txBody>
      </p:sp>
    </p:spTree>
    <p:extLst>
      <p:ext uri="{BB962C8B-B14F-4D97-AF65-F5344CB8AC3E}">
        <p14:creationId xmlns:p14="http://schemas.microsoft.com/office/powerpoint/2010/main" val="269869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A4AD-683E-4B7E-99E0-74F2F893F717}"/>
              </a:ext>
            </a:extLst>
          </p:cNvPr>
          <p:cNvSpPr>
            <a:spLocks noGrp="1"/>
          </p:cNvSpPr>
          <p:nvPr>
            <p:ph type="title"/>
          </p:nvPr>
        </p:nvSpPr>
        <p:spPr>
          <a:xfrm>
            <a:off x="1024128" y="585216"/>
            <a:ext cx="5562410" cy="1499616"/>
          </a:xfrm>
        </p:spPr>
        <p:txBody>
          <a:bodyPr/>
          <a:lstStyle/>
          <a:p>
            <a:r>
              <a:rPr lang="en-US" cap="none" dirty="0">
                <a:latin typeface="Berlin Sans FB Demi" panose="020E0802020502020306" pitchFamily="34" charset="0"/>
              </a:rPr>
              <a:t>Cell</a:t>
            </a:r>
          </a:p>
        </p:txBody>
      </p:sp>
      <p:sp>
        <p:nvSpPr>
          <p:cNvPr id="3" name="Content Placeholder 2">
            <a:extLst>
              <a:ext uri="{FF2B5EF4-FFF2-40B4-BE49-F238E27FC236}">
                <a16:creationId xmlns:a16="http://schemas.microsoft.com/office/drawing/2014/main" id="{FA8DC6D3-45C2-4D93-9A9A-62DBE756548E}"/>
              </a:ext>
            </a:extLst>
          </p:cNvPr>
          <p:cNvSpPr>
            <a:spLocks noGrp="1"/>
          </p:cNvSpPr>
          <p:nvPr>
            <p:ph idx="1"/>
          </p:nvPr>
        </p:nvSpPr>
        <p:spPr>
          <a:xfrm>
            <a:off x="1024129" y="2286000"/>
            <a:ext cx="4690872" cy="4023360"/>
          </a:xfrm>
          <a:solidFill>
            <a:schemeClr val="bg1">
              <a:lumMod val="85000"/>
            </a:schemeClr>
          </a:solidFill>
        </p:spPr>
        <p:txBody>
          <a:bodyPr>
            <a:normAutofit fontScale="85000" lnSpcReduction="10000"/>
          </a:bodyPr>
          <a:lstStyle/>
          <a:p>
            <a:pPr marL="342900" indent="-342900">
              <a:lnSpc>
                <a:spcPct val="110000"/>
              </a:lnSpc>
              <a:buFont typeface="Wingdings" panose="05000000000000000000" pitchFamily="2" charset="2"/>
              <a:buChar char="§"/>
            </a:pPr>
            <a:r>
              <a:rPr lang="en-US" b="0" i="0" dirty="0">
                <a:solidFill>
                  <a:srgbClr val="000000"/>
                </a:solidFill>
                <a:effectLst/>
                <a:latin typeface="+mj-lt"/>
              </a:rPr>
              <a:t>Cells form the </a:t>
            </a:r>
            <a:r>
              <a:rPr lang="en-US" b="0" i="0" dirty="0">
                <a:solidFill>
                  <a:srgbClr val="C00000"/>
                </a:solidFill>
                <a:effectLst/>
                <a:latin typeface="+mj-lt"/>
              </a:rPr>
              <a:t>basic structural and functional units </a:t>
            </a:r>
            <a:r>
              <a:rPr lang="en-US" b="0" i="0" dirty="0">
                <a:solidFill>
                  <a:srgbClr val="000000"/>
                </a:solidFill>
                <a:effectLst/>
                <a:latin typeface="+mj-lt"/>
              </a:rPr>
              <a:t>of an organism.</a:t>
            </a:r>
            <a:r>
              <a:rPr lang="en-US" b="0" i="0" baseline="30000" dirty="0">
                <a:solidFill>
                  <a:srgbClr val="000000"/>
                </a:solidFill>
                <a:effectLst/>
                <a:latin typeface="+mj-lt"/>
              </a:rPr>
              <a:t> </a:t>
            </a:r>
            <a:r>
              <a:rPr lang="en-US" b="0" i="0" dirty="0">
                <a:solidFill>
                  <a:srgbClr val="000000"/>
                </a:solidFill>
                <a:effectLst/>
                <a:latin typeface="+mj-lt"/>
              </a:rPr>
              <a:t> </a:t>
            </a:r>
          </a:p>
          <a:p>
            <a:pPr marL="342900" indent="-342900">
              <a:lnSpc>
                <a:spcPct val="110000"/>
              </a:lnSpc>
              <a:buFont typeface="Wingdings" panose="05000000000000000000" pitchFamily="2" charset="2"/>
              <a:buChar char="§"/>
            </a:pPr>
            <a:r>
              <a:rPr lang="en-US" b="0" i="0" dirty="0">
                <a:solidFill>
                  <a:srgbClr val="000000"/>
                </a:solidFill>
                <a:effectLst/>
                <a:latin typeface="+mj-lt"/>
              </a:rPr>
              <a:t>All cells </a:t>
            </a:r>
            <a:r>
              <a:rPr lang="en-US" b="0" i="0" dirty="0">
                <a:solidFill>
                  <a:srgbClr val="C00000"/>
                </a:solidFill>
                <a:effectLst/>
                <a:latin typeface="+mj-lt"/>
              </a:rPr>
              <a:t>contain a cell membrane, cytoplasm and nucleus</a:t>
            </a:r>
            <a:r>
              <a:rPr lang="en-US" b="0" i="0" dirty="0">
                <a:solidFill>
                  <a:srgbClr val="000000"/>
                </a:solidFill>
                <a:effectLst/>
                <a:latin typeface="+mj-lt"/>
              </a:rPr>
              <a:t>. </a:t>
            </a:r>
          </a:p>
          <a:p>
            <a:pPr marL="342900" indent="-342900">
              <a:lnSpc>
                <a:spcPct val="110000"/>
              </a:lnSpc>
              <a:buFont typeface="Wingdings" panose="05000000000000000000" pitchFamily="2" charset="2"/>
              <a:buChar char="§"/>
            </a:pPr>
            <a:r>
              <a:rPr lang="en-US" b="0" i="0" dirty="0">
                <a:solidFill>
                  <a:srgbClr val="000000"/>
                </a:solidFill>
                <a:effectLst/>
                <a:latin typeface="+mj-lt"/>
              </a:rPr>
              <a:t>Situated in the nucleus is the </a:t>
            </a:r>
            <a:r>
              <a:rPr lang="en-US" b="0" i="0" dirty="0">
                <a:solidFill>
                  <a:srgbClr val="C00000"/>
                </a:solidFill>
                <a:effectLst/>
                <a:latin typeface="+mj-lt"/>
              </a:rPr>
              <a:t>genetic material or deoxyribonucleic acid (DNA), </a:t>
            </a:r>
            <a:r>
              <a:rPr lang="en-US" b="0" i="0" dirty="0">
                <a:solidFill>
                  <a:srgbClr val="000000"/>
                </a:solidFill>
                <a:effectLst/>
                <a:latin typeface="+mj-lt"/>
              </a:rPr>
              <a:t>which is the fundamental building block for life. </a:t>
            </a:r>
          </a:p>
          <a:p>
            <a:pPr marL="342900" indent="-342900">
              <a:lnSpc>
                <a:spcPct val="110000"/>
              </a:lnSpc>
              <a:buFont typeface="Wingdings" panose="05000000000000000000" pitchFamily="2" charset="2"/>
              <a:buChar char="§"/>
            </a:pPr>
            <a:r>
              <a:rPr lang="en-US" b="0" i="0" dirty="0">
                <a:solidFill>
                  <a:srgbClr val="000000"/>
                </a:solidFill>
                <a:effectLst/>
                <a:latin typeface="+mj-lt"/>
              </a:rPr>
              <a:t>DNA is made up of subunits called </a:t>
            </a:r>
            <a:r>
              <a:rPr lang="en-US" b="0" i="0" dirty="0">
                <a:solidFill>
                  <a:srgbClr val="C00000"/>
                </a:solidFill>
                <a:effectLst/>
                <a:latin typeface="+mj-lt"/>
              </a:rPr>
              <a:t>genes</a:t>
            </a:r>
            <a:r>
              <a:rPr lang="en-US" b="0" i="0" dirty="0">
                <a:solidFill>
                  <a:srgbClr val="000000"/>
                </a:solidFill>
                <a:effectLst/>
                <a:latin typeface="+mj-lt"/>
              </a:rPr>
              <a:t>. </a:t>
            </a:r>
          </a:p>
          <a:p>
            <a:pPr marL="342900" indent="-342900">
              <a:lnSpc>
                <a:spcPct val="110000"/>
              </a:lnSpc>
              <a:buFont typeface="Wingdings" panose="05000000000000000000" pitchFamily="2" charset="2"/>
              <a:buChar char="§"/>
            </a:pPr>
            <a:r>
              <a:rPr lang="en-US" b="0" i="0" dirty="0">
                <a:solidFill>
                  <a:srgbClr val="000000"/>
                </a:solidFill>
                <a:effectLst/>
                <a:latin typeface="+mj-lt"/>
              </a:rPr>
              <a:t>Each gene is coded for a specific product such as a </a:t>
            </a:r>
            <a:r>
              <a:rPr lang="en-US" b="0" i="0" dirty="0">
                <a:solidFill>
                  <a:srgbClr val="C00000"/>
                </a:solidFill>
                <a:effectLst/>
                <a:latin typeface="+mj-lt"/>
              </a:rPr>
              <a:t>protein or enzyme</a:t>
            </a:r>
            <a:r>
              <a:rPr lang="en-US" b="0" i="0" dirty="0">
                <a:solidFill>
                  <a:srgbClr val="000000"/>
                </a:solidFill>
                <a:effectLst/>
                <a:latin typeface="+mj-lt"/>
              </a:rPr>
              <a:t>.</a:t>
            </a:r>
            <a:endParaRPr lang="en-US" dirty="0">
              <a:latin typeface="+mj-lt"/>
            </a:endParaRPr>
          </a:p>
        </p:txBody>
      </p:sp>
      <p:sp>
        <p:nvSpPr>
          <p:cNvPr id="6" name="TextBox 5">
            <a:extLst>
              <a:ext uri="{FF2B5EF4-FFF2-40B4-BE49-F238E27FC236}">
                <a16:creationId xmlns:a16="http://schemas.microsoft.com/office/drawing/2014/main" id="{7DA3F970-CAFF-4ED1-A5FE-58F5F8409EDC}"/>
              </a:ext>
            </a:extLst>
          </p:cNvPr>
          <p:cNvSpPr txBox="1"/>
          <p:nvPr/>
        </p:nvSpPr>
        <p:spPr>
          <a:xfrm>
            <a:off x="5904310" y="428620"/>
            <a:ext cx="5562411" cy="5940088"/>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sz="2000" b="0" i="0" dirty="0">
                <a:solidFill>
                  <a:srgbClr val="000000"/>
                </a:solidFill>
                <a:effectLst/>
                <a:latin typeface="+mj-lt"/>
              </a:rPr>
              <a:t>Genes are contained in </a:t>
            </a:r>
            <a:r>
              <a:rPr lang="en-US" sz="2000" b="0" i="0" dirty="0">
                <a:solidFill>
                  <a:srgbClr val="C00000"/>
                </a:solidFill>
                <a:effectLst/>
                <a:latin typeface="+mj-lt"/>
              </a:rPr>
              <a:t>chromosomes</a:t>
            </a:r>
            <a:r>
              <a:rPr lang="en-US" sz="2000" b="0" i="0" dirty="0">
                <a:solidFill>
                  <a:srgbClr val="000000"/>
                </a:solidFill>
                <a:effectLst/>
                <a:latin typeface="+mj-lt"/>
              </a:rPr>
              <a:t> and only the genes required are switched on. </a:t>
            </a:r>
          </a:p>
          <a:p>
            <a:pPr marL="285750" indent="-285750">
              <a:buFont typeface="Arial" panose="020B0604020202020204" pitchFamily="34" charset="0"/>
              <a:buChar char="•"/>
            </a:pPr>
            <a:r>
              <a:rPr lang="en-US" sz="2000" b="0" i="0" dirty="0">
                <a:solidFill>
                  <a:srgbClr val="000000"/>
                </a:solidFill>
                <a:effectLst/>
                <a:latin typeface="+mj-lt"/>
              </a:rPr>
              <a:t>Some important genes in the context of cellular proliferation include:</a:t>
            </a:r>
          </a:p>
          <a:p>
            <a:pPr marL="800100" lvl="1" indent="-342900">
              <a:buFont typeface="+mj-lt"/>
              <a:buAutoNum type="arabicPeriod"/>
            </a:pPr>
            <a:r>
              <a:rPr lang="en-US" sz="2000" dirty="0">
                <a:solidFill>
                  <a:srgbClr val="000000"/>
                </a:solidFill>
                <a:highlight>
                  <a:srgbClr val="FFFF00"/>
                </a:highlight>
                <a:latin typeface="+mj-lt"/>
              </a:rPr>
              <a:t>P</a:t>
            </a:r>
            <a:r>
              <a:rPr lang="en-US" sz="2000" b="0" i="0" dirty="0">
                <a:solidFill>
                  <a:srgbClr val="000000"/>
                </a:solidFill>
                <a:effectLst/>
                <a:highlight>
                  <a:srgbClr val="FFFF00"/>
                </a:highlight>
                <a:latin typeface="+mj-lt"/>
              </a:rPr>
              <a:t>roto-oncogenes</a:t>
            </a:r>
          </a:p>
          <a:p>
            <a:pPr marL="1257300" lvl="2" indent="-342900">
              <a:buFont typeface="Arial" panose="020B0604020202020204" pitchFamily="34" charset="0"/>
              <a:buChar char="•"/>
            </a:pPr>
            <a:r>
              <a:rPr lang="en-US" sz="2000" b="0" i="0" dirty="0">
                <a:solidFill>
                  <a:srgbClr val="000000"/>
                </a:solidFill>
                <a:effectLst/>
                <a:latin typeface="+mj-lt"/>
              </a:rPr>
              <a:t>a gene involved in normal cell growth. </a:t>
            </a:r>
          </a:p>
          <a:p>
            <a:pPr marL="1257300" lvl="2" indent="-342900">
              <a:buFont typeface="Arial" panose="020B0604020202020204" pitchFamily="34" charset="0"/>
              <a:buChar char="•"/>
            </a:pPr>
            <a:r>
              <a:rPr lang="en-US" sz="2000" b="0" i="0" dirty="0">
                <a:solidFill>
                  <a:srgbClr val="000000"/>
                </a:solidFill>
                <a:effectLst/>
                <a:latin typeface="+mj-lt"/>
              </a:rPr>
              <a:t>Mutations (changes) in a proto-oncogene may cause it to become an oncogene, in which it becomes overactive and can cause the growth of cancer cells</a:t>
            </a:r>
            <a:endParaRPr lang="en-US" sz="2000" b="0" i="0" baseline="30000" dirty="0">
              <a:solidFill>
                <a:srgbClr val="000000"/>
              </a:solidFill>
              <a:effectLst/>
              <a:latin typeface="+mj-lt"/>
            </a:endParaRPr>
          </a:p>
          <a:p>
            <a:pPr lvl="2"/>
            <a:endParaRPr lang="en-US" sz="2000" b="0" i="0" dirty="0">
              <a:solidFill>
                <a:srgbClr val="000000"/>
              </a:solidFill>
              <a:effectLst/>
              <a:latin typeface="+mj-lt"/>
            </a:endParaRPr>
          </a:p>
          <a:p>
            <a:pPr marL="800100" lvl="1" indent="-342900">
              <a:buFont typeface="+mj-lt"/>
              <a:buAutoNum type="arabicPeriod"/>
            </a:pPr>
            <a:r>
              <a:rPr lang="en-US" sz="2000" dirty="0" err="1">
                <a:solidFill>
                  <a:srgbClr val="000000"/>
                </a:solidFill>
                <a:highlight>
                  <a:srgbClr val="FFFF00"/>
                </a:highlight>
                <a:latin typeface="+mj-lt"/>
              </a:rPr>
              <a:t>T</a:t>
            </a:r>
            <a:r>
              <a:rPr lang="en-US" sz="2000" b="0" i="0" dirty="0" err="1">
                <a:solidFill>
                  <a:srgbClr val="000000"/>
                </a:solidFill>
                <a:effectLst/>
                <a:highlight>
                  <a:srgbClr val="FFFF00"/>
                </a:highlight>
                <a:latin typeface="+mj-lt"/>
              </a:rPr>
              <a:t>umour</a:t>
            </a:r>
            <a:r>
              <a:rPr lang="en-US" sz="2000" b="0" i="0" dirty="0">
                <a:solidFill>
                  <a:srgbClr val="000000"/>
                </a:solidFill>
                <a:effectLst/>
                <a:highlight>
                  <a:srgbClr val="FFFF00"/>
                </a:highlight>
                <a:latin typeface="+mj-lt"/>
              </a:rPr>
              <a:t> suppressor genes</a:t>
            </a:r>
            <a:r>
              <a:rPr lang="en-US" sz="2000" b="0" i="0" dirty="0">
                <a:solidFill>
                  <a:srgbClr val="000000"/>
                </a:solidFill>
                <a:effectLst/>
                <a:latin typeface="+mj-lt"/>
              </a:rPr>
              <a:t> </a:t>
            </a:r>
          </a:p>
          <a:p>
            <a:pPr marL="1257300" lvl="2" indent="-342900">
              <a:buFont typeface="Arial" panose="020B0604020202020204" pitchFamily="34" charset="0"/>
              <a:buChar char="•"/>
            </a:pPr>
            <a:r>
              <a:rPr lang="en-US" sz="2000" b="0" i="0" dirty="0">
                <a:solidFill>
                  <a:srgbClr val="000000"/>
                </a:solidFill>
                <a:effectLst/>
                <a:latin typeface="+mj-lt"/>
              </a:rPr>
              <a:t>a type of gene that makes a protein called a </a:t>
            </a:r>
            <a:r>
              <a:rPr lang="en-US" sz="2000" b="0" i="0" dirty="0" err="1">
                <a:solidFill>
                  <a:srgbClr val="000000"/>
                </a:solidFill>
                <a:effectLst/>
                <a:latin typeface="+mj-lt"/>
              </a:rPr>
              <a:t>tumour</a:t>
            </a:r>
            <a:r>
              <a:rPr lang="en-US" sz="2000" b="0" i="0" dirty="0">
                <a:solidFill>
                  <a:srgbClr val="000000"/>
                </a:solidFill>
                <a:effectLst/>
                <a:latin typeface="+mj-lt"/>
              </a:rPr>
              <a:t> suppressor protein that helps control cell growth. </a:t>
            </a:r>
          </a:p>
          <a:p>
            <a:pPr marL="1257300" lvl="2" indent="-342900">
              <a:buFont typeface="Arial" panose="020B0604020202020204" pitchFamily="34" charset="0"/>
              <a:buChar char="•"/>
            </a:pPr>
            <a:r>
              <a:rPr lang="en-US" sz="2000" b="0" i="0" dirty="0">
                <a:solidFill>
                  <a:srgbClr val="000000"/>
                </a:solidFill>
                <a:effectLst/>
                <a:latin typeface="+mj-lt"/>
              </a:rPr>
              <a:t>Mutations (changes in DNA) in </a:t>
            </a:r>
            <a:r>
              <a:rPr lang="en-US" sz="2000" b="0" i="0" dirty="0" err="1">
                <a:solidFill>
                  <a:srgbClr val="000000"/>
                </a:solidFill>
                <a:effectLst/>
                <a:latin typeface="+mj-lt"/>
              </a:rPr>
              <a:t>tumour</a:t>
            </a:r>
            <a:r>
              <a:rPr lang="en-US" sz="2000" b="0" i="0" dirty="0">
                <a:solidFill>
                  <a:srgbClr val="000000"/>
                </a:solidFill>
                <a:effectLst/>
                <a:latin typeface="+mj-lt"/>
              </a:rPr>
              <a:t> suppressor genes may lead to cancer</a:t>
            </a:r>
          </a:p>
        </p:txBody>
      </p:sp>
      <p:sp>
        <p:nvSpPr>
          <p:cNvPr id="7" name="Footer Placeholder 6">
            <a:extLst>
              <a:ext uri="{FF2B5EF4-FFF2-40B4-BE49-F238E27FC236}">
                <a16:creationId xmlns:a16="http://schemas.microsoft.com/office/drawing/2014/main" id="{65C3FF24-5622-4E7A-A9BD-E833716A1274}"/>
              </a:ext>
            </a:extLst>
          </p:cNvPr>
          <p:cNvSpPr>
            <a:spLocks noGrp="1"/>
          </p:cNvSpPr>
          <p:nvPr>
            <p:ph type="ftr" sz="quarter" idx="11"/>
          </p:nvPr>
        </p:nvSpPr>
        <p:spPr/>
        <p:txBody>
          <a:bodyPr/>
          <a:lstStyle/>
          <a:p>
            <a:r>
              <a:rPr lang="en-US"/>
              <a:t>Carcinogenesis_bnsc</a:t>
            </a:r>
          </a:p>
        </p:txBody>
      </p:sp>
      <p:sp>
        <p:nvSpPr>
          <p:cNvPr id="8" name="Slide Number Placeholder 7">
            <a:extLst>
              <a:ext uri="{FF2B5EF4-FFF2-40B4-BE49-F238E27FC236}">
                <a16:creationId xmlns:a16="http://schemas.microsoft.com/office/drawing/2014/main" id="{2BF9160E-8C9C-49CA-99F0-B66F7E95E610}"/>
              </a:ext>
            </a:extLst>
          </p:cNvPr>
          <p:cNvSpPr>
            <a:spLocks noGrp="1"/>
          </p:cNvSpPr>
          <p:nvPr>
            <p:ph type="sldNum" sz="quarter" idx="12"/>
          </p:nvPr>
        </p:nvSpPr>
        <p:spPr/>
        <p:txBody>
          <a:bodyPr/>
          <a:lstStyle/>
          <a:p>
            <a:fld id="{D67DC517-3684-47C8-89DE-147FCAD4CFE2}" type="slidenum">
              <a:rPr lang="en-US" smtClean="0"/>
              <a:t>3</a:t>
            </a:fld>
            <a:endParaRPr lang="en-US"/>
          </a:p>
        </p:txBody>
      </p:sp>
    </p:spTree>
    <p:extLst>
      <p:ext uri="{BB962C8B-B14F-4D97-AF65-F5344CB8AC3E}">
        <p14:creationId xmlns:p14="http://schemas.microsoft.com/office/powerpoint/2010/main" val="15061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701A-BFEB-4767-AAEC-3A38065FA25F}"/>
              </a:ext>
            </a:extLst>
          </p:cNvPr>
          <p:cNvSpPr>
            <a:spLocks noGrp="1"/>
          </p:cNvSpPr>
          <p:nvPr>
            <p:ph type="title"/>
          </p:nvPr>
        </p:nvSpPr>
        <p:spPr/>
        <p:txBody>
          <a:bodyPr/>
          <a:lstStyle/>
          <a:p>
            <a:r>
              <a:rPr lang="en-US" cap="none" dirty="0">
                <a:latin typeface="Berlin Sans FB Demi" panose="020E0802020502020306" pitchFamily="34" charset="0"/>
              </a:rPr>
              <a:t>Normal Proliferation Cell</a:t>
            </a:r>
          </a:p>
        </p:txBody>
      </p:sp>
      <p:sp>
        <p:nvSpPr>
          <p:cNvPr id="3" name="Content Placeholder 2">
            <a:extLst>
              <a:ext uri="{FF2B5EF4-FFF2-40B4-BE49-F238E27FC236}">
                <a16:creationId xmlns:a16="http://schemas.microsoft.com/office/drawing/2014/main" id="{88F7B7A2-DC13-4861-8FC7-88D09AD6643F}"/>
              </a:ext>
            </a:extLst>
          </p:cNvPr>
          <p:cNvSpPr>
            <a:spLocks noGrp="1"/>
          </p:cNvSpPr>
          <p:nvPr>
            <p:ph idx="1"/>
          </p:nvPr>
        </p:nvSpPr>
        <p:spPr>
          <a:xfrm>
            <a:off x="495486" y="1971675"/>
            <a:ext cx="6769533" cy="4337685"/>
          </a:xfrm>
          <a:solidFill>
            <a:schemeClr val="accent5">
              <a:lumMod val="20000"/>
              <a:lumOff val="80000"/>
            </a:schemeClr>
          </a:solidFill>
        </p:spPr>
        <p:txBody>
          <a:bodyPr>
            <a:normAutofit fontScale="85000" lnSpcReduction="10000"/>
          </a:bodyPr>
          <a:lstStyle/>
          <a:p>
            <a:pPr marL="342900" indent="-342900">
              <a:lnSpc>
                <a:spcPct val="110000"/>
              </a:lnSpc>
              <a:buFont typeface="Wingdings" panose="05000000000000000000" pitchFamily="2" charset="2"/>
              <a:buChar char="§"/>
            </a:pPr>
            <a:r>
              <a:rPr lang="en-US" b="1" i="0" dirty="0">
                <a:solidFill>
                  <a:srgbClr val="202124"/>
                </a:solidFill>
                <a:effectLst/>
                <a:latin typeface="+mj-lt"/>
              </a:rPr>
              <a:t>The process by which cells grow and divide to replenish lost cells</a:t>
            </a:r>
            <a:r>
              <a:rPr lang="en-US" b="0" i="0" dirty="0">
                <a:solidFill>
                  <a:srgbClr val="202124"/>
                </a:solidFill>
                <a:effectLst/>
                <a:latin typeface="+mj-lt"/>
              </a:rPr>
              <a:t> is termed cell proliferation </a:t>
            </a:r>
            <a:r>
              <a:rPr lang="en-US" b="0" i="0" dirty="0">
                <a:solidFill>
                  <a:srgbClr val="202124"/>
                </a:solidFill>
                <a:effectLst/>
                <a:latin typeface="+mj-lt"/>
                <a:sym typeface="Wingdings" panose="05000000000000000000" pitchFamily="2" charset="2"/>
              </a:rPr>
              <a:t> </a:t>
            </a:r>
            <a:r>
              <a:rPr lang="en-US" b="0" i="0" dirty="0">
                <a:solidFill>
                  <a:srgbClr val="202124"/>
                </a:solidFill>
                <a:effectLst/>
                <a:latin typeface="+mj-lt"/>
              </a:rPr>
              <a:t>This is a highly regulated activity in normal, healthy tissue</a:t>
            </a:r>
            <a:r>
              <a:rPr lang="en-US" b="0" i="0" dirty="0">
                <a:solidFill>
                  <a:srgbClr val="202124"/>
                </a:solidFill>
                <a:effectLst/>
                <a:latin typeface="arial" panose="020B0604020202020204" pitchFamily="34" charset="0"/>
              </a:rPr>
              <a:t>.</a:t>
            </a:r>
          </a:p>
          <a:p>
            <a:pPr marL="342900" indent="-342900">
              <a:lnSpc>
                <a:spcPct val="110000"/>
              </a:lnSpc>
              <a:buFont typeface="Wingdings" panose="05000000000000000000" pitchFamily="2" charset="2"/>
              <a:buChar char="§"/>
              <a:tabLst>
                <a:tab pos="342900" algn="l"/>
              </a:tabLst>
            </a:pPr>
            <a:r>
              <a:rPr lang="en-US" b="0" i="0" dirty="0">
                <a:solidFill>
                  <a:srgbClr val="C00000"/>
                </a:solidFill>
                <a:effectLst/>
                <a:latin typeface="+mj-lt"/>
              </a:rPr>
              <a:t>What happens during cell proliferation?</a:t>
            </a:r>
          </a:p>
          <a:p>
            <a:pPr marL="788670" lvl="3" indent="-285750">
              <a:lnSpc>
                <a:spcPct val="110000"/>
              </a:lnSpc>
              <a:buFont typeface="Arial" panose="020B0604020202020204" pitchFamily="34" charset="0"/>
              <a:buChar char="•"/>
              <a:tabLst>
                <a:tab pos="342900" algn="l"/>
              </a:tabLst>
            </a:pPr>
            <a:r>
              <a:rPr lang="en-US" sz="2000" b="0" i="0" dirty="0">
                <a:solidFill>
                  <a:srgbClr val="202124"/>
                </a:solidFill>
                <a:effectLst/>
                <a:latin typeface="+mj-lt"/>
              </a:rPr>
              <a:t>Cell proliferation is the process by which </a:t>
            </a:r>
            <a:r>
              <a:rPr lang="en-US" sz="2000" b="1" i="0" dirty="0">
                <a:solidFill>
                  <a:srgbClr val="202124"/>
                </a:solidFill>
                <a:effectLst/>
                <a:latin typeface="+mj-lt"/>
              </a:rPr>
              <a:t>a cell grows and divides to produce two daughter cells</a:t>
            </a:r>
            <a:r>
              <a:rPr lang="en-US" sz="2000" b="0" i="0" dirty="0">
                <a:solidFill>
                  <a:srgbClr val="202124"/>
                </a:solidFill>
                <a:effectLst/>
                <a:latin typeface="+mj-lt"/>
              </a:rPr>
              <a:t>. </a:t>
            </a:r>
          </a:p>
          <a:p>
            <a:pPr marL="788670" lvl="3" indent="-285750">
              <a:lnSpc>
                <a:spcPct val="110000"/>
              </a:lnSpc>
              <a:buFont typeface="Arial" panose="020B0604020202020204" pitchFamily="34" charset="0"/>
              <a:buChar char="•"/>
              <a:tabLst>
                <a:tab pos="342900" algn="l"/>
              </a:tabLst>
            </a:pPr>
            <a:r>
              <a:rPr lang="en-US" sz="2000" b="0" i="0" dirty="0">
                <a:solidFill>
                  <a:srgbClr val="202124"/>
                </a:solidFill>
                <a:effectLst/>
                <a:latin typeface="+mj-lt"/>
              </a:rPr>
              <a:t>Cell proliferation leads to an exponential increase in cell number and is therefore a rapid mechanism of tissue growth.</a:t>
            </a:r>
          </a:p>
          <a:p>
            <a:pPr marL="342900" indent="-342900">
              <a:lnSpc>
                <a:spcPct val="110000"/>
              </a:lnSpc>
              <a:buFont typeface="Wingdings" panose="05000000000000000000" pitchFamily="2" charset="2"/>
              <a:buChar char="§"/>
            </a:pPr>
            <a:r>
              <a:rPr lang="en-US" b="0" i="0" dirty="0">
                <a:solidFill>
                  <a:srgbClr val="C00000"/>
                </a:solidFill>
                <a:effectLst/>
                <a:latin typeface="+mj-lt"/>
              </a:rPr>
              <a:t>What is cell proliferation and why is it important?</a:t>
            </a:r>
          </a:p>
          <a:p>
            <a:pPr marL="356616" lvl="2" indent="0">
              <a:lnSpc>
                <a:spcPct val="110000"/>
              </a:lnSpc>
              <a:buNone/>
            </a:pPr>
            <a:r>
              <a:rPr lang="en-US" sz="2000" b="0" i="0" dirty="0">
                <a:solidFill>
                  <a:srgbClr val="202124"/>
                </a:solidFill>
                <a:effectLst/>
                <a:latin typeface="+mj-lt"/>
              </a:rPr>
              <a:t>Cell proliferation is one of the critical factors that regulate development. </a:t>
            </a:r>
            <a:r>
              <a:rPr lang="en-US" sz="2000" b="1" i="0" dirty="0">
                <a:solidFill>
                  <a:srgbClr val="202124"/>
                </a:solidFill>
                <a:effectLst/>
                <a:latin typeface="+mj-lt"/>
              </a:rPr>
              <a:t>To develop bodies and organs, cell proliferation of multiple rounds is necessary in all multicellular organisms during embryogenesis</a:t>
            </a:r>
            <a:r>
              <a:rPr lang="en-US" sz="2000" b="0" i="0" dirty="0">
                <a:solidFill>
                  <a:srgbClr val="202124"/>
                </a:solidFill>
                <a:effectLst/>
                <a:latin typeface="+mj-lt"/>
              </a:rPr>
              <a:t>.</a:t>
            </a:r>
          </a:p>
          <a:p>
            <a:pPr marL="788670" lvl="3" indent="-285750">
              <a:lnSpc>
                <a:spcPct val="110000"/>
              </a:lnSpc>
              <a:buFont typeface="Arial" panose="020B0604020202020204" pitchFamily="34" charset="0"/>
              <a:buChar char="•"/>
              <a:tabLst>
                <a:tab pos="342900" algn="l"/>
              </a:tabLst>
            </a:pPr>
            <a:endParaRPr lang="en-US" sz="2000" b="0" i="0" dirty="0">
              <a:solidFill>
                <a:srgbClr val="202124"/>
              </a:solidFill>
              <a:effectLst/>
              <a:latin typeface="+mj-lt"/>
            </a:endParaRPr>
          </a:p>
          <a:p>
            <a:pPr>
              <a:lnSpc>
                <a:spcPct val="110000"/>
              </a:lnSpc>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77275F07-DD38-4127-8AA8-62649DC25F42}"/>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89290112-DA34-4CEB-BE99-018DA4E12B23}"/>
              </a:ext>
            </a:extLst>
          </p:cNvPr>
          <p:cNvSpPr>
            <a:spLocks noGrp="1"/>
          </p:cNvSpPr>
          <p:nvPr>
            <p:ph type="sldNum" sz="quarter" idx="12"/>
          </p:nvPr>
        </p:nvSpPr>
        <p:spPr/>
        <p:txBody>
          <a:bodyPr/>
          <a:lstStyle/>
          <a:p>
            <a:fld id="{D67DC517-3684-47C8-89DE-147FCAD4CFE2}" type="slidenum">
              <a:rPr lang="en-US" smtClean="0"/>
              <a:t>4</a:t>
            </a:fld>
            <a:endParaRPr lang="en-US"/>
          </a:p>
        </p:txBody>
      </p:sp>
      <p:pic>
        <p:nvPicPr>
          <p:cNvPr id="2050" name="Picture 2" descr="Cell proliferation - Wikipedia">
            <a:extLst>
              <a:ext uri="{FF2B5EF4-FFF2-40B4-BE49-F238E27FC236}">
                <a16:creationId xmlns:a16="http://schemas.microsoft.com/office/drawing/2014/main" id="{822C4006-7869-4AA2-9758-EAE6DA77A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044" y="2285999"/>
            <a:ext cx="4622169"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4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78B7-9B83-4686-AACA-05B51FFFFDA0}"/>
              </a:ext>
            </a:extLst>
          </p:cNvPr>
          <p:cNvSpPr>
            <a:spLocks noGrp="1"/>
          </p:cNvSpPr>
          <p:nvPr>
            <p:ph type="title"/>
          </p:nvPr>
        </p:nvSpPr>
        <p:spPr/>
        <p:txBody>
          <a:bodyPr/>
          <a:lstStyle/>
          <a:p>
            <a:r>
              <a:rPr lang="en-US" cap="none" dirty="0" err="1">
                <a:latin typeface="Berlin Sans FB Demi" panose="020E0802020502020306" pitchFamily="34" charset="0"/>
              </a:rPr>
              <a:t>ABnormal</a:t>
            </a:r>
            <a:r>
              <a:rPr lang="en-US" cap="none" dirty="0">
                <a:latin typeface="Berlin Sans FB Demi" panose="020E0802020502020306" pitchFamily="34" charset="0"/>
              </a:rPr>
              <a:t> Proliferation Cell</a:t>
            </a:r>
            <a:endParaRPr lang="en-US" dirty="0"/>
          </a:p>
        </p:txBody>
      </p:sp>
      <p:sp>
        <p:nvSpPr>
          <p:cNvPr id="3" name="Content Placeholder 2">
            <a:extLst>
              <a:ext uri="{FF2B5EF4-FFF2-40B4-BE49-F238E27FC236}">
                <a16:creationId xmlns:a16="http://schemas.microsoft.com/office/drawing/2014/main" id="{1C4D99C2-C9CF-4271-8E1E-5DB1325A2B7F}"/>
              </a:ext>
            </a:extLst>
          </p:cNvPr>
          <p:cNvSpPr>
            <a:spLocks noGrp="1"/>
          </p:cNvSpPr>
          <p:nvPr>
            <p:ph idx="1"/>
          </p:nvPr>
        </p:nvSpPr>
        <p:spPr>
          <a:xfrm>
            <a:off x="1024129" y="2286000"/>
            <a:ext cx="7634096" cy="40233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285750" indent="-285750">
              <a:buFont typeface="Wingdings" panose="05000000000000000000" pitchFamily="2" charset="2"/>
              <a:buChar char="§"/>
            </a:pPr>
            <a:r>
              <a:rPr lang="en-US" b="0" i="0" dirty="0">
                <a:solidFill>
                  <a:srgbClr val="202124"/>
                </a:solidFill>
                <a:effectLst/>
                <a:latin typeface="+mj-lt"/>
              </a:rPr>
              <a:t>Elevated cellular proliferation and cell cycle abnormalities, which have been associated with premalignant lesions, may be caused by </a:t>
            </a:r>
            <a:r>
              <a:rPr lang="en-US" b="1" i="0" dirty="0">
                <a:solidFill>
                  <a:srgbClr val="202124"/>
                </a:solidFill>
                <a:effectLst/>
                <a:latin typeface="+mj-lt"/>
              </a:rPr>
              <a:t>inactivation of tumor suppressor genes</a:t>
            </a:r>
            <a:r>
              <a:rPr lang="en-US" b="0" i="0" dirty="0">
                <a:solidFill>
                  <a:srgbClr val="202124"/>
                </a:solidFill>
                <a:effectLst/>
                <a:latin typeface="+mj-lt"/>
              </a:rPr>
              <a:t>.</a:t>
            </a:r>
          </a:p>
          <a:p>
            <a:pPr marL="285750" indent="-285750">
              <a:buFont typeface="Wingdings" panose="05000000000000000000" pitchFamily="2" charset="2"/>
              <a:buChar char="§"/>
            </a:pPr>
            <a:r>
              <a:rPr lang="en-US" dirty="0">
                <a:highlight>
                  <a:srgbClr val="FFFF00"/>
                </a:highlight>
                <a:latin typeface="+mj-lt"/>
              </a:rPr>
              <a:t>Apoptosis is important</a:t>
            </a:r>
          </a:p>
          <a:p>
            <a:pPr marL="285750" indent="-285750">
              <a:buFont typeface="Wingdings" panose="05000000000000000000" pitchFamily="2" charset="2"/>
              <a:buChar char="§"/>
            </a:pPr>
            <a:r>
              <a:rPr lang="en-US" dirty="0">
                <a:latin typeface="+mj-lt"/>
              </a:rPr>
              <a:t>Proteins and enzymes that regulate the cell cycle and the process of apoptosis have been identified:</a:t>
            </a:r>
          </a:p>
          <a:p>
            <a:pPr marL="459486" lvl="1" indent="-285750">
              <a:buFont typeface="Wingdings" panose="05000000000000000000" pitchFamily="2" charset="2"/>
              <a:buChar char="§"/>
            </a:pPr>
            <a:r>
              <a:rPr lang="en-US" dirty="0">
                <a:solidFill>
                  <a:srgbClr val="C00000"/>
                </a:solidFill>
                <a:latin typeface="+mj-lt"/>
              </a:rPr>
              <a:t>TP53 and </a:t>
            </a:r>
          </a:p>
          <a:p>
            <a:pPr marL="459486" lvl="1" indent="-285750">
              <a:buFont typeface="Wingdings" panose="05000000000000000000" pitchFamily="2" charset="2"/>
              <a:buChar char="§"/>
            </a:pPr>
            <a:r>
              <a:rPr lang="en-US" dirty="0">
                <a:solidFill>
                  <a:srgbClr val="C00000"/>
                </a:solidFill>
                <a:latin typeface="+mj-lt"/>
              </a:rPr>
              <a:t>RB1</a:t>
            </a:r>
          </a:p>
          <a:p>
            <a:pPr marL="285750" indent="-285750">
              <a:buFont typeface="Wingdings" panose="05000000000000000000" pitchFamily="2" charset="2"/>
              <a:buChar char="§"/>
            </a:pPr>
            <a:r>
              <a:rPr lang="en-US" dirty="0">
                <a:solidFill>
                  <a:srgbClr val="C00000"/>
                </a:solidFill>
                <a:latin typeface="+mj-lt"/>
              </a:rPr>
              <a:t>Cells with the mutated TP53 gene evade the apoptotic mechanisms normally responsible for eliminating damaged cells</a:t>
            </a:r>
          </a:p>
        </p:txBody>
      </p:sp>
      <p:sp>
        <p:nvSpPr>
          <p:cNvPr id="4" name="Footer Placeholder 3">
            <a:extLst>
              <a:ext uri="{FF2B5EF4-FFF2-40B4-BE49-F238E27FC236}">
                <a16:creationId xmlns:a16="http://schemas.microsoft.com/office/drawing/2014/main" id="{5709D6C3-74F0-46AD-B4B2-C8D95F8E7261}"/>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9D3BDC39-1170-4AD7-BC85-81F2D00D72F4}"/>
              </a:ext>
            </a:extLst>
          </p:cNvPr>
          <p:cNvSpPr>
            <a:spLocks noGrp="1"/>
          </p:cNvSpPr>
          <p:nvPr>
            <p:ph type="sldNum" sz="quarter" idx="12"/>
          </p:nvPr>
        </p:nvSpPr>
        <p:spPr/>
        <p:txBody>
          <a:bodyPr/>
          <a:lstStyle/>
          <a:p>
            <a:fld id="{D67DC517-3684-47C8-89DE-147FCAD4CFE2}" type="slidenum">
              <a:rPr lang="en-US" smtClean="0"/>
              <a:t>5</a:t>
            </a:fld>
            <a:endParaRPr lang="en-US"/>
          </a:p>
        </p:txBody>
      </p:sp>
      <p:pic>
        <p:nvPicPr>
          <p:cNvPr id="1026" name="Picture 2" descr="Cancer cell proliferation in healthy tissue or healthy cells with  labelling. Abnormal growth of normal cells in human body vector graphic  illustration Stock Vector | Adobe Stock">
            <a:extLst>
              <a:ext uri="{FF2B5EF4-FFF2-40B4-BE49-F238E27FC236}">
                <a16:creationId xmlns:a16="http://schemas.microsoft.com/office/drawing/2014/main" id="{4AB42B6C-40A3-4378-9FFF-0F416599B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4" y="2443163"/>
            <a:ext cx="29813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57DE-B8BE-472F-87E3-D9DAE83B1E71}"/>
              </a:ext>
            </a:extLst>
          </p:cNvPr>
          <p:cNvSpPr>
            <a:spLocks noGrp="1"/>
          </p:cNvSpPr>
          <p:nvPr>
            <p:ph type="title"/>
          </p:nvPr>
        </p:nvSpPr>
        <p:spPr/>
        <p:txBody>
          <a:bodyPr/>
          <a:lstStyle/>
          <a:p>
            <a:r>
              <a:rPr lang="en-US" cap="none" dirty="0">
                <a:latin typeface="Berlin Sans FB Demi" panose="020E0802020502020306" pitchFamily="34" charset="0"/>
              </a:rPr>
              <a:t>DNA Mutation</a:t>
            </a:r>
          </a:p>
        </p:txBody>
      </p:sp>
      <p:sp>
        <p:nvSpPr>
          <p:cNvPr id="3" name="Content Placeholder 2">
            <a:extLst>
              <a:ext uri="{FF2B5EF4-FFF2-40B4-BE49-F238E27FC236}">
                <a16:creationId xmlns:a16="http://schemas.microsoft.com/office/drawing/2014/main" id="{AC3CCADF-FE0F-442B-8D53-F6A80D089EE1}"/>
              </a:ext>
            </a:extLst>
          </p:cNvPr>
          <p:cNvSpPr>
            <a:spLocks noGrp="1"/>
          </p:cNvSpPr>
          <p:nvPr>
            <p:ph idx="1"/>
          </p:nvPr>
        </p:nvSpPr>
        <p:spPr>
          <a:xfrm>
            <a:off x="895542" y="2495093"/>
            <a:ext cx="10548746" cy="4023360"/>
          </a:xfrm>
          <a:solidFill>
            <a:srgbClr val="FFCCFF"/>
          </a:solidFill>
        </p:spPr>
        <p:txBody>
          <a:bodyPr>
            <a:normAutofit fontScale="92500" lnSpcReduction="20000"/>
          </a:bodyPr>
          <a:lstStyle/>
          <a:p>
            <a:pPr marL="342900" indent="-342900">
              <a:lnSpc>
                <a:spcPct val="110000"/>
              </a:lnSpc>
              <a:buFont typeface="Wingdings" panose="05000000000000000000" pitchFamily="2" charset="2"/>
              <a:buChar char="§"/>
            </a:pPr>
            <a:r>
              <a:rPr lang="en-US" b="1" i="0" dirty="0">
                <a:solidFill>
                  <a:srgbClr val="000000"/>
                </a:solidFill>
                <a:effectLst/>
              </a:rPr>
              <a:t>DNA mutations </a:t>
            </a:r>
            <a:r>
              <a:rPr lang="en-US" b="0" i="0" dirty="0">
                <a:solidFill>
                  <a:srgbClr val="000000"/>
                </a:solidFill>
                <a:effectLst/>
              </a:rPr>
              <a:t>may result from:</a:t>
            </a:r>
          </a:p>
          <a:p>
            <a:pPr marL="699516" lvl="2" indent="-342900">
              <a:lnSpc>
                <a:spcPct val="110000"/>
              </a:lnSpc>
              <a:buFont typeface="Wingdings" panose="05000000000000000000" pitchFamily="2" charset="2"/>
              <a:buChar char="§"/>
            </a:pPr>
            <a:r>
              <a:rPr lang="en-US" sz="2000" b="0" i="0" dirty="0">
                <a:solidFill>
                  <a:srgbClr val="000000"/>
                </a:solidFill>
                <a:effectLst/>
              </a:rPr>
              <a:t>artificial sources (pesticides, organic chemicals, alkylating agents)</a:t>
            </a:r>
          </a:p>
          <a:p>
            <a:pPr marL="699516" lvl="2" indent="-342900">
              <a:lnSpc>
                <a:spcPct val="110000"/>
              </a:lnSpc>
              <a:buFont typeface="Wingdings" panose="05000000000000000000" pitchFamily="2" charset="2"/>
              <a:buChar char="§"/>
            </a:pPr>
            <a:r>
              <a:rPr lang="en-US" sz="2000" b="0" i="0" dirty="0">
                <a:solidFill>
                  <a:srgbClr val="000000"/>
                </a:solidFill>
                <a:effectLst/>
              </a:rPr>
              <a:t>naturally occurring sources (plant toxins, viruses)</a:t>
            </a:r>
          </a:p>
          <a:p>
            <a:pPr marL="699516" lvl="2" indent="-342900">
              <a:lnSpc>
                <a:spcPct val="110000"/>
              </a:lnSpc>
              <a:buFont typeface="Wingdings" panose="05000000000000000000" pitchFamily="2" charset="2"/>
              <a:buChar char="§"/>
            </a:pPr>
            <a:r>
              <a:rPr lang="en-US" sz="2000" b="0" i="0" dirty="0">
                <a:solidFill>
                  <a:srgbClr val="000000"/>
                </a:solidFill>
                <a:effectLst/>
              </a:rPr>
              <a:t>radiation</a:t>
            </a:r>
          </a:p>
          <a:p>
            <a:pPr marL="342900" indent="-342900">
              <a:lnSpc>
                <a:spcPct val="110000"/>
              </a:lnSpc>
              <a:buFont typeface="Wingdings" panose="05000000000000000000" pitchFamily="2" charset="2"/>
              <a:buChar char="§"/>
              <a:tabLst>
                <a:tab pos="342900" algn="l"/>
              </a:tabLst>
            </a:pPr>
            <a:r>
              <a:rPr lang="en-US" b="1" i="0" dirty="0">
                <a:solidFill>
                  <a:srgbClr val="000000"/>
                </a:solidFill>
                <a:effectLst/>
                <a:latin typeface="+mj-lt"/>
              </a:rPr>
              <a:t>When cell cycle control checkpoints fail</a:t>
            </a:r>
            <a:r>
              <a:rPr lang="en-US" b="0" i="0" dirty="0">
                <a:solidFill>
                  <a:srgbClr val="000000"/>
                </a:solidFill>
                <a:effectLst/>
                <a:latin typeface="+mj-lt"/>
              </a:rPr>
              <a:t>, the following may occur:</a:t>
            </a:r>
          </a:p>
          <a:p>
            <a:pPr marL="699516" lvl="2" indent="-342900">
              <a:lnSpc>
                <a:spcPct val="110000"/>
              </a:lnSpc>
              <a:buFont typeface="Wingdings" panose="05000000000000000000" pitchFamily="2" charset="2"/>
              <a:buChar char="§"/>
              <a:tabLst>
                <a:tab pos="342900" algn="l"/>
              </a:tabLst>
            </a:pPr>
            <a:r>
              <a:rPr lang="en-US" sz="2000" b="0" i="0" dirty="0">
                <a:solidFill>
                  <a:srgbClr val="000000"/>
                </a:solidFill>
                <a:effectLst/>
                <a:latin typeface="+mj-lt"/>
              </a:rPr>
              <a:t>the mistake is quickly fixed</a:t>
            </a:r>
          </a:p>
          <a:p>
            <a:pPr marL="699516" lvl="2" indent="-342900">
              <a:lnSpc>
                <a:spcPct val="110000"/>
              </a:lnSpc>
              <a:buFont typeface="Wingdings" panose="05000000000000000000" pitchFamily="2" charset="2"/>
              <a:buChar char="§"/>
              <a:tabLst>
                <a:tab pos="342900" algn="l"/>
              </a:tabLst>
            </a:pPr>
            <a:r>
              <a:rPr lang="en-US" sz="2000" b="0" i="0" dirty="0">
                <a:solidFill>
                  <a:srgbClr val="000000"/>
                </a:solidFill>
                <a:effectLst/>
                <a:latin typeface="+mj-lt"/>
              </a:rPr>
              <a:t>a mutation results in the production of an abnormal protein or enzyme</a:t>
            </a:r>
          </a:p>
          <a:p>
            <a:pPr marL="699516" lvl="2" indent="-342900">
              <a:lnSpc>
                <a:spcPct val="110000"/>
              </a:lnSpc>
              <a:buFont typeface="Wingdings" panose="05000000000000000000" pitchFamily="2" charset="2"/>
              <a:buChar char="§"/>
              <a:tabLst>
                <a:tab pos="342900" algn="l"/>
              </a:tabLst>
            </a:pPr>
            <a:r>
              <a:rPr lang="en-US" sz="2000" b="0" i="0" dirty="0">
                <a:solidFill>
                  <a:srgbClr val="000000"/>
                </a:solidFill>
                <a:effectLst/>
                <a:latin typeface="+mj-lt"/>
              </a:rPr>
              <a:t>a mutation occurs near or around the proto-oncogene turning on cell division when not required</a:t>
            </a:r>
          </a:p>
          <a:p>
            <a:pPr marL="699516" lvl="2" indent="-342900">
              <a:lnSpc>
                <a:spcPct val="110000"/>
              </a:lnSpc>
              <a:buFont typeface="Wingdings" panose="05000000000000000000" pitchFamily="2" charset="2"/>
              <a:buChar char="§"/>
              <a:tabLst>
                <a:tab pos="342900" algn="l"/>
              </a:tabLst>
            </a:pPr>
            <a:r>
              <a:rPr lang="en-US" sz="2000" b="0" i="0" dirty="0">
                <a:solidFill>
                  <a:srgbClr val="000000"/>
                </a:solidFill>
                <a:effectLst/>
                <a:latin typeface="+mj-lt"/>
              </a:rPr>
              <a:t>a mutation occurs near or around </a:t>
            </a:r>
            <a:r>
              <a:rPr lang="en-US" sz="2000" b="0" i="0" dirty="0" err="1">
                <a:solidFill>
                  <a:srgbClr val="000000"/>
                </a:solidFill>
                <a:effectLst/>
                <a:latin typeface="+mj-lt"/>
              </a:rPr>
              <a:t>tumour</a:t>
            </a:r>
            <a:r>
              <a:rPr lang="en-US" sz="2000" b="0" i="0" dirty="0">
                <a:solidFill>
                  <a:srgbClr val="000000"/>
                </a:solidFill>
                <a:effectLst/>
                <a:latin typeface="+mj-lt"/>
              </a:rPr>
              <a:t> suppressor gene (e.g. the p53 gene that normally inhibits the growth of </a:t>
            </a:r>
            <a:r>
              <a:rPr lang="en-US" sz="2000" b="0" i="0" dirty="0" err="1">
                <a:solidFill>
                  <a:srgbClr val="000000"/>
                </a:solidFill>
                <a:effectLst/>
                <a:latin typeface="+mj-lt"/>
              </a:rPr>
              <a:t>tumours</a:t>
            </a:r>
            <a:r>
              <a:rPr lang="en-US" sz="2000" b="0" i="0" dirty="0">
                <a:solidFill>
                  <a:srgbClr val="000000"/>
                </a:solidFill>
                <a:effectLst/>
                <a:latin typeface="+mj-lt"/>
              </a:rPr>
              <a:t>) resulting in inability to stop uncontrolled cell division</a:t>
            </a:r>
            <a:r>
              <a:rPr lang="en-US" b="0" i="0" dirty="0">
                <a:solidFill>
                  <a:srgbClr val="000000"/>
                </a:solidFill>
                <a:effectLst/>
                <a:latin typeface="+mj-lt"/>
              </a:rPr>
              <a:t>.</a:t>
            </a:r>
          </a:p>
          <a:p>
            <a:pPr>
              <a:lnSpc>
                <a:spcPct val="110000"/>
              </a:lnSpc>
            </a:pPr>
            <a:endParaRPr lang="en-US" dirty="0"/>
          </a:p>
        </p:txBody>
      </p:sp>
      <p:sp>
        <p:nvSpPr>
          <p:cNvPr id="4" name="Footer Placeholder 3">
            <a:extLst>
              <a:ext uri="{FF2B5EF4-FFF2-40B4-BE49-F238E27FC236}">
                <a16:creationId xmlns:a16="http://schemas.microsoft.com/office/drawing/2014/main" id="{ABA64F16-8508-4BF5-8031-DD32948F6B6A}"/>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60379F23-DA75-4D84-937F-E11B94399F08}"/>
              </a:ext>
            </a:extLst>
          </p:cNvPr>
          <p:cNvSpPr>
            <a:spLocks noGrp="1"/>
          </p:cNvSpPr>
          <p:nvPr>
            <p:ph type="sldNum" sz="quarter" idx="12"/>
          </p:nvPr>
        </p:nvSpPr>
        <p:spPr/>
        <p:txBody>
          <a:bodyPr/>
          <a:lstStyle/>
          <a:p>
            <a:fld id="{D67DC517-3684-47C8-89DE-147FCAD4CFE2}" type="slidenum">
              <a:rPr lang="en-US" smtClean="0"/>
              <a:t>6</a:t>
            </a:fld>
            <a:endParaRPr lang="en-US"/>
          </a:p>
        </p:txBody>
      </p:sp>
      <p:pic>
        <p:nvPicPr>
          <p:cNvPr id="6" name="Picture 5">
            <a:extLst>
              <a:ext uri="{FF2B5EF4-FFF2-40B4-BE49-F238E27FC236}">
                <a16:creationId xmlns:a16="http://schemas.microsoft.com/office/drawing/2014/main" id="{A0746303-96AA-4AAC-99F3-C8E079C47DA2}"/>
              </a:ext>
            </a:extLst>
          </p:cNvPr>
          <p:cNvPicPr>
            <a:picLocks noChangeAspect="1"/>
          </p:cNvPicPr>
          <p:nvPr/>
        </p:nvPicPr>
        <p:blipFill>
          <a:blip r:embed="rId2"/>
          <a:stretch>
            <a:fillRect/>
          </a:stretch>
        </p:blipFill>
        <p:spPr>
          <a:xfrm>
            <a:off x="6229350" y="0"/>
            <a:ext cx="6176962" cy="2542841"/>
          </a:xfrm>
          <a:prstGeom prst="rect">
            <a:avLst/>
          </a:prstGeom>
        </p:spPr>
      </p:pic>
    </p:spTree>
    <p:extLst>
      <p:ext uri="{BB962C8B-B14F-4D97-AF65-F5344CB8AC3E}">
        <p14:creationId xmlns:p14="http://schemas.microsoft.com/office/powerpoint/2010/main" val="39426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006D-2237-4F42-978D-BFD71B4EA0B5}"/>
              </a:ext>
            </a:extLst>
          </p:cNvPr>
          <p:cNvSpPr>
            <a:spLocks noGrp="1"/>
          </p:cNvSpPr>
          <p:nvPr>
            <p:ph type="title"/>
          </p:nvPr>
        </p:nvSpPr>
        <p:spPr>
          <a:xfrm>
            <a:off x="1024128" y="342320"/>
            <a:ext cx="9720072" cy="1499616"/>
          </a:xfrm>
        </p:spPr>
        <p:txBody>
          <a:bodyPr/>
          <a:lstStyle/>
          <a:p>
            <a:r>
              <a:rPr lang="en-US" cap="none" dirty="0">
                <a:latin typeface="Berlin Sans FB Demi" panose="020E0802020502020306" pitchFamily="34" charset="0"/>
              </a:rPr>
              <a:t>Carcinogenesis</a:t>
            </a:r>
          </a:p>
        </p:txBody>
      </p:sp>
      <p:sp>
        <p:nvSpPr>
          <p:cNvPr id="3" name="Content Placeholder 2">
            <a:extLst>
              <a:ext uri="{FF2B5EF4-FFF2-40B4-BE49-F238E27FC236}">
                <a16:creationId xmlns:a16="http://schemas.microsoft.com/office/drawing/2014/main" id="{3602800E-E5F0-4FC7-888A-D86680CAEBC1}"/>
              </a:ext>
            </a:extLst>
          </p:cNvPr>
          <p:cNvSpPr>
            <a:spLocks noGrp="1"/>
          </p:cNvSpPr>
          <p:nvPr>
            <p:ph idx="1"/>
          </p:nvPr>
        </p:nvSpPr>
        <p:spPr>
          <a:xfrm>
            <a:off x="285751" y="1704465"/>
            <a:ext cx="6135028" cy="1881703"/>
          </a:xfrm>
          <a:solidFill>
            <a:schemeClr val="accent4">
              <a:lumMod val="20000"/>
              <a:lumOff val="80000"/>
            </a:schemeClr>
          </a:solidFill>
          <a:ln>
            <a:solidFill>
              <a:schemeClr val="accent1"/>
            </a:solidFill>
          </a:ln>
        </p:spPr>
        <p:txBody>
          <a:bodyPr>
            <a:normAutofit fontScale="92500"/>
          </a:bodyPr>
          <a:lstStyle/>
          <a:p>
            <a:pPr marL="285750" indent="-285750">
              <a:buFont typeface="Wingdings" panose="05000000000000000000" pitchFamily="2" charset="2"/>
              <a:buChar char="§"/>
            </a:pPr>
            <a:r>
              <a:rPr lang="en-US" sz="2000" b="0" i="0" dirty="0">
                <a:solidFill>
                  <a:srgbClr val="4D5156"/>
                </a:solidFill>
                <a:effectLst/>
              </a:rPr>
              <a:t>Carcinogenesis, also called oncogenesis or tumorigenesis, is the </a:t>
            </a:r>
            <a:r>
              <a:rPr lang="en-US" sz="2000" b="1" i="0" dirty="0">
                <a:solidFill>
                  <a:srgbClr val="4D5156"/>
                </a:solidFill>
                <a:effectLst/>
              </a:rPr>
              <a:t>formation of a cancer</a:t>
            </a:r>
            <a:r>
              <a:rPr lang="en-US" sz="2000" b="0" i="0" dirty="0">
                <a:solidFill>
                  <a:srgbClr val="4D5156"/>
                </a:solidFill>
                <a:effectLst/>
              </a:rPr>
              <a:t>, whereby </a:t>
            </a:r>
            <a:r>
              <a:rPr lang="en-US" sz="2000" b="1" i="0" dirty="0">
                <a:solidFill>
                  <a:srgbClr val="4D5156"/>
                </a:solidFill>
                <a:effectLst/>
              </a:rPr>
              <a:t>normal cells are transformed into cancer cells</a:t>
            </a:r>
            <a:r>
              <a:rPr lang="en-US" sz="2000" b="0" i="0" dirty="0">
                <a:solidFill>
                  <a:srgbClr val="4D5156"/>
                </a:solidFill>
                <a:effectLst/>
              </a:rPr>
              <a:t>. </a:t>
            </a:r>
          </a:p>
          <a:p>
            <a:pPr marL="285750" indent="-285750">
              <a:buFont typeface="Wingdings" panose="05000000000000000000" pitchFamily="2" charset="2"/>
              <a:buChar char="§"/>
            </a:pPr>
            <a:r>
              <a:rPr lang="en-US" sz="2000" b="0" i="0" dirty="0">
                <a:solidFill>
                  <a:srgbClr val="4D5156"/>
                </a:solidFill>
                <a:effectLst/>
              </a:rPr>
              <a:t>The process is characterized by changes at the cellular, genetic, and epigenetic levels and abnormal cell division.</a:t>
            </a:r>
            <a:endParaRPr lang="en-US" sz="2000" dirty="0"/>
          </a:p>
        </p:txBody>
      </p:sp>
      <p:sp>
        <p:nvSpPr>
          <p:cNvPr id="4" name="Footer Placeholder 3">
            <a:extLst>
              <a:ext uri="{FF2B5EF4-FFF2-40B4-BE49-F238E27FC236}">
                <a16:creationId xmlns:a16="http://schemas.microsoft.com/office/drawing/2014/main" id="{D3534771-9564-4D90-B881-D66427969FB5}"/>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9129D187-F0F2-4894-BD87-C9EDC0BBC1FF}"/>
              </a:ext>
            </a:extLst>
          </p:cNvPr>
          <p:cNvSpPr>
            <a:spLocks noGrp="1"/>
          </p:cNvSpPr>
          <p:nvPr>
            <p:ph type="sldNum" sz="quarter" idx="12"/>
          </p:nvPr>
        </p:nvSpPr>
        <p:spPr/>
        <p:txBody>
          <a:bodyPr/>
          <a:lstStyle/>
          <a:p>
            <a:fld id="{D67DC517-3684-47C8-89DE-147FCAD4CFE2}" type="slidenum">
              <a:rPr lang="en-US" smtClean="0"/>
              <a:t>7</a:t>
            </a:fld>
            <a:endParaRPr lang="en-US"/>
          </a:p>
        </p:txBody>
      </p:sp>
      <p:sp>
        <p:nvSpPr>
          <p:cNvPr id="7" name="TextBox 6">
            <a:extLst>
              <a:ext uri="{FF2B5EF4-FFF2-40B4-BE49-F238E27FC236}">
                <a16:creationId xmlns:a16="http://schemas.microsoft.com/office/drawing/2014/main" id="{97F3E0EB-D250-4E10-8892-DFB6BE6B7E1D}"/>
              </a:ext>
            </a:extLst>
          </p:cNvPr>
          <p:cNvSpPr txBox="1"/>
          <p:nvPr/>
        </p:nvSpPr>
        <p:spPr>
          <a:xfrm>
            <a:off x="6460655" y="170423"/>
            <a:ext cx="4863511" cy="3416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l"/>
            <a:r>
              <a:rPr lang="en-US" b="0" i="0" dirty="0">
                <a:solidFill>
                  <a:srgbClr val="000000"/>
                </a:solidFill>
                <a:effectLst/>
              </a:rPr>
              <a:t>The key biological capabilities that enable the multistep development of cancer include:</a:t>
            </a:r>
          </a:p>
          <a:p>
            <a:pPr marL="342900" indent="-342900" algn="l">
              <a:buFont typeface="Arial" panose="020B0604020202020204" pitchFamily="34" charset="0"/>
              <a:buChar char="•"/>
            </a:pPr>
            <a:r>
              <a:rPr lang="en-US" b="0" i="0" dirty="0">
                <a:solidFill>
                  <a:srgbClr val="C00000"/>
                </a:solidFill>
                <a:effectLst/>
              </a:rPr>
              <a:t>resisting cell death</a:t>
            </a:r>
          </a:p>
          <a:p>
            <a:pPr marL="342900" indent="-342900" algn="l">
              <a:buFont typeface="Arial" panose="020B0604020202020204" pitchFamily="34" charset="0"/>
              <a:buChar char="•"/>
            </a:pPr>
            <a:r>
              <a:rPr lang="en-US" b="0" i="0" dirty="0">
                <a:solidFill>
                  <a:srgbClr val="C00000"/>
                </a:solidFill>
                <a:effectLst/>
              </a:rPr>
              <a:t>avoiding immune destruction</a:t>
            </a:r>
          </a:p>
          <a:p>
            <a:pPr marL="342900" indent="-342900" algn="l">
              <a:buFont typeface="Arial" panose="020B0604020202020204" pitchFamily="34" charset="0"/>
              <a:buChar char="•"/>
            </a:pPr>
            <a:r>
              <a:rPr lang="en-US" b="0" i="0" dirty="0">
                <a:solidFill>
                  <a:srgbClr val="C00000"/>
                </a:solidFill>
                <a:effectLst/>
              </a:rPr>
              <a:t>evading growth suppressors</a:t>
            </a:r>
          </a:p>
          <a:p>
            <a:pPr marL="342900" indent="-342900" algn="l">
              <a:buFont typeface="Arial" panose="020B0604020202020204" pitchFamily="34" charset="0"/>
              <a:buChar char="•"/>
            </a:pPr>
            <a:r>
              <a:rPr lang="en-US" b="0" i="0" dirty="0">
                <a:solidFill>
                  <a:srgbClr val="C00000"/>
                </a:solidFill>
                <a:effectLst/>
              </a:rPr>
              <a:t>deregulating cellular energetics</a:t>
            </a:r>
          </a:p>
          <a:p>
            <a:pPr marL="342900" indent="-342900" algn="l">
              <a:buFont typeface="Arial" panose="020B0604020202020204" pitchFamily="34" charset="0"/>
              <a:buChar char="•"/>
            </a:pPr>
            <a:r>
              <a:rPr lang="en-US" b="0" i="0" dirty="0">
                <a:solidFill>
                  <a:srgbClr val="C00000"/>
                </a:solidFill>
                <a:effectLst/>
              </a:rPr>
              <a:t>sustaining proliferative signaling</a:t>
            </a:r>
          </a:p>
          <a:p>
            <a:pPr marL="342900" indent="-342900" algn="l">
              <a:buFont typeface="Arial" panose="020B0604020202020204" pitchFamily="34" charset="0"/>
              <a:buChar char="•"/>
            </a:pPr>
            <a:r>
              <a:rPr lang="en-US" b="0" i="0" dirty="0">
                <a:solidFill>
                  <a:srgbClr val="C00000"/>
                </a:solidFill>
                <a:effectLst/>
              </a:rPr>
              <a:t>enabling replicative immortality</a:t>
            </a:r>
          </a:p>
          <a:p>
            <a:pPr marL="342900" indent="-342900" algn="l">
              <a:buFont typeface="Arial" panose="020B0604020202020204" pitchFamily="34" charset="0"/>
              <a:buChar char="•"/>
            </a:pPr>
            <a:r>
              <a:rPr lang="en-US" b="0" i="0" dirty="0">
                <a:solidFill>
                  <a:srgbClr val="C00000"/>
                </a:solidFill>
                <a:effectLst/>
              </a:rPr>
              <a:t>genome instability and mutation</a:t>
            </a:r>
          </a:p>
          <a:p>
            <a:pPr marL="342900" indent="-342900" algn="l">
              <a:buFont typeface="Arial" panose="020B0604020202020204" pitchFamily="34" charset="0"/>
              <a:buChar char="•"/>
            </a:pPr>
            <a:r>
              <a:rPr lang="en-US" b="0" i="0" dirty="0">
                <a:solidFill>
                  <a:srgbClr val="C00000"/>
                </a:solidFill>
                <a:effectLst/>
              </a:rPr>
              <a:t>inactivating invasion and metastasis</a:t>
            </a:r>
          </a:p>
          <a:p>
            <a:pPr marL="342900" indent="-342900" algn="l">
              <a:buFont typeface="Arial" panose="020B0604020202020204" pitchFamily="34" charset="0"/>
              <a:buChar char="•"/>
            </a:pPr>
            <a:r>
              <a:rPr lang="en-US" b="0" i="0" dirty="0" err="1">
                <a:solidFill>
                  <a:srgbClr val="C00000"/>
                </a:solidFill>
                <a:effectLst/>
              </a:rPr>
              <a:t>tumour</a:t>
            </a:r>
            <a:r>
              <a:rPr lang="en-US" b="0" i="0" dirty="0">
                <a:solidFill>
                  <a:srgbClr val="C00000"/>
                </a:solidFill>
                <a:effectLst/>
              </a:rPr>
              <a:t>-promoting inflammation</a:t>
            </a:r>
          </a:p>
          <a:p>
            <a:pPr marL="342900" indent="-342900" algn="l">
              <a:buFont typeface="Arial" panose="020B0604020202020204" pitchFamily="34" charset="0"/>
              <a:buChar char="•"/>
            </a:pPr>
            <a:r>
              <a:rPr lang="en-US" b="0" i="0" dirty="0">
                <a:solidFill>
                  <a:srgbClr val="C00000"/>
                </a:solidFill>
                <a:effectLst/>
              </a:rPr>
              <a:t>inducing angiogenesis.</a:t>
            </a:r>
          </a:p>
        </p:txBody>
      </p:sp>
      <p:pic>
        <p:nvPicPr>
          <p:cNvPr id="3074" name="Picture 2" descr="Carcinogenesis - Mechanism of action. Proto-Oncogenes vs Oncogenes, tumor  suppressor gene P53 - YouTube">
            <a:extLst>
              <a:ext uri="{FF2B5EF4-FFF2-40B4-BE49-F238E27FC236}">
                <a16:creationId xmlns:a16="http://schemas.microsoft.com/office/drawing/2014/main" id="{823F06A5-9C75-4EDA-8736-F2701C29F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627" y="3843335"/>
            <a:ext cx="6492885" cy="278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barn(inVertical)">
                                      <p:cBhvr>
                                        <p:cTn id="3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0C9B-44FB-495F-86CF-4766A66A3A22}"/>
              </a:ext>
            </a:extLst>
          </p:cNvPr>
          <p:cNvSpPr>
            <a:spLocks noGrp="1"/>
          </p:cNvSpPr>
          <p:nvPr>
            <p:ph type="title"/>
          </p:nvPr>
        </p:nvSpPr>
        <p:spPr>
          <a:xfrm>
            <a:off x="852683" y="449778"/>
            <a:ext cx="4876610" cy="1499616"/>
          </a:xfrm>
        </p:spPr>
        <p:txBody>
          <a:bodyPr/>
          <a:lstStyle/>
          <a:p>
            <a:r>
              <a:rPr lang="en-US" cap="none" dirty="0">
                <a:latin typeface="Berlin Sans FB Demi" panose="020E0802020502020306" pitchFamily="34" charset="0"/>
              </a:rPr>
              <a:t>Genetics and cancer</a:t>
            </a:r>
          </a:p>
        </p:txBody>
      </p:sp>
      <p:sp>
        <p:nvSpPr>
          <p:cNvPr id="3" name="Content Placeholder 2">
            <a:extLst>
              <a:ext uri="{FF2B5EF4-FFF2-40B4-BE49-F238E27FC236}">
                <a16:creationId xmlns:a16="http://schemas.microsoft.com/office/drawing/2014/main" id="{E7B68C5B-848A-4C62-A038-5AD822EBEC7C}"/>
              </a:ext>
            </a:extLst>
          </p:cNvPr>
          <p:cNvSpPr>
            <a:spLocks noGrp="1"/>
          </p:cNvSpPr>
          <p:nvPr>
            <p:ph idx="1"/>
          </p:nvPr>
        </p:nvSpPr>
        <p:spPr>
          <a:xfrm>
            <a:off x="5729293" y="1199586"/>
            <a:ext cx="5901460" cy="4638675"/>
          </a:xfr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lin ang="2700000" scaled="1"/>
            <a:tileRect/>
          </a:gradFill>
        </p:spPr>
        <p:txBody>
          <a:bodyPr>
            <a:normAutofit fontScale="92500"/>
          </a:bodyPr>
          <a:lstStyle/>
          <a:p>
            <a:pPr marL="228600" indent="-228600">
              <a:lnSpc>
                <a:spcPct val="110000"/>
              </a:lnSpc>
              <a:buFont typeface="Wingdings" panose="05000000000000000000" pitchFamily="2" charset="2"/>
              <a:buChar char="§"/>
            </a:pPr>
            <a:r>
              <a:rPr lang="en-US" dirty="0"/>
              <a:t>The transformation of normal, healthy cells into diseased cancer cells is directly attributable to genetic damage causing </a:t>
            </a:r>
            <a:r>
              <a:rPr lang="en-US" b="1" dirty="0">
                <a:solidFill>
                  <a:srgbClr val="C00000"/>
                </a:solidFill>
              </a:rPr>
              <a:t>DNA abnormalities that alter cell growth, proliferation and survival</a:t>
            </a:r>
            <a:r>
              <a:rPr lang="en-US" dirty="0"/>
              <a:t>. </a:t>
            </a:r>
          </a:p>
          <a:p>
            <a:pPr marL="228600" indent="-228600">
              <a:lnSpc>
                <a:spcPct val="110000"/>
              </a:lnSpc>
              <a:buFont typeface="Wingdings" panose="05000000000000000000" pitchFamily="2" charset="2"/>
              <a:buChar char="§"/>
            </a:pPr>
            <a:r>
              <a:rPr lang="en-US" dirty="0"/>
              <a:t>These abnormal genetic changes are termed mutations and may take the form of any of a number of alterations in the </a:t>
            </a:r>
            <a:r>
              <a:rPr lang="en-US" b="1" dirty="0">
                <a:solidFill>
                  <a:srgbClr val="C00000"/>
                </a:solidFill>
              </a:rPr>
              <a:t>DNA sequence of a cell</a:t>
            </a:r>
            <a:r>
              <a:rPr lang="en-US" dirty="0"/>
              <a:t>. </a:t>
            </a:r>
          </a:p>
          <a:p>
            <a:pPr marL="228600" indent="-228600">
              <a:lnSpc>
                <a:spcPct val="110000"/>
              </a:lnSpc>
              <a:buFont typeface="Wingdings" panose="05000000000000000000" pitchFamily="2" charset="2"/>
              <a:buChar char="§"/>
            </a:pPr>
            <a:r>
              <a:rPr lang="en-US" dirty="0"/>
              <a:t>Mutations may include </a:t>
            </a:r>
            <a:r>
              <a:rPr lang="en-US" b="1" dirty="0">
                <a:solidFill>
                  <a:srgbClr val="C00000"/>
                </a:solidFill>
              </a:rPr>
              <a:t>point mutation, deletion, translocation, and inversion</a:t>
            </a:r>
            <a:r>
              <a:rPr lang="en-US" dirty="0"/>
              <a:t>. </a:t>
            </a:r>
          </a:p>
          <a:p>
            <a:pPr marL="228600" indent="-228600">
              <a:lnSpc>
                <a:spcPct val="110000"/>
              </a:lnSpc>
              <a:buFont typeface="Wingdings" panose="05000000000000000000" pitchFamily="2" charset="2"/>
              <a:buChar char="§"/>
            </a:pPr>
            <a:r>
              <a:rPr lang="en-US" dirty="0"/>
              <a:t>The eventual impact of a mutation </a:t>
            </a:r>
            <a:r>
              <a:rPr lang="en-US" dirty="0">
                <a:solidFill>
                  <a:srgbClr val="C00000"/>
                </a:solidFill>
              </a:rPr>
              <a:t>depends on where in the genetic sequence</a:t>
            </a:r>
            <a:r>
              <a:rPr lang="en-US" dirty="0"/>
              <a:t> the error occurs.</a:t>
            </a:r>
          </a:p>
        </p:txBody>
      </p:sp>
      <p:sp>
        <p:nvSpPr>
          <p:cNvPr id="4" name="Footer Placeholder 3">
            <a:extLst>
              <a:ext uri="{FF2B5EF4-FFF2-40B4-BE49-F238E27FC236}">
                <a16:creationId xmlns:a16="http://schemas.microsoft.com/office/drawing/2014/main" id="{7E5E2783-1183-485E-B4B9-918CB221EC1D}"/>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57C19CCC-C5FD-499B-A723-97AF5977F849}"/>
              </a:ext>
            </a:extLst>
          </p:cNvPr>
          <p:cNvSpPr>
            <a:spLocks noGrp="1"/>
          </p:cNvSpPr>
          <p:nvPr>
            <p:ph type="sldNum" sz="quarter" idx="12"/>
          </p:nvPr>
        </p:nvSpPr>
        <p:spPr/>
        <p:txBody>
          <a:bodyPr/>
          <a:lstStyle/>
          <a:p>
            <a:fld id="{D67DC517-3684-47C8-89DE-147FCAD4CFE2}" type="slidenum">
              <a:rPr lang="en-US" smtClean="0"/>
              <a:t>8</a:t>
            </a:fld>
            <a:endParaRPr lang="en-US"/>
          </a:p>
        </p:txBody>
      </p:sp>
      <p:pic>
        <p:nvPicPr>
          <p:cNvPr id="6" name="Picture 5">
            <a:extLst>
              <a:ext uri="{FF2B5EF4-FFF2-40B4-BE49-F238E27FC236}">
                <a16:creationId xmlns:a16="http://schemas.microsoft.com/office/drawing/2014/main" id="{79A51FF0-F90E-4D7B-98CD-237425699322}"/>
              </a:ext>
            </a:extLst>
          </p:cNvPr>
          <p:cNvPicPr>
            <a:picLocks noChangeAspect="1"/>
          </p:cNvPicPr>
          <p:nvPr/>
        </p:nvPicPr>
        <p:blipFill>
          <a:blip r:embed="rId2"/>
          <a:stretch>
            <a:fillRect/>
          </a:stretch>
        </p:blipFill>
        <p:spPr>
          <a:xfrm>
            <a:off x="1024128" y="1889181"/>
            <a:ext cx="4133850" cy="4638675"/>
          </a:xfrm>
          <a:prstGeom prst="rect">
            <a:avLst/>
          </a:prstGeom>
        </p:spPr>
      </p:pic>
    </p:spTree>
    <p:extLst>
      <p:ext uri="{BB962C8B-B14F-4D97-AF65-F5344CB8AC3E}">
        <p14:creationId xmlns:p14="http://schemas.microsoft.com/office/powerpoint/2010/main" val="1410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43FA-25D0-45F4-BB1D-6985EE97454B}"/>
              </a:ext>
            </a:extLst>
          </p:cNvPr>
          <p:cNvSpPr>
            <a:spLocks noGrp="1"/>
          </p:cNvSpPr>
          <p:nvPr>
            <p:ph type="title"/>
          </p:nvPr>
        </p:nvSpPr>
        <p:spPr>
          <a:xfrm>
            <a:off x="1024128" y="585216"/>
            <a:ext cx="5071872" cy="1499616"/>
          </a:xfrm>
        </p:spPr>
        <p:txBody>
          <a:bodyPr/>
          <a:lstStyle/>
          <a:p>
            <a:r>
              <a:rPr lang="en-US" cap="none" dirty="0">
                <a:latin typeface="Berlin Sans FB Demi" panose="020E0802020502020306" pitchFamily="34" charset="0"/>
              </a:rPr>
              <a:t>Hormones and cancer</a:t>
            </a:r>
          </a:p>
        </p:txBody>
      </p:sp>
      <p:sp>
        <p:nvSpPr>
          <p:cNvPr id="3" name="Content Placeholder 2">
            <a:extLst>
              <a:ext uri="{FF2B5EF4-FFF2-40B4-BE49-F238E27FC236}">
                <a16:creationId xmlns:a16="http://schemas.microsoft.com/office/drawing/2014/main" id="{64F64874-444F-45C6-8160-12B595046C8A}"/>
              </a:ext>
            </a:extLst>
          </p:cNvPr>
          <p:cNvSpPr>
            <a:spLocks noGrp="1"/>
          </p:cNvSpPr>
          <p:nvPr>
            <p:ph idx="1"/>
          </p:nvPr>
        </p:nvSpPr>
        <p:spPr>
          <a:xfrm>
            <a:off x="1024129" y="2286000"/>
            <a:ext cx="4776596" cy="4023360"/>
          </a:xfrm>
        </p:spPr>
        <p:txBody>
          <a:bodyPr>
            <a:normAutofit/>
          </a:bodyPr>
          <a:lstStyle/>
          <a:p>
            <a:pPr marL="285750" indent="-285750">
              <a:buFont typeface="Wingdings" panose="05000000000000000000" pitchFamily="2" charset="2"/>
              <a:buChar char="§"/>
            </a:pPr>
            <a:r>
              <a:rPr lang="en-US" b="1" dirty="0">
                <a:solidFill>
                  <a:srgbClr val="C00000"/>
                </a:solidFill>
              </a:rPr>
              <a:t>Excessive hormonal </a:t>
            </a:r>
            <a:r>
              <a:rPr lang="en-US" dirty="0"/>
              <a:t>stimulation of cell proliferation increases the risk of mutation and subsequent proliferation of clones of mutated cells. </a:t>
            </a:r>
          </a:p>
          <a:p>
            <a:pPr marL="285750" indent="-285750">
              <a:buFont typeface="Wingdings" panose="05000000000000000000" pitchFamily="2" charset="2"/>
              <a:buChar char="§"/>
            </a:pPr>
            <a:r>
              <a:rPr lang="en-US" dirty="0"/>
              <a:t>Hormones are therefore capable of acting as </a:t>
            </a:r>
            <a:r>
              <a:rPr lang="en-US" dirty="0">
                <a:solidFill>
                  <a:srgbClr val="C00000"/>
                </a:solidFill>
              </a:rPr>
              <a:t>powerful carcinogens</a:t>
            </a:r>
            <a:r>
              <a:rPr lang="en-US" dirty="0"/>
              <a:t>, and are considered a 'complete carcinogen' because of their ability to </a:t>
            </a:r>
            <a:r>
              <a:rPr lang="en-US" dirty="0">
                <a:solidFill>
                  <a:srgbClr val="C00000"/>
                </a:solidFill>
              </a:rPr>
              <a:t>both initiate and promote the development of cancer.</a:t>
            </a:r>
          </a:p>
        </p:txBody>
      </p:sp>
      <p:sp>
        <p:nvSpPr>
          <p:cNvPr id="4" name="Footer Placeholder 3">
            <a:extLst>
              <a:ext uri="{FF2B5EF4-FFF2-40B4-BE49-F238E27FC236}">
                <a16:creationId xmlns:a16="http://schemas.microsoft.com/office/drawing/2014/main" id="{14B25B30-6904-43C0-9FD9-CDBC0F386145}"/>
              </a:ext>
            </a:extLst>
          </p:cNvPr>
          <p:cNvSpPr>
            <a:spLocks noGrp="1"/>
          </p:cNvSpPr>
          <p:nvPr>
            <p:ph type="ftr" sz="quarter" idx="11"/>
          </p:nvPr>
        </p:nvSpPr>
        <p:spPr/>
        <p:txBody>
          <a:bodyPr/>
          <a:lstStyle/>
          <a:p>
            <a:r>
              <a:rPr lang="en-US"/>
              <a:t>Carcinogenesis_bnsc</a:t>
            </a:r>
          </a:p>
        </p:txBody>
      </p:sp>
      <p:sp>
        <p:nvSpPr>
          <p:cNvPr id="5" name="Slide Number Placeholder 4">
            <a:extLst>
              <a:ext uri="{FF2B5EF4-FFF2-40B4-BE49-F238E27FC236}">
                <a16:creationId xmlns:a16="http://schemas.microsoft.com/office/drawing/2014/main" id="{A84FE250-207F-49CB-AE16-DEC88954FE97}"/>
              </a:ext>
            </a:extLst>
          </p:cNvPr>
          <p:cNvSpPr>
            <a:spLocks noGrp="1"/>
          </p:cNvSpPr>
          <p:nvPr>
            <p:ph type="sldNum" sz="quarter" idx="12"/>
          </p:nvPr>
        </p:nvSpPr>
        <p:spPr/>
        <p:txBody>
          <a:bodyPr/>
          <a:lstStyle/>
          <a:p>
            <a:fld id="{D67DC517-3684-47C8-89DE-147FCAD4CFE2}" type="slidenum">
              <a:rPr lang="en-US" smtClean="0"/>
              <a:t>9</a:t>
            </a:fld>
            <a:endParaRPr lang="en-US"/>
          </a:p>
        </p:txBody>
      </p:sp>
      <p:sp>
        <p:nvSpPr>
          <p:cNvPr id="7" name="TextBox 6">
            <a:extLst>
              <a:ext uri="{FF2B5EF4-FFF2-40B4-BE49-F238E27FC236}">
                <a16:creationId xmlns:a16="http://schemas.microsoft.com/office/drawing/2014/main" id="{3A6CCD0E-703C-47BB-94AE-514E95C5297E}"/>
              </a:ext>
            </a:extLst>
          </p:cNvPr>
          <p:cNvSpPr txBox="1"/>
          <p:nvPr/>
        </p:nvSpPr>
        <p:spPr>
          <a:xfrm>
            <a:off x="6096000" y="766732"/>
            <a:ext cx="5474493" cy="5324535"/>
          </a:xfrm>
          <a:prstGeom prst="rect">
            <a:avLst/>
          </a:prstGeom>
          <a:blipFill>
            <a:blip r:embed="rId2"/>
            <a:tile tx="0" ty="0" sx="100000" sy="100000" flip="none" algn="tl"/>
          </a:blipFill>
        </p:spPr>
        <p:txBody>
          <a:bodyPr wrap="square">
            <a:spAutoFit/>
          </a:bodyPr>
          <a:lstStyle/>
          <a:p>
            <a:pPr marL="285750" indent="-285750">
              <a:buFont typeface="Wingdings" panose="05000000000000000000" pitchFamily="2" charset="2"/>
              <a:buChar char="§"/>
            </a:pPr>
            <a:r>
              <a:rPr lang="en-US" sz="2000" dirty="0"/>
              <a:t>Hormones have been implicated in the genesis of </a:t>
            </a:r>
            <a:r>
              <a:rPr lang="en-US" sz="2000" b="1" dirty="0"/>
              <a:t>breast, prostate, uterine, ovarian, testicular, thyroid and bone cancers</a:t>
            </a:r>
            <a:r>
              <a:rPr lang="en-US" sz="2000" dirty="0"/>
              <a:t>.</a:t>
            </a:r>
          </a:p>
          <a:p>
            <a:endParaRPr lang="en-US" sz="2000" dirty="0"/>
          </a:p>
          <a:p>
            <a:r>
              <a:rPr lang="en-US" sz="2000" dirty="0"/>
              <a:t>Example:</a:t>
            </a:r>
          </a:p>
          <a:p>
            <a:pPr marL="285750" indent="-285750">
              <a:buFont typeface="Wingdings" panose="05000000000000000000" pitchFamily="2" charset="2"/>
              <a:buChar char="§"/>
            </a:pPr>
            <a:r>
              <a:rPr lang="en-US" sz="2000" dirty="0"/>
              <a:t>Increased exposure to the hormones estrogen and progesterone in females has been demonstrated to increase the risk of breast cancer. </a:t>
            </a:r>
          </a:p>
          <a:p>
            <a:pPr marL="285750" indent="-285750">
              <a:buFont typeface="Wingdings" panose="05000000000000000000" pitchFamily="2" charset="2"/>
              <a:buChar char="§"/>
            </a:pPr>
            <a:r>
              <a:rPr lang="en-US" sz="2000" dirty="0"/>
              <a:t>The early onset of menstruation, late first pregnancy, obesity, late menopause and the use of oral contraceptives all increase the exposure of breast tissue to estrogen, stimulating increased proliferation. </a:t>
            </a:r>
          </a:p>
          <a:p>
            <a:pPr marL="285750" indent="-285750">
              <a:buFont typeface="Wingdings" panose="05000000000000000000" pitchFamily="2" charset="2"/>
              <a:buChar char="§"/>
            </a:pPr>
            <a:r>
              <a:rPr lang="en-US" sz="2000" dirty="0"/>
              <a:t>The male sex hormone testosterone has been implicated in the development of prostate cancer.</a:t>
            </a:r>
          </a:p>
        </p:txBody>
      </p:sp>
    </p:spTree>
    <p:extLst>
      <p:ext uri="{BB962C8B-B14F-4D97-AF65-F5344CB8AC3E}">
        <p14:creationId xmlns:p14="http://schemas.microsoft.com/office/powerpoint/2010/main" val="318240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152</TotalTime>
  <Words>1921</Words>
  <Application>Microsoft Office PowerPoint</Application>
  <PresentationFormat>Widescreen</PresentationFormat>
  <Paragraphs>177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vt:lpstr>
      <vt:lpstr>Berlin Sans FB Demi</vt:lpstr>
      <vt:lpstr>Calibri</vt:lpstr>
      <vt:lpstr>Cambria</vt:lpstr>
      <vt:lpstr>Tw Cen MT</vt:lpstr>
      <vt:lpstr>Wingdings</vt:lpstr>
      <vt:lpstr>Wingdings 3</vt:lpstr>
      <vt:lpstr>Integral</vt:lpstr>
      <vt:lpstr>Carcinogenesis</vt:lpstr>
      <vt:lpstr>Learning Objectives</vt:lpstr>
      <vt:lpstr>Cell</vt:lpstr>
      <vt:lpstr>Normal Proliferation Cell</vt:lpstr>
      <vt:lpstr>ABnormal Proliferation Cell</vt:lpstr>
      <vt:lpstr>DNA Mutation</vt:lpstr>
      <vt:lpstr>Carcinogenesis</vt:lpstr>
      <vt:lpstr>Genetics and cancer</vt:lpstr>
      <vt:lpstr>Hormones and cancer</vt:lpstr>
      <vt:lpstr>PowerPoint Presentation</vt:lpstr>
      <vt:lpstr>The Immune System And Cancer</vt:lpstr>
      <vt:lpstr>Benign And Maligna</vt:lpstr>
      <vt:lpstr>Invasion</vt:lpstr>
      <vt:lpstr>Metastasis</vt:lpstr>
      <vt:lpstr>Angiogenesis</vt:lpstr>
      <vt:lpstr>Diagnosing Cancer</vt:lpstr>
      <vt:lpstr>Grade and staging: histopathological review</vt:lpstr>
      <vt:lpstr>The Tumor-node-metastasis (TNM) Staging System</vt:lpstr>
      <vt:lpstr>Cancer treatment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Carcinogenesis</dc:title>
  <dc:creator>dell</dc:creator>
  <cp:lastModifiedBy>dell</cp:lastModifiedBy>
  <cp:revision>3</cp:revision>
  <dcterms:created xsi:type="dcterms:W3CDTF">2022-07-12T10:32:42Z</dcterms:created>
  <dcterms:modified xsi:type="dcterms:W3CDTF">2022-07-12T13:16:51Z</dcterms:modified>
</cp:coreProperties>
</file>