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7" r:id="rId2"/>
  </p:sldMasterIdLst>
  <p:notesMasterIdLst>
    <p:notesMasterId r:id="rId27"/>
  </p:notesMasterIdLst>
  <p:sldIdLst>
    <p:sldId id="256" r:id="rId3"/>
    <p:sldId id="257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6" r:id="rId19"/>
    <p:sldId id="278" r:id="rId20"/>
    <p:sldId id="279" r:id="rId21"/>
    <p:sldId id="280" r:id="rId22"/>
    <p:sldId id="271" r:id="rId23"/>
    <p:sldId id="272" r:id="rId24"/>
    <p:sldId id="274" r:id="rId25"/>
    <p:sldId id="27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67B70-EC42-4BD2-8CBA-637E5632E572}" type="datetimeFigureOut">
              <a:rPr lang="id-ID" smtClean="0"/>
              <a:t>03/11/2018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E203D-EDA7-4F1C-9428-B439106E90C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314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03B7D6-BD50-4C22-8F43-083B570EE45C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378107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DB8BC2-2F9C-4E8D-AB48-0AFCA683F009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68636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5451" y="1752601"/>
            <a:ext cx="11766549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sz="1800" smtClean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sz="1800" smtClean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80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80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800">
                <a:solidFill>
                  <a:srgbClr val="FFFFFF"/>
                </a:solidFill>
              </a:endParaRPr>
            </a:p>
          </p:txBody>
        </p:sp>
      </p:grpSp>
      <p:sp>
        <p:nvSpPr>
          <p:cNvPr id="235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1905001"/>
            <a:ext cx="103632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962400"/>
            <a:ext cx="9042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320801" y="6245225"/>
            <a:ext cx="2535767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624917" y="624522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384BAC-F256-47BF-ACD2-0D3DE54A23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5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9290C-C66C-432D-8F6A-09A35BDD2AD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51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A0969-8341-4911-AEE7-FE6835A0960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83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2E517-773C-4CEF-A597-B76DA63FFE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31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85A92-D015-4091-937F-D63E16F089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1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FD157-B765-4507-A419-4EAFB8365E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55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7612B-87EA-4ABB-A609-64331604ED5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0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FC1D3-75D0-4982-ABF0-10A0A93A0CE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4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5E797-36C9-4FA3-80D0-8988D741F9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96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FF3F5-26EE-4E51-AA72-7084FE0F03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44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7951" y="244476"/>
            <a:ext cx="279611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44476"/>
            <a:ext cx="818515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07F09-0DFD-4BA2-95E5-F78A61E8F4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2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25451" y="1828800"/>
            <a:ext cx="11766549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sz="1800" smtClean="0">
                <a:solidFill>
                  <a:srgbClr val="FFFFFF"/>
                </a:solidFill>
              </a:endParaRPr>
            </a:p>
          </p:txBody>
        </p:sp>
        <p:sp>
          <p:nvSpPr>
            <p:cNvPr id="2253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800">
                <a:solidFill>
                  <a:srgbClr val="FFFFFF"/>
                </a:solidFill>
              </a:endParaRPr>
            </a:p>
          </p:txBody>
        </p:sp>
        <p:sp>
          <p:nvSpPr>
            <p:cNvPr id="2253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800">
                <a:solidFill>
                  <a:srgbClr val="FFFFFF"/>
                </a:solidFill>
              </a:endParaRPr>
            </a:p>
          </p:txBody>
        </p:sp>
        <p:sp>
          <p:nvSpPr>
            <p:cNvPr id="2253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800">
                <a:solidFill>
                  <a:srgbClr val="FFFFFF"/>
                </a:solidFill>
              </a:endParaRPr>
            </a:p>
          </p:txBody>
        </p:sp>
        <p:sp>
          <p:nvSpPr>
            <p:cNvPr id="2253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800">
                <a:solidFill>
                  <a:srgbClr val="FFFFFF"/>
                </a:solidFill>
              </a:endParaRPr>
            </a:p>
          </p:txBody>
        </p:sp>
        <p:sp>
          <p:nvSpPr>
            <p:cNvPr id="2253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800">
                <a:solidFill>
                  <a:srgbClr val="FFFFFF"/>
                </a:solidFill>
              </a:endParaRPr>
            </a:p>
          </p:txBody>
        </p:sp>
      </p:grpSp>
      <p:sp>
        <p:nvSpPr>
          <p:cNvPr id="225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1" y="6245225"/>
            <a:ext cx="253576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5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9834" y="6245225"/>
            <a:ext cx="253576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C455BF2-B93F-4C72-AC9B-80286E243E03}" type="slidenum">
              <a:rPr lang="en-U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254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1" y="244476"/>
            <a:ext cx="1118023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4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117600" y="1905000"/>
            <a:ext cx="1067646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8702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PEMBELAHAN SEL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15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000" y="579549"/>
            <a:ext cx="10571998" cy="58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001" y="447188"/>
            <a:ext cx="10571998" cy="592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000" y="447188"/>
            <a:ext cx="10571998" cy="600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6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000" y="447188"/>
            <a:ext cx="10571997" cy="592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001" y="447188"/>
            <a:ext cx="10571998" cy="59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000" y="447188"/>
            <a:ext cx="10571998" cy="605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459" y="566670"/>
            <a:ext cx="10547797" cy="583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MEIOSIS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155" y="1584101"/>
            <a:ext cx="11153104" cy="482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MEIOSIS</a:t>
            </a:r>
          </a:p>
        </p:txBody>
      </p:sp>
      <p:pic>
        <p:nvPicPr>
          <p:cNvPr id="75780" name="Picture 4" descr="meio11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600200"/>
            <a:ext cx="70993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22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5003" y="2319159"/>
            <a:ext cx="11461639" cy="4223309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pt-BR" sz="2400" dirty="0"/>
              <a:t>Meiosis I, yang dibedakan atas beberapa fase :</a:t>
            </a:r>
            <a:endParaRPr lang="nl-NL" sz="2400" dirty="0"/>
          </a:p>
          <a:p>
            <a:pPr marL="990600" lvl="1" indent="-533400" eaLnBrk="1" hangingPunct="1">
              <a:lnSpc>
                <a:spcPct val="80000"/>
              </a:lnSpc>
              <a:buNone/>
              <a:defRPr/>
            </a:pPr>
            <a:r>
              <a:rPr lang="nl-NL" sz="2400" dirty="0"/>
              <a:t>(a),(b) Profase I, dibagi menjadi 5 tahap: leptoten, zigoten, pakiten, diploten, dan diakinesis</a:t>
            </a:r>
          </a:p>
          <a:p>
            <a:pPr marL="990600" lvl="1" indent="-533400" eaLnBrk="1" hangingPunct="1">
              <a:lnSpc>
                <a:spcPct val="80000"/>
              </a:lnSpc>
              <a:buNone/>
              <a:defRPr/>
            </a:pPr>
            <a:r>
              <a:rPr lang="nl-NL" sz="2400" dirty="0"/>
              <a:t>(c)   Metafase 1. bivalen-bivalen menempatkan diri dibidang tengah dari sel secara acak (random).</a:t>
            </a:r>
          </a:p>
          <a:p>
            <a:pPr marL="990600" lvl="1" indent="-533400" eaLnBrk="1" hangingPunct="1">
              <a:lnSpc>
                <a:spcPct val="80000"/>
              </a:lnSpc>
              <a:buNone/>
              <a:defRPr/>
            </a:pPr>
            <a:r>
              <a:rPr lang="nl-NL" sz="2400" dirty="0"/>
              <a:t>(d)	Anafase 1. Kini kromosom-kromosom homolog (masing-masing terdiri dari 2 kromatid) saling memisahkan diri dan ditarik oleh ben</a:t>
            </a:r>
            <a:r>
              <a:rPr lang="pt-BR" sz="2400" dirty="0"/>
              <a:t>ang-benang gelendong kekutub sel yang berlawanan. Berarti jumlah kromosom telah diparuh, dari keadaan diploid (2n) menjadi haploid (n)</a:t>
            </a:r>
          </a:p>
          <a:p>
            <a:pPr marL="990600" lvl="1" indent="-533400" eaLnBrk="1" hangingPunct="1">
              <a:lnSpc>
                <a:spcPct val="80000"/>
              </a:lnSpc>
              <a:buNone/>
              <a:defRPr/>
            </a:pPr>
            <a:r>
              <a:rPr lang="pt-BR" sz="2400" dirty="0"/>
              <a:t>(e)	Telofase 1. Sekarang berlanjut sitokinesis sehingga sel induk yang mula-mula diploid telah menjadi dua sel anakan masing-masing haploid.</a:t>
            </a:r>
            <a:endParaRPr lang="nl-NL" sz="2400" dirty="0"/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nl-NL" sz="2400" dirty="0"/>
              <a:t>	</a:t>
            </a:r>
            <a:r>
              <a:rPr lang="en-US" sz="2400" dirty="0"/>
              <a:t> 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254" y="0"/>
            <a:ext cx="6021388" cy="213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6" descr="meiosismorp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076" y="-148107"/>
            <a:ext cx="1981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49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6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PEMBELAHAN SEL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856" y="1609859"/>
            <a:ext cx="9491730" cy="489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78794" y="2369713"/>
            <a:ext cx="10148552" cy="390885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800" dirty="0"/>
              <a:t>Meiosis II, yang dibedakan atas beberapa fase :</a:t>
            </a:r>
            <a:endParaRPr lang="nl-NL" sz="280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nl-NL" sz="2400" dirty="0"/>
              <a:t>(f)	Profase II, benang-benang gelendong terbentuk lagi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nl-NL" sz="2400" dirty="0"/>
              <a:t>(g)	Metafase II. Kromosom-kromosom menempatkan 	diri ditengah sel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nl-NL" sz="2400" dirty="0"/>
              <a:t>(h)	Anafase II. Tiap kromosom membelah, kromatid-	kromatid memisahkan diri dan ditarik kekutub 	kearah yang berlawanan dan merupakan 	kromosom.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nl-NL" sz="2400" dirty="0"/>
              <a:t>(i), (j) Telofase II. Berlangsunglah sitokinesis lagi, diikuti 	dengan pembentukan membran inti.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nl-NL" sz="2800" dirty="0"/>
              <a:t>	</a:t>
            </a:r>
            <a:r>
              <a:rPr lang="en-US" sz="28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547" y="98739"/>
            <a:ext cx="6324600" cy="201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8" descr="meiosismorp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702" y="-107324"/>
            <a:ext cx="2209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02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1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1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" dur="1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1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" dur="1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155" y="669702"/>
            <a:ext cx="10866843" cy="58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1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339" y="447188"/>
            <a:ext cx="10673660" cy="599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2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180304"/>
            <a:ext cx="10571998" cy="669702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428" y="180304"/>
            <a:ext cx="10789570" cy="649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2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4400" b="1" dirty="0" smtClean="0">
                <a:solidFill>
                  <a:srgbClr val="FF0000"/>
                </a:solidFill>
              </a:rPr>
              <a:t>TERIMA KASIH........................</a:t>
            </a:r>
            <a:endParaRPr lang="id-ID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3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463" y="447188"/>
            <a:ext cx="10261536" cy="603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9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856" y="231820"/>
            <a:ext cx="989097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7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645" y="447188"/>
            <a:ext cx="10068353" cy="59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3" y="447188"/>
            <a:ext cx="10985680" cy="615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310" y="772732"/>
            <a:ext cx="10200067" cy="534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037" y="447188"/>
            <a:ext cx="10264462" cy="615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2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823" y="447188"/>
            <a:ext cx="10725175" cy="601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86</TotalTime>
  <Words>76</Words>
  <Application>Microsoft Office PowerPoint</Application>
  <PresentationFormat>Widescreen</PresentationFormat>
  <Paragraphs>19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Century Gothic</vt:lpstr>
      <vt:lpstr>Wingdings</vt:lpstr>
      <vt:lpstr>Wingdings 2</vt:lpstr>
      <vt:lpstr>Quotable</vt:lpstr>
      <vt:lpstr>Glass Layers</vt:lpstr>
      <vt:lpstr>PEMBELAHAN SEL</vt:lpstr>
      <vt:lpstr>PEMBELAHAN SEL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MEIOSIS</vt:lpstr>
      <vt:lpstr>MEIOSIS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PEMBELAHAN SEL</dc:title>
  <dc:creator>Hp</dc:creator>
  <cp:lastModifiedBy>Hp</cp:lastModifiedBy>
  <cp:revision>4</cp:revision>
  <dcterms:created xsi:type="dcterms:W3CDTF">2018-11-03T05:32:38Z</dcterms:created>
  <dcterms:modified xsi:type="dcterms:W3CDTF">2018-11-03T06:59:15Z</dcterms:modified>
</cp:coreProperties>
</file>