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8"/>
  </p:notesMasterIdLst>
  <p:sldIdLst>
    <p:sldId id="257" r:id="rId2"/>
    <p:sldId id="273" r:id="rId3"/>
    <p:sldId id="281" r:id="rId4"/>
    <p:sldId id="403" r:id="rId5"/>
    <p:sldId id="314" r:id="rId6"/>
    <p:sldId id="319" r:id="rId7"/>
    <p:sldId id="320" r:id="rId8"/>
    <p:sldId id="321" r:id="rId9"/>
    <p:sldId id="323" r:id="rId10"/>
    <p:sldId id="325" r:id="rId11"/>
    <p:sldId id="326" r:id="rId12"/>
    <p:sldId id="359" r:id="rId13"/>
    <p:sldId id="374" r:id="rId14"/>
    <p:sldId id="433" r:id="rId15"/>
    <p:sldId id="375" r:id="rId16"/>
    <p:sldId id="376" r:id="rId17"/>
    <p:sldId id="377" r:id="rId18"/>
    <p:sldId id="378" r:id="rId19"/>
    <p:sldId id="432" r:id="rId20"/>
    <p:sldId id="379" r:id="rId21"/>
    <p:sldId id="381" r:id="rId22"/>
    <p:sldId id="383" r:id="rId23"/>
    <p:sldId id="389" r:id="rId24"/>
    <p:sldId id="392" r:id="rId25"/>
    <p:sldId id="395" r:id="rId26"/>
    <p:sldId id="397" r:id="rId27"/>
    <p:sldId id="398" r:id="rId28"/>
    <p:sldId id="399" r:id="rId29"/>
    <p:sldId id="400" r:id="rId30"/>
    <p:sldId id="401" r:id="rId31"/>
    <p:sldId id="402" r:id="rId32"/>
    <p:sldId id="404" r:id="rId33"/>
    <p:sldId id="405" r:id="rId34"/>
    <p:sldId id="412" r:id="rId35"/>
    <p:sldId id="413" r:id="rId36"/>
    <p:sldId id="414" r:id="rId37"/>
    <p:sldId id="415" r:id="rId38"/>
    <p:sldId id="416" r:id="rId39"/>
    <p:sldId id="417" r:id="rId40"/>
    <p:sldId id="418" r:id="rId41"/>
    <p:sldId id="430" r:id="rId42"/>
    <p:sldId id="431" r:id="rId43"/>
    <p:sldId id="426" r:id="rId44"/>
    <p:sldId id="427" r:id="rId45"/>
    <p:sldId id="428" r:id="rId46"/>
    <p:sldId id="429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91FAF-A48A-4426-8DD0-73C5C306047B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C6236-679B-4607-A827-642942E81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24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3B8A60-DCD9-4B70-A96A-3695AA686778}" type="slidenum">
              <a:rPr lang="en-US" altLang="en-US" smtClean="0">
                <a:latin typeface="Times"/>
              </a:rPr>
              <a:pPr/>
              <a:t>8</a:t>
            </a:fld>
            <a:endParaRPr lang="en-US" altLang="en-US">
              <a:latin typeface="Times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913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8ADC56-8BFE-4D41-A9D9-EFF97675F7E0}" type="slidenum">
              <a:rPr lang="en-GB" altLang="en-US"/>
              <a:pPr/>
              <a:t>37</a:t>
            </a:fld>
            <a:endParaRPr lang="en-GB" altLang="en-US"/>
          </a:p>
        </p:txBody>
      </p:sp>
      <p:sp>
        <p:nvSpPr>
          <p:cNvPr id="83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7019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005B78-7CFB-4EAB-96CA-A9BBA11EBEDF}" type="slidenum">
              <a:rPr lang="en-GB" altLang="en-US"/>
              <a:pPr/>
              <a:t>38</a:t>
            </a:fld>
            <a:endParaRPr lang="en-GB" altLang="en-US"/>
          </a:p>
        </p:txBody>
      </p:sp>
      <p:sp>
        <p:nvSpPr>
          <p:cNvPr id="89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3333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CFEB61-4C29-40F5-BDD1-B2F5C94CC362}" type="slidenum">
              <a:rPr lang="en-GB" altLang="en-US"/>
              <a:pPr/>
              <a:t>39</a:t>
            </a:fld>
            <a:endParaRPr lang="en-GB" altLang="en-US"/>
          </a:p>
        </p:txBody>
      </p:sp>
      <p:sp>
        <p:nvSpPr>
          <p:cNvPr id="83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5013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55A0E-5DA6-4CD4-AE82-5D4D6C651186}" type="slidenum">
              <a:rPr lang="en-GB" altLang="en-US"/>
              <a:pPr/>
              <a:t>40</a:t>
            </a:fld>
            <a:endParaRPr lang="en-GB" altLang="en-US"/>
          </a:p>
        </p:txBody>
      </p:sp>
      <p:sp>
        <p:nvSpPr>
          <p:cNvPr id="83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1382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9EC65B-0B0A-4154-9CD6-3E802B9A2365}" type="slidenum">
              <a:rPr lang="en-US" smtClean="0">
                <a:latin typeface="Times"/>
              </a:rPr>
              <a:pPr/>
              <a:t>11</a:t>
            </a:fld>
            <a:endParaRPr lang="en-US">
              <a:latin typeface="Times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5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en-US">
              <a:latin typeface="Arial" panose="020B0604020202020204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B83DAB-75F8-41F9-B6AA-F0568428516D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492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en-US">
              <a:latin typeface="Arial" panose="020B0604020202020204" pitchFamily="34" charset="0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60424D-14F5-421C-82FF-3662F5114D70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905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en-US">
              <a:latin typeface="Arial" panose="020B0604020202020204" pitchFamily="34" charset="0"/>
            </a:endParaRPr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80A8598-8A5B-4F16-94CE-B84E1AD9EE55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74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en-US">
              <a:latin typeface="Arial" panose="020B0604020202020204" pitchFamily="34" charset="0"/>
            </a:endParaRPr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8904E1-D4A4-44A2-8830-ECD1A72F80EA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63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B48855-9705-47A2-97C4-6C477A3A7AA3}" type="slidenum">
              <a:rPr lang="en-GB" altLang="en-US"/>
              <a:pPr/>
              <a:t>34</a:t>
            </a:fld>
            <a:endParaRPr lang="en-GB" altLang="en-US"/>
          </a:p>
        </p:txBody>
      </p:sp>
      <p:sp>
        <p:nvSpPr>
          <p:cNvPr id="80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8442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E4B677-6D34-4066-819A-2B4D9803B03A}" type="slidenum">
              <a:rPr lang="en-GB" altLang="en-US"/>
              <a:pPr/>
              <a:t>35</a:t>
            </a:fld>
            <a:endParaRPr lang="en-GB" altLang="en-US"/>
          </a:p>
        </p:txBody>
      </p:sp>
      <p:sp>
        <p:nvSpPr>
          <p:cNvPr id="83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5330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F5A9D4-9AD6-41A3-9B4B-71FAAD9CEDA7}" type="slidenum">
              <a:rPr lang="en-GB" altLang="en-US"/>
              <a:pPr/>
              <a:t>36</a:t>
            </a:fld>
            <a:endParaRPr lang="en-GB" altLang="en-US"/>
          </a:p>
        </p:txBody>
      </p:sp>
      <p:sp>
        <p:nvSpPr>
          <p:cNvPr id="89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6829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746A0-3B17-4AFA-8434-1A6A4D845975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6AE5C2-21F8-4E39-8535-B607844F2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746A0-3B17-4AFA-8434-1A6A4D845975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6AE5C2-21F8-4E39-8535-B607844F2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2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746A0-3B17-4AFA-8434-1A6A4D845975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6AE5C2-21F8-4E39-8535-B607844F2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12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id-ID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746A0-3B17-4AFA-8434-1A6A4D845975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6AE5C2-21F8-4E39-8535-B607844F2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7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746A0-3B17-4AFA-8434-1A6A4D845975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6AE5C2-21F8-4E39-8535-B607844F2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746A0-3B17-4AFA-8434-1A6A4D845975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6AE5C2-21F8-4E39-8535-B607844F2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4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746A0-3B17-4AFA-8434-1A6A4D845975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6AE5C2-21F8-4E39-8535-B607844F2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7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746A0-3B17-4AFA-8434-1A6A4D845975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6AE5C2-21F8-4E39-8535-B607844F2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4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746A0-3B17-4AFA-8434-1A6A4D845975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6AE5C2-21F8-4E39-8535-B607844F2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746A0-3B17-4AFA-8434-1A6A4D845975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6AE5C2-21F8-4E39-8535-B607844F2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8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746A0-3B17-4AFA-8434-1A6A4D845975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6AE5C2-21F8-4E39-8535-B607844F2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9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746A0-3B17-4AFA-8434-1A6A4D845975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6AE5C2-21F8-4E39-8535-B607844F2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9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id-ID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id-ID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400"/>
            </a:lvl1pPr>
          </a:lstStyle>
          <a:p>
            <a:fld id="{B6E746A0-3B17-4AFA-8434-1A6A4D845975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400"/>
            </a:lvl1pPr>
          </a:lstStyle>
          <a:p>
            <a:fld id="{316AE5C2-21F8-4E39-8535-B607844F2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8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55259" y="3442447"/>
            <a:ext cx="6477000" cy="2133600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en-US" b="1" dirty="0"/>
            </a:br>
            <a:r>
              <a:rPr lang="en-US" b="1" dirty="0"/>
              <a:t>KONSEP DASAR BIOKIMIA </a:t>
            </a:r>
            <a:br>
              <a:rPr lang="id-ID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id-ID" b="1" dirty="0"/>
              <a:t> 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054312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unnumbered figure pg 622a"/>
          <p:cNvPicPr>
            <a:picLocks noChangeAspect="1" noChangeArrowheads="1"/>
          </p:cNvPicPr>
          <p:nvPr/>
        </p:nvPicPr>
        <p:blipFill>
          <a:blip r:embed="rId2"/>
          <a:srcRect b="9161"/>
          <a:stretch>
            <a:fillRect/>
          </a:stretch>
        </p:blipFill>
        <p:spPr bwMode="auto">
          <a:xfrm>
            <a:off x="2505635" y="2571930"/>
            <a:ext cx="7772400" cy="36385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2353234" y="1186935"/>
            <a:ext cx="737347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id-ID" dirty="0"/>
              <a:t>Gliserol </a:t>
            </a:r>
            <a:r>
              <a:rPr lang="en-US" dirty="0"/>
              <a:t>yang </a:t>
            </a:r>
            <a:r>
              <a:rPr lang="id-ID" dirty="0"/>
              <a:t>terbentuk pada lipolisis diabsorpsi oleh liver</a:t>
            </a:r>
            <a:endParaRPr lang="en-US" dirty="0"/>
          </a:p>
          <a:p>
            <a:pPr lvl="1" algn="just" eaLnBrk="0" hangingPunct="0">
              <a:buFont typeface="Arial" pitchFamily="34" charset="0"/>
              <a:buChar char="•"/>
            </a:pPr>
            <a:r>
              <a:rPr lang="id-ID" dirty="0"/>
              <a:t>difosforilasi dan dioksidasi </a:t>
            </a:r>
            <a:r>
              <a:rPr lang="en-US" dirty="0"/>
              <a:t>m</a:t>
            </a:r>
            <a:r>
              <a:rPr lang="id-ID" dirty="0"/>
              <a:t>en</a:t>
            </a:r>
            <a:r>
              <a:rPr lang="en-US" dirty="0" err="1"/>
              <a:t>ja</a:t>
            </a:r>
            <a:r>
              <a:rPr lang="id-ID" dirty="0"/>
              <a:t>di dihidroksiaseton fosfat</a:t>
            </a:r>
            <a:endParaRPr lang="en-US" dirty="0"/>
          </a:p>
          <a:p>
            <a:pPr lvl="1" algn="just" eaLnBrk="0" hangingPunct="0">
              <a:buFont typeface="Arial" pitchFamily="34" charset="0"/>
              <a:buChar char="•"/>
            </a:pPr>
            <a:r>
              <a:rPr lang="id-ID" dirty="0"/>
              <a:t>diisomerisasi menjadi gliseraldehid-3-fosfat </a:t>
            </a:r>
            <a:endParaRPr lang="en-US" dirty="0"/>
          </a:p>
          <a:p>
            <a:pPr algn="just" eaLnBrk="0" hangingPunct="0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id-ID" dirty="0"/>
              <a:t>Jadi gliserol dapat diubah menjadi piruvat atau </a:t>
            </a:r>
            <a:r>
              <a:rPr lang="id-ID" b="1" dirty="0"/>
              <a:t>glukosa</a:t>
            </a:r>
            <a:r>
              <a:rPr lang="id-ID" dirty="0"/>
              <a:t> di hati.</a:t>
            </a:r>
            <a:endParaRPr lang="en-US" dirty="0"/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2953871" y="417494"/>
            <a:ext cx="563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 dirty="0" err="1">
                <a:latin typeface="Bookman Old Style" pitchFamily="18" charset="0"/>
              </a:rPr>
              <a:t>Metabolisme</a:t>
            </a:r>
            <a:r>
              <a:rPr lang="en-US" sz="3200" b="1" dirty="0">
                <a:latin typeface="Bookman Old Style" pitchFamily="18" charset="0"/>
              </a:rPr>
              <a:t> </a:t>
            </a:r>
            <a:r>
              <a:rPr lang="en-US" sz="3200" b="1" dirty="0" err="1">
                <a:latin typeface="Bookman Old Style" pitchFamily="18" charset="0"/>
              </a:rPr>
              <a:t>gliserol</a:t>
            </a:r>
            <a:endParaRPr lang="en-US" sz="32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746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77724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1"/>
                </a:solidFill>
              </a:rPr>
              <a:t>Metabolisme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asam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lemak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8153400" cy="4495800"/>
          </a:xfrm>
        </p:spPr>
        <p:txBody>
          <a:bodyPr/>
          <a:lstStyle/>
          <a:p>
            <a:pPr eaLnBrk="1" hangingPunct="1"/>
            <a:r>
              <a:rPr lang="el-GR" sz="2200" dirty="0"/>
              <a:t>β</a:t>
            </a:r>
            <a:r>
              <a:rPr lang="en-US" sz="2200" dirty="0"/>
              <a:t>-</a:t>
            </a:r>
            <a:r>
              <a:rPr lang="en-US" sz="2200" dirty="0" err="1"/>
              <a:t>oksidasi</a:t>
            </a:r>
            <a:r>
              <a:rPr lang="en-US" sz="2200" dirty="0"/>
              <a:t> </a:t>
            </a:r>
            <a:r>
              <a:rPr lang="en-US" sz="2200" dirty="0" err="1"/>
              <a:t>asam</a:t>
            </a:r>
            <a:r>
              <a:rPr lang="en-US" sz="2200" dirty="0"/>
              <a:t> </a:t>
            </a:r>
            <a:r>
              <a:rPr lang="en-US" sz="2200" dirty="0" err="1"/>
              <a:t>lemak</a:t>
            </a:r>
            <a:endParaRPr lang="en-US" sz="2200" dirty="0">
              <a:latin typeface="Helvetica"/>
            </a:endParaRPr>
          </a:p>
          <a:p>
            <a:pPr lvl="1" eaLnBrk="1" hangingPunct="1"/>
            <a:r>
              <a:rPr lang="en-US" sz="2200" dirty="0" err="1">
                <a:latin typeface="Helvetica"/>
              </a:rPr>
              <a:t>Tahapan</a:t>
            </a:r>
            <a:r>
              <a:rPr lang="en-US" sz="2200" dirty="0">
                <a:latin typeface="Helvetica"/>
              </a:rPr>
              <a:t> :</a:t>
            </a:r>
          </a:p>
          <a:p>
            <a:pPr marL="1181100" lvl="2" indent="-514350">
              <a:buFont typeface="Calibri" pitchFamily="34" charset="0"/>
              <a:buAutoNum type="arabicPeriod"/>
            </a:pPr>
            <a:r>
              <a:rPr lang="en-US" sz="2200" dirty="0" err="1">
                <a:latin typeface="Helvetica"/>
              </a:rPr>
              <a:t>Aktivasi</a:t>
            </a:r>
            <a:r>
              <a:rPr lang="en-US" sz="2200" dirty="0">
                <a:latin typeface="Helvetica"/>
              </a:rPr>
              <a:t> </a:t>
            </a:r>
            <a:r>
              <a:rPr lang="en-US" sz="2200" dirty="0" err="1">
                <a:latin typeface="Helvetica"/>
              </a:rPr>
              <a:t>asam</a:t>
            </a:r>
            <a:r>
              <a:rPr lang="en-US" sz="2200" dirty="0">
                <a:latin typeface="Helvetica"/>
              </a:rPr>
              <a:t> </a:t>
            </a:r>
            <a:r>
              <a:rPr lang="en-US" sz="2200" dirty="0" err="1">
                <a:latin typeface="Helvetica"/>
              </a:rPr>
              <a:t>lemak</a:t>
            </a:r>
            <a:r>
              <a:rPr lang="en-US" sz="2200" dirty="0">
                <a:latin typeface="Helvetica"/>
              </a:rPr>
              <a:t> </a:t>
            </a:r>
          </a:p>
          <a:p>
            <a:pPr marL="1181100" lvl="2" indent="-514350">
              <a:buFont typeface="Calibri" pitchFamily="34" charset="0"/>
              <a:buAutoNum type="arabicPeriod"/>
            </a:pPr>
            <a:r>
              <a:rPr lang="en-US" sz="2200" dirty="0">
                <a:latin typeface="Helvetica"/>
              </a:rPr>
              <a:t>Transport </a:t>
            </a:r>
            <a:r>
              <a:rPr lang="en-US" sz="2200" dirty="0" err="1">
                <a:latin typeface="Helvetica"/>
              </a:rPr>
              <a:t>asil</a:t>
            </a:r>
            <a:r>
              <a:rPr lang="en-US" sz="2200" dirty="0">
                <a:latin typeface="Helvetica"/>
              </a:rPr>
              <a:t> </a:t>
            </a:r>
            <a:r>
              <a:rPr lang="en-US" sz="2200" dirty="0" err="1">
                <a:latin typeface="Helvetica"/>
              </a:rPr>
              <a:t>lemak</a:t>
            </a:r>
            <a:r>
              <a:rPr lang="en-US" sz="2200" dirty="0">
                <a:latin typeface="Helvetica"/>
              </a:rPr>
              <a:t> </a:t>
            </a:r>
            <a:r>
              <a:rPr lang="en-US" sz="2200" dirty="0" err="1">
                <a:latin typeface="Helvetica"/>
              </a:rPr>
              <a:t>koA</a:t>
            </a:r>
            <a:r>
              <a:rPr lang="en-US" sz="2200" dirty="0">
                <a:latin typeface="Helvetica"/>
              </a:rPr>
              <a:t> (</a:t>
            </a:r>
            <a:r>
              <a:rPr lang="en-US" sz="2200" i="1" dirty="0">
                <a:latin typeface="Helvetica"/>
              </a:rPr>
              <a:t>Fatty Acyl CoA</a:t>
            </a:r>
            <a:r>
              <a:rPr lang="en-US" sz="2200" dirty="0">
                <a:latin typeface="Helvetica"/>
              </a:rPr>
              <a:t>) </a:t>
            </a:r>
          </a:p>
          <a:p>
            <a:pPr marL="1181100" lvl="2" indent="-514350">
              <a:buFont typeface="Calibri" pitchFamily="34" charset="0"/>
              <a:buAutoNum type="arabicPeriod"/>
            </a:pPr>
            <a:r>
              <a:rPr lang="en-US" sz="2200" dirty="0" err="1">
                <a:latin typeface="Helvetica"/>
              </a:rPr>
              <a:t>Reaksi-reaksi</a:t>
            </a:r>
            <a:r>
              <a:rPr lang="en-US" sz="2200" dirty="0">
                <a:latin typeface="Helvetica"/>
              </a:rPr>
              <a:t> :</a:t>
            </a:r>
          </a:p>
          <a:p>
            <a:pPr lvl="4" eaLnBrk="1" hangingPunct="1"/>
            <a:r>
              <a:rPr lang="en-US" sz="2200" dirty="0" err="1">
                <a:latin typeface="Helvetica"/>
              </a:rPr>
              <a:t>Oksidasi</a:t>
            </a:r>
            <a:endParaRPr lang="en-US" sz="2200" dirty="0">
              <a:latin typeface="Helvetica"/>
            </a:endParaRPr>
          </a:p>
          <a:p>
            <a:pPr lvl="4" eaLnBrk="1" hangingPunct="1"/>
            <a:r>
              <a:rPr lang="en-US" sz="2200" dirty="0" err="1">
                <a:latin typeface="Helvetica"/>
              </a:rPr>
              <a:t>Hidrasi</a:t>
            </a:r>
            <a:endParaRPr lang="en-US" sz="2200" dirty="0">
              <a:latin typeface="Helvetica"/>
            </a:endParaRPr>
          </a:p>
          <a:p>
            <a:pPr lvl="4" eaLnBrk="1" hangingPunct="1"/>
            <a:r>
              <a:rPr lang="en-US" sz="2200" dirty="0" err="1">
                <a:latin typeface="Helvetica"/>
              </a:rPr>
              <a:t>Oksidasi</a:t>
            </a:r>
            <a:endParaRPr lang="en-US" sz="2200" dirty="0">
              <a:latin typeface="Helvetica"/>
            </a:endParaRPr>
          </a:p>
          <a:p>
            <a:pPr lvl="4" eaLnBrk="1" hangingPunct="1"/>
            <a:r>
              <a:rPr lang="en-US" sz="2200" dirty="0" err="1">
                <a:latin typeface="Helvetica"/>
              </a:rPr>
              <a:t>Pemutusan</a:t>
            </a:r>
            <a:r>
              <a:rPr lang="en-US" sz="2200" dirty="0">
                <a:latin typeface="Helvetica"/>
              </a:rPr>
              <a:t> </a:t>
            </a:r>
            <a:r>
              <a:rPr lang="en-US" sz="2200" dirty="0" err="1">
                <a:latin typeface="Helvetica"/>
              </a:rPr>
              <a:t>ikatan</a:t>
            </a:r>
            <a:r>
              <a:rPr lang="en-US" sz="2200" dirty="0">
                <a:latin typeface="Helvetica"/>
              </a:rPr>
              <a:t> C-C (</a:t>
            </a:r>
            <a:r>
              <a:rPr lang="en-US" sz="2200" dirty="0" err="1">
                <a:latin typeface="Helvetica"/>
              </a:rPr>
              <a:t>reaksi</a:t>
            </a:r>
            <a:r>
              <a:rPr lang="en-US" sz="2200" dirty="0">
                <a:latin typeface="Helvetica"/>
              </a:rPr>
              <a:t> </a:t>
            </a:r>
            <a:r>
              <a:rPr lang="en-US" sz="2200" dirty="0" err="1">
                <a:latin typeface="Helvetica"/>
              </a:rPr>
              <a:t>thiolisis</a:t>
            </a:r>
            <a:r>
              <a:rPr lang="en-US" sz="2200" dirty="0">
                <a:latin typeface="Helvetica"/>
              </a:rPr>
              <a:t>)</a:t>
            </a:r>
            <a:endParaRPr lang="en-US" sz="2200" dirty="0"/>
          </a:p>
          <a:p>
            <a:pPr eaLnBrk="1" hangingPunct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1293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04850"/>
            <a:ext cx="8229600" cy="5905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Perbedaan jalur sintesis dan degradasi asam lemak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  <a:latin typeface="Baskerville Old Face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752600" y="1600200"/>
          <a:ext cx="8763000" cy="4105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5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Perbedaan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latin typeface="Times New Roman"/>
                          <a:ea typeface="Times New Roman"/>
                          <a:cs typeface="Times New Roman"/>
                        </a:rPr>
                        <a:t>Sintesis asam lemak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latin typeface="Times New Roman"/>
                          <a:ea typeface="Times New Roman"/>
                          <a:cs typeface="Times New Roman"/>
                        </a:rPr>
                        <a:t>Degradasi asam lemak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5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Lokasi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latin typeface="Times New Roman"/>
                          <a:ea typeface="Times New Roman"/>
                          <a:cs typeface="Times New Roman"/>
                        </a:rPr>
                        <a:t>Terjadi di sitosol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latin typeface="Times New Roman"/>
                          <a:ea typeface="Times New Roman"/>
                          <a:cs typeface="Times New Roman"/>
                        </a:rPr>
                        <a:t>Terjadi di matriks mitokondria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15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Bentuk senyawa antara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Terikat secara kovalen pada karier gugus asil yang dinamakan ACP (</a:t>
                      </a:r>
                      <a:r>
                        <a:rPr lang="id-ID" sz="2000" i="1" dirty="0">
                          <a:latin typeface="Times New Roman"/>
                          <a:ea typeface="Times New Roman"/>
                          <a:cs typeface="Times New Roman"/>
                        </a:rPr>
                        <a:t>acyl carier protein</a:t>
                      </a: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latin typeface="Times New Roman"/>
                          <a:ea typeface="Times New Roman"/>
                          <a:cs typeface="Times New Roman"/>
                        </a:rPr>
                        <a:t>Terikat secara kovalen pada Koenzim A (KoA)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15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latin typeface="Times New Roman"/>
                          <a:ea typeface="Times New Roman"/>
                          <a:cs typeface="Times New Roman"/>
                        </a:rPr>
                        <a:t>Enzim-enzim yang terlibat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Berasosiasi dalam sebuah rantai polipeptida yang dinamakan </a:t>
                      </a:r>
                      <a:r>
                        <a:rPr lang="id-ID" sz="2000" i="1" dirty="0">
                          <a:latin typeface="Times New Roman"/>
                          <a:ea typeface="Times New Roman"/>
                          <a:cs typeface="Times New Roman"/>
                        </a:rPr>
                        <a:t>fatty acid synthase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latin typeface="Times New Roman"/>
                          <a:ea typeface="Times New Roman"/>
                          <a:cs typeface="Times New Roman"/>
                        </a:rPr>
                        <a:t>Tidak berasosiasi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5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latin typeface="Times New Roman"/>
                          <a:ea typeface="Times New Roman"/>
                          <a:cs typeface="Times New Roman"/>
                        </a:rPr>
                        <a:t>Kebutuhan oksidator / reduktor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Memerlukan senyawa reduktor NADPH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Memerlukan senyawa oksidator NAD</a:t>
                      </a:r>
                      <a:r>
                        <a:rPr lang="id-ID" sz="20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dan FAD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85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768A-6BEB-457A-B8E9-56B2955D5605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"/>
            <a:ext cx="8229600" cy="836613"/>
          </a:xfrm>
        </p:spPr>
        <p:txBody>
          <a:bodyPr/>
          <a:lstStyle/>
          <a:p>
            <a:r>
              <a:rPr lang="en-US" altLang="en-US" sz="3200" b="1" dirty="0" err="1"/>
              <a:t>Metabolisme</a:t>
            </a:r>
            <a:r>
              <a:rPr lang="en-US" altLang="en-US" sz="3200" b="1" dirty="0"/>
              <a:t> Protein </a:t>
            </a:r>
            <a:r>
              <a:rPr lang="en-US" altLang="en-US" sz="3200" b="1" dirty="0" err="1"/>
              <a:t>dan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Asam</a:t>
            </a:r>
            <a:r>
              <a:rPr lang="en-US" altLang="en-US" sz="3200" b="1" dirty="0"/>
              <a:t> Amino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25538"/>
            <a:ext cx="9574213" cy="5543550"/>
          </a:xfrm>
        </p:spPr>
        <p:txBody>
          <a:bodyPr/>
          <a:lstStyle/>
          <a:p>
            <a:pPr algn="just"/>
            <a:r>
              <a:rPr lang="en-US" altLang="en-US" sz="2000" dirty="0"/>
              <a:t>Ada 3 </a:t>
            </a:r>
            <a:r>
              <a:rPr lang="en-US" altLang="en-US" sz="2000" dirty="0" err="1"/>
              <a:t>mekanisme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kemungkinan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pengubahan</a:t>
            </a:r>
            <a:r>
              <a:rPr lang="en-US" altLang="en-US" sz="2000" dirty="0"/>
              <a:t>/</a:t>
            </a:r>
            <a:r>
              <a:rPr lang="en-US" altLang="en-US" sz="2000" dirty="0" err="1"/>
              <a:t>metabolisme</a:t>
            </a:r>
            <a:r>
              <a:rPr lang="en-US" altLang="en-US" sz="2000" dirty="0"/>
              <a:t> protein </a:t>
            </a:r>
            <a:r>
              <a:rPr lang="en-US" altLang="en-US" sz="2000" dirty="0" err="1"/>
              <a:t>mennjadi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senyawa</a:t>
            </a:r>
            <a:r>
              <a:rPr lang="en-US" altLang="en-US" sz="2000" dirty="0"/>
              <a:t> lain;1. </a:t>
            </a:r>
            <a:r>
              <a:rPr lang="en-US" altLang="en-US" sz="2000" dirty="0" err="1"/>
              <a:t>sel-sel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mati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lalu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mengalami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penguraian</a:t>
            </a:r>
            <a:r>
              <a:rPr lang="en-US" altLang="en-US" sz="2000" dirty="0"/>
              <a:t>, 2. Protein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mengalami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penguraian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sintesis</a:t>
            </a:r>
            <a:r>
              <a:rPr lang="en-US" altLang="en-US" sz="2000" dirty="0"/>
              <a:t> protein </a:t>
            </a:r>
            <a:r>
              <a:rPr lang="en-US" altLang="en-US" sz="2000" dirty="0" err="1"/>
              <a:t>baru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tanpa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ada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mati</a:t>
            </a:r>
            <a:r>
              <a:rPr lang="en-US" altLang="en-US" sz="2000" dirty="0"/>
              <a:t>, 3. protein </a:t>
            </a:r>
            <a:r>
              <a:rPr lang="en-US" altLang="en-US" sz="2000" dirty="0" err="1"/>
              <a:t>dikeluarkan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dalam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diganti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dengan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sintesis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baru</a:t>
            </a:r>
            <a:r>
              <a:rPr lang="en-US" altLang="en-US" sz="2000" dirty="0"/>
              <a:t>.</a:t>
            </a:r>
          </a:p>
          <a:p>
            <a:pPr algn="just"/>
            <a:endParaRPr lang="en-US" altLang="en-US" sz="2000" dirty="0"/>
          </a:p>
          <a:p>
            <a:pPr algn="just"/>
            <a:r>
              <a:rPr lang="en-US" altLang="en-US" sz="2000" dirty="0" err="1"/>
              <a:t>Metabolisme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asam</a:t>
            </a:r>
            <a:r>
              <a:rPr lang="en-US" altLang="en-US" sz="2000" dirty="0"/>
              <a:t> amino </a:t>
            </a:r>
            <a:r>
              <a:rPr lang="en-US" altLang="en-US" sz="2000" dirty="0" err="1"/>
              <a:t>bersifat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lebih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komplek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dibanding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metabolisme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karbohidrat</a:t>
            </a:r>
            <a:r>
              <a:rPr lang="en-US" altLang="en-US" sz="2000" dirty="0"/>
              <a:t> &amp; lipid, </a:t>
            </a:r>
            <a:r>
              <a:rPr lang="en-US" altLang="en-US" sz="2000" dirty="0" err="1"/>
              <a:t>karena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tidak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hanya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nasib</a:t>
            </a:r>
            <a:r>
              <a:rPr lang="en-US" altLang="en-US" sz="2000" dirty="0"/>
              <a:t> atom C </a:t>
            </a:r>
            <a:r>
              <a:rPr lang="en-US" altLang="en-US" sz="2000" dirty="0" err="1"/>
              <a:t>saja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harus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diperhatikan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tetapi</a:t>
            </a:r>
            <a:r>
              <a:rPr lang="en-US" altLang="en-US" sz="2000" dirty="0"/>
              <a:t> juga </a:t>
            </a:r>
            <a:r>
              <a:rPr lang="en-US" altLang="en-US" sz="2000" dirty="0" err="1"/>
              <a:t>nasib</a:t>
            </a:r>
            <a:r>
              <a:rPr lang="en-US" altLang="en-US" sz="2000" dirty="0"/>
              <a:t> nitrogen (N).</a:t>
            </a:r>
          </a:p>
          <a:p>
            <a:pPr marL="0" indent="0" algn="just">
              <a:buNone/>
            </a:pPr>
            <a:endParaRPr lang="en-US" altLang="en-US" sz="2000" dirty="0"/>
          </a:p>
          <a:p>
            <a:pPr algn="just"/>
            <a:r>
              <a:rPr lang="en-US" altLang="en-US" sz="2000" dirty="0" err="1"/>
              <a:t>Bila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asam</a:t>
            </a:r>
            <a:r>
              <a:rPr lang="en-US" altLang="en-US" sz="2000" dirty="0"/>
              <a:t> amino </a:t>
            </a:r>
            <a:r>
              <a:rPr lang="en-US" altLang="en-US" sz="2000" dirty="0" err="1"/>
              <a:t>sudah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tdk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diperlukan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untuk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sintesis</a:t>
            </a:r>
            <a:r>
              <a:rPr lang="en-US" altLang="en-US" sz="2000" dirty="0"/>
              <a:t> protein, </a:t>
            </a:r>
            <a:r>
              <a:rPr lang="en-US" altLang="en-US" sz="2000" dirty="0" err="1"/>
              <a:t>maka</a:t>
            </a:r>
            <a:r>
              <a:rPr lang="en-US" altLang="en-US" sz="2000" dirty="0"/>
              <a:t> N </a:t>
            </a:r>
            <a:r>
              <a:rPr lang="en-US" altLang="en-US" sz="2000" dirty="0" err="1"/>
              <a:t>diubah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menjadi</a:t>
            </a:r>
            <a:r>
              <a:rPr lang="en-US" altLang="en-US" sz="2000" dirty="0"/>
              <a:t> urea di </a:t>
            </a:r>
            <a:r>
              <a:rPr lang="en-US" altLang="en-US" sz="2000" dirty="0" err="1"/>
              <a:t>hepar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sedangkan</a:t>
            </a:r>
            <a:r>
              <a:rPr lang="en-US" altLang="en-US" sz="2000" dirty="0"/>
              <a:t> atom C  </a:t>
            </a:r>
            <a:r>
              <a:rPr lang="en-US" altLang="en-US" sz="2000" dirty="0" err="1"/>
              <a:t>dioksidasi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menjadi</a:t>
            </a:r>
            <a:r>
              <a:rPr lang="en-US" altLang="en-US" sz="2000" dirty="0"/>
              <a:t> CO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&amp; H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O </a:t>
            </a:r>
            <a:r>
              <a:rPr lang="en-US" altLang="en-US" sz="2000" dirty="0" err="1"/>
              <a:t>oleh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sejumlah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jaringan</a:t>
            </a:r>
            <a:r>
              <a:rPr lang="en-US" altLang="en-US" sz="2000" dirty="0"/>
              <a:t>.</a:t>
            </a:r>
          </a:p>
          <a:p>
            <a:pPr algn="just"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39169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E82CA-D297-45EC-8E38-4E644099C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Ringkasan</a:t>
            </a:r>
            <a:r>
              <a:rPr lang="en-US" b="1" dirty="0"/>
              <a:t> </a:t>
            </a:r>
            <a:r>
              <a:rPr lang="en-US" b="1" dirty="0" err="1"/>
              <a:t>Metabolisme</a:t>
            </a:r>
            <a:r>
              <a:rPr lang="en-US" b="1" dirty="0"/>
              <a:t> Protein</a:t>
            </a:r>
            <a:endParaRPr lang="en-ID" b="1" dirty="0"/>
          </a:p>
        </p:txBody>
      </p:sp>
      <p:pic>
        <p:nvPicPr>
          <p:cNvPr id="2050" name="Picture 2" descr="Dalam keadaan lapar, proses katabolisme protein ak...">
            <a:extLst>
              <a:ext uri="{FF2B5EF4-FFF2-40B4-BE49-F238E27FC236}">
                <a16:creationId xmlns:a16="http://schemas.microsoft.com/office/drawing/2014/main" id="{B1324E50-3FD4-4DDD-A11E-0084193FD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44" y="1645687"/>
            <a:ext cx="7025951" cy="400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822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7D11-1D73-40D3-93BC-9E61402BAA40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41906"/>
            <a:ext cx="8229600" cy="836613"/>
          </a:xfrm>
        </p:spPr>
        <p:txBody>
          <a:bodyPr/>
          <a:lstStyle/>
          <a:p>
            <a:r>
              <a:rPr lang="en-US" altLang="en-US" sz="2600" b="1" dirty="0" err="1"/>
              <a:t>Penyingkiran</a:t>
            </a:r>
            <a:r>
              <a:rPr lang="en-US" altLang="en-US" sz="2600" b="1" dirty="0"/>
              <a:t> Nitrogen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0271" y="1277470"/>
            <a:ext cx="10434917" cy="4719917"/>
          </a:xfrm>
        </p:spPr>
        <p:txBody>
          <a:bodyPr/>
          <a:lstStyle/>
          <a:p>
            <a:pPr algn="just"/>
            <a:r>
              <a:rPr lang="en-US" altLang="en-US" sz="2000" dirty="0" err="1"/>
              <a:t>Reaksi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transaminasi</a:t>
            </a:r>
            <a:r>
              <a:rPr lang="en-US" altLang="en-US" sz="2000" dirty="0"/>
              <a:t>:</a:t>
            </a:r>
          </a:p>
          <a:p>
            <a:pPr algn="just">
              <a:buFontTx/>
              <a:buNone/>
            </a:pPr>
            <a:r>
              <a:rPr lang="en-US" altLang="en-US" sz="2000" dirty="0"/>
              <a:t>	Proses </a:t>
            </a:r>
            <a:r>
              <a:rPr lang="en-US" altLang="en-US" sz="2000" dirty="0" err="1"/>
              <a:t>utama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untuk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mengeluarkan</a:t>
            </a:r>
            <a:r>
              <a:rPr lang="en-US" altLang="en-US" sz="2000" dirty="0"/>
              <a:t> N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asam</a:t>
            </a:r>
            <a:r>
              <a:rPr lang="en-US" altLang="en-US" sz="2000" dirty="0"/>
              <a:t> amino.</a:t>
            </a:r>
          </a:p>
          <a:p>
            <a:pPr algn="just">
              <a:buFontTx/>
              <a:buNone/>
            </a:pPr>
            <a:endParaRPr lang="en-US" altLang="en-US" sz="2000" dirty="0"/>
          </a:p>
          <a:p>
            <a:pPr algn="just"/>
            <a:r>
              <a:rPr lang="en-US" altLang="en-US" sz="2000" dirty="0" err="1"/>
              <a:t>Reaksi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deaminasi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oksidatif</a:t>
            </a:r>
            <a:r>
              <a:rPr lang="en-US" altLang="en-US" sz="2000" dirty="0"/>
              <a:t>:</a:t>
            </a:r>
          </a:p>
          <a:p>
            <a:pPr algn="just">
              <a:buFontTx/>
              <a:buNone/>
            </a:pPr>
            <a:r>
              <a:rPr lang="en-US" altLang="en-US" sz="2000" dirty="0"/>
              <a:t>	Proses yang </a:t>
            </a:r>
            <a:r>
              <a:rPr lang="en-US" altLang="en-US" sz="2000" dirty="0" err="1"/>
              <a:t>melibatkan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enzim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glutamat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dehidrogenase</a:t>
            </a:r>
            <a:r>
              <a:rPr lang="en-US" altLang="en-US" sz="2000" dirty="0"/>
              <a:t>.</a:t>
            </a:r>
          </a:p>
          <a:p>
            <a:pPr algn="just">
              <a:buFontTx/>
              <a:buNone/>
            </a:pPr>
            <a:endParaRPr lang="en-US" altLang="en-US" sz="2000" dirty="0"/>
          </a:p>
          <a:p>
            <a:pPr algn="just"/>
            <a:r>
              <a:rPr lang="en-US" altLang="en-US" sz="2000" b="1" dirty="0" err="1"/>
              <a:t>Siklus</a:t>
            </a:r>
            <a:r>
              <a:rPr lang="en-US" altLang="en-US" sz="2000" b="1" dirty="0"/>
              <a:t> urea:</a:t>
            </a:r>
          </a:p>
          <a:p>
            <a:pPr algn="just">
              <a:buFontTx/>
              <a:buNone/>
            </a:pPr>
            <a:r>
              <a:rPr lang="en-US" altLang="en-US" sz="2000" dirty="0"/>
              <a:t>	</a:t>
            </a:r>
            <a:r>
              <a:rPr lang="en-US" altLang="en-US" sz="2000" dirty="0" err="1"/>
              <a:t>Pembentukan</a:t>
            </a:r>
            <a:r>
              <a:rPr lang="en-US" altLang="en-US" sz="2000" dirty="0"/>
              <a:t> urea </a:t>
            </a:r>
            <a:r>
              <a:rPr lang="en-US" altLang="en-US" sz="2000" dirty="0" err="1"/>
              <a:t>terutama</a:t>
            </a:r>
            <a:r>
              <a:rPr lang="en-US" altLang="en-US" sz="2000" dirty="0"/>
              <a:t> di </a:t>
            </a:r>
            <a:r>
              <a:rPr lang="en-US" altLang="en-US" sz="2000" dirty="0" err="1"/>
              <a:t>hepar</a:t>
            </a:r>
            <a:r>
              <a:rPr lang="en-US" alt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5475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F4D6-494D-45DF-B0CF-2B093F027AC0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183" y="376519"/>
            <a:ext cx="8229600" cy="836613"/>
          </a:xfrm>
        </p:spPr>
        <p:txBody>
          <a:bodyPr/>
          <a:lstStyle/>
          <a:p>
            <a:r>
              <a:rPr lang="en-US" altLang="en-US" sz="3200" b="1" dirty="0" err="1"/>
              <a:t>Reaksi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Transaminasi</a:t>
            </a:r>
            <a:r>
              <a:rPr lang="en-US" altLang="en-US" sz="3200" b="1" dirty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0236" y="1488610"/>
            <a:ext cx="9193494" cy="475661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sz="2200" dirty="0" err="1"/>
              <a:t>Adalah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pemindahan</a:t>
            </a:r>
            <a:r>
              <a:rPr lang="en-US" altLang="en-US" sz="2200" dirty="0"/>
              <a:t> N </a:t>
            </a:r>
            <a:r>
              <a:rPr lang="en-US" altLang="en-US" sz="2200" dirty="0" err="1"/>
              <a:t>dari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suatu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asam</a:t>
            </a:r>
            <a:r>
              <a:rPr lang="en-US" altLang="en-US" sz="2200" dirty="0"/>
              <a:t> amino </a:t>
            </a:r>
            <a:r>
              <a:rPr lang="en-US" altLang="en-US" sz="2200" dirty="0" err="1"/>
              <a:t>ke</a:t>
            </a:r>
            <a:r>
              <a:rPr lang="en-US" altLang="en-US" sz="2200" dirty="0"/>
              <a:t> </a:t>
            </a:r>
            <a:r>
              <a:rPr lang="en-US" altLang="en-US" sz="2200" dirty="0">
                <a:latin typeface="Symbol" panose="05050102010706020507" pitchFamily="18" charset="2"/>
              </a:rPr>
              <a:t>a</a:t>
            </a:r>
            <a:r>
              <a:rPr lang="en-US" altLang="en-US" sz="2200" dirty="0"/>
              <a:t>-</a:t>
            </a:r>
            <a:r>
              <a:rPr lang="en-US" altLang="en-US" sz="2200" dirty="0" err="1"/>
              <a:t>ketoglutarat</a:t>
            </a:r>
            <a:r>
              <a:rPr lang="en-US" altLang="en-US" sz="2200" dirty="0"/>
              <a:t>,</a:t>
            </a:r>
          </a:p>
          <a:p>
            <a:pPr algn="just">
              <a:lnSpc>
                <a:spcPct val="90000"/>
              </a:lnSpc>
            </a:pPr>
            <a:r>
              <a:rPr lang="en-US" altLang="en-US" sz="2200" dirty="0" err="1"/>
              <a:t>Akibatnya</a:t>
            </a:r>
            <a:r>
              <a:rPr lang="en-US" altLang="en-US" sz="2200" dirty="0"/>
              <a:t> </a:t>
            </a:r>
            <a:r>
              <a:rPr lang="en-US" altLang="en-US" sz="2200" dirty="0">
                <a:latin typeface="Symbol" panose="05050102010706020507" pitchFamily="18" charset="2"/>
              </a:rPr>
              <a:t>a</a:t>
            </a:r>
            <a:r>
              <a:rPr lang="en-US" altLang="en-US" sz="2200" dirty="0"/>
              <a:t>-</a:t>
            </a:r>
            <a:r>
              <a:rPr lang="en-US" altLang="en-US" sz="2200" dirty="0" err="1"/>
              <a:t>ketoglutarat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menjadi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glutamat</a:t>
            </a:r>
            <a:r>
              <a:rPr lang="en-US" altLang="en-US" sz="2200" dirty="0"/>
              <a:t> (</a:t>
            </a:r>
            <a:r>
              <a:rPr lang="en-US" altLang="en-US" sz="2200" dirty="0" err="1"/>
              <a:t>butuh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kofaktor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piridoksal</a:t>
            </a:r>
            <a:r>
              <a:rPr lang="en-US" altLang="en-US" sz="2200" dirty="0"/>
              <a:t> </a:t>
            </a:r>
            <a:r>
              <a:rPr lang="en-US" altLang="en-US" sz="2200" dirty="0" err="1"/>
              <a:t>fosfat</a:t>
            </a:r>
            <a:r>
              <a:rPr lang="en-US" altLang="en-US" sz="2200" dirty="0"/>
              <a:t> {PLP}), </a:t>
            </a:r>
            <a:r>
              <a:rPr lang="en-US" altLang="en-US" sz="2200" dirty="0" err="1"/>
              <a:t>sedangkan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asam</a:t>
            </a:r>
            <a:r>
              <a:rPr lang="en-US" altLang="en-US" sz="2200" dirty="0"/>
              <a:t> amino </a:t>
            </a:r>
            <a:r>
              <a:rPr lang="en-US" altLang="en-US" sz="2200" dirty="0" err="1"/>
              <a:t>asal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berubah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menjadi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asam</a:t>
            </a:r>
            <a:r>
              <a:rPr lang="en-US" altLang="en-US" sz="2200" dirty="0"/>
              <a:t> </a:t>
            </a:r>
            <a:r>
              <a:rPr lang="en-US" altLang="en-US" sz="2200" dirty="0">
                <a:latin typeface="Symbol" panose="05050102010706020507" pitchFamily="18" charset="2"/>
              </a:rPr>
              <a:t>a-</a:t>
            </a:r>
            <a:r>
              <a:rPr lang="en-US" altLang="en-US" sz="2200" dirty="0"/>
              <a:t>keto.</a:t>
            </a:r>
          </a:p>
          <a:p>
            <a:pPr algn="just">
              <a:lnSpc>
                <a:spcPct val="90000"/>
              </a:lnSpc>
            </a:pPr>
            <a:r>
              <a:rPr lang="en-US" altLang="en-US" sz="2200" dirty="0" err="1"/>
              <a:t>Reaksi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transaminasi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bersifat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reversibel</a:t>
            </a:r>
            <a:r>
              <a:rPr lang="en-US" altLang="en-US" sz="2200" dirty="0"/>
              <a:t>.</a:t>
            </a:r>
          </a:p>
          <a:p>
            <a:pPr algn="just">
              <a:lnSpc>
                <a:spcPct val="90000"/>
              </a:lnSpc>
            </a:pPr>
            <a:r>
              <a:rPr lang="en-US" altLang="en-US" sz="2200" dirty="0" err="1"/>
              <a:t>Enzim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reaksi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ini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ialah</a:t>
            </a:r>
            <a:r>
              <a:rPr lang="en-US" altLang="en-US" sz="2200" dirty="0"/>
              <a:t>  transaminase (aminotransferase) </a:t>
            </a:r>
            <a:r>
              <a:rPr lang="en-US" altLang="en-US" sz="2200" dirty="0" err="1"/>
              <a:t>yg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ada</a:t>
            </a:r>
            <a:r>
              <a:rPr lang="en-US" altLang="en-US" sz="2200" dirty="0"/>
              <a:t> di </a:t>
            </a:r>
            <a:r>
              <a:rPr lang="en-US" altLang="en-US" sz="2200" dirty="0" err="1"/>
              <a:t>sitoplasma</a:t>
            </a:r>
            <a:r>
              <a:rPr lang="en-US" altLang="en-US" sz="2200" dirty="0"/>
              <a:t>.</a:t>
            </a:r>
          </a:p>
          <a:p>
            <a:pPr algn="just">
              <a:lnSpc>
                <a:spcPct val="90000"/>
              </a:lnSpc>
            </a:pPr>
            <a:r>
              <a:rPr lang="en-US" altLang="en-US" sz="2200" dirty="0" err="1"/>
              <a:t>Semua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asam</a:t>
            </a:r>
            <a:r>
              <a:rPr lang="en-US" altLang="en-US" sz="2200" dirty="0"/>
              <a:t> amino </a:t>
            </a:r>
            <a:r>
              <a:rPr lang="en-US" altLang="en-US" sz="2200" dirty="0" err="1"/>
              <a:t>dapat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mengalami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reaksi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transaminasi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kecuali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lisin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treonin</a:t>
            </a:r>
            <a:r>
              <a:rPr lang="en-US" alt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174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FEF6-4BAC-4B35-9EEC-A561C59E8D9D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69664" y="824381"/>
            <a:ext cx="8229600" cy="549275"/>
          </a:xfrm>
        </p:spPr>
        <p:txBody>
          <a:bodyPr/>
          <a:lstStyle/>
          <a:p>
            <a:r>
              <a:rPr lang="en-US" altLang="en-US" sz="3200" b="1" dirty="0" err="1"/>
              <a:t>Reaksi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Transaminasi</a:t>
            </a:r>
            <a:r>
              <a:rPr lang="en-US" altLang="en-US" sz="3200" b="1" dirty="0"/>
              <a:t> </a:t>
            </a:r>
          </a:p>
        </p:txBody>
      </p:sp>
      <p:pic>
        <p:nvPicPr>
          <p:cNvPr id="7172" name="Picture 4" descr="tami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8344" y="1707777"/>
            <a:ext cx="7056437" cy="46795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56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FFE4-D683-4E72-BC64-FC3E87C26D53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88913"/>
            <a:ext cx="8229600" cy="620712"/>
          </a:xfrm>
        </p:spPr>
        <p:txBody>
          <a:bodyPr/>
          <a:lstStyle/>
          <a:p>
            <a:r>
              <a:rPr lang="en-US" altLang="en-US" sz="3200" b="1"/>
              <a:t>Deaminasi Oksidatif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1" y="1052514"/>
            <a:ext cx="8893175" cy="5400675"/>
          </a:xfrm>
        </p:spPr>
        <p:txBody>
          <a:bodyPr/>
          <a:lstStyle/>
          <a:p>
            <a:pPr algn="just"/>
            <a:r>
              <a:rPr lang="en-US" altLang="en-US" sz="2200" dirty="0" err="1"/>
              <a:t>Terutama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pada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pemecahan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asam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glutamat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menjadi</a:t>
            </a:r>
            <a:r>
              <a:rPr lang="en-US" altLang="en-US" sz="2200" dirty="0"/>
              <a:t> ion </a:t>
            </a:r>
            <a:r>
              <a:rPr lang="en-US" altLang="en-US" sz="2200" dirty="0" err="1"/>
              <a:t>amonium</a:t>
            </a:r>
            <a:r>
              <a:rPr lang="en-US" altLang="en-US" sz="2200" dirty="0"/>
              <a:t> (NH</a:t>
            </a:r>
            <a:r>
              <a:rPr lang="en-US" altLang="en-US" sz="2200" baseline="-25000" dirty="0"/>
              <a:t>4</a:t>
            </a:r>
            <a:r>
              <a:rPr lang="en-US" altLang="en-US" sz="2200" baseline="30000" dirty="0"/>
              <a:t>+</a:t>
            </a:r>
            <a:r>
              <a:rPr lang="en-US" altLang="en-US" sz="2200" dirty="0"/>
              <a:t>) &amp; </a:t>
            </a:r>
            <a:r>
              <a:rPr lang="en-US" altLang="en-US" sz="2200" dirty="0">
                <a:latin typeface="Symbol" panose="05050102010706020507" pitchFamily="18" charset="2"/>
              </a:rPr>
              <a:t>a</a:t>
            </a:r>
            <a:r>
              <a:rPr lang="en-US" altLang="en-US" sz="2200" dirty="0"/>
              <a:t>-</a:t>
            </a:r>
            <a:r>
              <a:rPr lang="en-US" altLang="en-US" sz="2200" dirty="0" err="1"/>
              <a:t>ketoglutarat</a:t>
            </a:r>
            <a:r>
              <a:rPr lang="en-US" altLang="en-US" sz="2200" dirty="0"/>
              <a:t>.</a:t>
            </a:r>
          </a:p>
          <a:p>
            <a:pPr algn="just"/>
            <a:r>
              <a:rPr lang="en-US" altLang="en-US" sz="2200" dirty="0"/>
              <a:t>Proses </a:t>
            </a:r>
            <a:r>
              <a:rPr lang="en-US" altLang="en-US" sz="2200" dirty="0" err="1"/>
              <a:t>diatas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dikatalisis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oleh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enzim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glutamat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dehidrogenase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dgn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kofaktor</a:t>
            </a:r>
            <a:r>
              <a:rPr lang="en-US" altLang="en-US" sz="2200" dirty="0"/>
              <a:t> NAD</a:t>
            </a:r>
            <a:r>
              <a:rPr lang="en-US" altLang="en-US" sz="2200" baseline="30000" dirty="0"/>
              <a:t>+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atau</a:t>
            </a:r>
            <a:r>
              <a:rPr lang="en-US" altLang="en-US" sz="2200" dirty="0"/>
              <a:t> NADP</a:t>
            </a:r>
            <a:r>
              <a:rPr lang="en-US" altLang="en-US" sz="2200" baseline="30000" dirty="0"/>
              <a:t>+</a:t>
            </a:r>
            <a:r>
              <a:rPr lang="en-US" altLang="en-US" sz="2200" dirty="0"/>
              <a:t> </a:t>
            </a:r>
            <a:r>
              <a:rPr lang="en-US" altLang="en-US" sz="2200" dirty="0" err="1"/>
              <a:t>yg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ada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dlm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mitokondria</a:t>
            </a:r>
            <a:r>
              <a:rPr lang="en-US" altLang="en-US" sz="2200" dirty="0"/>
              <a:t>.</a:t>
            </a:r>
          </a:p>
          <a:p>
            <a:pPr algn="just"/>
            <a:r>
              <a:rPr lang="en-US" altLang="en-US" sz="2200" dirty="0" err="1"/>
              <a:t>Reaksi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ini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dpt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menggabungkan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amonium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glutamat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atau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melepaskan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amonium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dari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glutamat</a:t>
            </a:r>
            <a:r>
              <a:rPr lang="en-US" altLang="en-US" sz="2200" dirty="0"/>
              <a:t> (reversible).</a:t>
            </a:r>
          </a:p>
          <a:p>
            <a:pPr algn="just"/>
            <a:r>
              <a:rPr lang="en-US" altLang="en-US" sz="2200" dirty="0"/>
              <a:t>Nitrogen </a:t>
            </a:r>
            <a:r>
              <a:rPr lang="en-US" altLang="en-US" sz="2200" dirty="0" err="1"/>
              <a:t>yg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diikat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glutamat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berasal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dari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reaksi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transaminasi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asam</a:t>
            </a:r>
            <a:r>
              <a:rPr lang="en-US" altLang="en-US" sz="2200" dirty="0"/>
              <a:t> amino lain.</a:t>
            </a:r>
          </a:p>
          <a:p>
            <a:pPr algn="just"/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537566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4EC7B-580A-4116-A393-BBD58877E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Siklus</a:t>
            </a:r>
            <a:r>
              <a:rPr lang="en-US" b="1" dirty="0"/>
              <a:t> Urea</a:t>
            </a:r>
            <a:endParaRPr lang="en-ID" b="1" dirty="0"/>
          </a:p>
        </p:txBody>
      </p:sp>
      <p:pic>
        <p:nvPicPr>
          <p:cNvPr id="1026" name="Picture 2" descr="Siklus Urea : Pengertian, Tahapan &amp; Reaksinya Secara Lengkap">
            <a:extLst>
              <a:ext uri="{FF2B5EF4-FFF2-40B4-BE49-F238E27FC236}">
                <a16:creationId xmlns:a16="http://schemas.microsoft.com/office/drawing/2014/main" id="{2F5FF272-EB15-42C3-927C-BE4D5B7EE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1619250"/>
            <a:ext cx="6728051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985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idx="1"/>
          </p:nvPr>
        </p:nvSpPr>
        <p:spPr>
          <a:xfrm>
            <a:off x="1981200" y="457201"/>
            <a:ext cx="8229600" cy="59991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METABOLISME KARBOHIDRAT</a:t>
            </a:r>
            <a:endParaRPr lang="id-ID" sz="2000" b="1" dirty="0"/>
          </a:p>
          <a:p>
            <a:r>
              <a:rPr lang="id-ID" sz="2000" dirty="0"/>
              <a:t>Reaksi pelepasan energi :</a:t>
            </a:r>
          </a:p>
          <a:p>
            <a:r>
              <a:rPr lang="id-ID" sz="2000" dirty="0"/>
              <a:t>ATP + H2O → ADP + Pi + energi (30,6 KJ / mol)</a:t>
            </a:r>
          </a:p>
          <a:p>
            <a:pPr algn="just"/>
            <a:r>
              <a:rPr lang="id-ID" sz="2000" dirty="0"/>
              <a:t>Dalam reaksi di atas, ADP adalah Adenosin Di-Fosfat dan Pi adalah fosfat anorganik. </a:t>
            </a:r>
            <a:endParaRPr lang="en-US" sz="2000" dirty="0"/>
          </a:p>
          <a:p>
            <a:pPr algn="just"/>
            <a:r>
              <a:rPr lang="id-ID" sz="2000" dirty="0"/>
              <a:t>Reaksi menunjukkan pemecahan ATP dan pelepasan energi.</a:t>
            </a:r>
            <a:endParaRPr lang="en-US" sz="2000" dirty="0"/>
          </a:p>
          <a:p>
            <a:pPr algn="just"/>
            <a:r>
              <a:rPr lang="id-ID" sz="2000" dirty="0"/>
              <a:t>Reaksi ini dapat balik menjadi reaksi pembentukan energi.</a:t>
            </a:r>
          </a:p>
          <a:p>
            <a:r>
              <a:rPr lang="it-IT" sz="2000" dirty="0"/>
              <a:t>ATP diproduksi di tingkat respirasi seluler. </a:t>
            </a:r>
          </a:p>
          <a:p>
            <a:r>
              <a:rPr lang="id-ID" sz="2000" dirty="0"/>
              <a:t>Untuk lebih memahami pelepasan dan pembentukan energi ATP, akan dipelajari </a:t>
            </a:r>
            <a:r>
              <a:rPr lang="en-US" sz="2000" dirty="0" err="1"/>
              <a:t>dalam</a:t>
            </a:r>
            <a:r>
              <a:rPr lang="en-US" sz="2000" dirty="0"/>
              <a:t> “</a:t>
            </a:r>
            <a:r>
              <a:rPr lang="id-ID" sz="2000" dirty="0"/>
              <a:t>respirasi sel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metabolisme</a:t>
            </a:r>
            <a:r>
              <a:rPr lang="en-US" sz="2000" dirty="0"/>
              <a:t> </a:t>
            </a:r>
            <a:r>
              <a:rPr lang="en-US" sz="2000" dirty="0" err="1"/>
              <a:t>karbohidrat</a:t>
            </a:r>
            <a:r>
              <a:rPr lang="en-US" sz="2000" dirty="0"/>
              <a:t>”</a:t>
            </a:r>
            <a:r>
              <a:rPr lang="id-ID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715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9413-96C0-46DE-9147-9E6C69F61416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88913"/>
            <a:ext cx="8229600" cy="620712"/>
          </a:xfrm>
        </p:spPr>
        <p:txBody>
          <a:bodyPr/>
          <a:lstStyle/>
          <a:p>
            <a:r>
              <a:rPr lang="en-US" altLang="en-US" sz="3200" b="1"/>
              <a:t>Amonia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1" y="1052514"/>
            <a:ext cx="8893175" cy="5616575"/>
          </a:xfrm>
        </p:spPr>
        <p:txBody>
          <a:bodyPr/>
          <a:lstStyle/>
          <a:p>
            <a:pPr algn="just"/>
            <a:r>
              <a:rPr lang="en-US" altLang="en-US" sz="2200" dirty="0" err="1"/>
              <a:t>Sumber</a:t>
            </a:r>
            <a:r>
              <a:rPr lang="en-US" altLang="en-US" sz="2200" dirty="0"/>
              <a:t> NH</a:t>
            </a:r>
            <a:r>
              <a:rPr lang="en-US" altLang="en-US" sz="2200" baseline="-25000" dirty="0"/>
              <a:t>3</a:t>
            </a:r>
            <a:r>
              <a:rPr lang="en-US" altLang="en-US" sz="2200" baseline="30000" dirty="0"/>
              <a:t>+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adalah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dari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pemecahan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asam</a:t>
            </a:r>
            <a:r>
              <a:rPr lang="en-US" altLang="en-US" sz="2200" dirty="0"/>
              <a:t> amino &amp; </a:t>
            </a:r>
            <a:r>
              <a:rPr lang="en-US" altLang="en-US" sz="2200" dirty="0" err="1"/>
              <a:t>asam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nukleat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dalam</a:t>
            </a:r>
            <a:r>
              <a:rPr lang="en-US" altLang="en-US" sz="2200" dirty="0"/>
              <a:t> sel.</a:t>
            </a:r>
          </a:p>
          <a:p>
            <a:pPr algn="just"/>
            <a:r>
              <a:rPr lang="en-US" altLang="en-US" sz="2200" dirty="0" err="1"/>
              <a:t>Amonium</a:t>
            </a:r>
            <a:r>
              <a:rPr lang="en-US" altLang="en-US" sz="2200" dirty="0"/>
              <a:t> juga </a:t>
            </a:r>
            <a:r>
              <a:rPr lang="en-US" altLang="en-US" sz="2200" dirty="0" err="1"/>
              <a:t>berasal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dari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pemecahan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asam</a:t>
            </a:r>
            <a:r>
              <a:rPr lang="en-US" altLang="en-US" sz="2200" dirty="0"/>
              <a:t> amino </a:t>
            </a:r>
            <a:r>
              <a:rPr lang="en-US" altLang="en-US" sz="2200" dirty="0" err="1"/>
              <a:t>dalam</a:t>
            </a:r>
            <a:r>
              <a:rPr lang="en-US" altLang="en-US" sz="2200" dirty="0"/>
              <a:t> lumen </a:t>
            </a:r>
            <a:r>
              <a:rPr lang="en-US" altLang="en-US" sz="2200" dirty="0" err="1"/>
              <a:t>usus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besar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oleh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bakteri</a:t>
            </a:r>
            <a:r>
              <a:rPr lang="en-US" altLang="en-US" sz="2200" dirty="0"/>
              <a:t>.</a:t>
            </a:r>
          </a:p>
          <a:p>
            <a:pPr algn="just"/>
            <a:r>
              <a:rPr lang="en-US" altLang="en-US" sz="2200" dirty="0" err="1"/>
              <a:t>Zat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ini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masuk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dalam</a:t>
            </a:r>
            <a:r>
              <a:rPr lang="en-US" altLang="en-US" sz="2200" dirty="0"/>
              <a:t> vena porta </a:t>
            </a:r>
            <a:r>
              <a:rPr lang="en-US" altLang="en-US" sz="2200" dirty="0" err="1"/>
              <a:t>hepatika</a:t>
            </a:r>
            <a:r>
              <a:rPr lang="en-US" altLang="en-US" sz="2200" dirty="0"/>
              <a:t> yang </a:t>
            </a:r>
            <a:r>
              <a:rPr lang="en-US" altLang="en-US" sz="2200" dirty="0" err="1"/>
              <a:t>mengalir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hepar</a:t>
            </a:r>
            <a:r>
              <a:rPr lang="en-US" altLang="en-US" sz="2200" dirty="0"/>
              <a:t>.</a:t>
            </a:r>
          </a:p>
          <a:p>
            <a:pPr algn="just"/>
            <a:r>
              <a:rPr lang="en-US" altLang="en-US" sz="2200" dirty="0" err="1"/>
              <a:t>Peningkatan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kadar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amonia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dalam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darah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terjadi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pada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kerusakan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hepar</a:t>
            </a:r>
            <a:r>
              <a:rPr lang="en-US" altLang="en-US" sz="2200" dirty="0"/>
              <a:t> </a:t>
            </a:r>
            <a:r>
              <a:rPr lang="en-US" altLang="en-US" sz="2200" dirty="0" err="1"/>
              <a:t>yg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luas</a:t>
            </a:r>
            <a:r>
              <a:rPr lang="en-US" altLang="en-US" sz="2200" dirty="0"/>
              <a:t>.</a:t>
            </a:r>
          </a:p>
          <a:p>
            <a:pPr algn="just"/>
            <a:r>
              <a:rPr lang="en-US" altLang="en-US" sz="2200" dirty="0" err="1"/>
              <a:t>Intoksikasi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amonia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dapat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berlanjut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sehingga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menimbulkan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koma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hepatikum</a:t>
            </a:r>
            <a:r>
              <a:rPr lang="en-US" alt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2532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922337"/>
          </a:xfrm>
        </p:spPr>
        <p:txBody>
          <a:bodyPr/>
          <a:lstStyle/>
          <a:p>
            <a:r>
              <a:rPr lang="en-US" altLang="en-US" sz="2600" b="1" dirty="0"/>
              <a:t>Vitamin </a:t>
            </a:r>
            <a:r>
              <a:rPr lang="en-US" altLang="en-US" sz="2600" b="1" dirty="0" err="1"/>
              <a:t>Larut</a:t>
            </a:r>
            <a:r>
              <a:rPr lang="en-US" altLang="en-US" sz="2600" b="1" dirty="0"/>
              <a:t> Air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11941"/>
            <a:ext cx="8229600" cy="511268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sz="2200" dirty="0"/>
              <a:t>Vitamin B (vitamin B </a:t>
            </a:r>
            <a:r>
              <a:rPr lang="en-US" altLang="en-US" sz="2200" dirty="0" err="1"/>
              <a:t>kompleks</a:t>
            </a:r>
            <a:r>
              <a:rPr lang="en-US" altLang="en-US" sz="2200" dirty="0"/>
              <a:t>)</a:t>
            </a:r>
          </a:p>
          <a:p>
            <a:pPr algn="just">
              <a:lnSpc>
                <a:spcPct val="90000"/>
              </a:lnSpc>
            </a:pPr>
            <a:r>
              <a:rPr lang="en-US" altLang="en-US" sz="2200" dirty="0" err="1"/>
              <a:t>Terdapat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pada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ragi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biji-bijian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nasi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sayuran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ikan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daging</a:t>
            </a:r>
            <a:endParaRPr lang="en-US" altLang="en-US" sz="2200" dirty="0"/>
          </a:p>
          <a:p>
            <a:pPr algn="just">
              <a:lnSpc>
                <a:spcPct val="90000"/>
              </a:lnSpc>
            </a:pPr>
            <a:r>
              <a:rPr lang="en-US" altLang="en-US" sz="2200" dirty="0" err="1"/>
              <a:t>Diperlukan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sebagai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ko-enzym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dalam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metabolisme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perantara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terutama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dalam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mekanisme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pelepasan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energi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hematopoesis</a:t>
            </a:r>
            <a:endParaRPr lang="en-US" altLang="en-US" sz="2200" dirty="0"/>
          </a:p>
          <a:p>
            <a:pPr algn="just">
              <a:lnSpc>
                <a:spcPct val="90000"/>
              </a:lnSpc>
            </a:pPr>
            <a:r>
              <a:rPr lang="en-US" altLang="en-US" sz="2200" dirty="0" err="1"/>
              <a:t>Reaksi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pelepasan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energi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menyediakan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sumber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ikatan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energi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tinggi</a:t>
            </a:r>
            <a:r>
              <a:rPr lang="en-US" altLang="en-US" sz="2200" dirty="0"/>
              <a:t> ATP, </a:t>
            </a:r>
            <a:r>
              <a:rPr lang="en-US" altLang="en-US" sz="2200" dirty="0" err="1"/>
              <a:t>sehingga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bila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terjadi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defisiensi</a:t>
            </a:r>
            <a:r>
              <a:rPr lang="en-US" altLang="en-US" sz="2200" dirty="0"/>
              <a:t> vitamin B </a:t>
            </a:r>
            <a:r>
              <a:rPr lang="en-US" altLang="en-US" sz="2200" dirty="0" err="1"/>
              <a:t>bisa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timbul</a:t>
            </a:r>
            <a:r>
              <a:rPr lang="en-US" altLang="en-US" sz="2200" dirty="0"/>
              <a:t> </a:t>
            </a:r>
            <a:r>
              <a:rPr lang="en-US" altLang="en-US" sz="2200" dirty="0" err="1"/>
              <a:t>gangguan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pada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jaringan</a:t>
            </a:r>
            <a:r>
              <a:rPr lang="en-US" altLang="en-US" sz="2200" dirty="0"/>
              <a:t> yang </a:t>
            </a:r>
            <a:r>
              <a:rPr lang="en-US" altLang="en-US" sz="2200" dirty="0" err="1"/>
              <a:t>memiliki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metabolisme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berkadar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tinggi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205587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b="1" dirty="0" err="1"/>
              <a:t>Tiamin</a:t>
            </a:r>
            <a:r>
              <a:rPr lang="en-US" altLang="en-US" sz="2600" b="1" dirty="0"/>
              <a:t> (Vitamin B</a:t>
            </a:r>
            <a:r>
              <a:rPr lang="en-US" altLang="en-US" sz="2600" b="1" baseline="-25000" dirty="0"/>
              <a:t>1</a:t>
            </a:r>
            <a:r>
              <a:rPr lang="en-US" altLang="en-US" sz="2600" b="1" dirty="0"/>
              <a:t>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sz="2200" dirty="0" err="1"/>
              <a:t>Setelah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melalui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konversi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menjadi</a:t>
            </a:r>
            <a:r>
              <a:rPr lang="en-US" altLang="en-US" sz="2200" dirty="0"/>
              <a:t> </a:t>
            </a:r>
            <a:r>
              <a:rPr lang="en-US" altLang="en-US" sz="2200" u="sng" dirty="0" err="1"/>
              <a:t>tiamin</a:t>
            </a:r>
            <a:r>
              <a:rPr lang="en-US" altLang="en-US" sz="2200" u="sng" dirty="0"/>
              <a:t> </a:t>
            </a:r>
            <a:r>
              <a:rPr lang="en-US" altLang="en-US" sz="2200" u="sng" dirty="0" err="1"/>
              <a:t>pirofosfat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bekerja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sebagai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ko-enzym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yangpenting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sekali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dalam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metabolisme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karbohidrat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intrasel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dalam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jalur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pentosa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fosfat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daur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asam</a:t>
            </a:r>
            <a:r>
              <a:rPr lang="en-US" altLang="en-US" sz="2200" dirty="0"/>
              <a:t> tri </a:t>
            </a:r>
            <a:r>
              <a:rPr lang="en-US" altLang="en-US" sz="2200" dirty="0" err="1"/>
              <a:t>karboksilat</a:t>
            </a:r>
            <a:endParaRPr lang="en-US" altLang="en-US" sz="2200" dirty="0"/>
          </a:p>
          <a:p>
            <a:pPr algn="just">
              <a:lnSpc>
                <a:spcPct val="90000"/>
              </a:lnSpc>
            </a:pPr>
            <a:endParaRPr lang="en-US" altLang="en-US" sz="2200" dirty="0"/>
          </a:p>
          <a:p>
            <a:pPr algn="just">
              <a:lnSpc>
                <a:spcPct val="90000"/>
              </a:lnSpc>
            </a:pPr>
            <a:r>
              <a:rPr lang="en-US" altLang="en-US" sz="2200" dirty="0" err="1"/>
              <a:t>Karena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larut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dalam</a:t>
            </a:r>
            <a:r>
              <a:rPr lang="en-US" altLang="en-US" sz="2200" dirty="0"/>
              <a:t> air, </a:t>
            </a:r>
            <a:r>
              <a:rPr lang="en-US" altLang="en-US" sz="2200" dirty="0" err="1"/>
              <a:t>sehingga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perlu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masukan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terus-menerus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tiap</a:t>
            </a:r>
            <a:r>
              <a:rPr lang="en-US" altLang="en-US" sz="2200" dirty="0"/>
              <a:t> </a:t>
            </a:r>
            <a:r>
              <a:rPr lang="en-US" altLang="en-US" sz="2200" dirty="0" err="1"/>
              <a:t>hari</a:t>
            </a:r>
            <a:endParaRPr lang="en-US" altLang="en-US" sz="2200" dirty="0"/>
          </a:p>
          <a:p>
            <a:pPr algn="just">
              <a:lnSpc>
                <a:spcPct val="90000"/>
              </a:lnSpc>
            </a:pPr>
            <a:r>
              <a:rPr lang="en-US" altLang="en-US" sz="2200" dirty="0" err="1"/>
              <a:t>Defisiensi</a:t>
            </a:r>
            <a:r>
              <a:rPr lang="en-US" altLang="en-US" sz="2200" dirty="0"/>
              <a:t> vitamin B</a:t>
            </a:r>
            <a:r>
              <a:rPr lang="en-US" altLang="en-US" sz="2200" baseline="-25000" dirty="0"/>
              <a:t>1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tampak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pada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malnutrisi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berat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990987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b="1" dirty="0"/>
              <a:t>Riboflavin (Vitamin B</a:t>
            </a:r>
            <a:r>
              <a:rPr lang="en-US" altLang="en-US" sz="2600" b="1" baseline="-25000" dirty="0"/>
              <a:t>2</a:t>
            </a:r>
            <a:r>
              <a:rPr lang="en-US" altLang="en-US" sz="2600" b="1" dirty="0"/>
              <a:t>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en-US" sz="2200" dirty="0"/>
              <a:t>Vitamin yang </a:t>
            </a:r>
            <a:r>
              <a:rPr lang="en-US" altLang="en-US" sz="2200" dirty="0" err="1"/>
              <a:t>diperlukan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ko-enzym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flavin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mononukleotida</a:t>
            </a:r>
            <a:r>
              <a:rPr lang="en-US" altLang="en-US" sz="2200" dirty="0"/>
              <a:t> (FMN) </a:t>
            </a:r>
            <a:r>
              <a:rPr lang="en-US" altLang="en-US" sz="2200" dirty="0" err="1"/>
              <a:t>dan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flavin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adenin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dinukleotida</a:t>
            </a:r>
            <a:r>
              <a:rPr lang="en-US" altLang="en-US" sz="2200" dirty="0"/>
              <a:t> (FAD), </a:t>
            </a:r>
            <a:r>
              <a:rPr lang="en-US" altLang="en-US" sz="2200" dirty="0" err="1"/>
              <a:t>terutama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terlibat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dalam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berbagai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reaksi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oksidasi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reduksi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metabolisme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peralihan</a:t>
            </a:r>
            <a:endParaRPr lang="en-US" altLang="en-US" sz="2200" dirty="0"/>
          </a:p>
          <a:p>
            <a:pPr algn="just"/>
            <a:endParaRPr lang="en-US" altLang="en-US" sz="2200" dirty="0"/>
          </a:p>
          <a:p>
            <a:pPr algn="just"/>
            <a:r>
              <a:rPr lang="en-US" altLang="en-US" sz="2200" dirty="0"/>
              <a:t>Riboflavin </a:t>
            </a:r>
            <a:r>
              <a:rPr lang="en-US" altLang="en-US" sz="2200" dirty="0" err="1"/>
              <a:t>terdapat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pada</a:t>
            </a:r>
            <a:r>
              <a:rPr lang="en-US" altLang="en-US" sz="2200" dirty="0"/>
              <a:t> :</a:t>
            </a:r>
          </a:p>
          <a:p>
            <a:pPr lvl="1" algn="just"/>
            <a:r>
              <a:rPr lang="en-US" altLang="en-US" sz="2200" dirty="0" err="1"/>
              <a:t>Daging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sapi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unggas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ikan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telur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susu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produk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susu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13888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b="1" dirty="0"/>
              <a:t>NIASIN (B</a:t>
            </a:r>
            <a:r>
              <a:rPr lang="en-US" altLang="en-US" sz="2600" b="1" baseline="-25000" dirty="0"/>
              <a:t>3</a:t>
            </a:r>
            <a:r>
              <a:rPr lang="en-US" altLang="en-US" sz="2600" b="1" dirty="0"/>
              <a:t>)</a:t>
            </a:r>
            <a:br>
              <a:rPr lang="en-US" altLang="en-US" sz="2600" b="1" dirty="0"/>
            </a:br>
            <a:r>
              <a:rPr lang="en-US" altLang="en-US" sz="2600" b="1" dirty="0"/>
              <a:t>Nama </a:t>
            </a:r>
            <a:r>
              <a:rPr lang="en-US" altLang="en-US" sz="2600" b="1" dirty="0" err="1"/>
              <a:t>untuk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asam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Nikotinat</a:t>
            </a:r>
            <a:r>
              <a:rPr lang="en-US" altLang="en-US" sz="2600" b="1" dirty="0"/>
              <a:t> + </a:t>
            </a:r>
            <a:r>
              <a:rPr lang="en-US" altLang="en-US" sz="2600" b="1" dirty="0" err="1"/>
              <a:t>derivatnya</a:t>
            </a:r>
            <a:endParaRPr lang="en-US" altLang="en-US" sz="2600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sz="2200" dirty="0" err="1"/>
              <a:t>Dibutuhkan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untuk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pembentukan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ko-enzim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nikotin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amida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adenin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dinukleotida</a:t>
            </a:r>
            <a:r>
              <a:rPr lang="en-US" altLang="en-US" sz="2200" dirty="0"/>
              <a:t> (NAD) </a:t>
            </a:r>
            <a:r>
              <a:rPr lang="en-US" altLang="en-US" sz="2200" dirty="0" err="1"/>
              <a:t>dan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nikotin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amida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adenin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dinukleotida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fosfat</a:t>
            </a:r>
            <a:r>
              <a:rPr lang="en-US" altLang="en-US" sz="2200" dirty="0"/>
              <a:t> (NAOP), yang </a:t>
            </a:r>
            <a:r>
              <a:rPr lang="en-US" altLang="en-US" sz="2200" dirty="0" err="1"/>
              <a:t>berpartisipasi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dalam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berbagai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reaksi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redoks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termasuk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metabolisme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karbohidrat</a:t>
            </a:r>
            <a:r>
              <a:rPr lang="en-US" altLang="en-US" sz="2200" dirty="0"/>
              <a:t>, protein </a:t>
            </a:r>
            <a:r>
              <a:rPr lang="en-US" altLang="en-US" sz="2200" dirty="0" err="1"/>
              <a:t>dan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lemak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khususnya</a:t>
            </a:r>
            <a:r>
              <a:rPr lang="en-US" altLang="en-US" sz="2200" dirty="0"/>
              <a:t> “</a:t>
            </a:r>
            <a:r>
              <a:rPr lang="en-US" altLang="en-US" sz="2200" dirty="0" err="1"/>
              <a:t>respirasi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sel</a:t>
            </a:r>
            <a:r>
              <a:rPr lang="en-US" altLang="en-US" sz="2200" dirty="0"/>
              <a:t>”</a:t>
            </a:r>
          </a:p>
          <a:p>
            <a:pPr algn="just">
              <a:lnSpc>
                <a:spcPct val="90000"/>
              </a:lnSpc>
            </a:pPr>
            <a:r>
              <a:rPr lang="en-US" altLang="en-US" sz="2200" dirty="0" err="1"/>
              <a:t>Niasin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dapat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disintesis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secara</a:t>
            </a:r>
            <a:r>
              <a:rPr lang="en-US" altLang="en-US" sz="2200" dirty="0"/>
              <a:t> </a:t>
            </a:r>
            <a:r>
              <a:rPr lang="en-US" altLang="en-US" sz="2200" u="sng" dirty="0"/>
              <a:t>endogen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dari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triptofan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186191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b="1" dirty="0"/>
              <a:t>PIRIDOKSIN : Vitamin B</a:t>
            </a:r>
            <a:r>
              <a:rPr lang="en-US" altLang="en-US" sz="2600" b="1" baseline="-25000" dirty="0"/>
              <a:t>6</a:t>
            </a:r>
            <a:endParaRPr lang="en-US" altLang="en-US" sz="2600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en-US" sz="2600" dirty="0" err="1"/>
              <a:t>Berperan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penting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sebagai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ko-enzym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metabolisme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peralihan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asam</a:t>
            </a:r>
            <a:r>
              <a:rPr lang="en-US" altLang="en-US" sz="2600" dirty="0"/>
              <a:t> amino </a:t>
            </a:r>
            <a:r>
              <a:rPr lang="en-US" altLang="en-US" sz="2600" dirty="0" err="1"/>
              <a:t>dan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kompleks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glikolipid</a:t>
            </a:r>
            <a:endParaRPr lang="en-US" altLang="en-US" sz="2600" dirty="0"/>
          </a:p>
          <a:p>
            <a:pPr algn="just"/>
            <a:r>
              <a:rPr lang="en-US" altLang="en-US" sz="2600" dirty="0" err="1"/>
              <a:t>Defisiensi</a:t>
            </a:r>
            <a:r>
              <a:rPr lang="en-US" altLang="en-US" sz="2600" dirty="0"/>
              <a:t> vitamin B</a:t>
            </a:r>
            <a:r>
              <a:rPr lang="en-US" altLang="en-US" sz="2600" baseline="-25000" dirty="0"/>
              <a:t>6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klinis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tidak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nyata</a:t>
            </a:r>
            <a:endParaRPr lang="en-US" altLang="en-US" sz="2600" dirty="0"/>
          </a:p>
          <a:p>
            <a:pPr algn="just"/>
            <a:r>
              <a:rPr lang="en-US" altLang="en-US" sz="2600" dirty="0" err="1"/>
              <a:t>Piridoksin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jumlah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kecil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dihasilkan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oleh</a:t>
            </a:r>
            <a:r>
              <a:rPr lang="en-US" altLang="en-US" sz="2600" dirty="0"/>
              <a:t> flora </a:t>
            </a:r>
            <a:r>
              <a:rPr lang="en-US" altLang="en-US" sz="2600" dirty="0" err="1"/>
              <a:t>usus</a:t>
            </a:r>
            <a:endParaRPr lang="en-US" altLang="en-US" sz="2600" dirty="0"/>
          </a:p>
          <a:p>
            <a:pPr algn="just"/>
            <a:r>
              <a:rPr lang="en-US" altLang="en-US" sz="2600" dirty="0" err="1"/>
              <a:t>Banyak</a:t>
            </a:r>
            <a:r>
              <a:rPr lang="en-US" altLang="en-US" sz="2600" dirty="0"/>
              <a:t> di: </a:t>
            </a:r>
            <a:r>
              <a:rPr lang="en-US" altLang="en-US" sz="2600" dirty="0" err="1"/>
              <a:t>sayuran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buah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biji-bijian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daging</a:t>
            </a:r>
            <a:r>
              <a:rPr lang="en-US" altLang="en-US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7643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774700"/>
          </a:xfrm>
        </p:spPr>
        <p:txBody>
          <a:bodyPr/>
          <a:lstStyle/>
          <a:p>
            <a:r>
              <a:rPr lang="en-US" altLang="en-US" sz="2600" b="1" dirty="0"/>
              <a:t>Vitamin B</a:t>
            </a:r>
            <a:r>
              <a:rPr lang="en-US" altLang="en-US" sz="2600" b="1" baseline="-25000" dirty="0"/>
              <a:t>12 </a:t>
            </a:r>
            <a:r>
              <a:rPr lang="en-US" altLang="en-US" sz="2600" b="1" dirty="0" err="1"/>
              <a:t>dan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Folat</a:t>
            </a:r>
            <a:r>
              <a:rPr lang="en-US" altLang="en-US" sz="2600" b="1" dirty="0"/>
              <a:t> (B</a:t>
            </a:r>
            <a:r>
              <a:rPr lang="en-US" altLang="en-US" sz="2600" b="1" baseline="-25000" dirty="0"/>
              <a:t>9</a:t>
            </a:r>
            <a:r>
              <a:rPr lang="en-US" altLang="en-US" sz="2600" b="1" dirty="0"/>
              <a:t>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68413"/>
            <a:ext cx="8229600" cy="52562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200" dirty="0" err="1"/>
              <a:t>Defisiensi</a:t>
            </a:r>
            <a:r>
              <a:rPr lang="en-US" altLang="en-US" sz="2200" dirty="0"/>
              <a:t> vitamin B</a:t>
            </a:r>
            <a:r>
              <a:rPr lang="en-US" altLang="en-US" sz="2200" baseline="-25000" dirty="0"/>
              <a:t>12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folat</a:t>
            </a:r>
            <a:r>
              <a:rPr lang="en-US" altLang="en-US" sz="2200" dirty="0"/>
              <a:t> </a:t>
            </a:r>
            <a:r>
              <a:rPr lang="en-US" altLang="en-US" sz="2200" dirty="0">
                <a:sym typeface="Wingdings" panose="05000000000000000000" pitchFamily="2" charset="2"/>
              </a:rPr>
              <a:t> anemia </a:t>
            </a:r>
            <a:r>
              <a:rPr lang="en-US" altLang="en-US" sz="2200" dirty="0" err="1">
                <a:sym typeface="Wingdings" panose="05000000000000000000" pitchFamily="2" charset="2"/>
              </a:rPr>
              <a:t>megaloblast</a:t>
            </a:r>
            <a:r>
              <a:rPr lang="en-US" altLang="en-US" sz="2200" dirty="0"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ym typeface="Wingdings" panose="05000000000000000000" pitchFamily="2" charset="2"/>
              </a:rPr>
              <a:t>karena</a:t>
            </a:r>
            <a:r>
              <a:rPr lang="en-US" altLang="en-US" sz="2200" dirty="0"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ym typeface="Wingdings" panose="05000000000000000000" pitchFamily="2" charset="2"/>
              </a:rPr>
              <a:t>cacat</a:t>
            </a:r>
            <a:r>
              <a:rPr lang="en-US" altLang="en-US" sz="2200" dirty="0"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ym typeface="Wingdings" panose="05000000000000000000" pitchFamily="2" charset="2"/>
              </a:rPr>
              <a:t>maturasi</a:t>
            </a:r>
            <a:r>
              <a:rPr lang="en-US" altLang="en-US" sz="2200" dirty="0"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ym typeface="Wingdings" panose="05000000000000000000" pitchFamily="2" charset="2"/>
              </a:rPr>
              <a:t>prekursor</a:t>
            </a:r>
            <a:r>
              <a:rPr lang="en-US" altLang="en-US" sz="2200" dirty="0"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ym typeface="Wingdings" panose="05000000000000000000" pitchFamily="2" charset="2"/>
              </a:rPr>
              <a:t>sel</a:t>
            </a:r>
            <a:r>
              <a:rPr lang="en-US" altLang="en-US" sz="2200" dirty="0"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ym typeface="Wingdings" panose="05000000000000000000" pitchFamily="2" charset="2"/>
              </a:rPr>
              <a:t>darah</a:t>
            </a:r>
            <a:r>
              <a:rPr lang="en-US" altLang="en-US" sz="2200" dirty="0"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ym typeface="Wingdings" panose="05000000000000000000" pitchFamily="2" charset="2"/>
              </a:rPr>
              <a:t>merah</a:t>
            </a:r>
            <a:r>
              <a:rPr lang="en-US" altLang="en-US" sz="2200" dirty="0">
                <a:sym typeface="Wingdings" panose="05000000000000000000" pitchFamily="2" charset="2"/>
              </a:rPr>
              <a:t> di </a:t>
            </a:r>
            <a:r>
              <a:rPr lang="en-US" altLang="en-US" sz="2200" dirty="0" err="1">
                <a:sym typeface="Wingdings" panose="05000000000000000000" pitchFamily="2" charset="2"/>
              </a:rPr>
              <a:t>sumsum</a:t>
            </a:r>
            <a:r>
              <a:rPr lang="en-US" altLang="en-US" sz="2200" dirty="0"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ym typeface="Wingdings" panose="05000000000000000000" pitchFamily="2" charset="2"/>
              </a:rPr>
              <a:t>tulang</a:t>
            </a:r>
            <a:r>
              <a:rPr lang="en-US" altLang="en-US" sz="2200" dirty="0">
                <a:sym typeface="Wingdings" panose="05000000000000000000" pitchFamily="2" charset="2"/>
              </a:rPr>
              <a:t>, </a:t>
            </a:r>
            <a:r>
              <a:rPr lang="en-US" altLang="en-US" sz="2200" dirty="0" err="1">
                <a:sym typeface="Wingdings" panose="05000000000000000000" pitchFamily="2" charset="2"/>
              </a:rPr>
              <a:t>sel</a:t>
            </a:r>
            <a:r>
              <a:rPr lang="en-US" altLang="en-US" sz="2200" dirty="0"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ym typeface="Wingdings" panose="05000000000000000000" pitchFamily="2" charset="2"/>
              </a:rPr>
              <a:t>darah</a:t>
            </a:r>
            <a:r>
              <a:rPr lang="en-US" altLang="en-US" sz="2200" dirty="0"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ym typeface="Wingdings" panose="05000000000000000000" pitchFamily="2" charset="2"/>
              </a:rPr>
              <a:t>merah</a:t>
            </a:r>
            <a:r>
              <a:rPr lang="en-US" altLang="en-US" sz="2200" dirty="0"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ym typeface="Wingdings" panose="05000000000000000000" pitchFamily="2" charset="2"/>
              </a:rPr>
              <a:t>berkembang</a:t>
            </a:r>
            <a:r>
              <a:rPr lang="en-US" altLang="en-US" sz="2200" dirty="0"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ym typeface="Wingdings" panose="05000000000000000000" pitchFamily="2" charset="2"/>
              </a:rPr>
              <a:t>jadi</a:t>
            </a:r>
            <a:r>
              <a:rPr lang="en-US" altLang="en-US" sz="2200" dirty="0"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ym typeface="Wingdings" panose="05000000000000000000" pitchFamily="2" charset="2"/>
              </a:rPr>
              <a:t>besar</a:t>
            </a:r>
            <a:endParaRPr lang="en-US" altLang="en-US" sz="2200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en-US" altLang="en-US" sz="2200" dirty="0" err="1">
                <a:sym typeface="Wingdings" panose="05000000000000000000" pitchFamily="2" charset="2"/>
              </a:rPr>
              <a:t>Sering</a:t>
            </a:r>
            <a:r>
              <a:rPr lang="en-US" altLang="en-US" sz="2200" dirty="0"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ym typeface="Wingdings" panose="05000000000000000000" pitchFamily="2" charset="2"/>
              </a:rPr>
              <a:t>terjadi</a:t>
            </a:r>
            <a:r>
              <a:rPr lang="en-US" altLang="en-US" sz="2200" dirty="0"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ym typeface="Wingdings" panose="05000000000000000000" pitchFamily="2" charset="2"/>
              </a:rPr>
              <a:t>pada</a:t>
            </a:r>
            <a:r>
              <a:rPr lang="en-US" altLang="en-US" sz="2200" dirty="0">
                <a:sym typeface="Wingdings" panose="05000000000000000000" pitchFamily="2" charset="2"/>
              </a:rPr>
              <a:t> (</a:t>
            </a:r>
            <a:r>
              <a:rPr lang="en-US" altLang="en-US" sz="2200" dirty="0" err="1">
                <a:sym typeface="Wingdings" panose="05000000000000000000" pitchFamily="2" charset="2"/>
              </a:rPr>
              <a:t>defisiensi</a:t>
            </a:r>
            <a:r>
              <a:rPr lang="en-US" altLang="en-US" sz="2200" dirty="0">
                <a:sym typeface="Wingdings" panose="05000000000000000000" pitchFamily="2" charset="2"/>
              </a:rPr>
              <a:t> vitamin B</a:t>
            </a:r>
            <a:r>
              <a:rPr lang="en-US" altLang="en-US" sz="2200" baseline="-25000" dirty="0">
                <a:sym typeface="Wingdings" panose="05000000000000000000" pitchFamily="2" charset="2"/>
              </a:rPr>
              <a:t>12</a:t>
            </a:r>
            <a:r>
              <a:rPr lang="en-US" altLang="en-US" sz="2200" dirty="0">
                <a:sym typeface="Wingdings" panose="05000000000000000000" pitchFamily="2" charset="2"/>
              </a:rPr>
              <a:t>): vegetarian</a:t>
            </a:r>
          </a:p>
          <a:p>
            <a:pPr>
              <a:lnSpc>
                <a:spcPct val="90000"/>
              </a:lnSpc>
            </a:pPr>
            <a:r>
              <a:rPr lang="en-US" altLang="en-US" sz="2200" dirty="0" err="1">
                <a:sym typeface="Wingdings" panose="05000000000000000000" pitchFamily="2" charset="2"/>
              </a:rPr>
              <a:t>Defisiensi</a:t>
            </a:r>
            <a:r>
              <a:rPr lang="en-US" altLang="en-US" sz="2200" dirty="0"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ym typeface="Wingdings" panose="05000000000000000000" pitchFamily="2" charset="2"/>
              </a:rPr>
              <a:t>folat</a:t>
            </a:r>
            <a:r>
              <a:rPr lang="en-US" altLang="en-US" sz="2200" dirty="0">
                <a:sym typeface="Wingdings" panose="05000000000000000000" pitchFamily="2" charset="2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err="1"/>
              <a:t>Wanita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hamil</a:t>
            </a:r>
            <a:endParaRPr lang="en-US" altLang="en-US" sz="2200" dirty="0"/>
          </a:p>
          <a:p>
            <a:pPr lvl="1">
              <a:lnSpc>
                <a:spcPct val="90000"/>
              </a:lnSpc>
            </a:pPr>
            <a:r>
              <a:rPr lang="en-US" altLang="en-US" sz="2200" dirty="0" err="1"/>
              <a:t>Alkoholis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berat</a:t>
            </a:r>
            <a:endParaRPr lang="en-US" altLang="en-US" sz="2200" dirty="0"/>
          </a:p>
          <a:p>
            <a:pPr>
              <a:lnSpc>
                <a:spcPct val="90000"/>
              </a:lnSpc>
            </a:pPr>
            <a:r>
              <a:rPr lang="en-US" altLang="en-US" sz="2200" dirty="0" err="1"/>
              <a:t>Makanan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pada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suhu</a:t>
            </a:r>
            <a:r>
              <a:rPr lang="en-US" altLang="en-US" sz="2200" dirty="0"/>
              <a:t> 100</a:t>
            </a:r>
            <a:r>
              <a:rPr lang="en-US" altLang="en-US" sz="2200" baseline="30000" dirty="0"/>
              <a:t>o</a:t>
            </a:r>
            <a:r>
              <a:rPr lang="en-US" altLang="en-US" sz="2200" dirty="0"/>
              <a:t>C </a:t>
            </a:r>
            <a:r>
              <a:rPr lang="en-US" altLang="en-US" sz="2200" dirty="0">
                <a:sym typeface="Wingdings" panose="05000000000000000000" pitchFamily="2" charset="2"/>
              </a:rPr>
              <a:t> 15 </a:t>
            </a:r>
            <a:r>
              <a:rPr lang="en-US" altLang="en-US" sz="2200" dirty="0" err="1">
                <a:sym typeface="Wingdings" panose="05000000000000000000" pitchFamily="2" charset="2"/>
              </a:rPr>
              <a:t>menit</a:t>
            </a:r>
            <a:r>
              <a:rPr lang="en-US" altLang="en-US" sz="2200" dirty="0">
                <a:sym typeface="Wingdings" panose="05000000000000000000" pitchFamily="2" charset="2"/>
              </a:rPr>
              <a:t>: </a:t>
            </a:r>
            <a:r>
              <a:rPr lang="en-US" altLang="en-US" sz="2200" dirty="0" err="1">
                <a:sym typeface="Wingdings" panose="05000000000000000000" pitchFamily="2" charset="2"/>
              </a:rPr>
              <a:t>merusak</a:t>
            </a:r>
            <a:r>
              <a:rPr lang="en-US" altLang="en-US" sz="2200" dirty="0"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ym typeface="Wingdings" panose="05000000000000000000" pitchFamily="2" charset="2"/>
              </a:rPr>
              <a:t>folat</a:t>
            </a:r>
            <a:endParaRPr lang="en-US" altLang="en-US" sz="2200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en-US" altLang="en-US" sz="2200" dirty="0" err="1"/>
              <a:t>Sayuran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buah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segar</a:t>
            </a:r>
            <a:r>
              <a:rPr lang="en-US" altLang="en-US" sz="2200" dirty="0"/>
              <a:t> </a:t>
            </a:r>
            <a:r>
              <a:rPr lang="en-US" altLang="en-US" sz="2200" dirty="0" err="1"/>
              <a:t>lebih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baik</a:t>
            </a:r>
            <a:r>
              <a:rPr lang="en-US" altLang="en-US" sz="2200" dirty="0"/>
              <a:t> (</a:t>
            </a:r>
            <a:r>
              <a:rPr lang="en-US" altLang="en-US" sz="2200" dirty="0" err="1"/>
              <a:t>masuk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kulkas</a:t>
            </a:r>
            <a:r>
              <a:rPr lang="en-US" altLang="en-US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6256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774700"/>
          </a:xfrm>
        </p:spPr>
        <p:txBody>
          <a:bodyPr/>
          <a:lstStyle/>
          <a:p>
            <a:r>
              <a:rPr lang="en-US" altLang="en-US" sz="2600" b="1" dirty="0"/>
              <a:t>Vitamin C (</a:t>
            </a:r>
            <a:r>
              <a:rPr lang="en-US" altLang="en-US" sz="2600" b="1" dirty="0" err="1"/>
              <a:t>Asam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Askorbat</a:t>
            </a:r>
            <a:r>
              <a:rPr lang="en-US" altLang="en-US" sz="2600" b="1" dirty="0"/>
              <a:t>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96976"/>
            <a:ext cx="8229600" cy="5661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200" dirty="0" err="1"/>
              <a:t>Defisiensi</a:t>
            </a:r>
            <a:r>
              <a:rPr lang="en-US" altLang="en-US" sz="2200" dirty="0"/>
              <a:t> vitamin C = </a:t>
            </a:r>
            <a:r>
              <a:rPr lang="en-US" altLang="en-US" sz="2200" dirty="0" err="1"/>
              <a:t>Scorbut</a:t>
            </a:r>
            <a:endParaRPr lang="en-US" altLang="en-US" sz="2200" dirty="0"/>
          </a:p>
          <a:p>
            <a:pPr>
              <a:lnSpc>
                <a:spcPct val="90000"/>
              </a:lnSpc>
            </a:pPr>
            <a:r>
              <a:rPr lang="en-US" altLang="en-US" sz="2200" dirty="0" err="1"/>
              <a:t>Jarang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terjadi</a:t>
            </a:r>
            <a:endParaRPr lang="en-US" altLang="en-US" sz="2200" dirty="0"/>
          </a:p>
          <a:p>
            <a:pPr>
              <a:lnSpc>
                <a:spcPct val="90000"/>
              </a:lnSpc>
            </a:pPr>
            <a:r>
              <a:rPr lang="en-US" altLang="en-US" sz="2200" dirty="0" err="1"/>
              <a:t>Terjadi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bila</a:t>
            </a:r>
            <a:r>
              <a:rPr lang="en-US" altLang="en-US" sz="2200" dirty="0"/>
              <a:t> :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Diet </a:t>
            </a:r>
            <a:r>
              <a:rPr lang="en-US" altLang="en-US" sz="2200" dirty="0" err="1"/>
              <a:t>rendah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serat</a:t>
            </a:r>
            <a:r>
              <a:rPr lang="en-US" altLang="en-US" sz="2200" dirty="0"/>
              <a:t>/</a:t>
            </a:r>
            <a:r>
              <a:rPr lang="en-US" altLang="en-US" sz="2200" dirty="0" err="1"/>
              <a:t>buah</a:t>
            </a:r>
            <a:r>
              <a:rPr lang="en-US" altLang="en-US" sz="2200" dirty="0"/>
              <a:t>/</a:t>
            </a:r>
            <a:r>
              <a:rPr lang="en-US" altLang="en-US" sz="2200" dirty="0" err="1"/>
              <a:t>sayuran</a:t>
            </a:r>
            <a:r>
              <a:rPr lang="en-US" altLang="en-US" sz="2200" dirty="0"/>
              <a:t> di </a:t>
            </a:r>
            <a:r>
              <a:rPr lang="en-US" altLang="en-US" sz="2200" dirty="0" err="1"/>
              <a:t>negara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maju</a:t>
            </a:r>
            <a:endParaRPr lang="en-US" altLang="en-US" sz="2200" dirty="0"/>
          </a:p>
          <a:p>
            <a:pPr lvl="1">
              <a:lnSpc>
                <a:spcPct val="90000"/>
              </a:lnSpc>
            </a:pPr>
            <a:r>
              <a:rPr lang="en-US" altLang="en-US" sz="2200" dirty="0" err="1"/>
              <a:t>Peminum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alkohol</a:t>
            </a:r>
            <a:endParaRPr lang="en-US" altLang="en-US" sz="2200" dirty="0"/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Orang </a:t>
            </a:r>
            <a:r>
              <a:rPr lang="en-US" altLang="en-US" sz="2200" dirty="0" err="1"/>
              <a:t>tua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gizi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tidak</a:t>
            </a:r>
            <a:r>
              <a:rPr lang="en-US" altLang="en-US" sz="2200" dirty="0"/>
              <a:t> </a:t>
            </a:r>
            <a:r>
              <a:rPr lang="en-US" altLang="en-US" sz="2200" dirty="0" err="1"/>
              <a:t>lengkap</a:t>
            </a:r>
            <a:endParaRPr lang="en-US" altLang="en-US" sz="2200" dirty="0"/>
          </a:p>
          <a:p>
            <a:pPr lvl="1">
              <a:lnSpc>
                <a:spcPct val="90000"/>
              </a:lnSpc>
            </a:pPr>
            <a:r>
              <a:rPr lang="en-US" altLang="en-US" sz="2200" dirty="0" err="1"/>
              <a:t>Kemiskinan</a:t>
            </a:r>
            <a:endParaRPr lang="en-US" altLang="en-US" sz="2200" dirty="0"/>
          </a:p>
          <a:p>
            <a:pPr>
              <a:lnSpc>
                <a:spcPct val="90000"/>
              </a:lnSpc>
            </a:pPr>
            <a:r>
              <a:rPr lang="en-US" altLang="en-US" sz="2200" dirty="0"/>
              <a:t>Vitamin C </a:t>
            </a:r>
            <a:r>
              <a:rPr lang="en-US" altLang="en-US" sz="2200" dirty="0" err="1"/>
              <a:t>adalah</a:t>
            </a:r>
            <a:r>
              <a:rPr lang="en-US" altLang="en-US" sz="2200" dirty="0"/>
              <a:t> anti-</a:t>
            </a:r>
            <a:r>
              <a:rPr lang="en-US" altLang="en-US" sz="2200" dirty="0" err="1"/>
              <a:t>oksidan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kuat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berperan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dalam</a:t>
            </a:r>
            <a:r>
              <a:rPr lang="en-US" altLang="en-US" sz="2200" dirty="0"/>
              <a:t> </a:t>
            </a:r>
            <a:r>
              <a:rPr lang="en-US" altLang="en-US" sz="2200" u="sng" dirty="0" err="1"/>
              <a:t>reaksi</a:t>
            </a:r>
            <a:r>
              <a:rPr lang="en-US" altLang="en-US" sz="2200" u="sng" dirty="0"/>
              <a:t> </a:t>
            </a:r>
            <a:r>
              <a:rPr lang="en-US" altLang="en-US" sz="2200" u="sng" dirty="0" err="1"/>
              <a:t>redoks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pemindahan</a:t>
            </a:r>
            <a:r>
              <a:rPr lang="en-US" altLang="en-US" sz="2200" dirty="0"/>
              <a:t> ion </a:t>
            </a:r>
            <a:r>
              <a:rPr lang="en-US" altLang="en-US" sz="2200" dirty="0" err="1"/>
              <a:t>hidrogen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111240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b="1" dirty="0"/>
              <a:t>Vitamin </a:t>
            </a:r>
            <a:r>
              <a:rPr lang="en-US" altLang="en-US" sz="2600" b="1" dirty="0" err="1"/>
              <a:t>Larut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Lemak</a:t>
            </a:r>
            <a:endParaRPr lang="en-US" altLang="en-US" sz="2600" b="1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200" b="1" dirty="0"/>
              <a:t>Vitamin A</a:t>
            </a:r>
          </a:p>
          <a:p>
            <a:pPr marL="0" indent="0">
              <a:buNone/>
            </a:pPr>
            <a:r>
              <a:rPr lang="en-US" altLang="en-US" sz="2200" dirty="0"/>
              <a:t>3 </a:t>
            </a:r>
            <a:r>
              <a:rPr lang="en-US" altLang="en-US" sz="2200" dirty="0" err="1"/>
              <a:t>bentuk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aktivitas</a:t>
            </a:r>
            <a:r>
              <a:rPr lang="en-US" altLang="en-US" sz="2200" dirty="0"/>
              <a:t> vitamin A </a:t>
            </a:r>
            <a:r>
              <a:rPr lang="en-US" altLang="en-US" sz="2200" dirty="0" err="1"/>
              <a:t>dalam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tubuh</a:t>
            </a:r>
            <a:endParaRPr lang="en-US" altLang="en-US" sz="2200" dirty="0"/>
          </a:p>
          <a:p>
            <a:r>
              <a:rPr lang="en-US" altLang="en-US" sz="2200" dirty="0"/>
              <a:t>Retinol </a:t>
            </a:r>
          </a:p>
          <a:p>
            <a:r>
              <a:rPr lang="en-US" altLang="en-US" sz="2200" dirty="0"/>
              <a:t>Retinal</a:t>
            </a:r>
          </a:p>
          <a:p>
            <a:r>
              <a:rPr lang="en-US" altLang="en-US" sz="2200" dirty="0" err="1"/>
              <a:t>Asam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retinoat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384088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b="1" dirty="0"/>
              <a:t>Vitamin D</a:t>
            </a:r>
            <a:endParaRPr lang="id-ID" altLang="en-US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200" dirty="0"/>
              <a:t>Vitamin D </a:t>
            </a:r>
            <a:r>
              <a:rPr lang="en-US" sz="2200" dirty="0" err="1"/>
              <a:t>relatif</a:t>
            </a:r>
            <a:r>
              <a:rPr lang="en-US" sz="2200" dirty="0"/>
              <a:t> </a:t>
            </a:r>
            <a:r>
              <a:rPr lang="en-US" sz="2200" dirty="0" err="1"/>
              <a:t>stabil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makanan</a:t>
            </a:r>
            <a:endParaRPr lang="en-US" sz="2200" dirty="0"/>
          </a:p>
          <a:p>
            <a:pPr>
              <a:defRPr/>
            </a:pPr>
            <a:r>
              <a:rPr lang="en-US" sz="2200" dirty="0"/>
              <a:t>Vitamin D </a:t>
            </a:r>
            <a:r>
              <a:rPr lang="en-US" sz="2200" dirty="0" err="1"/>
              <a:t>merupakan</a:t>
            </a:r>
            <a:r>
              <a:rPr lang="en-US" sz="2200" dirty="0"/>
              <a:t> </a:t>
            </a:r>
            <a:r>
              <a:rPr lang="en-US" sz="2200" dirty="0" err="1"/>
              <a:t>prohormon</a:t>
            </a:r>
            <a:r>
              <a:rPr lang="en-US" sz="2200" dirty="0"/>
              <a:t> =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diubah</a:t>
            </a:r>
            <a:r>
              <a:rPr lang="en-US" sz="2200" dirty="0"/>
              <a:t> </a:t>
            </a:r>
            <a:r>
              <a:rPr lang="en-US" sz="2200" dirty="0" err="1"/>
              <a:t>dahulu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</a:t>
            </a:r>
            <a:r>
              <a:rPr lang="en-US" sz="2200" dirty="0" err="1"/>
              <a:t>hormon</a:t>
            </a:r>
            <a:r>
              <a:rPr lang="en-US" sz="2200" dirty="0"/>
              <a:t> = </a:t>
            </a:r>
            <a:r>
              <a:rPr lang="en-US" sz="2200" dirty="0" err="1"/>
              <a:t>kalsitriol</a:t>
            </a:r>
            <a:endParaRPr lang="en-US" sz="2200" dirty="0"/>
          </a:p>
          <a:p>
            <a:pPr>
              <a:defRPr/>
            </a:pPr>
            <a:r>
              <a:rPr lang="en-US" sz="2200" dirty="0"/>
              <a:t>4 </a:t>
            </a:r>
            <a:r>
              <a:rPr lang="en-US" sz="2200" dirty="0" err="1"/>
              <a:t>jenis</a:t>
            </a:r>
            <a:r>
              <a:rPr lang="en-US" sz="2200" dirty="0"/>
              <a:t> vitamin D :</a:t>
            </a:r>
          </a:p>
          <a:p>
            <a:pPr marL="0" indent="0">
              <a:buNone/>
              <a:defRPr/>
            </a:pPr>
            <a:r>
              <a:rPr lang="en-US" sz="2200" dirty="0"/>
              <a:t>	vitamin D1 : </a:t>
            </a:r>
            <a:r>
              <a:rPr lang="en-US" sz="2200" dirty="0" err="1"/>
              <a:t>ergosterol</a:t>
            </a:r>
            <a:r>
              <a:rPr lang="en-US" sz="2200" dirty="0"/>
              <a:t> </a:t>
            </a:r>
          </a:p>
          <a:p>
            <a:pPr marL="0" indent="0">
              <a:buNone/>
              <a:defRPr/>
            </a:pPr>
            <a:r>
              <a:rPr lang="en-US" sz="2200" dirty="0"/>
              <a:t>        vitamin D2 : </a:t>
            </a:r>
            <a:r>
              <a:rPr lang="en-US" sz="2200" dirty="0" err="1"/>
              <a:t>ergokalsiferol</a:t>
            </a:r>
            <a:endParaRPr lang="en-US" sz="2200" dirty="0"/>
          </a:p>
          <a:p>
            <a:pPr marL="0" indent="0">
              <a:buNone/>
              <a:defRPr/>
            </a:pPr>
            <a:r>
              <a:rPr lang="en-US" sz="2200" dirty="0"/>
              <a:t>        vitamin D3 : </a:t>
            </a:r>
            <a:r>
              <a:rPr lang="en-US" sz="2200" dirty="0" err="1"/>
              <a:t>kolekalsoferol</a:t>
            </a:r>
            <a:endParaRPr lang="en-US" sz="2200" dirty="0"/>
          </a:p>
          <a:p>
            <a:pPr marL="0" indent="0">
              <a:buNone/>
              <a:defRPr/>
            </a:pPr>
            <a:r>
              <a:rPr lang="en-US" sz="2200" dirty="0"/>
              <a:t>        vitamin D4 </a:t>
            </a:r>
          </a:p>
          <a:p>
            <a:pPr marL="0" indent="0">
              <a:buNone/>
              <a:defRPr/>
            </a:pPr>
            <a:r>
              <a:rPr lang="en-US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0014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:\01. UWKS\uwk09-10 dan 10-11\Gambar tambahan\2000px-CellRespiration.svg_-1024x7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4288"/>
            <a:ext cx="81534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364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1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600" b="1" dirty="0"/>
              <a:t>Vitamin 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d-ID" altLang="en-US" sz="2200" dirty="0"/>
              <a:t>tidak berbau dan berwarna</a:t>
            </a:r>
            <a:r>
              <a:rPr lang="en-US" altLang="en-US" sz="2200" dirty="0"/>
              <a:t> </a:t>
            </a:r>
          </a:p>
          <a:p>
            <a:pPr eaLnBrk="1" hangingPunct="1"/>
            <a:r>
              <a:rPr lang="id-ID" altLang="en-US" sz="2200" dirty="0"/>
              <a:t>vitamin E sintetik biasanya berwarna kuning muda hingga kecoklatan</a:t>
            </a:r>
            <a:r>
              <a:rPr lang="en-US" altLang="en-US" sz="2200" dirty="0"/>
              <a:t> </a:t>
            </a:r>
          </a:p>
          <a:p>
            <a:pPr eaLnBrk="1" hangingPunct="1"/>
            <a:r>
              <a:rPr lang="id-ID" altLang="en-US" sz="2200" dirty="0"/>
              <a:t>larut dalam lemak dan dalam sebagian besar pelarut organik</a:t>
            </a:r>
            <a:r>
              <a:rPr lang="en-US" altLang="en-US" sz="2200" dirty="0"/>
              <a:t> </a:t>
            </a:r>
          </a:p>
          <a:p>
            <a:pPr eaLnBrk="1" hangingPunct="1"/>
            <a:r>
              <a:rPr lang="id-ID" altLang="en-US" sz="2200" dirty="0"/>
              <a:t>bertindak sebagai anti oksidan</a:t>
            </a:r>
            <a:endParaRPr lang="en-US" altLang="en-US" sz="2200" dirty="0"/>
          </a:p>
          <a:p>
            <a:pPr eaLnBrk="1" hangingPunct="1"/>
            <a:r>
              <a:rPr lang="en-US" altLang="en-US" sz="2200" dirty="0" err="1"/>
              <a:t>Macam</a:t>
            </a:r>
            <a:r>
              <a:rPr lang="en-US" altLang="en-US" sz="2200" dirty="0"/>
              <a:t> vitamin E: </a:t>
            </a:r>
            <a:r>
              <a:rPr lang="en-US" altLang="en-US" sz="2200" dirty="0" err="1"/>
              <a:t>tokoferol</a:t>
            </a:r>
            <a:r>
              <a:rPr lang="en-US" altLang="en-US" sz="2200" dirty="0"/>
              <a:t> </a:t>
            </a:r>
          </a:p>
          <a:p>
            <a:pPr eaLnBrk="1" hangingPunct="1"/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6421812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en-US" sz="2600" b="1" dirty="0"/>
              <a:t>Vitamin K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066801"/>
            <a:ext cx="8229600" cy="5059363"/>
          </a:xfrm>
        </p:spPr>
        <p:txBody>
          <a:bodyPr/>
          <a:lstStyle/>
          <a:p>
            <a:pPr algn="just" eaLnBrk="1" hangingPunct="1"/>
            <a:r>
              <a:rPr lang="id-ID" altLang="en-US" sz="2200" dirty="0"/>
              <a:t>terdapat di alam dalam dua bentuk, keduanya terdiri atas cincin 2 metilnaftakinon dengan rantai samping dalam posisi 3</a:t>
            </a:r>
            <a:r>
              <a:rPr lang="en-US" altLang="en-US" sz="2200" dirty="0"/>
              <a:t> </a:t>
            </a:r>
          </a:p>
          <a:p>
            <a:pPr algn="just" eaLnBrk="1" hangingPunct="1"/>
            <a:r>
              <a:rPr lang="id-ID" altLang="en-US" sz="2200" dirty="0"/>
              <a:t>Vitamin K1 mempunyai rantai samping fitil dan hanya terdapat dalam tumbuh-tumbuhan yang berwarna hijau</a:t>
            </a:r>
            <a:r>
              <a:rPr lang="en-US" altLang="en-US" sz="2200" dirty="0"/>
              <a:t> </a:t>
            </a:r>
          </a:p>
          <a:p>
            <a:pPr algn="just" eaLnBrk="1" hangingPunct="1"/>
            <a:r>
              <a:rPr lang="id-ID" altLang="en-US" sz="2200" dirty="0"/>
              <a:t>Vitamin K2 merupakan sekumpulan ikatan yang rantai sampingnya terdiri dari beberapa satuan isopren</a:t>
            </a:r>
            <a:r>
              <a:rPr lang="en-US" altLang="en-US" sz="2200" dirty="0"/>
              <a:t> </a:t>
            </a:r>
          </a:p>
          <a:p>
            <a:pPr algn="just" eaLnBrk="1" hangingPunct="1"/>
            <a:r>
              <a:rPr lang="id-ID" altLang="en-US" sz="2200" b="1" dirty="0"/>
              <a:t>Melakinon</a:t>
            </a:r>
            <a:r>
              <a:rPr lang="id-ID" altLang="en-US" sz="2200" dirty="0"/>
              <a:t> disintesis oleh bakteri </a:t>
            </a:r>
            <a:r>
              <a:rPr lang="id-ID" altLang="en-US" sz="2200" b="1" dirty="0"/>
              <a:t>dalam</a:t>
            </a:r>
            <a:r>
              <a:rPr lang="id-ID" altLang="en-US" sz="2200" dirty="0"/>
              <a:t> saluran cerna</a:t>
            </a:r>
            <a:r>
              <a:rPr lang="en-US" altLang="en-US" sz="2200" dirty="0"/>
              <a:t> </a:t>
            </a:r>
          </a:p>
          <a:p>
            <a:pPr algn="just" eaLnBrk="1" hangingPunct="1"/>
            <a:r>
              <a:rPr lang="id-ID" altLang="en-US" sz="2200" dirty="0"/>
              <a:t>meladion merupakan bentuk vitamin K sintetik yang terdiri atas cincin naftakinon tanpa rantai samping, oleh karena itu bersifat larut air</a:t>
            </a:r>
            <a:r>
              <a:rPr lang="en-US" altLang="en-US" sz="2200" dirty="0"/>
              <a:t> </a:t>
            </a:r>
          </a:p>
          <a:p>
            <a:pPr algn="just" eaLnBrk="1" hangingPunct="1"/>
            <a:r>
              <a:rPr lang="id-ID" altLang="en-US" sz="2200" dirty="0"/>
              <a:t>cukup tahan terhadap panas, tidak rusak oleh cara memasak biasa </a:t>
            </a:r>
            <a:endParaRPr lang="en-US" altLang="en-US" sz="2200" dirty="0"/>
          </a:p>
          <a:p>
            <a:pPr algn="just" eaLnBrk="1" hangingPunct="1"/>
            <a:r>
              <a:rPr lang="id-ID" altLang="en-US" sz="2200" dirty="0"/>
              <a:t>tidak tahan terhadap alkali dan cahaya.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5119765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7989" y="635685"/>
            <a:ext cx="4696162" cy="410293"/>
          </a:xfrm>
          <a:prstGeom prst="rect">
            <a:avLst/>
          </a:prstGeom>
        </p:spPr>
        <p:txBody>
          <a:bodyPr vert="horz" wrap="square" lIns="0" tIns="1008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206">
              <a:spcBef>
                <a:spcPts val="79"/>
              </a:spcBef>
            </a:pPr>
            <a:r>
              <a:rPr sz="2600" b="1" spc="-9" dirty="0"/>
              <a:t>MIKROMINERAL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1"/>
          </p:nvPr>
        </p:nvSpPr>
        <p:spPr>
          <a:xfrm>
            <a:off x="2048435" y="1976718"/>
            <a:ext cx="4751294" cy="3006932"/>
          </a:xfrm>
          <a:prstGeom prst="rect">
            <a:avLst/>
          </a:prstGeom>
        </p:spPr>
        <p:txBody>
          <a:bodyPr vert="horz" wrap="square" lIns="0" tIns="97491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206">
              <a:spcBef>
                <a:spcPts val="768"/>
              </a:spcBef>
            </a:pPr>
            <a:r>
              <a:rPr sz="2200" spc="-9" dirty="0"/>
              <a:t>-Kromium</a:t>
            </a:r>
          </a:p>
          <a:p>
            <a:pPr marL="250465" indent="-239258">
              <a:spcBef>
                <a:spcPts val="675"/>
              </a:spcBef>
              <a:buChar char="-"/>
              <a:tabLst>
                <a:tab pos="251025" algn="l"/>
              </a:tabLst>
            </a:pPr>
            <a:r>
              <a:rPr sz="2200" spc="-9" dirty="0"/>
              <a:t>Kobalt</a:t>
            </a:r>
          </a:p>
          <a:p>
            <a:pPr marL="250465" indent="-239258">
              <a:spcBef>
                <a:spcPts val="679"/>
              </a:spcBef>
              <a:buChar char="-"/>
              <a:tabLst>
                <a:tab pos="251025" algn="l"/>
              </a:tabLst>
            </a:pPr>
            <a:r>
              <a:rPr sz="2200" spc="-4" dirty="0"/>
              <a:t>Tembaga</a:t>
            </a:r>
          </a:p>
          <a:p>
            <a:pPr marL="250465" indent="-239258">
              <a:spcBef>
                <a:spcPts val="675"/>
              </a:spcBef>
              <a:buChar char="-"/>
              <a:tabLst>
                <a:tab pos="251025" algn="l"/>
              </a:tabLst>
            </a:pPr>
            <a:r>
              <a:rPr sz="2200" spc="-9" dirty="0"/>
              <a:t>Yodium</a:t>
            </a:r>
          </a:p>
          <a:p>
            <a:pPr marL="250465" indent="-239258">
              <a:spcBef>
                <a:spcPts val="679"/>
              </a:spcBef>
              <a:buChar char="-"/>
              <a:tabLst>
                <a:tab pos="251025" algn="l"/>
              </a:tabLst>
            </a:pPr>
            <a:r>
              <a:rPr sz="2200" spc="-9" dirty="0"/>
              <a:t>Besi</a:t>
            </a:r>
          </a:p>
          <a:p>
            <a:pPr marL="250465" indent="-239258">
              <a:spcBef>
                <a:spcPts val="679"/>
              </a:spcBef>
              <a:buChar char="-"/>
              <a:tabLst>
                <a:tab pos="251025" algn="l"/>
              </a:tabLst>
            </a:pPr>
            <a:r>
              <a:rPr sz="2200" spc="-9" dirty="0"/>
              <a:t>Mangan</a:t>
            </a:r>
          </a:p>
          <a:p>
            <a:pPr marL="250465" indent="-239258">
              <a:spcBef>
                <a:spcPts val="675"/>
              </a:spcBef>
              <a:buChar char="-"/>
              <a:tabLst>
                <a:tab pos="251025" algn="l"/>
              </a:tabLst>
            </a:pPr>
            <a:r>
              <a:rPr sz="2200" spc="-9" dirty="0"/>
              <a:t>Molibdenum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12411" y="2125800"/>
            <a:ext cx="1878106" cy="1721964"/>
          </a:xfrm>
          <a:prstGeom prst="rect">
            <a:avLst/>
          </a:prstGeom>
        </p:spPr>
        <p:txBody>
          <a:bodyPr vert="horz" wrap="square" lIns="0" tIns="97491" rIns="0" bIns="0" rtlCol="0">
            <a:spAutoFit/>
          </a:bodyPr>
          <a:lstStyle/>
          <a:p>
            <a:pPr marL="188269">
              <a:spcBef>
                <a:spcPts val="768"/>
              </a:spcBef>
            </a:pPr>
            <a:r>
              <a:rPr sz="2200" spc="-4" dirty="0">
                <a:latin typeface="Tahoma"/>
                <a:cs typeface="Tahoma"/>
              </a:rPr>
              <a:t>-</a:t>
            </a:r>
            <a:r>
              <a:rPr sz="2200" spc="-71" dirty="0">
                <a:latin typeface="Tahoma"/>
                <a:cs typeface="Tahoma"/>
              </a:rPr>
              <a:t> </a:t>
            </a:r>
            <a:r>
              <a:rPr sz="2200" spc="-9" dirty="0">
                <a:latin typeface="Tahoma"/>
                <a:cs typeface="Tahoma"/>
              </a:rPr>
              <a:t>Selenium</a:t>
            </a:r>
            <a:endParaRPr sz="2200" dirty="0">
              <a:latin typeface="Tahoma"/>
              <a:cs typeface="Tahoma"/>
            </a:endParaRPr>
          </a:p>
          <a:p>
            <a:pPr marL="253266" indent="-242060">
              <a:spcBef>
                <a:spcPts val="675"/>
              </a:spcBef>
              <a:buChar char="-"/>
              <a:tabLst>
                <a:tab pos="253266" algn="l"/>
              </a:tabLst>
            </a:pPr>
            <a:r>
              <a:rPr sz="2200" spc="-9" dirty="0">
                <a:latin typeface="Tahoma"/>
                <a:cs typeface="Tahoma"/>
              </a:rPr>
              <a:t>Silikon</a:t>
            </a:r>
            <a:endParaRPr sz="2200" dirty="0">
              <a:latin typeface="Tahoma"/>
              <a:cs typeface="Tahoma"/>
            </a:endParaRPr>
          </a:p>
          <a:p>
            <a:pPr marL="253266" indent="-242060">
              <a:spcBef>
                <a:spcPts val="679"/>
              </a:spcBef>
              <a:buChar char="-"/>
              <a:tabLst>
                <a:tab pos="253266" algn="l"/>
              </a:tabLst>
            </a:pPr>
            <a:r>
              <a:rPr sz="2200" spc="-9" dirty="0">
                <a:latin typeface="Tahoma"/>
                <a:cs typeface="Tahoma"/>
              </a:rPr>
              <a:t>Seng</a:t>
            </a:r>
            <a:endParaRPr sz="2200" dirty="0">
              <a:latin typeface="Tahoma"/>
              <a:cs typeface="Tahoma"/>
            </a:endParaRPr>
          </a:p>
          <a:p>
            <a:pPr marL="253266" indent="-242060">
              <a:spcBef>
                <a:spcPts val="675"/>
              </a:spcBef>
              <a:buChar char="-"/>
              <a:tabLst>
                <a:tab pos="253266" algn="l"/>
              </a:tabLst>
            </a:pPr>
            <a:r>
              <a:rPr sz="2200" spc="-9" dirty="0">
                <a:latin typeface="Tahoma"/>
                <a:cs typeface="Tahoma"/>
              </a:rPr>
              <a:t>Flourida</a:t>
            </a:r>
            <a:endParaRPr sz="22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5629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7648" y="966143"/>
            <a:ext cx="4696162" cy="348738"/>
          </a:xfrm>
          <a:prstGeom prst="rect">
            <a:avLst/>
          </a:prstGeom>
        </p:spPr>
        <p:txBody>
          <a:bodyPr vert="horz" wrap="square" lIns="0" tIns="1008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206">
              <a:spcBef>
                <a:spcPts val="79"/>
              </a:spcBef>
            </a:pPr>
            <a:r>
              <a:rPr sz="2200" b="1" spc="-9" dirty="0"/>
              <a:t>MIKROMINERAL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1"/>
          </p:nvPr>
        </p:nvSpPr>
        <p:spPr>
          <a:xfrm>
            <a:off x="2156012" y="1922930"/>
            <a:ext cx="4751294" cy="3006932"/>
          </a:xfrm>
          <a:prstGeom prst="rect">
            <a:avLst/>
          </a:prstGeom>
        </p:spPr>
        <p:txBody>
          <a:bodyPr vert="horz" wrap="square" lIns="0" tIns="97491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206">
              <a:spcBef>
                <a:spcPts val="768"/>
              </a:spcBef>
            </a:pPr>
            <a:r>
              <a:rPr sz="2200" spc="-9" dirty="0"/>
              <a:t>-Kromium</a:t>
            </a:r>
          </a:p>
          <a:p>
            <a:pPr marL="250465" indent="-239258">
              <a:spcBef>
                <a:spcPts val="675"/>
              </a:spcBef>
              <a:buChar char="-"/>
              <a:tabLst>
                <a:tab pos="251025" algn="l"/>
              </a:tabLst>
            </a:pPr>
            <a:r>
              <a:rPr sz="2200" spc="-9" dirty="0"/>
              <a:t>Kobalt</a:t>
            </a:r>
          </a:p>
          <a:p>
            <a:pPr marL="250465" indent="-239258">
              <a:spcBef>
                <a:spcPts val="679"/>
              </a:spcBef>
              <a:buChar char="-"/>
              <a:tabLst>
                <a:tab pos="251025" algn="l"/>
              </a:tabLst>
            </a:pPr>
            <a:r>
              <a:rPr sz="2200" spc="-4" dirty="0"/>
              <a:t>Tembaga</a:t>
            </a:r>
          </a:p>
          <a:p>
            <a:pPr marL="250465" indent="-239258">
              <a:spcBef>
                <a:spcPts val="675"/>
              </a:spcBef>
              <a:buChar char="-"/>
              <a:tabLst>
                <a:tab pos="251025" algn="l"/>
              </a:tabLst>
            </a:pPr>
            <a:r>
              <a:rPr sz="2200" spc="-9" dirty="0"/>
              <a:t>Yodium</a:t>
            </a:r>
          </a:p>
          <a:p>
            <a:pPr marL="250465" indent="-239258">
              <a:spcBef>
                <a:spcPts val="679"/>
              </a:spcBef>
              <a:buChar char="-"/>
              <a:tabLst>
                <a:tab pos="251025" algn="l"/>
              </a:tabLst>
            </a:pPr>
            <a:r>
              <a:rPr sz="2200" spc="-9" dirty="0"/>
              <a:t>Besi</a:t>
            </a:r>
          </a:p>
          <a:p>
            <a:pPr marL="250465" indent="-239258">
              <a:spcBef>
                <a:spcPts val="679"/>
              </a:spcBef>
              <a:buChar char="-"/>
              <a:tabLst>
                <a:tab pos="251025" algn="l"/>
              </a:tabLst>
            </a:pPr>
            <a:r>
              <a:rPr sz="2200" spc="-9" dirty="0"/>
              <a:t>Mangan</a:t>
            </a:r>
          </a:p>
          <a:p>
            <a:pPr marL="250465" indent="-239258">
              <a:spcBef>
                <a:spcPts val="675"/>
              </a:spcBef>
              <a:buChar char="-"/>
              <a:tabLst>
                <a:tab pos="251025" algn="l"/>
              </a:tabLst>
            </a:pPr>
            <a:r>
              <a:rPr sz="2200" spc="-9" dirty="0"/>
              <a:t>Molibdenum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12411" y="2125800"/>
            <a:ext cx="1878106" cy="1721964"/>
          </a:xfrm>
          <a:prstGeom prst="rect">
            <a:avLst/>
          </a:prstGeom>
        </p:spPr>
        <p:txBody>
          <a:bodyPr vert="horz" wrap="square" lIns="0" tIns="97491" rIns="0" bIns="0" rtlCol="0">
            <a:spAutoFit/>
          </a:bodyPr>
          <a:lstStyle/>
          <a:p>
            <a:pPr marL="188269">
              <a:spcBef>
                <a:spcPts val="768"/>
              </a:spcBef>
            </a:pPr>
            <a:r>
              <a:rPr sz="2200" spc="-4" dirty="0">
                <a:latin typeface="Tahoma"/>
                <a:cs typeface="Tahoma"/>
              </a:rPr>
              <a:t>-</a:t>
            </a:r>
            <a:r>
              <a:rPr sz="2200" spc="-71" dirty="0">
                <a:latin typeface="Tahoma"/>
                <a:cs typeface="Tahoma"/>
              </a:rPr>
              <a:t> </a:t>
            </a:r>
            <a:r>
              <a:rPr sz="2200" spc="-9" dirty="0">
                <a:latin typeface="Tahoma"/>
                <a:cs typeface="Tahoma"/>
              </a:rPr>
              <a:t>Selenium</a:t>
            </a:r>
            <a:endParaRPr sz="2200" dirty="0">
              <a:latin typeface="Tahoma"/>
              <a:cs typeface="Tahoma"/>
            </a:endParaRPr>
          </a:p>
          <a:p>
            <a:pPr marL="253266" indent="-242060">
              <a:spcBef>
                <a:spcPts val="675"/>
              </a:spcBef>
              <a:buChar char="-"/>
              <a:tabLst>
                <a:tab pos="253266" algn="l"/>
              </a:tabLst>
            </a:pPr>
            <a:r>
              <a:rPr sz="2200" spc="-9" dirty="0">
                <a:latin typeface="Tahoma"/>
                <a:cs typeface="Tahoma"/>
              </a:rPr>
              <a:t>Silikon</a:t>
            </a:r>
            <a:endParaRPr sz="2200" dirty="0">
              <a:latin typeface="Tahoma"/>
              <a:cs typeface="Tahoma"/>
            </a:endParaRPr>
          </a:p>
          <a:p>
            <a:pPr marL="253266" indent="-242060">
              <a:spcBef>
                <a:spcPts val="679"/>
              </a:spcBef>
              <a:buChar char="-"/>
              <a:tabLst>
                <a:tab pos="253266" algn="l"/>
              </a:tabLst>
            </a:pPr>
            <a:r>
              <a:rPr sz="2200" spc="-9" dirty="0">
                <a:latin typeface="Tahoma"/>
                <a:cs typeface="Tahoma"/>
              </a:rPr>
              <a:t>Seng</a:t>
            </a:r>
            <a:endParaRPr sz="2200" dirty="0">
              <a:latin typeface="Tahoma"/>
              <a:cs typeface="Tahoma"/>
            </a:endParaRPr>
          </a:p>
          <a:p>
            <a:pPr marL="253266" indent="-242060">
              <a:spcBef>
                <a:spcPts val="675"/>
              </a:spcBef>
              <a:buChar char="-"/>
              <a:tabLst>
                <a:tab pos="253266" algn="l"/>
              </a:tabLst>
            </a:pPr>
            <a:r>
              <a:rPr sz="2200" spc="-9" dirty="0">
                <a:latin typeface="Tahoma"/>
                <a:cs typeface="Tahoma"/>
              </a:rPr>
              <a:t>Flourida</a:t>
            </a:r>
            <a:endParaRPr sz="22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243720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b="1" dirty="0" err="1"/>
              <a:t>Hormon</a:t>
            </a:r>
            <a:endParaRPr lang="en-GB" altLang="en-US" sz="2600" b="1" dirty="0"/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417638"/>
            <a:ext cx="10560424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d-ID" altLang="en-US" sz="2200" dirty="0"/>
              <a:t>Sistem tubuh diatur dua sistem utama:</a:t>
            </a:r>
          </a:p>
          <a:p>
            <a:pPr lvl="1">
              <a:lnSpc>
                <a:spcPct val="80000"/>
              </a:lnSpc>
            </a:pPr>
            <a:r>
              <a:rPr lang="id-ID" altLang="en-US" sz="2200" dirty="0"/>
              <a:t>Sistem saraf</a:t>
            </a:r>
          </a:p>
          <a:p>
            <a:pPr lvl="1">
              <a:lnSpc>
                <a:spcPct val="80000"/>
              </a:lnSpc>
            </a:pPr>
            <a:r>
              <a:rPr lang="id-ID" altLang="en-US" sz="2200" dirty="0"/>
              <a:t>Sistem hormonal (sistem endokrin)</a:t>
            </a:r>
          </a:p>
          <a:p>
            <a:pPr>
              <a:lnSpc>
                <a:spcPct val="80000"/>
              </a:lnSpc>
            </a:pPr>
            <a:r>
              <a:rPr lang="id-ID" altLang="en-US" sz="2200" dirty="0"/>
              <a:t>Sistem hormonal: </a:t>
            </a:r>
            <a:r>
              <a:rPr lang="id-ID" altLang="en-US" sz="2200" dirty="0">
                <a:sym typeface="Wingdings" panose="05000000000000000000" pitchFamily="2" charset="2"/>
              </a:rPr>
              <a:t> pengaturan</a:t>
            </a:r>
            <a:endParaRPr lang="id-ID" altLang="en-US" sz="2200" dirty="0"/>
          </a:p>
          <a:p>
            <a:pPr lvl="1">
              <a:lnSpc>
                <a:spcPct val="80000"/>
              </a:lnSpc>
            </a:pPr>
            <a:r>
              <a:rPr lang="id-ID" altLang="en-US" sz="2200" dirty="0"/>
              <a:t>Fungsi metabolisme tubuh</a:t>
            </a:r>
          </a:p>
          <a:p>
            <a:pPr lvl="1">
              <a:lnSpc>
                <a:spcPct val="80000"/>
              </a:lnSpc>
            </a:pPr>
            <a:r>
              <a:rPr lang="id-ID" altLang="en-US" sz="2200" dirty="0"/>
              <a:t>Kecepatan reaksi kimia dlm sel</a:t>
            </a:r>
          </a:p>
          <a:p>
            <a:pPr lvl="1">
              <a:lnSpc>
                <a:spcPct val="80000"/>
              </a:lnSpc>
            </a:pPr>
            <a:r>
              <a:rPr lang="id-ID" altLang="en-US" sz="2200" dirty="0"/>
              <a:t>Pertumbuhan</a:t>
            </a:r>
          </a:p>
          <a:p>
            <a:pPr lvl="1">
              <a:lnSpc>
                <a:spcPct val="80000"/>
              </a:lnSpc>
            </a:pPr>
            <a:r>
              <a:rPr lang="id-ID" altLang="en-US" sz="2200" dirty="0"/>
              <a:t>Sekresi, dll</a:t>
            </a:r>
          </a:p>
          <a:p>
            <a:pPr>
              <a:lnSpc>
                <a:spcPct val="80000"/>
              </a:lnSpc>
            </a:pPr>
            <a:r>
              <a:rPr lang="id-ID" altLang="en-US" sz="2200" dirty="0"/>
              <a:t>Efek hormonal:</a:t>
            </a:r>
            <a:r>
              <a:rPr lang="id-ID" altLang="en-US" sz="2200" dirty="0">
                <a:sym typeface="Wingdings" panose="05000000000000000000" pitchFamily="2" charset="2"/>
              </a:rPr>
              <a:t> hitungan detik  tahunan</a:t>
            </a:r>
          </a:p>
          <a:p>
            <a:pPr>
              <a:lnSpc>
                <a:spcPct val="80000"/>
              </a:lnSpc>
            </a:pPr>
            <a:r>
              <a:rPr lang="id-ID" altLang="en-US" sz="2200" dirty="0">
                <a:sym typeface="Wingdings" panose="05000000000000000000" pitchFamily="2" charset="2"/>
              </a:rPr>
              <a:t>Sistem hormonal terkait dgn sistem saraf </a:t>
            </a:r>
            <a:endParaRPr lang="en-GB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0924335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algn="ctr"/>
            <a:r>
              <a:rPr lang="id-ID" altLang="en-US" sz="2600" b="1" dirty="0"/>
              <a:t>Hormon</a:t>
            </a:r>
            <a:endParaRPr lang="en-GB" altLang="en-US" sz="2600" b="1" dirty="0"/>
          </a:p>
        </p:txBody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4059" y="1371600"/>
            <a:ext cx="9802906" cy="5257800"/>
          </a:xfrm>
        </p:spPr>
        <p:txBody>
          <a:bodyPr/>
          <a:lstStyle/>
          <a:p>
            <a:pPr algn="just"/>
            <a:r>
              <a:rPr lang="id-ID" altLang="en-US" sz="2200" dirty="0"/>
              <a:t>Hormon: zat kimia yg disekresi dalam cairan tubuh oleh suatu sel atau kelompok sel dan menimbulkan </a:t>
            </a:r>
            <a:r>
              <a:rPr lang="id-ID" altLang="en-US" sz="2200" dirty="0">
                <a:solidFill>
                  <a:srgbClr val="FF0066"/>
                </a:solidFill>
              </a:rPr>
              <a:t>efek pengaturan</a:t>
            </a:r>
            <a:r>
              <a:rPr lang="id-ID" altLang="en-US" sz="2200" dirty="0"/>
              <a:t> fisiologis pada sel-sel lain.</a:t>
            </a:r>
          </a:p>
          <a:p>
            <a:pPr algn="just"/>
            <a:r>
              <a:rPr lang="id-ID" altLang="en-US" sz="2200" dirty="0"/>
              <a:t>Hormon lokal: </a:t>
            </a:r>
            <a:r>
              <a:rPr lang="id-ID" altLang="en-US" sz="2200" dirty="0">
                <a:sym typeface="Wingdings" panose="05000000000000000000" pitchFamily="2" charset="2"/>
              </a:rPr>
              <a:t>asetilkolin; kolesistokinin  efek spesifik lokal</a:t>
            </a:r>
          </a:p>
          <a:p>
            <a:pPr algn="just"/>
            <a:r>
              <a:rPr lang="id-ID" altLang="en-US" sz="2200" dirty="0">
                <a:sym typeface="Wingdings" panose="05000000000000000000" pitchFamily="2" charset="2"/>
              </a:rPr>
              <a:t>Hormon umum: disekresi oleh </a:t>
            </a:r>
            <a:r>
              <a:rPr lang="id-ID" altLang="en-US" sz="2200" dirty="0">
                <a:solidFill>
                  <a:srgbClr val="FF0066"/>
                </a:solidFill>
                <a:sym typeface="Wingdings" panose="05000000000000000000" pitchFamily="2" charset="2"/>
              </a:rPr>
              <a:t>kelenjar endokrin</a:t>
            </a:r>
            <a:r>
              <a:rPr lang="id-ID" altLang="en-US" sz="2200" dirty="0">
                <a:sym typeface="Wingdings" panose="05000000000000000000" pitchFamily="2" charset="2"/>
              </a:rPr>
              <a:t> spesifik dan ditranspor dalam darah untuk menyebabkan kerja fisiologis pada tempat yg jauh </a:t>
            </a:r>
            <a:endParaRPr lang="en-GB" altLang="en-US" sz="2200" dirty="0"/>
          </a:p>
        </p:txBody>
      </p:sp>
    </p:spTree>
    <p:extLst>
      <p:ext uri="{BB962C8B-B14F-4D97-AF65-F5344CB8AC3E}">
        <p14:creationId xmlns:p14="http://schemas.microsoft.com/office/powerpoint/2010/main" val="9213565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 sz="2600" b="1" dirty="0"/>
              <a:t>Golongan-golongan Hormon</a:t>
            </a:r>
            <a:endParaRPr lang="en-GB" altLang="en-US" sz="2600" b="1" dirty="0"/>
          </a:p>
        </p:txBody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altLang="en-US" sz="2200" dirty="0"/>
              <a:t>Berdasarkan pembentuknya:</a:t>
            </a:r>
          </a:p>
          <a:p>
            <a:pPr lvl="1"/>
            <a:r>
              <a:rPr lang="id-ID" altLang="en-US" sz="2200" dirty="0"/>
              <a:t>Derivat asam amino</a:t>
            </a:r>
          </a:p>
          <a:p>
            <a:pPr lvl="2"/>
            <a:r>
              <a:rPr lang="id-ID" altLang="en-US" sz="2200" dirty="0"/>
              <a:t>Ct: epinefrin</a:t>
            </a:r>
          </a:p>
          <a:p>
            <a:pPr lvl="1"/>
            <a:r>
              <a:rPr lang="id-ID" altLang="en-US" sz="2200" dirty="0"/>
              <a:t>Peptida dan protein</a:t>
            </a:r>
          </a:p>
          <a:p>
            <a:pPr lvl="2"/>
            <a:r>
              <a:rPr lang="id-ID" altLang="en-US" sz="2200" dirty="0"/>
              <a:t>Ct: vasopresin; oksitosin</a:t>
            </a:r>
          </a:p>
          <a:p>
            <a:pPr lvl="1"/>
            <a:r>
              <a:rPr lang="id-ID" altLang="en-US" sz="2200" dirty="0"/>
              <a:t>Steroid  </a:t>
            </a:r>
          </a:p>
          <a:p>
            <a:pPr lvl="2"/>
            <a:r>
              <a:rPr lang="id-ID" altLang="en-US" sz="2200" dirty="0"/>
              <a:t>Ct: aldosteron</a:t>
            </a:r>
            <a:endParaRPr lang="en-GB" altLang="en-US" sz="2200" dirty="0"/>
          </a:p>
        </p:txBody>
      </p:sp>
    </p:spTree>
    <p:extLst>
      <p:ext uri="{BB962C8B-B14F-4D97-AF65-F5344CB8AC3E}">
        <p14:creationId xmlns:p14="http://schemas.microsoft.com/office/powerpoint/2010/main" val="4197269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altLang="en-US" sz="2600" b="1" dirty="0"/>
              <a:t>Hormon</a:t>
            </a:r>
            <a:endParaRPr lang="en-GB" altLang="en-US" sz="2600" b="1" dirty="0"/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altLang="en-US" sz="2200" dirty="0"/>
              <a:t>Hormon hipofisis anterior</a:t>
            </a:r>
          </a:p>
          <a:p>
            <a:r>
              <a:rPr lang="id-ID" altLang="en-US" sz="2200" dirty="0"/>
              <a:t>Hormon hipofisis posterior</a:t>
            </a:r>
          </a:p>
          <a:p>
            <a:r>
              <a:rPr lang="id-ID" altLang="en-US" sz="2200" dirty="0"/>
              <a:t>Hormon tiroid</a:t>
            </a:r>
          </a:p>
          <a:p>
            <a:r>
              <a:rPr lang="id-ID" altLang="en-US" sz="2200" dirty="0"/>
              <a:t>Hormon paratiroid</a:t>
            </a:r>
          </a:p>
          <a:p>
            <a:r>
              <a:rPr lang="id-ID" altLang="en-US" sz="2200" dirty="0"/>
              <a:t>Hormon korteks adrenal</a:t>
            </a:r>
          </a:p>
          <a:p>
            <a:r>
              <a:rPr lang="id-ID" altLang="en-US" sz="2200" dirty="0"/>
              <a:t>Hormon pankreas</a:t>
            </a:r>
          </a:p>
          <a:p>
            <a:r>
              <a:rPr lang="id-ID" altLang="en-US" sz="2200" dirty="0"/>
              <a:t>Hormon ovarium</a:t>
            </a:r>
          </a:p>
          <a:p>
            <a:r>
              <a:rPr lang="id-ID" altLang="en-US" sz="2200" dirty="0"/>
              <a:t>Hormon testis</a:t>
            </a:r>
            <a:endParaRPr lang="en-GB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8535090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897028" name="Picture 4" descr="endocror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494" y="726140"/>
            <a:ext cx="8812306" cy="494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0299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 sz="2600" b="1" dirty="0"/>
              <a:t>Mekanisme Kerja Hormon</a:t>
            </a:r>
            <a:endParaRPr lang="en-GB" altLang="en-US" sz="2600" b="1" dirty="0"/>
          </a:p>
        </p:txBody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id-ID" altLang="en-US" sz="2200" dirty="0"/>
              <a:t>Fungsi: mengatur tingkat aktivitas jaringan sasaran</a:t>
            </a:r>
          </a:p>
          <a:p>
            <a:pPr lvl="1" algn="just"/>
            <a:r>
              <a:rPr lang="id-ID" altLang="en-US" sz="2200" dirty="0"/>
              <a:t>Mengubah reaksi kimia dalam sel</a:t>
            </a:r>
          </a:p>
          <a:p>
            <a:pPr lvl="1" algn="just"/>
            <a:r>
              <a:rPr lang="id-ID" altLang="en-US" sz="2200" dirty="0"/>
              <a:t>Mengatur permeabilitas membran sel terhdp zat-zat khusus</a:t>
            </a:r>
          </a:p>
          <a:p>
            <a:pPr lvl="1" algn="just"/>
            <a:r>
              <a:rPr lang="id-ID" altLang="en-US" sz="2200" dirty="0"/>
              <a:t>Mengaktifkan mekanisme seluler spesifik</a:t>
            </a:r>
            <a:endParaRPr lang="en-GB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978169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33400"/>
            <a:ext cx="9144000" cy="56324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61950" indent="-361950">
              <a:buFont typeface="Wingdings" pitchFamily="2" charset="2"/>
              <a:buChar char="q"/>
              <a:tabLst>
                <a:tab pos="361950" algn="l"/>
              </a:tabLst>
              <a:defRPr/>
            </a:pPr>
            <a:r>
              <a:rPr lang="id-ID" sz="2400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Jumlah energi yang dihasilkan dengan bantuan koenzim :</a:t>
            </a:r>
          </a:p>
          <a:p>
            <a:pPr marL="361950" indent="-361950">
              <a:tabLst>
                <a:tab pos="361950" algn="l"/>
              </a:tabLst>
              <a:defRPr/>
            </a:pPr>
            <a:r>
              <a:rPr lang="id-ID" sz="2400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	glikolisis 				2 NADH</a:t>
            </a:r>
          </a:p>
          <a:p>
            <a:pPr marL="361950" indent="-361950">
              <a:tabLst>
                <a:tab pos="361950" algn="l"/>
              </a:tabLst>
              <a:defRPr/>
            </a:pPr>
            <a:r>
              <a:rPr lang="id-ID" sz="2400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	dekarboksilasi oksidatif		2 NADH</a:t>
            </a:r>
          </a:p>
          <a:p>
            <a:pPr marL="361950" indent="-361950">
              <a:tabLst>
                <a:tab pos="361950" algn="l"/>
              </a:tabLst>
              <a:defRPr/>
            </a:pPr>
            <a:r>
              <a:rPr lang="id-ID" sz="2400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	siklus Krebs			6 NADH + 2 FADH</a:t>
            </a:r>
            <a:r>
              <a:rPr lang="id-ID" sz="2400" baseline="-25000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marL="361950" indent="-361950">
              <a:tabLst>
                <a:tab pos="361950" algn="l"/>
              </a:tabLst>
              <a:defRPr/>
            </a:pPr>
            <a:r>
              <a:rPr lang="id-ID" sz="2400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						---------------------------- +</a:t>
            </a:r>
          </a:p>
          <a:p>
            <a:pPr marL="361950" indent="-361950">
              <a:tabLst>
                <a:tab pos="361950" algn="l"/>
              </a:tabLst>
              <a:defRPr/>
            </a:pPr>
            <a:r>
              <a:rPr lang="id-ID" sz="2400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						10 NADH + 2 FADH</a:t>
            </a:r>
            <a:r>
              <a:rPr lang="id-ID" sz="2400" baseline="-25000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id-ID" sz="2400" dirty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buFont typeface="Wingdings" pitchFamily="2" charset="2"/>
              <a:buChar char="q"/>
              <a:tabLst>
                <a:tab pos="361950" algn="l"/>
              </a:tabLst>
              <a:defRPr/>
            </a:pPr>
            <a:r>
              <a:rPr lang="id-ID" sz="2400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Jika NADH dikonversi menjadi 3 ATP dan FADH</a:t>
            </a:r>
            <a:r>
              <a:rPr lang="id-ID" sz="2400" baseline="-25000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id-ID" sz="2400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menjadi 2 ATP maka jumlahnya adalah 34 ATP</a:t>
            </a:r>
          </a:p>
          <a:p>
            <a:pPr marL="361950" indent="-361950">
              <a:buFont typeface="Wingdings" pitchFamily="2" charset="2"/>
              <a:buChar char="q"/>
              <a:tabLst>
                <a:tab pos="361950" algn="l"/>
              </a:tabLst>
              <a:defRPr/>
            </a:pPr>
            <a:r>
              <a:rPr lang="id-ID" sz="2400" dirty="0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</a:rPr>
              <a:t>Jumlah total net ATP yang dihasilkan pada respirasi ini setelah konversi bentukan energi di atas pada tahap ke-3 akan  bervariasi (antara 36 ATP hingga 38 ATP) tergantung pada perubahan konsentrasi reaktan, bentukan intermediat atau produknya.   </a:t>
            </a:r>
          </a:p>
          <a:p>
            <a:pPr marL="361950" indent="-361950">
              <a:buFont typeface="Wingdings" pitchFamily="2" charset="2"/>
              <a:buChar char="q"/>
              <a:tabLst>
                <a:tab pos="361950" algn="l"/>
              </a:tabLst>
              <a:defRPr/>
            </a:pPr>
            <a:endParaRPr lang="id-ID" sz="2400" dirty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buFont typeface="Wingdings" pitchFamily="2" charset="2"/>
              <a:buChar char="q"/>
              <a:defRPr/>
            </a:pPr>
            <a:endParaRPr lang="id-ID" sz="2400" dirty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8574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 sz="2600" b="1" dirty="0"/>
              <a:t>Mekanisme Kerja Hormon</a:t>
            </a:r>
            <a:endParaRPr lang="en-GB" altLang="en-US" sz="2600" b="1" dirty="0"/>
          </a:p>
        </p:txBody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altLang="en-US" sz="2600" dirty="0"/>
              <a:t>Dua mekanisme umum:</a:t>
            </a:r>
          </a:p>
          <a:p>
            <a:pPr lvl="1"/>
            <a:r>
              <a:rPr lang="id-ID" altLang="en-US" sz="2600" dirty="0"/>
              <a:t>Pengaktifan sistem siklik AMP </a:t>
            </a:r>
            <a:r>
              <a:rPr lang="en-US" altLang="en-US" sz="2600" dirty="0"/>
              <a:t>(adenosine mono </a:t>
            </a:r>
            <a:r>
              <a:rPr lang="en-US" altLang="en-US" sz="2600" dirty="0" err="1"/>
              <a:t>phospat</a:t>
            </a:r>
            <a:r>
              <a:rPr lang="en-US" altLang="en-US" sz="2600" dirty="0"/>
              <a:t>) </a:t>
            </a:r>
            <a:r>
              <a:rPr lang="id-ID" altLang="en-US" sz="2600" dirty="0"/>
              <a:t>sel </a:t>
            </a:r>
            <a:r>
              <a:rPr lang="id-ID" altLang="en-US" sz="2600" dirty="0">
                <a:sym typeface="Wingdings" panose="05000000000000000000" pitchFamily="2" charset="2"/>
              </a:rPr>
              <a:t> menimbulkan fungsi seluler tertentu</a:t>
            </a:r>
          </a:p>
          <a:p>
            <a:pPr lvl="1">
              <a:buFontTx/>
              <a:buNone/>
            </a:pPr>
            <a:endParaRPr lang="id-ID" altLang="en-US" sz="2600" dirty="0">
              <a:sym typeface="Wingdings" panose="05000000000000000000" pitchFamily="2" charset="2"/>
            </a:endParaRPr>
          </a:p>
          <a:p>
            <a:pPr lvl="1"/>
            <a:r>
              <a:rPr lang="id-ID" altLang="en-US" sz="2600" dirty="0">
                <a:sym typeface="Wingdings" panose="05000000000000000000" pitchFamily="2" charset="2"/>
              </a:rPr>
              <a:t>Pengaktifan gen sel yg menyebabkan pembentukan protein intrasel yg menimbulkan fungsi seluler ttt.</a:t>
            </a:r>
            <a:endParaRPr lang="id-ID" altLang="en-US" sz="2600" dirty="0"/>
          </a:p>
          <a:p>
            <a:pPr>
              <a:buFontTx/>
              <a:buNone/>
            </a:pPr>
            <a:endParaRPr lang="en-GB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2713250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14800" y="304800"/>
            <a:ext cx="3581400" cy="914400"/>
          </a:xfrm>
        </p:spPr>
        <p:txBody>
          <a:bodyPr anchor="ctr"/>
          <a:lstStyle/>
          <a:p>
            <a:r>
              <a:rPr lang="en-US" altLang="en-US" sz="2400" b="1" dirty="0"/>
              <a:t>ENZIM</a:t>
            </a: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1981200" y="2209800"/>
            <a:ext cx="1905000" cy="533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ENZIM</a:t>
            </a: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4572000" y="1600200"/>
            <a:ext cx="1905000" cy="533400"/>
          </a:xfrm>
          <a:prstGeom prst="flowChartAlternate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SEDERHANA</a:t>
            </a: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4572000" y="2743200"/>
            <a:ext cx="2895600" cy="609600"/>
          </a:xfrm>
          <a:prstGeom prst="flowChartAlternateProcess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KONJUGASI/HALOENZIM</a:t>
            </a: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6934200" y="1600200"/>
            <a:ext cx="1905000" cy="533400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PROTEIN</a:t>
            </a: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4495800" y="3886200"/>
            <a:ext cx="1905000" cy="533400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PROTEIN</a:t>
            </a: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6781800" y="3886200"/>
            <a:ext cx="2133600" cy="533400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BUKAN PROTEIN</a:t>
            </a: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4495800" y="4876800"/>
            <a:ext cx="1905000" cy="533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APOENZIM</a:t>
            </a:r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6781800" y="4876800"/>
            <a:ext cx="2514600" cy="609600"/>
          </a:xfrm>
          <a:prstGeom prst="flowChartAlternateProcess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GUGUS PROSTETIK</a:t>
            </a: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3886200" y="5867400"/>
            <a:ext cx="2514600" cy="609600"/>
          </a:xfrm>
          <a:prstGeom prst="flowChartAlternateProcess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ORGANIK = KOENZIM</a:t>
            </a: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6781800" y="5867400"/>
            <a:ext cx="3048000" cy="609600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ANORGANIK = KOFAKTOR</a:t>
            </a:r>
          </a:p>
        </p:txBody>
      </p:sp>
      <p:sp>
        <p:nvSpPr>
          <p:cNvPr id="2063" name="AutoShape 15"/>
          <p:cNvSpPr>
            <a:spLocks/>
          </p:cNvSpPr>
          <p:nvPr/>
        </p:nvSpPr>
        <p:spPr bwMode="auto">
          <a:xfrm>
            <a:off x="3886200" y="1828800"/>
            <a:ext cx="685800" cy="1219200"/>
          </a:xfrm>
          <a:prstGeom prst="leftBrace">
            <a:avLst>
              <a:gd name="adj1" fmla="val 1481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6477000" y="1905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5486400" y="3352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5181600" y="35814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5181600" y="3581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7772400" y="3581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5410200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>
            <a:off x="7772400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7772400" y="5486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5410200" y="56388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5410200" y="563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>
            <a:off x="8382000" y="563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446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533400"/>
            <a:ext cx="4953000" cy="5410200"/>
          </a:xfrm>
          <a:solidFill>
            <a:srgbClr val="FF99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KOENZIM 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2800"/>
              <a:t>Coenzyme A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2800"/>
              <a:t>Flavin mononucleotide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2800"/>
              <a:t>Flavin Adenine dinucleotide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2800"/>
              <a:t>Nicotinamide adenine dinucleotide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2800"/>
              <a:t>Adinine dinucleotide phosphat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2800"/>
              <a:t>Thiamine pyrophosphat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2800"/>
              <a:t>Tetrahydrofolate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2800"/>
              <a:t>Deoxyadenosyl cobalamin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2800"/>
              <a:t>Pyridoxal phosphat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80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934200" y="533401"/>
            <a:ext cx="2514600" cy="138271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KOFAKTOR</a:t>
            </a:r>
          </a:p>
          <a:p>
            <a:r>
              <a:rPr lang="en-US" altLang="en-US" sz="2800"/>
              <a:t>-  Zn2+</a:t>
            </a:r>
          </a:p>
          <a:p>
            <a:r>
              <a:rPr lang="en-US" altLang="en-US" sz="2800"/>
              <a:t>-  Fe2+</a:t>
            </a:r>
          </a:p>
        </p:txBody>
      </p:sp>
    </p:spTree>
    <p:extLst>
      <p:ext uri="{BB962C8B-B14F-4D97-AF65-F5344CB8AC3E}">
        <p14:creationId xmlns:p14="http://schemas.microsoft.com/office/powerpoint/2010/main" val="34663224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295400"/>
            <a:ext cx="7543800" cy="1447800"/>
          </a:xfrm>
          <a:solidFill>
            <a:srgbClr val="00FF00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Enzim berfungsi sebagai biokatalisator,artinya mempercepat jalannya reaksi dengan cara menurunkan energi aktivasi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590800" y="3733801"/>
            <a:ext cx="723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/>
          </a:p>
        </p:txBody>
      </p:sp>
      <p:pic>
        <p:nvPicPr>
          <p:cNvPr id="3078" name="Picture 6" descr="06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6553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743200" y="2667001"/>
            <a:ext cx="655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6019800" y="2667000"/>
            <a:ext cx="4114800" cy="381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/>
              <a:t>Energi aktivasi adalah </a:t>
            </a:r>
          </a:p>
          <a:p>
            <a:r>
              <a:rPr lang="en-US" altLang="en-US" sz="2800"/>
              <a:t>energi yang diperlukan </a:t>
            </a:r>
          </a:p>
          <a:p>
            <a:r>
              <a:rPr lang="en-US" altLang="en-US" sz="2800"/>
              <a:t>untuk mengaktifkan suatu</a:t>
            </a:r>
          </a:p>
          <a:p>
            <a:r>
              <a:rPr lang="en-US" altLang="en-US" sz="2800"/>
              <a:t>reaktan sehingga dapat </a:t>
            </a:r>
          </a:p>
          <a:p>
            <a:r>
              <a:rPr lang="en-US" altLang="en-US" sz="2800"/>
              <a:t>bereaksi untuk</a:t>
            </a:r>
          </a:p>
          <a:p>
            <a:r>
              <a:rPr lang="en-US" altLang="en-US" sz="2800"/>
              <a:t>membentuk senyawa lain.</a:t>
            </a:r>
          </a:p>
          <a:p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340407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609600"/>
            <a:ext cx="8153400" cy="5257800"/>
          </a:xfrm>
          <a:solidFill>
            <a:srgbClr val="FFCC99"/>
          </a:solidFill>
          <a:ln w="7620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en-US" sz="2200" dirty="0" err="1"/>
              <a:t>Tidak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ikut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bereaksi</a:t>
            </a:r>
            <a:endParaRPr lang="en-US" altLang="en-US" sz="2200" dirty="0"/>
          </a:p>
          <a:p>
            <a:pPr marL="609600" indent="-609600">
              <a:lnSpc>
                <a:spcPct val="90000"/>
              </a:lnSpc>
            </a:pPr>
            <a:r>
              <a:rPr lang="en-US" altLang="en-US" sz="2200" dirty="0" err="1"/>
              <a:t>Struktur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enzim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tetap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tidak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berubah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baik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sebelum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sesudah</a:t>
            </a:r>
            <a:r>
              <a:rPr lang="en-US" altLang="en-US" sz="2200" dirty="0"/>
              <a:t> </a:t>
            </a:r>
            <a:r>
              <a:rPr lang="en-US" altLang="en-US" sz="2200" dirty="0" err="1"/>
              <a:t>reaksi</a:t>
            </a:r>
            <a:r>
              <a:rPr lang="en-US" altLang="en-US" sz="2200" dirty="0"/>
              <a:t> 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en-US" sz="2200" dirty="0" err="1"/>
              <a:t>Berkerja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spesifik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selektif</a:t>
            </a:r>
            <a:endParaRPr lang="en-US" altLang="en-US" sz="2200" dirty="0"/>
          </a:p>
          <a:p>
            <a:pPr marL="609600" indent="-609600">
              <a:lnSpc>
                <a:spcPct val="90000"/>
              </a:lnSpc>
            </a:pPr>
            <a:r>
              <a:rPr lang="en-US" altLang="en-US" sz="2200" dirty="0" err="1"/>
              <a:t>Enzim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bersifat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koloid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luas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permukaan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besar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bersifat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hidrofil</a:t>
            </a:r>
            <a:endParaRPr lang="en-US" altLang="en-US" sz="2200" dirty="0"/>
          </a:p>
          <a:p>
            <a:pPr marL="609600" indent="-609600">
              <a:lnSpc>
                <a:spcPct val="90000"/>
              </a:lnSpc>
            </a:pPr>
            <a:r>
              <a:rPr lang="en-US" altLang="en-US" sz="2200" dirty="0" err="1"/>
              <a:t>Peka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terhadap</a:t>
            </a:r>
            <a:r>
              <a:rPr lang="en-US" altLang="en-US" sz="2200" dirty="0"/>
              <a:t> </a:t>
            </a:r>
            <a:r>
              <a:rPr lang="en-US" altLang="en-US" sz="2200" dirty="0" err="1"/>
              <a:t>faktor-faktor</a:t>
            </a:r>
            <a:r>
              <a:rPr lang="en-US" altLang="en-US" sz="2200" dirty="0"/>
              <a:t> yang </a:t>
            </a:r>
            <a:r>
              <a:rPr lang="en-US" altLang="en-US" sz="2200" dirty="0" err="1"/>
              <a:t>menyebabkan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denaturasi</a:t>
            </a:r>
            <a:r>
              <a:rPr lang="en-US" altLang="en-US" sz="2200" dirty="0"/>
              <a:t> protein </a:t>
            </a:r>
            <a:r>
              <a:rPr lang="en-US" altLang="en-US" sz="2200" dirty="0" err="1"/>
              <a:t>misalnya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suhu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dan</a:t>
            </a:r>
            <a:r>
              <a:rPr lang="en-US" altLang="en-US" sz="2200" dirty="0"/>
              <a:t> pH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en-US" sz="2200" dirty="0" err="1"/>
              <a:t>Enzim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dibuat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dalam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cytoplasma</a:t>
            </a:r>
            <a:endParaRPr lang="en-US" altLang="en-US" sz="2200" dirty="0"/>
          </a:p>
          <a:p>
            <a:pPr marL="609600" indent="-609600">
              <a:lnSpc>
                <a:spcPct val="90000"/>
              </a:lnSpc>
              <a:buNone/>
            </a:pPr>
            <a:endParaRPr lang="en-US" altLang="en-US" sz="2200" dirty="0"/>
          </a:p>
          <a:p>
            <a:pPr marL="609600" indent="-609600">
              <a:lnSpc>
                <a:spcPct val="90000"/>
              </a:lnSpc>
            </a:pP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7757040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7150" y="708212"/>
            <a:ext cx="6629400" cy="990600"/>
          </a:xfrm>
          <a:solidFill>
            <a:srgbClr val="CCFF99"/>
          </a:soli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200" dirty="0" err="1"/>
              <a:t>Enzim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memiliki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sisi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aktif</a:t>
            </a:r>
            <a:r>
              <a:rPr lang="en-US" altLang="en-US" sz="2200" dirty="0"/>
              <a:t> = </a:t>
            </a:r>
            <a:r>
              <a:rPr lang="en-US" altLang="en-US" sz="2200" dirty="0" err="1"/>
              <a:t>bagian</a:t>
            </a:r>
            <a:r>
              <a:rPr lang="en-US" altLang="en-US" sz="2200" dirty="0"/>
              <a:t> yang </a:t>
            </a:r>
            <a:r>
              <a:rPr lang="en-US" altLang="en-US" sz="2200" dirty="0" err="1"/>
              <a:t>berikatan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dengan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subtrat</a:t>
            </a:r>
            <a:endParaRPr lang="en-US" altLang="en-US" sz="2200" dirty="0"/>
          </a:p>
          <a:p>
            <a:endParaRPr lang="en-US" altLang="en-US" sz="2200" dirty="0"/>
          </a:p>
        </p:txBody>
      </p:sp>
      <p:pic>
        <p:nvPicPr>
          <p:cNvPr id="5124" name="Picture 4" descr="06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1"/>
            <a:ext cx="6483350" cy="3387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29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b="1" dirty="0" err="1"/>
              <a:t>Mekanisme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kerja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enzim</a:t>
            </a:r>
            <a:endParaRPr lang="en-US" altLang="en-US" sz="2600" b="1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667000" y="1447800"/>
            <a:ext cx="6629400" cy="762000"/>
          </a:xfrm>
        </p:spPr>
        <p:txBody>
          <a:bodyPr/>
          <a:lstStyle/>
          <a:p>
            <a:r>
              <a:rPr lang="en-US" altLang="en-US" dirty="0"/>
              <a:t>E + S           ES             E + P</a:t>
            </a:r>
          </a:p>
          <a:p>
            <a:endParaRPr lang="en-US" altLang="en-US" dirty="0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4495800" y="17526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6248400" y="17526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819400" y="2286000"/>
            <a:ext cx="65532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200" dirty="0" err="1">
                <a:solidFill>
                  <a:schemeClr val="tx2"/>
                </a:solidFill>
              </a:rPr>
              <a:t>Dua</a:t>
            </a:r>
            <a:r>
              <a:rPr lang="en-US" altLang="en-US" sz="2200" dirty="0">
                <a:solidFill>
                  <a:schemeClr val="tx2"/>
                </a:solidFill>
              </a:rPr>
              <a:t> model </a:t>
            </a:r>
            <a:r>
              <a:rPr lang="en-US" altLang="en-US" sz="2200" dirty="0" err="1">
                <a:solidFill>
                  <a:schemeClr val="tx2"/>
                </a:solidFill>
              </a:rPr>
              <a:t>ikatan</a:t>
            </a:r>
            <a:r>
              <a:rPr lang="en-US" altLang="en-US" sz="2200" dirty="0">
                <a:solidFill>
                  <a:schemeClr val="tx2"/>
                </a:solidFill>
              </a:rPr>
              <a:t> </a:t>
            </a:r>
            <a:r>
              <a:rPr lang="en-US" altLang="en-US" sz="2200" dirty="0" err="1">
                <a:solidFill>
                  <a:schemeClr val="tx2"/>
                </a:solidFill>
              </a:rPr>
              <a:t>enzim</a:t>
            </a:r>
            <a:endParaRPr lang="en-US" altLang="en-US" sz="2200" dirty="0">
              <a:solidFill>
                <a:schemeClr val="tx2"/>
              </a:solidFill>
            </a:endParaRPr>
          </a:p>
        </p:txBody>
      </p:sp>
      <p:pic>
        <p:nvPicPr>
          <p:cNvPr id="8205" name="Picture 13" descr="06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93087"/>
            <a:ext cx="693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Line 15"/>
          <p:cNvSpPr>
            <a:spLocks noChangeShapeType="1"/>
          </p:cNvSpPr>
          <p:nvPr/>
        </p:nvSpPr>
        <p:spPr bwMode="auto">
          <a:xfrm flipH="1">
            <a:off x="4572000" y="1905000"/>
            <a:ext cx="45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4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err="1"/>
              <a:t>Metabolisme</a:t>
            </a:r>
            <a:r>
              <a:rPr lang="en-US" sz="4000" b="1" dirty="0"/>
              <a:t> </a:t>
            </a:r>
            <a:r>
              <a:rPr lang="en-US" sz="4000" b="1" dirty="0" err="1"/>
              <a:t>Lemak</a:t>
            </a:r>
            <a:endParaRPr lang="en-US" sz="4000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sz="2200" dirty="0" err="1"/>
              <a:t>Lemak</a:t>
            </a:r>
            <a:r>
              <a:rPr lang="en-US" sz="2200" dirty="0"/>
              <a:t> </a:t>
            </a:r>
            <a:r>
              <a:rPr lang="en-US" sz="2200" dirty="0" err="1"/>
              <a:t>yg</a:t>
            </a:r>
            <a:r>
              <a:rPr lang="en-US" sz="2200" dirty="0"/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msk</a:t>
            </a:r>
            <a:r>
              <a:rPr lang="en-US" sz="2200" dirty="0"/>
              <a:t> </a:t>
            </a:r>
            <a:r>
              <a:rPr lang="en-US" sz="2200" dirty="0" err="1"/>
              <a:t>ke</a:t>
            </a:r>
            <a:r>
              <a:rPr lang="en-US" sz="2200" dirty="0"/>
              <a:t> </a:t>
            </a:r>
            <a:r>
              <a:rPr lang="en-US" sz="2200" dirty="0" err="1"/>
              <a:t>sel</a:t>
            </a:r>
            <a:r>
              <a:rPr lang="en-US" sz="2200" dirty="0"/>
              <a:t> </a:t>
            </a:r>
            <a:r>
              <a:rPr lang="en-US" sz="2200" dirty="0" err="1"/>
              <a:t>adiposit</a:t>
            </a:r>
            <a:r>
              <a:rPr lang="en-US" sz="2200" dirty="0"/>
              <a:t> </a:t>
            </a:r>
            <a:r>
              <a:rPr lang="en-US" sz="2200" dirty="0" err="1"/>
              <a:t>terlebih</a:t>
            </a:r>
            <a:r>
              <a:rPr lang="en-US" sz="2200" dirty="0"/>
              <a:t> </a:t>
            </a:r>
            <a:r>
              <a:rPr lang="en-US" sz="2200" dirty="0" err="1"/>
              <a:t>dahulu</a:t>
            </a:r>
            <a:r>
              <a:rPr lang="en-US" sz="2200" dirty="0"/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dipecah</a:t>
            </a:r>
            <a:r>
              <a:rPr lang="en-US" sz="2200" dirty="0"/>
              <a:t> </a:t>
            </a:r>
            <a:r>
              <a:rPr lang="en-US" sz="2200" dirty="0" err="1"/>
              <a:t>oleh</a:t>
            </a:r>
            <a:r>
              <a:rPr lang="en-US" sz="2200" dirty="0"/>
              <a:t> </a:t>
            </a:r>
            <a:r>
              <a:rPr lang="en-US" sz="2200" dirty="0" err="1"/>
              <a:t>enzim</a:t>
            </a:r>
            <a:r>
              <a:rPr lang="en-US" sz="2200" dirty="0"/>
              <a:t> lipoprotein lipase &amp; </a:t>
            </a:r>
            <a:r>
              <a:rPr lang="en-US" sz="2200" dirty="0" err="1"/>
              <a:t>masuk</a:t>
            </a:r>
            <a:r>
              <a:rPr lang="en-US" sz="2200" dirty="0"/>
              <a:t> </a:t>
            </a:r>
            <a:r>
              <a:rPr lang="en-US" sz="2200" dirty="0" err="1"/>
              <a:t>ke</a:t>
            </a:r>
            <a:r>
              <a:rPr lang="en-US" sz="2200" dirty="0"/>
              <a:t> </a:t>
            </a:r>
            <a:r>
              <a:rPr lang="en-US" sz="2200" dirty="0" err="1"/>
              <a:t>sel</a:t>
            </a:r>
            <a:r>
              <a:rPr lang="en-US" sz="2200" dirty="0"/>
              <a:t> </a:t>
            </a:r>
            <a:r>
              <a:rPr lang="en-US" sz="2200" dirty="0" err="1"/>
              <a:t>lemak</a:t>
            </a:r>
            <a:r>
              <a:rPr lang="en-US" sz="2200" dirty="0"/>
              <a:t> </a:t>
            </a:r>
            <a:r>
              <a:rPr lang="en-US" sz="2200" dirty="0" err="1"/>
              <a:t>sbg</a:t>
            </a:r>
            <a:r>
              <a:rPr lang="en-US" sz="2200" dirty="0"/>
              <a:t> </a:t>
            </a:r>
            <a:r>
              <a:rPr lang="en-US" sz="2200" dirty="0" err="1"/>
              <a:t>asam</a:t>
            </a:r>
            <a:r>
              <a:rPr lang="en-US" sz="2200" dirty="0"/>
              <a:t> </a:t>
            </a:r>
            <a:r>
              <a:rPr lang="en-US" sz="2200" dirty="0" err="1"/>
              <a:t>lemak</a:t>
            </a:r>
            <a:r>
              <a:rPr lang="en-US" sz="2200" dirty="0"/>
              <a:t> &amp; </a:t>
            </a:r>
            <a:r>
              <a:rPr lang="en-US" sz="2200" dirty="0" err="1"/>
              <a:t>gliserol</a:t>
            </a:r>
            <a:endParaRPr lang="en-US" sz="2200" dirty="0"/>
          </a:p>
          <a:p>
            <a:pPr marL="0" indent="0" algn="just" eaLnBrk="1" hangingPunct="1">
              <a:buNone/>
            </a:pPr>
            <a:endParaRPr lang="en-US" sz="2200" dirty="0"/>
          </a:p>
          <a:p>
            <a:pPr algn="just" eaLnBrk="1" hangingPunct="1"/>
            <a:r>
              <a:rPr lang="en-US" sz="2200" dirty="0"/>
              <a:t>Di </a:t>
            </a:r>
            <a:r>
              <a:rPr lang="en-US" sz="2200" dirty="0" err="1"/>
              <a:t>dlm</a:t>
            </a:r>
            <a:r>
              <a:rPr lang="en-US" sz="2200" dirty="0"/>
              <a:t> </a:t>
            </a:r>
            <a:r>
              <a:rPr lang="en-US" sz="2200" dirty="0" err="1"/>
              <a:t>sel</a:t>
            </a:r>
            <a:r>
              <a:rPr lang="en-US" sz="2200" dirty="0"/>
              <a:t> </a:t>
            </a:r>
            <a:r>
              <a:rPr lang="en-US" sz="2200" dirty="0" err="1"/>
              <a:t>adiposit</a:t>
            </a:r>
            <a:r>
              <a:rPr lang="en-US" sz="2200" dirty="0"/>
              <a:t>, </a:t>
            </a:r>
            <a:r>
              <a:rPr lang="en-US" sz="2200" dirty="0" err="1"/>
              <a:t>asam</a:t>
            </a:r>
            <a:r>
              <a:rPr lang="en-US" sz="2200" dirty="0"/>
              <a:t> </a:t>
            </a:r>
            <a:r>
              <a:rPr lang="en-US" sz="2200" dirty="0" err="1"/>
              <a:t>lemak</a:t>
            </a:r>
            <a:r>
              <a:rPr lang="en-US" sz="2200" dirty="0"/>
              <a:t> &amp; </a:t>
            </a:r>
            <a:r>
              <a:rPr lang="en-US" sz="2200" dirty="0" err="1"/>
              <a:t>gliserol</a:t>
            </a:r>
            <a:r>
              <a:rPr lang="en-US" sz="2200" dirty="0"/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disintesis</a:t>
            </a:r>
            <a:r>
              <a:rPr lang="en-US" sz="2200" dirty="0"/>
              <a:t> </a:t>
            </a:r>
            <a:r>
              <a:rPr lang="en-US" sz="2200" dirty="0" err="1"/>
              <a:t>kembali</a:t>
            </a:r>
            <a:r>
              <a:rPr lang="en-US" sz="2200" dirty="0"/>
              <a:t> </a:t>
            </a:r>
            <a:r>
              <a:rPr lang="en-US" sz="2200" dirty="0" err="1"/>
              <a:t>mjd</a:t>
            </a:r>
            <a:r>
              <a:rPr lang="en-US" sz="2200" dirty="0"/>
              <a:t> </a:t>
            </a:r>
            <a:r>
              <a:rPr lang="en-US" sz="2200" dirty="0" err="1"/>
              <a:t>lemak</a:t>
            </a:r>
            <a:r>
              <a:rPr lang="en-US" sz="2200" dirty="0"/>
              <a:t>,  </a:t>
            </a:r>
            <a:r>
              <a:rPr lang="en-US" sz="2200" dirty="0" err="1"/>
              <a:t>kemudian</a:t>
            </a:r>
            <a:r>
              <a:rPr lang="en-US" sz="2200" dirty="0"/>
              <a:t> </a:t>
            </a:r>
            <a:r>
              <a:rPr lang="en-US" sz="2200" dirty="0" err="1"/>
              <a:t>disimpan</a:t>
            </a:r>
            <a:r>
              <a:rPr lang="en-US" sz="2200" dirty="0"/>
              <a:t> </a:t>
            </a:r>
            <a:r>
              <a:rPr lang="en-US" sz="2200" dirty="0" err="1"/>
              <a:t>didalam</a:t>
            </a:r>
            <a:r>
              <a:rPr lang="en-US" sz="2200" dirty="0"/>
              <a:t> droplet </a:t>
            </a:r>
            <a:r>
              <a:rPr lang="en-US" sz="2200" dirty="0" err="1"/>
              <a:t>lemak</a:t>
            </a:r>
            <a:r>
              <a:rPr lang="en-US" sz="2200" dirty="0"/>
              <a:t> (</a:t>
            </a:r>
            <a:r>
              <a:rPr lang="en-US" sz="2200" i="1" dirty="0"/>
              <a:t>fat droplet</a:t>
            </a:r>
            <a:r>
              <a:rPr lang="en-US" sz="2200" dirty="0"/>
              <a:t>) </a:t>
            </a:r>
          </a:p>
          <a:p>
            <a:pPr algn="just" eaLnBrk="1" hangingPunct="1">
              <a:buFont typeface="Wingdings" pitchFamily="2" charset="2"/>
              <a:buNone/>
            </a:pPr>
            <a:endParaRPr lang="en-US" sz="2200" dirty="0"/>
          </a:p>
          <a:p>
            <a:pPr algn="just" eaLnBrk="1" hangingPunct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77213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828800" y="107576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b="1" dirty="0" err="1">
                <a:latin typeface="Baskerville Old Face" pitchFamily="18" charset="0"/>
              </a:rPr>
              <a:t>Triasilgliserol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424" y="2998694"/>
            <a:ext cx="10152529" cy="3299014"/>
          </a:xfrm>
        </p:spPr>
        <p:txBody>
          <a:bodyPr>
            <a:normAutofit/>
          </a:bodyPr>
          <a:lstStyle/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sz="2000" dirty="0"/>
              <a:t>bentuk simpanan energi metabolisme </a:t>
            </a:r>
            <a:r>
              <a:rPr lang="en-US" sz="2000" dirty="0"/>
              <a:t> </a:t>
            </a:r>
            <a:r>
              <a:rPr lang="id-ID" sz="2000" dirty="0"/>
              <a:t>yang pekat</a:t>
            </a:r>
            <a:endParaRPr lang="en-US" sz="2000" dirty="0"/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sz="2000" dirty="0"/>
              <a:t>berada dalam bentuk tereduksi dan anhidrat </a:t>
            </a:r>
            <a:endParaRPr lang="en-US" sz="2000" dirty="0"/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sz="2000" dirty="0"/>
              <a:t>Perolehan energi </a:t>
            </a:r>
            <a:r>
              <a:rPr lang="en-US" sz="2000" dirty="0"/>
              <a:t>:</a:t>
            </a:r>
          </a:p>
          <a:p>
            <a:pPr marL="640080" lvl="1" indent="-246888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/>
              <a:t> </a:t>
            </a:r>
            <a:r>
              <a:rPr lang="id-ID" sz="2000" dirty="0"/>
              <a:t>oksidasi sempurna asam lemak </a:t>
            </a:r>
            <a:r>
              <a:rPr lang="en-US" sz="2000" dirty="0"/>
              <a:t> : </a:t>
            </a:r>
            <a:r>
              <a:rPr lang="id-ID" sz="2000" dirty="0"/>
              <a:t>9 kcal g</a:t>
            </a:r>
            <a:r>
              <a:rPr lang="id-ID" sz="2000" baseline="30000" dirty="0"/>
              <a:t>-1</a:t>
            </a:r>
            <a:r>
              <a:rPr lang="id-ID" sz="2000" dirty="0"/>
              <a:t> (38 kJ g</a:t>
            </a:r>
            <a:r>
              <a:rPr lang="id-ID" sz="2000" baseline="30000" dirty="0"/>
              <a:t>-1</a:t>
            </a:r>
            <a:r>
              <a:rPr lang="id-ID" sz="2000" dirty="0"/>
              <a:t>)</a:t>
            </a:r>
            <a:endParaRPr lang="en-US" sz="2000" dirty="0"/>
          </a:p>
          <a:p>
            <a:pPr marL="640080" lvl="1" indent="-246888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sz="2000" dirty="0"/>
              <a:t> karbohidrat dan protein hanya </a:t>
            </a:r>
            <a:r>
              <a:rPr lang="en-US" sz="2000" dirty="0"/>
              <a:t>: </a:t>
            </a:r>
            <a:r>
              <a:rPr lang="id-ID" sz="2000" dirty="0"/>
              <a:t>4 kcal g</a:t>
            </a:r>
            <a:r>
              <a:rPr lang="id-ID" sz="2000" baseline="30000" dirty="0"/>
              <a:t>-1</a:t>
            </a:r>
            <a:r>
              <a:rPr lang="id-ID" sz="2000" dirty="0"/>
              <a:t> (17 kJ g</a:t>
            </a:r>
            <a:r>
              <a:rPr lang="id-ID" sz="2000" baseline="30000" dirty="0"/>
              <a:t>-1</a:t>
            </a:r>
            <a:r>
              <a:rPr lang="id-ID" sz="2000" dirty="0"/>
              <a:t>)</a:t>
            </a:r>
            <a:endParaRPr lang="en-US" sz="2000" dirty="0"/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sz="2000" dirty="0"/>
              <a:t>Pada sel mamalia, tempat akumulasi triasilgliserol adalah sitoplasma dari sel-sel adiposa (sel lemak). Tetesan-tetesan atau butiran-butiran triasilgliserol bergabung membentuk gumpalan besar yang dapat menempati sebagian besar volume sel lemak 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3390"/>
          <a:stretch>
            <a:fillRect/>
          </a:stretch>
        </p:blipFill>
        <p:spPr bwMode="auto">
          <a:xfrm>
            <a:off x="2572871" y="1062318"/>
            <a:ext cx="6296025" cy="1721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3403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600" b="1" dirty="0"/>
              <a:t>PROSES PEMAKAIAN ASAM LEMAK SBG BAHAN BAKAR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2400" dirty="0">
                <a:latin typeface="Bookman Old Style" pitchFamily="18" charset="0"/>
              </a:rPr>
              <a:t>3 </a:t>
            </a:r>
            <a:r>
              <a:rPr lang="en-US" sz="2400" dirty="0" err="1">
                <a:latin typeface="Bookman Old Style" pitchFamily="18" charset="0"/>
              </a:rPr>
              <a:t>tahap</a:t>
            </a:r>
            <a:r>
              <a:rPr lang="en-US" sz="2400" dirty="0">
                <a:latin typeface="Bookman Old Style" pitchFamily="18" charset="0"/>
              </a:rPr>
              <a:t> :</a:t>
            </a:r>
          </a:p>
          <a:p>
            <a:pPr marL="906463" lvl="1" indent="-514350" algn="just">
              <a:buFont typeface="Calibri" pitchFamily="34" charset="0"/>
              <a:buAutoNum type="arabicPeriod"/>
            </a:pPr>
            <a:r>
              <a:rPr lang="en-US" sz="2400" dirty="0" err="1">
                <a:latin typeface="Bookman Old Style" pitchFamily="18" charset="0"/>
              </a:rPr>
              <a:t>Mobilisasi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asam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lemak</a:t>
            </a:r>
            <a:endParaRPr lang="en-US" sz="2400" dirty="0">
              <a:latin typeface="Bookman Old Style" pitchFamily="18" charset="0"/>
            </a:endParaRPr>
          </a:p>
          <a:p>
            <a:pPr marL="906463" lvl="1" indent="-514350" algn="just">
              <a:buFont typeface="Calibri" pitchFamily="34" charset="0"/>
              <a:buAutoNum type="arabicPeriod"/>
            </a:pPr>
            <a:r>
              <a:rPr lang="en-US" sz="2400" dirty="0" err="1">
                <a:latin typeface="Bookman Old Style" pitchFamily="18" charset="0"/>
              </a:rPr>
              <a:t>Aktivasi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enzim</a:t>
            </a:r>
            <a:r>
              <a:rPr lang="en-US" sz="2400" dirty="0">
                <a:latin typeface="Bookman Old Style" pitchFamily="18" charset="0"/>
              </a:rPr>
              <a:t> lipase </a:t>
            </a:r>
            <a:r>
              <a:rPr lang="en-US" sz="2400" dirty="0" err="1">
                <a:latin typeface="Bookman Old Style" pitchFamily="18" charset="0"/>
              </a:rPr>
              <a:t>dan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transportasi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asam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lemak</a:t>
            </a:r>
            <a:endParaRPr lang="en-US" sz="2400" dirty="0">
              <a:latin typeface="Bookman Old Style" pitchFamily="18" charset="0"/>
            </a:endParaRPr>
          </a:p>
          <a:p>
            <a:pPr marL="906463" lvl="1" indent="-514350" algn="just">
              <a:buFont typeface="Calibri" pitchFamily="34" charset="0"/>
              <a:buAutoNum type="arabicPeriod"/>
            </a:pPr>
            <a:r>
              <a:rPr lang="en-US" sz="2400" dirty="0" err="1">
                <a:latin typeface="Bookman Old Style" pitchFamily="18" charset="0"/>
              </a:rPr>
              <a:t>Metabolisme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asam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lemak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menjadi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asetil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koA</a:t>
            </a:r>
            <a:r>
              <a:rPr lang="en-US" sz="2400" dirty="0">
                <a:latin typeface="Bookman Old Style" pitchFamily="18" charset="0"/>
              </a:rPr>
              <a:t> (</a:t>
            </a:r>
            <a:r>
              <a:rPr lang="el-GR" sz="2400" b="1" dirty="0"/>
              <a:t>β</a:t>
            </a:r>
            <a:r>
              <a:rPr lang="en-US" sz="2400" b="1" dirty="0"/>
              <a:t>-</a:t>
            </a:r>
            <a:r>
              <a:rPr lang="en-US" sz="2400" b="1" dirty="0" err="1"/>
              <a:t>oksidasi</a:t>
            </a:r>
            <a:r>
              <a:rPr lang="en-US" sz="2400" dirty="0"/>
              <a:t>)</a:t>
            </a:r>
            <a:endParaRPr lang="en-US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870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&#10;F17-03.GIF003                                                  00005CBASumanas' Hard Drive            B4EBCDA7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1750"/>
            <a:ext cx="48006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95835" y="1775012"/>
            <a:ext cx="5381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eaLnBrk="0" hangingPunct="0"/>
            <a:r>
              <a:rPr lang="en-US" sz="3200" b="1" dirty="0" err="1">
                <a:solidFill>
                  <a:schemeClr val="accent2"/>
                </a:solidFill>
                <a:latin typeface="Bookman Old Style" pitchFamily="18" charset="0"/>
              </a:rPr>
              <a:t>Mobilisasi</a:t>
            </a:r>
            <a:r>
              <a:rPr lang="en-US" sz="3200" b="1" dirty="0">
                <a:solidFill>
                  <a:schemeClr val="accent2"/>
                </a:solidFill>
                <a:latin typeface="Bookman Old Style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Bookman Old Style" pitchFamily="18" charset="0"/>
              </a:rPr>
              <a:t>asam</a:t>
            </a:r>
            <a:r>
              <a:rPr lang="en-US" sz="3200" b="1" dirty="0">
                <a:solidFill>
                  <a:schemeClr val="accent2"/>
                </a:solidFill>
                <a:latin typeface="Bookman Old Style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Bookman Old Style" pitchFamily="18" charset="0"/>
              </a:rPr>
              <a:t>lemak</a:t>
            </a:r>
            <a:endParaRPr lang="en-US" sz="3200" b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609" y="2852230"/>
            <a:ext cx="54505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 </a:t>
            </a:r>
            <a:r>
              <a:rPr lang="en-US" dirty="0" err="1"/>
              <a:t>Hidrolisis</a:t>
            </a:r>
            <a:r>
              <a:rPr lang="en-US" dirty="0"/>
              <a:t> </a:t>
            </a:r>
            <a:r>
              <a:rPr lang="id-ID" dirty="0"/>
              <a:t>triasilgliserol </a:t>
            </a:r>
            <a:r>
              <a:rPr lang="en-US" dirty="0"/>
              <a:t>(</a:t>
            </a:r>
            <a:r>
              <a:rPr lang="en-US" dirty="0" err="1"/>
              <a:t>trigliserida</a:t>
            </a:r>
            <a:r>
              <a:rPr lang="en-US" dirty="0"/>
              <a:t>) </a:t>
            </a:r>
            <a:r>
              <a:rPr lang="id-ID" dirty="0"/>
              <a:t>menjadi asam lemak dan </a:t>
            </a:r>
            <a:r>
              <a:rPr lang="en-US" dirty="0"/>
              <a:t>  </a:t>
            </a:r>
          </a:p>
          <a:p>
            <a:pPr eaLnBrk="1" hangingPunct="1"/>
            <a:r>
              <a:rPr lang="en-US" dirty="0"/>
              <a:t>   </a:t>
            </a:r>
            <a:r>
              <a:rPr lang="id-ID" dirty="0"/>
              <a:t>gliserol </a:t>
            </a:r>
            <a:r>
              <a:rPr lang="en-US" dirty="0"/>
              <a:t>d</a:t>
            </a:r>
            <a:r>
              <a:rPr lang="id-ID" dirty="0"/>
              <a:t>i dalam sel lemak</a:t>
            </a:r>
            <a:endParaRPr lang="en-US" dirty="0"/>
          </a:p>
          <a:p>
            <a:pPr marL="174625" indent="-174625" eaLnBrk="1" hangingPunct="1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id-ID" dirty="0"/>
              <a:t>elepasan asam lemak dari </a:t>
            </a:r>
            <a:r>
              <a:rPr lang="en-US" dirty="0"/>
              <a:t>s</a:t>
            </a:r>
            <a:r>
              <a:rPr lang="id-ID" dirty="0"/>
              <a:t>el lemak</a:t>
            </a:r>
            <a:r>
              <a:rPr lang="en-US" dirty="0"/>
              <a:t>,</a:t>
            </a:r>
            <a:r>
              <a:rPr lang="id-ID" dirty="0"/>
              <a:t> ditransport ke jaringan-jaringan yang memerlukan energi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953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err="1"/>
              <a:t>Aktivasi</a:t>
            </a:r>
            <a:r>
              <a:rPr lang="en-US" sz="3200" b="1" dirty="0"/>
              <a:t> </a:t>
            </a:r>
            <a:r>
              <a:rPr lang="en-US" sz="3200" b="1" dirty="0" err="1"/>
              <a:t>enzim</a:t>
            </a:r>
            <a:r>
              <a:rPr lang="en-US" sz="3200" b="1" dirty="0"/>
              <a:t> lipase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id-ID" sz="2200" dirty="0"/>
              <a:t>Enzim </a:t>
            </a:r>
            <a:r>
              <a:rPr lang="en-US" sz="2200" dirty="0"/>
              <a:t>lipase </a:t>
            </a:r>
            <a:r>
              <a:rPr lang="id-ID" sz="2200" dirty="0"/>
              <a:t>dalam jaringan adipos</a:t>
            </a:r>
            <a:r>
              <a:rPr lang="en-US" sz="2200" dirty="0"/>
              <a:t>a</a:t>
            </a:r>
            <a:r>
              <a:rPr lang="id-ID" sz="2200" dirty="0"/>
              <a:t> (jaringan lemak) diaktivasi oleh hormon-hormon </a:t>
            </a:r>
            <a:r>
              <a:rPr lang="en-US" sz="2200" dirty="0"/>
              <a:t>: </a:t>
            </a:r>
            <a:r>
              <a:rPr lang="id-ID" sz="2200" dirty="0"/>
              <a:t>epinefrin, norepienfrin, glukagon, dan adrenokortikotropik. </a:t>
            </a:r>
            <a:endParaRPr lang="en-US" sz="2200" dirty="0"/>
          </a:p>
          <a:p>
            <a:pPr algn="just" eaLnBrk="1" hangingPunct="1"/>
            <a:r>
              <a:rPr lang="id-ID" sz="2200" dirty="0"/>
              <a:t>Hormon-hormon </a:t>
            </a:r>
            <a:r>
              <a:rPr lang="en-US" sz="2200" dirty="0" err="1"/>
              <a:t>tsb</a:t>
            </a:r>
            <a:r>
              <a:rPr lang="en-US" sz="2200" dirty="0"/>
              <a:t> </a:t>
            </a:r>
            <a:r>
              <a:rPr lang="id-ID" sz="2200" dirty="0"/>
              <a:t>merangsang reseptor 7TM yang mengaktivasi adenilat siklase sehingga </a:t>
            </a:r>
            <a:r>
              <a:rPr lang="en-US" sz="2200" dirty="0"/>
              <a:t>c</a:t>
            </a:r>
            <a:r>
              <a:rPr lang="id-ID" sz="2200" dirty="0"/>
              <a:t>AMP meningkat, yan</a:t>
            </a:r>
            <a:r>
              <a:rPr lang="en-US" sz="2200" dirty="0"/>
              <a:t>g</a:t>
            </a:r>
            <a:r>
              <a:rPr lang="id-ID" sz="2200" dirty="0"/>
              <a:t> akan mengaktifkan protein kinase A, </a:t>
            </a:r>
            <a:r>
              <a:rPr lang="en-US" sz="2200" dirty="0" err="1"/>
              <a:t>selanjutnya</a:t>
            </a:r>
            <a:r>
              <a:rPr lang="id-ID" sz="2200" dirty="0"/>
              <a:t> mengaktifkan lipase dengan cara fosforilasi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8305176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Default Design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BFD7F6"/>
      </a:accent5>
      <a:accent6>
        <a:srgbClr val="AE4845"/>
      </a:accent6>
      <a:hlink>
        <a:srgbClr val="0066CC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id-ID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id-ID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FD7F6"/>
        </a:accent5>
        <a:accent6>
          <a:srgbClr val="AE4845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15C4C01D-F179-46E6-83AD-9341FDFE30DB}" vid="{3D2E4C29-8F89-4773-99FB-1A40AF738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428</TotalTime>
  <Words>1901</Words>
  <Application>Microsoft Office PowerPoint</Application>
  <PresentationFormat>Widescreen</PresentationFormat>
  <Paragraphs>301</Paragraphs>
  <Slides>46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Arial</vt:lpstr>
      <vt:lpstr>Baskerville Old Face</vt:lpstr>
      <vt:lpstr>Bookman Old Style</vt:lpstr>
      <vt:lpstr>Calibri</vt:lpstr>
      <vt:lpstr>Helvetica</vt:lpstr>
      <vt:lpstr>Symbol</vt:lpstr>
      <vt:lpstr>Tahoma</vt:lpstr>
      <vt:lpstr>Times</vt:lpstr>
      <vt:lpstr>Times New Roman</vt:lpstr>
      <vt:lpstr>Wingdings</vt:lpstr>
      <vt:lpstr>Wingdings 2</vt:lpstr>
      <vt:lpstr>Theme1</vt:lpstr>
      <vt:lpstr> KONSEP DASAR BIOKIMIA       </vt:lpstr>
      <vt:lpstr>PowerPoint Presentation</vt:lpstr>
      <vt:lpstr>PowerPoint Presentation</vt:lpstr>
      <vt:lpstr>PowerPoint Presentation</vt:lpstr>
      <vt:lpstr>Metabolisme Lemak</vt:lpstr>
      <vt:lpstr>Triasilgliserol</vt:lpstr>
      <vt:lpstr>PROSES PEMAKAIAN ASAM LEMAK SBG BAHAN BAKAR</vt:lpstr>
      <vt:lpstr>PowerPoint Presentation</vt:lpstr>
      <vt:lpstr>Aktivasi enzim lipase</vt:lpstr>
      <vt:lpstr>PowerPoint Presentation</vt:lpstr>
      <vt:lpstr>Metabolisme asam lemak</vt:lpstr>
      <vt:lpstr>Perbedaan jalur sintesis dan degradasi asam lemak</vt:lpstr>
      <vt:lpstr>Metabolisme Protein dan Asam Amino</vt:lpstr>
      <vt:lpstr>Ringkasan Metabolisme Protein</vt:lpstr>
      <vt:lpstr>Penyingkiran Nitrogen </vt:lpstr>
      <vt:lpstr>Reaksi Transaminasi </vt:lpstr>
      <vt:lpstr>Reaksi Transaminasi </vt:lpstr>
      <vt:lpstr>Deaminasi Oksidatif</vt:lpstr>
      <vt:lpstr>Siklus Urea</vt:lpstr>
      <vt:lpstr>Amonia</vt:lpstr>
      <vt:lpstr>Vitamin Larut Air</vt:lpstr>
      <vt:lpstr>Tiamin (Vitamin B1)</vt:lpstr>
      <vt:lpstr>Riboflavin (Vitamin B2)</vt:lpstr>
      <vt:lpstr>NIASIN (B3) Nama untuk asam Nikotinat + derivatnya</vt:lpstr>
      <vt:lpstr>PIRIDOKSIN : Vitamin B6</vt:lpstr>
      <vt:lpstr>Vitamin B12 dan Folat (B9)</vt:lpstr>
      <vt:lpstr>Vitamin C (Asam Askorbat)</vt:lpstr>
      <vt:lpstr>Vitamin Larut Lemak</vt:lpstr>
      <vt:lpstr>Vitamin D</vt:lpstr>
      <vt:lpstr>Vitamin E</vt:lpstr>
      <vt:lpstr>Vitamin K</vt:lpstr>
      <vt:lpstr>MIKROMINERAL</vt:lpstr>
      <vt:lpstr>MIKROMINERAL</vt:lpstr>
      <vt:lpstr>Hormon</vt:lpstr>
      <vt:lpstr>Hormon</vt:lpstr>
      <vt:lpstr>Golongan-golongan Hormon</vt:lpstr>
      <vt:lpstr>Hormon</vt:lpstr>
      <vt:lpstr>PowerPoint Presentation</vt:lpstr>
      <vt:lpstr>Mekanisme Kerja Hormon</vt:lpstr>
      <vt:lpstr>Mekanisme Kerja Hormon</vt:lpstr>
      <vt:lpstr>ENZIM</vt:lpstr>
      <vt:lpstr>PowerPoint Presentation</vt:lpstr>
      <vt:lpstr>PowerPoint Presentation</vt:lpstr>
      <vt:lpstr>PowerPoint Presentation</vt:lpstr>
      <vt:lpstr>PowerPoint Presentation</vt:lpstr>
      <vt:lpstr>Mekanisme kerja enzim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MYWINDOWS</dc:creator>
  <cp:lastModifiedBy>Asus A516</cp:lastModifiedBy>
  <cp:revision>107</cp:revision>
  <dcterms:created xsi:type="dcterms:W3CDTF">2018-10-08T03:00:55Z</dcterms:created>
  <dcterms:modified xsi:type="dcterms:W3CDTF">2022-03-22T23:07:10Z</dcterms:modified>
</cp:coreProperties>
</file>