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sldIdLst>
    <p:sldId id="256" r:id="rId3"/>
    <p:sldId id="257" r:id="rId4"/>
    <p:sldId id="258"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6" r:id="rId24"/>
    <p:sldId id="322" r:id="rId25"/>
    <p:sldId id="278" r:id="rId26"/>
  </p:sldIdLst>
  <p:sldSz cx="9144000" cy="6858000"/>
  <p:notesSz cx="9144000" cy="6858000"/>
  <p:embeddedFontLst>
    <p:embeddedFont>
      <p:font typeface="Calibri" panose="020F0502020204030204"/>
      <p:regular r:id="rId31"/>
      <p:bold r:id="rId32"/>
      <p:italic r:id="rId33"/>
      <p:boldItalic r:id="rId34"/>
    </p:embeddedFont>
    <p:embeddedFont>
      <p:font typeface="Verdana" panose="020B0604030504040204"/>
      <p:regular r:id="rId35"/>
      <p:bold r:id="rId36"/>
      <p:italic r:id="rId37"/>
      <p:boldItalic r:id="rId38"/>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904"/>
        <p:guide pos="215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2580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979" y="0"/>
            <a:ext cx="5283200" cy="25806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552950" y="642938"/>
            <a:ext cx="3086100" cy="1735931"/>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2475309"/>
            <a:ext cx="9753600" cy="2025253"/>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4885432"/>
            <a:ext cx="5283200" cy="25806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979" y="4885432"/>
            <a:ext cx="5283200" cy="258068"/>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FF0000"/>
                </a:solidFill>
                <a:latin typeface="Calibri" panose="020F0502020204030204"/>
                <a:cs typeface="Calibri" panose="020F0502020204030204"/>
              </a:defRPr>
            </a:lvl1pPr>
          </a:lstStyle>
          <a:p/>
        </p:txBody>
      </p:sp>
      <p:sp>
        <p:nvSpPr>
          <p:cNvPr id="3" name="Holder 3"/>
          <p:cNvSpPr>
            <a:spLocks noGrp="1"/>
          </p:cNvSpPr>
          <p:nvPr>
            <p:ph type="body" idx="1"/>
          </p:nvPr>
        </p:nvSpPr>
        <p:spPr/>
        <p:txBody>
          <a:bodyPr lIns="0" tIns="0" rIns="0" bIns="0"/>
          <a:lstStyle>
            <a:lvl1pPr>
              <a:defRPr sz="2800" b="1" i="0">
                <a:solidFill>
                  <a:schemeClr val="tx1"/>
                </a:solidFill>
                <a:latin typeface="Arial" panose="020B0604020202020204"/>
                <a:cs typeface="Arial" panose="020B0604020202020204"/>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FF0000"/>
                </a:solidFill>
                <a:latin typeface="Calibri" panose="020F0502020204030204"/>
                <a:cs typeface="Calibri" panose="020F0502020204030204"/>
              </a:defRPr>
            </a:lvl1pPr>
          </a:lstStyle>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FF0000"/>
                </a:solidFill>
                <a:latin typeface="Calibri" panose="020F0502020204030204"/>
                <a:cs typeface="Calibri" panose="020F050202020403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6" cstate="print"/>
          <a:stretch>
            <a:fillRect/>
          </a:stretch>
        </p:blipFill>
        <p:spPr>
          <a:xfrm>
            <a:off x="0" y="0"/>
            <a:ext cx="9144000" cy="6857997"/>
          </a:xfrm>
          <a:prstGeom prst="rect">
            <a:avLst/>
          </a:prstGeom>
        </p:spPr>
      </p:pic>
      <p:sp>
        <p:nvSpPr>
          <p:cNvPr id="2" name="Holder 2"/>
          <p:cNvSpPr>
            <a:spLocks noGrp="1"/>
          </p:cNvSpPr>
          <p:nvPr>
            <p:ph type="title"/>
          </p:nvPr>
        </p:nvSpPr>
        <p:spPr>
          <a:xfrm>
            <a:off x="804900" y="764489"/>
            <a:ext cx="7534198" cy="1367789"/>
          </a:xfrm>
          <a:prstGeom prst="rect">
            <a:avLst/>
          </a:prstGeom>
        </p:spPr>
        <p:txBody>
          <a:bodyPr wrap="square" lIns="0" tIns="0" rIns="0" bIns="0">
            <a:spAutoFit/>
          </a:bodyPr>
          <a:lstStyle>
            <a:lvl1pPr>
              <a:defRPr sz="4400" b="1" i="0">
                <a:solidFill>
                  <a:srgbClr val="FF0000"/>
                </a:solidFill>
                <a:latin typeface="Calibri" panose="020F0502020204030204"/>
                <a:cs typeface="Calibri" panose="020F0502020204030204"/>
              </a:defRPr>
            </a:lvl1pPr>
          </a:lstStyle>
          <a:p/>
        </p:txBody>
      </p:sp>
      <p:sp>
        <p:nvSpPr>
          <p:cNvPr id="3" name="Holder 3"/>
          <p:cNvSpPr>
            <a:spLocks noGrp="1"/>
          </p:cNvSpPr>
          <p:nvPr>
            <p:ph type="body" idx="1"/>
          </p:nvPr>
        </p:nvSpPr>
        <p:spPr>
          <a:xfrm>
            <a:off x="1156411" y="2090750"/>
            <a:ext cx="5391784" cy="1749425"/>
          </a:xfrm>
          <a:prstGeom prst="rect">
            <a:avLst/>
          </a:prstGeom>
        </p:spPr>
        <p:txBody>
          <a:bodyPr wrap="square" lIns="0" tIns="0" rIns="0" bIns="0">
            <a:spAutoFit/>
          </a:bodyPr>
          <a:lstStyle>
            <a:lvl1pPr>
              <a:defRPr sz="2800" b="1" i="0">
                <a:solidFill>
                  <a:schemeClr val="tx1"/>
                </a:solidFill>
                <a:latin typeface="Arial" panose="020B0604020202020204"/>
                <a:cs typeface="Arial" panose="020B0604020202020204"/>
              </a:defRPr>
            </a:lvl1pPr>
          </a:lstStyle>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7230" y="876680"/>
            <a:ext cx="3572510" cy="635000"/>
          </a:xfrm>
          <a:prstGeom prst="rect">
            <a:avLst/>
          </a:prstGeom>
        </p:spPr>
        <p:txBody>
          <a:bodyPr vert="horz" wrap="square" lIns="0" tIns="12065" rIns="0" bIns="0" rtlCol="0">
            <a:spAutoFit/>
          </a:bodyPr>
          <a:lstStyle/>
          <a:p>
            <a:pPr marL="12700">
              <a:lnSpc>
                <a:spcPct val="100000"/>
              </a:lnSpc>
              <a:spcBef>
                <a:spcPts val="95"/>
              </a:spcBef>
            </a:pPr>
            <a:r>
              <a:rPr sz="4000" b="0" spc="-5" dirty="0">
                <a:solidFill>
                  <a:srgbClr val="000000"/>
                </a:solidFill>
                <a:latin typeface="Verdana" panose="020B0604030504040204"/>
                <a:cs typeface="Verdana" panose="020B0604030504040204"/>
              </a:rPr>
              <a:t>DOA</a:t>
            </a:r>
            <a:r>
              <a:rPr sz="4000" b="0" spc="-50" dirty="0">
                <a:solidFill>
                  <a:srgbClr val="000000"/>
                </a:solidFill>
                <a:latin typeface="Verdana" panose="020B0604030504040204"/>
                <a:cs typeface="Verdana" panose="020B0604030504040204"/>
              </a:rPr>
              <a:t> </a:t>
            </a:r>
            <a:r>
              <a:rPr sz="4000" b="0" spc="-10" dirty="0">
                <a:solidFill>
                  <a:srgbClr val="000000"/>
                </a:solidFill>
                <a:latin typeface="Verdana" panose="020B0604030504040204"/>
                <a:cs typeface="Verdana" panose="020B0604030504040204"/>
              </a:rPr>
              <a:t>BELAJAR</a:t>
            </a:r>
            <a:endParaRPr sz="4000">
              <a:latin typeface="Verdana" panose="020B0604030504040204"/>
              <a:cs typeface="Verdana" panose="020B0604030504040204"/>
            </a:endParaRPr>
          </a:p>
        </p:txBody>
      </p:sp>
      <p:grpSp>
        <p:nvGrpSpPr>
          <p:cNvPr id="3" name="object 3"/>
          <p:cNvGrpSpPr/>
          <p:nvPr/>
        </p:nvGrpSpPr>
        <p:grpSpPr>
          <a:xfrm>
            <a:off x="844232" y="3914394"/>
            <a:ext cx="7884159" cy="2240915"/>
            <a:chOff x="844232" y="3914394"/>
            <a:chExt cx="7884159" cy="2240915"/>
          </a:xfrm>
        </p:grpSpPr>
        <p:sp>
          <p:nvSpPr>
            <p:cNvPr id="4" name="object 4"/>
            <p:cNvSpPr/>
            <p:nvPr/>
          </p:nvSpPr>
          <p:spPr>
            <a:xfrm>
              <a:off x="857249" y="3927411"/>
              <a:ext cx="7858125" cy="2214880"/>
            </a:xfrm>
            <a:custGeom>
              <a:avLst/>
              <a:gdLst/>
              <a:ahLst/>
              <a:cxnLst/>
              <a:rect l="l" t="t" r="r" b="b"/>
              <a:pathLst>
                <a:path w="7858125" h="2214879">
                  <a:moveTo>
                    <a:pt x="7858125" y="0"/>
                  </a:moveTo>
                  <a:lnTo>
                    <a:pt x="0" y="0"/>
                  </a:lnTo>
                  <a:lnTo>
                    <a:pt x="0" y="2214626"/>
                  </a:lnTo>
                  <a:lnTo>
                    <a:pt x="7858125" y="2214626"/>
                  </a:lnTo>
                  <a:lnTo>
                    <a:pt x="7858125" y="0"/>
                  </a:lnTo>
                  <a:close/>
                </a:path>
              </a:pathLst>
            </a:custGeom>
            <a:solidFill>
              <a:srgbClr val="FFFFFF"/>
            </a:solidFill>
          </p:spPr>
          <p:txBody>
            <a:bodyPr wrap="square" lIns="0" tIns="0" rIns="0" bIns="0" rtlCol="0"/>
            <a:lstStyle/>
            <a:p/>
          </p:txBody>
        </p:sp>
        <p:sp>
          <p:nvSpPr>
            <p:cNvPr id="5" name="object 5"/>
            <p:cNvSpPr/>
            <p:nvPr/>
          </p:nvSpPr>
          <p:spPr>
            <a:xfrm>
              <a:off x="857249" y="3927411"/>
              <a:ext cx="7858125" cy="2214880"/>
            </a:xfrm>
            <a:custGeom>
              <a:avLst/>
              <a:gdLst/>
              <a:ahLst/>
              <a:cxnLst/>
              <a:rect l="l" t="t" r="r" b="b"/>
              <a:pathLst>
                <a:path w="7858125" h="2214879">
                  <a:moveTo>
                    <a:pt x="0" y="2214626"/>
                  </a:moveTo>
                  <a:lnTo>
                    <a:pt x="7858125" y="2214626"/>
                  </a:lnTo>
                  <a:lnTo>
                    <a:pt x="7858125" y="0"/>
                  </a:lnTo>
                  <a:lnTo>
                    <a:pt x="0" y="0"/>
                  </a:lnTo>
                  <a:lnTo>
                    <a:pt x="0" y="2214626"/>
                  </a:lnTo>
                  <a:close/>
                </a:path>
              </a:pathLst>
            </a:custGeom>
            <a:ln w="25560">
              <a:solidFill>
                <a:srgbClr val="FFFFFF"/>
              </a:solidFill>
            </a:ln>
          </p:spPr>
          <p:txBody>
            <a:bodyPr wrap="square" lIns="0" tIns="0" rIns="0" bIns="0" rtlCol="0"/>
            <a:lstStyle/>
            <a:p/>
          </p:txBody>
        </p:sp>
      </p:grpSp>
      <p:sp>
        <p:nvSpPr>
          <p:cNvPr id="6" name="object 6"/>
          <p:cNvSpPr txBox="1"/>
          <p:nvPr/>
        </p:nvSpPr>
        <p:spPr>
          <a:xfrm>
            <a:off x="1203452" y="4146550"/>
            <a:ext cx="7167880" cy="1732280"/>
          </a:xfrm>
          <a:prstGeom prst="rect">
            <a:avLst/>
          </a:prstGeom>
        </p:spPr>
        <p:txBody>
          <a:bodyPr vert="horz" wrap="square" lIns="0" tIns="12065" rIns="0" bIns="0" rtlCol="0">
            <a:spAutoFit/>
          </a:bodyPr>
          <a:lstStyle/>
          <a:p>
            <a:pPr marL="12065" marR="5080" indent="-4445" algn="ctr">
              <a:lnSpc>
                <a:spcPct val="100000"/>
              </a:lnSpc>
              <a:spcBef>
                <a:spcPts val="95"/>
              </a:spcBef>
            </a:pPr>
            <a:r>
              <a:rPr sz="2800" spc="-75" dirty="0">
                <a:latin typeface="Calibri" panose="020F0502020204030204"/>
                <a:cs typeface="Calibri" panose="020F0502020204030204"/>
              </a:rPr>
              <a:t>“Aku </a:t>
            </a:r>
            <a:r>
              <a:rPr sz="2800" spc="-10" dirty="0">
                <a:latin typeface="Calibri" panose="020F0502020204030204"/>
                <a:cs typeface="Calibri" panose="020F0502020204030204"/>
              </a:rPr>
              <a:t>ridho </a:t>
            </a:r>
            <a:r>
              <a:rPr sz="2800" spc="-5" dirty="0">
                <a:latin typeface="Calibri" panose="020F0502020204030204"/>
                <a:cs typeface="Calibri" panose="020F0502020204030204"/>
              </a:rPr>
              <a:t>Allah </a:t>
            </a:r>
            <a:r>
              <a:rPr sz="2800" spc="-15" dirty="0">
                <a:latin typeface="Calibri" panose="020F0502020204030204"/>
                <a:cs typeface="Calibri" panose="020F0502020204030204"/>
              </a:rPr>
              <a:t>SWT sebagai </a:t>
            </a:r>
            <a:r>
              <a:rPr sz="2800" spc="-40" dirty="0">
                <a:latin typeface="Calibri" panose="020F0502020204030204"/>
                <a:cs typeface="Calibri" panose="020F0502020204030204"/>
              </a:rPr>
              <a:t>Tuhan </a:t>
            </a:r>
            <a:r>
              <a:rPr sz="2800" spc="-20" dirty="0">
                <a:latin typeface="Calibri" panose="020F0502020204030204"/>
                <a:cs typeface="Calibri" panose="020F0502020204030204"/>
              </a:rPr>
              <a:t>ku, </a:t>
            </a:r>
            <a:r>
              <a:rPr sz="2800" spc="-5" dirty="0">
                <a:latin typeface="Calibri" panose="020F0502020204030204"/>
                <a:cs typeface="Calibri" panose="020F0502020204030204"/>
              </a:rPr>
              <a:t>Islam  </a:t>
            </a:r>
            <a:r>
              <a:rPr sz="2800" spc="-10" dirty="0">
                <a:latin typeface="Calibri" panose="020F0502020204030204"/>
                <a:cs typeface="Calibri" panose="020F0502020204030204"/>
              </a:rPr>
              <a:t>sebagai </a:t>
            </a:r>
            <a:r>
              <a:rPr sz="2800" spc="-15" dirty="0">
                <a:latin typeface="Calibri" panose="020F0502020204030204"/>
                <a:cs typeface="Calibri" panose="020F0502020204030204"/>
              </a:rPr>
              <a:t>agamaku, </a:t>
            </a:r>
            <a:r>
              <a:rPr sz="2800" spc="-5" dirty="0">
                <a:latin typeface="Calibri" panose="020F0502020204030204"/>
                <a:cs typeface="Calibri" panose="020F0502020204030204"/>
              </a:rPr>
              <a:t>dan Nabi </a:t>
            </a:r>
            <a:r>
              <a:rPr sz="2800" spc="-10" dirty="0">
                <a:latin typeface="Calibri" panose="020F0502020204030204"/>
                <a:cs typeface="Calibri" panose="020F0502020204030204"/>
              </a:rPr>
              <a:t>Muhammad sebagai  </a:t>
            </a:r>
            <a:r>
              <a:rPr sz="2800" spc="-5" dirty="0">
                <a:latin typeface="Calibri" panose="020F0502020204030204"/>
                <a:cs typeface="Calibri" panose="020F0502020204030204"/>
              </a:rPr>
              <a:t>Nabi </a:t>
            </a:r>
            <a:r>
              <a:rPr sz="2800" spc="-10" dirty="0">
                <a:latin typeface="Calibri" panose="020F0502020204030204"/>
                <a:cs typeface="Calibri" panose="020F0502020204030204"/>
              </a:rPr>
              <a:t>dan </a:t>
            </a:r>
            <a:r>
              <a:rPr sz="2800" spc="-5" dirty="0">
                <a:latin typeface="Calibri" panose="020F0502020204030204"/>
                <a:cs typeface="Calibri" panose="020F0502020204030204"/>
              </a:rPr>
              <a:t>Rasul, </a:t>
            </a:r>
            <a:r>
              <a:rPr sz="2800" spc="-90" dirty="0">
                <a:latin typeface="Calibri" panose="020F0502020204030204"/>
                <a:cs typeface="Calibri" panose="020F0502020204030204"/>
              </a:rPr>
              <a:t>Ya </a:t>
            </a:r>
            <a:r>
              <a:rPr sz="2800" spc="-5" dirty="0">
                <a:latin typeface="Calibri" panose="020F0502020204030204"/>
                <a:cs typeface="Calibri" panose="020F0502020204030204"/>
              </a:rPr>
              <a:t>Allah, </a:t>
            </a:r>
            <a:r>
              <a:rPr sz="2800" spc="-10" dirty="0">
                <a:latin typeface="Calibri" panose="020F0502020204030204"/>
                <a:cs typeface="Calibri" panose="020F0502020204030204"/>
              </a:rPr>
              <a:t>tambahkanlah </a:t>
            </a:r>
            <a:r>
              <a:rPr sz="2800" spc="-20" dirty="0">
                <a:latin typeface="Calibri" panose="020F0502020204030204"/>
                <a:cs typeface="Calibri" panose="020F0502020204030204"/>
              </a:rPr>
              <a:t>kepadaku  </a:t>
            </a:r>
            <a:r>
              <a:rPr sz="2800" spc="-10" dirty="0">
                <a:latin typeface="Calibri" panose="020F0502020204030204"/>
                <a:cs typeface="Calibri" panose="020F0502020204030204"/>
              </a:rPr>
              <a:t>ilmu dan </a:t>
            </a:r>
            <a:r>
              <a:rPr sz="2800" spc="-15" dirty="0">
                <a:latin typeface="Calibri" panose="020F0502020204030204"/>
                <a:cs typeface="Calibri" panose="020F0502020204030204"/>
              </a:rPr>
              <a:t>berikanlah aku</a:t>
            </a:r>
            <a:r>
              <a:rPr sz="2800" spc="70" dirty="0">
                <a:latin typeface="Calibri" panose="020F0502020204030204"/>
                <a:cs typeface="Calibri" panose="020F0502020204030204"/>
              </a:rPr>
              <a:t> </a:t>
            </a:r>
            <a:r>
              <a:rPr sz="2800" spc="-20" dirty="0">
                <a:latin typeface="Calibri" panose="020F0502020204030204"/>
                <a:cs typeface="Calibri" panose="020F0502020204030204"/>
              </a:rPr>
              <a:t>kefahaman”</a:t>
            </a:r>
            <a:endParaRPr sz="2800">
              <a:latin typeface="Calibri" panose="020F0502020204030204"/>
              <a:cs typeface="Calibri" panose="020F0502020204030204"/>
            </a:endParaRPr>
          </a:p>
        </p:txBody>
      </p:sp>
      <p:grpSp>
        <p:nvGrpSpPr>
          <p:cNvPr id="7" name="object 7"/>
          <p:cNvGrpSpPr/>
          <p:nvPr/>
        </p:nvGrpSpPr>
        <p:grpSpPr>
          <a:xfrm>
            <a:off x="1720215" y="1666240"/>
            <a:ext cx="5715000" cy="2319655"/>
            <a:chOff x="1714500" y="1679575"/>
            <a:chExt cx="5715000" cy="2319655"/>
          </a:xfrm>
        </p:grpSpPr>
        <p:pic>
          <p:nvPicPr>
            <p:cNvPr id="8" name="object 8"/>
            <p:cNvPicPr/>
            <p:nvPr/>
          </p:nvPicPr>
          <p:blipFill>
            <a:blip r:embed="rId1" cstate="print">
              <a:clrChange>
                <a:clrFrom>
                  <a:srgbClr val="FDFDFD">
                    <a:alpha val="100000"/>
                  </a:srgbClr>
                </a:clrFrom>
                <a:clrTo>
                  <a:srgbClr val="FDFDFD">
                    <a:alpha val="100000"/>
                    <a:alpha val="0"/>
                  </a:srgbClr>
                </a:clrTo>
              </a:clrChange>
            </a:blip>
            <a:stretch>
              <a:fillRect/>
            </a:stretch>
          </p:blipFill>
          <p:spPr>
            <a:xfrm>
              <a:off x="1714500" y="2141473"/>
              <a:ext cx="5715000" cy="1857375"/>
            </a:xfrm>
            <a:prstGeom prst="rect">
              <a:avLst/>
            </a:prstGeom>
          </p:spPr>
        </p:pic>
        <p:pic>
          <p:nvPicPr>
            <p:cNvPr id="9" name="object 9"/>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3214750" y="1679575"/>
              <a:ext cx="3133725" cy="4953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457200" y="1143000"/>
            <a:ext cx="7772400" cy="676910"/>
          </a:xfrm>
        </p:spPr>
        <p:txBody>
          <a:bodyPr/>
          <a:p>
            <a:r>
              <a:rPr lang="en-US"/>
              <a:t>Kontraindikasi penggunaan MAL</a:t>
            </a:r>
            <a:endParaRPr lang="en-US"/>
          </a:p>
        </p:txBody>
      </p:sp>
      <p:sp>
        <p:nvSpPr>
          <p:cNvPr id="3" name="Subtitle 2"/>
          <p:cNvSpPr>
            <a:spLocks noGrp="1"/>
          </p:cNvSpPr>
          <p:nvPr>
            <p:ph type="subTitle" idx="4"/>
          </p:nvPr>
        </p:nvSpPr>
        <p:spPr>
          <a:xfrm>
            <a:off x="304800" y="2133600"/>
            <a:ext cx="8839835" cy="2153920"/>
          </a:xfrm>
        </p:spPr>
        <p:txBody>
          <a:bodyPr wrap="square"/>
          <a:p>
            <a:pPr marL="514350" indent="-514350">
              <a:buFont typeface="+mj-lt"/>
              <a:buAutoNum type="alphaLcPeriod"/>
            </a:pPr>
            <a:r>
              <a:rPr lang="id-ID" altLang="en-US"/>
              <a:t>I</a:t>
            </a:r>
            <a:r>
              <a:rPr lang="en-US"/>
              <a:t>bu sudah mendapat haid setelah bersalin</a:t>
            </a:r>
            <a:endParaRPr lang="en-US"/>
          </a:p>
          <a:p>
            <a:r>
              <a:rPr lang="en-US"/>
              <a:t>b. Tidak menyusui secara ekslusif</a:t>
            </a:r>
            <a:endParaRPr lang="en-US"/>
          </a:p>
          <a:p>
            <a:r>
              <a:rPr lang="en-US"/>
              <a:t>c. Bayinya sudah berumur lebih dari 6 bulan</a:t>
            </a:r>
            <a:endParaRPr lang="en-US"/>
          </a:p>
          <a:p>
            <a:r>
              <a:rPr lang="en-US"/>
              <a:t>d. Bekerja dan terpisah dari bayi lebih lama dari 6 jam.</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609600" y="1066800"/>
            <a:ext cx="7772400" cy="676910"/>
          </a:xfrm>
        </p:spPr>
        <p:txBody>
          <a:bodyPr/>
          <a:p>
            <a:r>
              <a:rPr lang="id-ID" altLang="en-US"/>
              <a:t>Metode Lendir Serviks</a:t>
            </a:r>
            <a:endParaRPr lang="id-ID" altLang="en-US"/>
          </a:p>
        </p:txBody>
      </p:sp>
      <p:sp>
        <p:nvSpPr>
          <p:cNvPr id="3" name="Subtitle 2"/>
          <p:cNvSpPr>
            <a:spLocks noGrp="1"/>
          </p:cNvSpPr>
          <p:nvPr>
            <p:ph type="subTitle" idx="4"/>
          </p:nvPr>
        </p:nvSpPr>
        <p:spPr>
          <a:xfrm>
            <a:off x="609600" y="2057400"/>
            <a:ext cx="4029075" cy="3877945"/>
          </a:xfrm>
        </p:spPr>
        <p:txBody>
          <a:bodyPr wrap="square"/>
          <a:p>
            <a:pPr algn="just"/>
            <a:r>
              <a:rPr lang="en-US"/>
              <a:t>Metode Lendir Serviks atau lebih dikenal dengan Metode Ovulasi Billings/MOB atau metode dua hari mukosa serviks  dan Metode Simtotermal adalah metode yang paling efektif.</a:t>
            </a:r>
            <a:endParaRPr lang="en-US"/>
          </a:p>
        </p:txBody>
      </p:sp>
      <p:pic>
        <p:nvPicPr>
          <p:cNvPr id="4" name="Picture 3"/>
          <p:cNvPicPr>
            <a:picLocks noChangeAspect="1"/>
          </p:cNvPicPr>
          <p:nvPr/>
        </p:nvPicPr>
        <p:blipFill>
          <a:blip r:embed="rId1"/>
          <a:stretch>
            <a:fillRect/>
          </a:stretch>
        </p:blipFill>
        <p:spPr>
          <a:xfrm>
            <a:off x="4876800" y="1752600"/>
            <a:ext cx="4105910" cy="44672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457200" y="990600"/>
            <a:ext cx="7772400" cy="676910"/>
          </a:xfrm>
        </p:spPr>
        <p:txBody>
          <a:bodyPr/>
          <a:p>
            <a:r>
              <a:rPr lang="id-ID" altLang="en-US"/>
              <a:t>Sistem Kalender</a:t>
            </a:r>
            <a:endParaRPr lang="id-ID" altLang="en-US"/>
          </a:p>
        </p:txBody>
      </p:sp>
      <p:sp>
        <p:nvSpPr>
          <p:cNvPr id="3" name="Subtitle 2"/>
          <p:cNvSpPr>
            <a:spLocks noGrp="1"/>
          </p:cNvSpPr>
          <p:nvPr>
            <p:ph type="subTitle" idx="4"/>
          </p:nvPr>
        </p:nvSpPr>
        <p:spPr>
          <a:xfrm>
            <a:off x="457200" y="2057400"/>
            <a:ext cx="8144510" cy="2461895"/>
          </a:xfrm>
        </p:spPr>
        <p:txBody>
          <a:bodyPr wrap="square"/>
          <a:p>
            <a:pPr algn="just"/>
            <a:r>
              <a:rPr lang="en-US" sz="3200"/>
              <a:t>Sistem kalender atau Pantang berkala atau Metode Suhu Basal kurang efektif karena angka kegagalan yang cukup tinggi (&gt;20%) dan waktu pantang yang lebih singkat</a:t>
            </a:r>
            <a:r>
              <a:rPr lang="id-ID" altLang="en-US" sz="3200"/>
              <a:t>.</a:t>
            </a:r>
            <a:endParaRPr lang="id-ID" altLang="en-US" sz="3200"/>
          </a:p>
        </p:txBody>
      </p:sp>
      <p:pic>
        <p:nvPicPr>
          <p:cNvPr id="4" name="Picture 3"/>
          <p:cNvPicPr>
            <a:picLocks noChangeAspect="1"/>
          </p:cNvPicPr>
          <p:nvPr/>
        </p:nvPicPr>
        <p:blipFill>
          <a:blip r:embed="rId1"/>
          <a:stretch>
            <a:fillRect/>
          </a:stretch>
        </p:blipFill>
        <p:spPr>
          <a:xfrm>
            <a:off x="6019800" y="4495800"/>
            <a:ext cx="2976880" cy="20618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685800" y="1371600"/>
            <a:ext cx="7772400" cy="2954655"/>
          </a:xfrm>
        </p:spPr>
        <p:txBody>
          <a:bodyPr/>
          <a:p>
            <a:pPr algn="ctr"/>
            <a:r>
              <a:rPr lang="en-US" sz="2400"/>
              <a:t>Bila siklus teratur 28 hari maka, masa subur adalah hari ke-12 hingga hari ke-16</a:t>
            </a:r>
            <a:br>
              <a:rPr lang="en-US" sz="2400"/>
            </a:br>
            <a:br>
              <a:rPr lang="en-US" sz="2400"/>
            </a:br>
            <a:r>
              <a:rPr lang="en-US" sz="2400"/>
              <a:t>Bila siklus haid tidak teratur,  maka rumusnya :</a:t>
            </a:r>
            <a:br>
              <a:rPr lang="en-US" sz="2400"/>
            </a:br>
            <a:br>
              <a:rPr lang="en-US" sz="2400"/>
            </a:br>
            <a:r>
              <a:rPr lang="en-US" sz="2400"/>
              <a:t>-          Hari pertama masa subur= jumlah hari terpendek -18</a:t>
            </a:r>
            <a:br>
              <a:rPr lang="en-US" sz="2400"/>
            </a:br>
            <a:br>
              <a:rPr lang="en-US" sz="2400"/>
            </a:br>
            <a:r>
              <a:rPr lang="en-US" sz="2400"/>
              <a:t>-          Hari terakhir masa subur= jumlah hari terpanjang -11</a:t>
            </a:r>
            <a:endParaRPr 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533400" y="1143000"/>
            <a:ext cx="7772400" cy="676910"/>
          </a:xfrm>
        </p:spPr>
        <p:txBody>
          <a:bodyPr/>
          <a:p>
            <a:r>
              <a:rPr lang="en-US"/>
              <a:t>Metode suhu basal</a:t>
            </a:r>
            <a:endParaRPr lang="en-US"/>
          </a:p>
        </p:txBody>
      </p:sp>
      <p:sp>
        <p:nvSpPr>
          <p:cNvPr id="3" name="Subtitle 2"/>
          <p:cNvSpPr>
            <a:spLocks noGrp="1"/>
          </p:cNvSpPr>
          <p:nvPr>
            <p:ph type="subTitle" idx="4"/>
          </p:nvPr>
        </p:nvSpPr>
        <p:spPr>
          <a:xfrm>
            <a:off x="228600" y="2362200"/>
            <a:ext cx="8206105" cy="2954655"/>
          </a:xfrm>
        </p:spPr>
        <p:txBody>
          <a:bodyPr wrap="square"/>
          <a:p>
            <a:pPr algn="just"/>
            <a:r>
              <a:rPr lang="en-US" sz="2400"/>
              <a:t>Metode ini berdasarkan kenaikan suhu tubuh setelah ovulasi sampai sehari sebelum menstruasi berikutnya. Pengukuran dilakukan dengan termometer yang sama dan tempat yang sama setiap pagi setelah bangun tidur. Jika 6 hari secara berturut-turut suhu rendah (36,40C – 36,70C), kemudian 3 hari berturut-turut suhu lebih tinggi (36,90C – 37,50C), maka setelah itu dapat dilakukan senggama tanpa menggunakan alat kontrasepsi.</a:t>
            </a:r>
            <a:endParaRPr 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sp>
        <p:nvSpPr>
          <p:cNvPr id="6" name="Content Placeholder 5"/>
          <p:cNvSpPr>
            <a:spLocks noGrp="1"/>
          </p:cNvSpPr>
          <p:nvPr>
            <p:ph sz="half" idx="3"/>
          </p:nvPr>
        </p:nvSpPr>
        <p:spPr/>
        <p:txBody>
          <a:bodyPr/>
          <a:p>
            <a:endParaRPr lang="en-US"/>
          </a:p>
        </p:txBody>
      </p:sp>
      <p:pic>
        <p:nvPicPr>
          <p:cNvPr id="4" name="Content Placeholder 3"/>
          <p:cNvPicPr>
            <a:picLocks noChangeAspect="1"/>
          </p:cNvPicPr>
          <p:nvPr>
            <p:ph sz="half" idx="2"/>
          </p:nvPr>
        </p:nvPicPr>
        <p:blipFill>
          <a:blip r:embed="rId1"/>
          <a:stretch>
            <a:fillRect/>
          </a:stretch>
        </p:blipFill>
        <p:spPr>
          <a:xfrm>
            <a:off x="914400" y="990600"/>
            <a:ext cx="7595870" cy="54559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304800" y="1371600"/>
            <a:ext cx="4293235" cy="3385185"/>
          </a:xfrm>
        </p:spPr>
        <p:txBody>
          <a:bodyPr wrap="square"/>
          <a:p>
            <a:r>
              <a:rPr lang="en-US" sz="2000"/>
              <a:t>Manfaat Kontrasepsi</a:t>
            </a:r>
            <a:br>
              <a:rPr lang="en-US" sz="2000"/>
            </a:br>
            <a:br>
              <a:rPr lang="en-US" sz="2000"/>
            </a:br>
            <a:r>
              <a:rPr lang="en-US" sz="2000"/>
              <a:t>1) Dapat digunakan untuk menghindari kehamilan</a:t>
            </a:r>
            <a:br>
              <a:rPr lang="en-US" sz="2000"/>
            </a:br>
            <a:br>
              <a:rPr lang="en-US" sz="2000"/>
            </a:br>
            <a:r>
              <a:rPr lang="en-US" sz="2000"/>
              <a:t>2) Tidak ada resiko kesehatan yang berhubungan dengan kontrasepsi.</a:t>
            </a:r>
            <a:br>
              <a:rPr lang="en-US" sz="2000"/>
            </a:br>
            <a:br>
              <a:rPr lang="en-US" sz="2000"/>
            </a:br>
            <a:r>
              <a:rPr lang="en-US" sz="2000"/>
              <a:t>3) Tidak ada efek samping sistemik.</a:t>
            </a:r>
            <a:br>
              <a:rPr lang="en-US" sz="2000"/>
            </a:br>
            <a:br>
              <a:rPr lang="en-US" sz="2000"/>
            </a:br>
            <a:r>
              <a:rPr lang="en-US" sz="2000"/>
              <a:t>4) Efisien karen tanpa biaya.</a:t>
            </a:r>
            <a:endParaRPr lang="en-US" sz="2000"/>
          </a:p>
        </p:txBody>
      </p:sp>
      <p:sp>
        <p:nvSpPr>
          <p:cNvPr id="4" name="Text Box 3"/>
          <p:cNvSpPr txBox="1"/>
          <p:nvPr/>
        </p:nvSpPr>
        <p:spPr>
          <a:xfrm>
            <a:off x="5410200" y="1143000"/>
            <a:ext cx="3535045" cy="4399915"/>
          </a:xfrm>
          <a:prstGeom prst="rect">
            <a:avLst/>
          </a:prstGeom>
          <a:noFill/>
        </p:spPr>
        <p:txBody>
          <a:bodyPr wrap="square" rtlCol="0" anchor="t">
            <a:spAutoFit/>
          </a:bodyPr>
          <a:p>
            <a:r>
              <a:rPr lang="en-US" sz="2000"/>
              <a:t> Manfaat Non Kontrasepsi</a:t>
            </a:r>
            <a:endParaRPr lang="en-US" sz="2000"/>
          </a:p>
          <a:p>
            <a:endParaRPr lang="en-US" sz="2000"/>
          </a:p>
          <a:p>
            <a:r>
              <a:rPr lang="en-US" sz="2000"/>
              <a:t>1) Meningkatkan keterlibatan suami dalam keluarga berencana</a:t>
            </a:r>
            <a:endParaRPr lang="en-US" sz="2000"/>
          </a:p>
          <a:p>
            <a:endParaRPr lang="en-US" sz="2000"/>
          </a:p>
          <a:p>
            <a:r>
              <a:rPr lang="en-US" sz="2000"/>
              <a:t>2) Menambah pengetahuan tentang sistem repsoduksi oleh suami dan istri.</a:t>
            </a:r>
            <a:endParaRPr lang="en-US" sz="2000"/>
          </a:p>
          <a:p>
            <a:endParaRPr lang="en-US" sz="2000"/>
          </a:p>
          <a:p>
            <a:r>
              <a:rPr lang="en-US" sz="2000"/>
              <a:t>3) Memungkinkan meningkatkan hubungan/ relasi melalui peningkatan komunikasi antara suam da istri.</a:t>
            </a:r>
            <a:endParaRPr lang="en-U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533400" y="1219200"/>
            <a:ext cx="7772400" cy="676910"/>
          </a:xfrm>
        </p:spPr>
        <p:txBody>
          <a:bodyPr/>
          <a:p>
            <a:r>
              <a:rPr lang="id-ID" altLang="en-US"/>
              <a:t>Kondom </a:t>
            </a:r>
            <a:endParaRPr lang="id-ID" altLang="en-US"/>
          </a:p>
        </p:txBody>
      </p:sp>
      <p:sp>
        <p:nvSpPr>
          <p:cNvPr id="3" name="Subtitle 2"/>
          <p:cNvSpPr>
            <a:spLocks noGrp="1"/>
          </p:cNvSpPr>
          <p:nvPr>
            <p:ph type="subTitle" idx="4"/>
          </p:nvPr>
        </p:nvSpPr>
        <p:spPr>
          <a:xfrm>
            <a:off x="457200" y="2057400"/>
            <a:ext cx="6400800" cy="3446780"/>
          </a:xfrm>
        </p:spPr>
        <p:txBody>
          <a:bodyPr/>
          <a:p>
            <a:pPr marL="514350" indent="-514350">
              <a:buFont typeface="+mj-lt"/>
              <a:buAutoNum type="alphaLcPeriod"/>
            </a:pPr>
            <a:r>
              <a:rPr lang="en-US"/>
              <a:t>Kondom tidak hanya mencegah kehamilan, tetapi juga mencegah IMS termasuk HIV/AIDS.</a:t>
            </a:r>
            <a:endParaRPr lang="en-US"/>
          </a:p>
          <a:p>
            <a:pPr marL="514350" indent="-514350">
              <a:buFont typeface="+mj-lt"/>
              <a:buAutoNum type="alphaLcPeriod"/>
            </a:pPr>
            <a:r>
              <a:rPr lang="en-US"/>
              <a:t>Efektif bila dipakai dengan baik dan benar.</a:t>
            </a:r>
            <a:endParaRPr lang="en-US"/>
          </a:p>
          <a:p>
            <a:pPr marL="514350" indent="-514350">
              <a:buFont typeface="+mj-lt"/>
              <a:buAutoNum type="alphaLcPeriod"/>
            </a:pPr>
            <a:r>
              <a:rPr lang="en-US"/>
              <a:t>Dapat dipakai bersama kontrasepsi lain untuk mencegah IMS.</a:t>
            </a:r>
            <a:endParaRPr lang="en-US"/>
          </a:p>
        </p:txBody>
      </p:sp>
      <p:pic>
        <p:nvPicPr>
          <p:cNvPr id="4" name="Picture 3"/>
          <p:cNvPicPr>
            <a:picLocks noChangeAspect="1"/>
          </p:cNvPicPr>
          <p:nvPr/>
        </p:nvPicPr>
        <p:blipFill>
          <a:blip r:embed="rId1"/>
          <a:stretch>
            <a:fillRect/>
          </a:stretch>
        </p:blipFill>
        <p:spPr>
          <a:xfrm>
            <a:off x="6524625" y="5105400"/>
            <a:ext cx="2619375" cy="17430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457200" y="1066800"/>
            <a:ext cx="7772400" cy="676910"/>
          </a:xfrm>
        </p:spPr>
        <p:txBody>
          <a:bodyPr/>
          <a:p>
            <a:r>
              <a:rPr lang="id-ID" altLang="en-US"/>
              <a:t>Cara Kerja</a:t>
            </a:r>
            <a:endParaRPr lang="id-ID" altLang="en-US"/>
          </a:p>
        </p:txBody>
      </p:sp>
      <p:sp>
        <p:nvSpPr>
          <p:cNvPr id="3" name="Subtitle 2"/>
          <p:cNvSpPr>
            <a:spLocks noGrp="1"/>
          </p:cNvSpPr>
          <p:nvPr>
            <p:ph type="subTitle" idx="4"/>
          </p:nvPr>
        </p:nvSpPr>
        <p:spPr>
          <a:xfrm>
            <a:off x="457200" y="1743710"/>
            <a:ext cx="8111490" cy="5170805"/>
          </a:xfrm>
        </p:spPr>
        <p:txBody>
          <a:bodyPr wrap="square"/>
          <a:p>
            <a:pPr algn="just"/>
            <a:r>
              <a:rPr lang="en-US"/>
              <a:t>Kondom menghalangi terjadinya pertemuan sperma dan sel telur dengan cara mengemas sperma diujung selubung karet yang dipasang pada penis sehingga sperma tersebut tidak tercurah ke dalam saluran reproduksi wanita.</a:t>
            </a:r>
            <a:endParaRPr lang="en-US"/>
          </a:p>
          <a:p>
            <a:pPr algn="just"/>
            <a:endParaRPr lang="en-US"/>
          </a:p>
          <a:p>
            <a:pPr algn="just"/>
            <a:r>
              <a:rPr lang="en-US"/>
              <a:t>Mencegah penularan mikroorganisme (IMS termasuk HBV dan HIV/AIDS) dari satu pasangan kepada pasangan lain (khusus kondom yang terbuat dari latex dan vinil).</a:t>
            </a:r>
            <a:endParaRPr lang="en-US"/>
          </a:p>
          <a:p>
            <a:pPr algn="just"/>
            <a:endParaRPr lang="en-US"/>
          </a:p>
          <a:p>
            <a:pPr algn="just"/>
            <a:r>
              <a:rPr lang="en-US"/>
              <a:t> </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609600" y="1143000"/>
            <a:ext cx="7772400" cy="676910"/>
          </a:xfrm>
        </p:spPr>
        <p:txBody>
          <a:bodyPr/>
          <a:p>
            <a:r>
              <a:rPr lang="id-ID" altLang="en-US"/>
              <a:t>Efektifitas</a:t>
            </a:r>
            <a:endParaRPr lang="id-ID" altLang="en-US"/>
          </a:p>
        </p:txBody>
      </p:sp>
      <p:sp>
        <p:nvSpPr>
          <p:cNvPr id="3" name="Subtitle 2"/>
          <p:cNvSpPr>
            <a:spLocks noGrp="1"/>
          </p:cNvSpPr>
          <p:nvPr>
            <p:ph type="subTitle" idx="4"/>
          </p:nvPr>
        </p:nvSpPr>
        <p:spPr>
          <a:xfrm>
            <a:off x="609600" y="1981200"/>
            <a:ext cx="7801610" cy="3016250"/>
          </a:xfrm>
        </p:spPr>
        <p:txBody>
          <a:bodyPr wrap="square"/>
          <a:p>
            <a:pPr algn="just"/>
            <a:r>
              <a:rPr lang="en-US"/>
              <a:t>Kondom cukup efektif bila dipakai secara benar pada setiap kali berhubungan seksual. Pada beberapa pasangan, pemakaian kondom tidak  efektif karena tidak dipakai secara konsisten. Secara ilmiah didapatkan hanya sedikit angka kegagalan kondom yaitu 2-12 kehamilan/100 perempuan per tahu</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94640" y="914400"/>
            <a:ext cx="8849360" cy="6207125"/>
          </a:xfrm>
          <a:prstGeom prst="rect">
            <a:avLst/>
          </a:prstGeom>
        </p:spPr>
        <p:txBody>
          <a:bodyPr vert="horz" wrap="square" lIns="0" tIns="40005" rIns="0" bIns="0" rtlCol="0">
            <a:spAutoFit/>
          </a:bodyPr>
          <a:lstStyle/>
          <a:p>
            <a:pPr marL="12700" marR="5080" algn="ctr">
              <a:lnSpc>
                <a:spcPts val="3740"/>
              </a:lnSpc>
              <a:spcBef>
                <a:spcPts val="315"/>
              </a:spcBef>
            </a:pPr>
            <a:r>
              <a:rPr lang="id-ID" sz="2800" b="1" spc="-10" dirty="0">
                <a:latin typeface="Calibri" panose="020F0502020204030204"/>
                <a:cs typeface="Calibri" panose="020F0502020204030204"/>
              </a:rPr>
              <a:t>Metode KB Sederhana dan Alamiah</a:t>
            </a:r>
            <a:endParaRPr lang="id-ID" sz="2800" b="1" spc="-10" dirty="0">
              <a:latin typeface="Calibri" panose="020F0502020204030204"/>
              <a:cs typeface="Calibri" panose="020F0502020204030204"/>
            </a:endParaRPr>
          </a:p>
          <a:p>
            <a:pPr marL="12700" marR="5080" algn="ctr">
              <a:lnSpc>
                <a:spcPts val="3740"/>
              </a:lnSpc>
              <a:spcBef>
                <a:spcPts val="315"/>
              </a:spcBef>
            </a:pPr>
            <a:endParaRPr lang="id-ID" sz="2800" b="1" spc="-10" dirty="0">
              <a:latin typeface="Calibri" panose="020F0502020204030204"/>
              <a:cs typeface="Calibri" panose="020F0502020204030204"/>
            </a:endParaRPr>
          </a:p>
          <a:p>
            <a:pPr marL="12700" marR="5080" algn="ctr">
              <a:lnSpc>
                <a:spcPts val="3740"/>
              </a:lnSpc>
              <a:spcBef>
                <a:spcPts val="315"/>
              </a:spcBef>
            </a:pPr>
            <a:endParaRPr sz="2800" b="1" spc="-10" dirty="0">
              <a:latin typeface="Calibri" panose="020F0502020204030204"/>
              <a:cs typeface="Calibri" panose="020F0502020204030204"/>
            </a:endParaRPr>
          </a:p>
          <a:p>
            <a:pPr marL="12700" marR="5080" algn="ctr">
              <a:lnSpc>
                <a:spcPts val="3740"/>
              </a:lnSpc>
              <a:spcBef>
                <a:spcPts val="315"/>
              </a:spcBef>
            </a:pPr>
            <a:endParaRPr sz="2800" b="1" spc="-10" dirty="0">
              <a:latin typeface="Calibri" panose="020F0502020204030204"/>
              <a:cs typeface="Calibri" panose="020F0502020204030204"/>
            </a:endParaRPr>
          </a:p>
          <a:p>
            <a:pPr marL="12700" marR="5080" algn="ctr">
              <a:lnSpc>
                <a:spcPts val="3740"/>
              </a:lnSpc>
              <a:spcBef>
                <a:spcPts val="315"/>
              </a:spcBef>
            </a:pPr>
            <a:endParaRPr sz="2800" b="1" spc="-10" dirty="0">
              <a:latin typeface="Calibri" panose="020F0502020204030204"/>
              <a:cs typeface="Calibri" panose="020F0502020204030204"/>
            </a:endParaRPr>
          </a:p>
          <a:p>
            <a:pPr marL="12700" marR="5080" algn="ctr">
              <a:lnSpc>
                <a:spcPts val="3740"/>
              </a:lnSpc>
              <a:spcBef>
                <a:spcPts val="315"/>
              </a:spcBef>
            </a:pPr>
            <a:endParaRPr sz="2800" b="1" spc="-10" dirty="0">
              <a:latin typeface="Calibri" panose="020F0502020204030204"/>
              <a:cs typeface="Calibri" panose="020F0502020204030204"/>
            </a:endParaRPr>
          </a:p>
          <a:p>
            <a:pPr marL="12700" marR="5080" algn="ctr">
              <a:lnSpc>
                <a:spcPts val="3740"/>
              </a:lnSpc>
              <a:spcBef>
                <a:spcPts val="315"/>
              </a:spcBef>
            </a:pPr>
            <a:r>
              <a:rPr sz="2800" b="1" spc="-10" dirty="0">
                <a:latin typeface="Calibri" panose="020F0502020204030204"/>
                <a:cs typeface="Calibri" panose="020F0502020204030204"/>
              </a:rPr>
              <a:t>Oleh</a:t>
            </a:r>
            <a:endParaRPr sz="2800">
              <a:latin typeface="Calibri" panose="020F0502020204030204"/>
              <a:cs typeface="Calibri" panose="020F0502020204030204"/>
            </a:endParaRPr>
          </a:p>
          <a:p>
            <a:pPr marR="7620" algn="ctr">
              <a:lnSpc>
                <a:spcPct val="100000"/>
              </a:lnSpc>
              <a:spcBef>
                <a:spcPts val="805"/>
              </a:spcBef>
            </a:pPr>
            <a:r>
              <a:rPr lang="id-ID" sz="2800" b="1" spc="-5" dirty="0">
                <a:latin typeface="Calibri" panose="020F0502020204030204"/>
                <a:cs typeface="Calibri" panose="020F0502020204030204"/>
              </a:rPr>
              <a:t>Esitra Herfanda., M.Keb</a:t>
            </a:r>
            <a:endParaRPr lang="id-ID" sz="2800" b="1" spc="-5" dirty="0">
              <a:latin typeface="Calibri" panose="020F0502020204030204"/>
              <a:cs typeface="Calibri" panose="020F0502020204030204"/>
            </a:endParaRPr>
          </a:p>
          <a:p>
            <a:pPr marR="7620" algn="ctr">
              <a:lnSpc>
                <a:spcPct val="100000"/>
              </a:lnSpc>
              <a:spcBef>
                <a:spcPts val="805"/>
              </a:spcBef>
            </a:pPr>
            <a:endParaRPr lang="id-ID" sz="2800" b="1" spc="-5" dirty="0">
              <a:latin typeface="Calibri" panose="020F0502020204030204"/>
              <a:cs typeface="Calibri" panose="020F0502020204030204"/>
            </a:endParaRPr>
          </a:p>
          <a:p>
            <a:pPr marR="7620" algn="ctr">
              <a:lnSpc>
                <a:spcPct val="100000"/>
              </a:lnSpc>
              <a:spcBef>
                <a:spcPts val="805"/>
              </a:spcBef>
            </a:pPr>
            <a:r>
              <a:rPr lang="id-ID" sz="2800" b="1" spc="-5" dirty="0">
                <a:latin typeface="Calibri" panose="020F0502020204030204"/>
                <a:cs typeface="Calibri" panose="020F0502020204030204"/>
              </a:rPr>
              <a:t>Fakultas Ilmu Kesehatan Universitas ‘Aisyiyah </a:t>
            </a:r>
            <a:endParaRPr lang="id-ID" sz="2800" b="1" spc="-5" dirty="0">
              <a:latin typeface="Calibri" panose="020F0502020204030204"/>
              <a:cs typeface="Calibri" panose="020F0502020204030204"/>
            </a:endParaRPr>
          </a:p>
          <a:p>
            <a:pPr marR="7620" algn="ctr">
              <a:lnSpc>
                <a:spcPct val="100000"/>
              </a:lnSpc>
              <a:spcBef>
                <a:spcPts val="805"/>
              </a:spcBef>
            </a:pPr>
            <a:r>
              <a:rPr lang="id-ID" sz="2800" b="1" spc="-5" dirty="0">
                <a:latin typeface="Calibri" panose="020F0502020204030204"/>
                <a:cs typeface="Calibri" panose="020F0502020204030204"/>
              </a:rPr>
              <a:t>Yogyakarta 2021</a:t>
            </a:r>
            <a:endParaRPr sz="2450">
              <a:latin typeface="Calibri" panose="020F0502020204030204"/>
              <a:cs typeface="Calibri" panose="020F0502020204030204"/>
            </a:endParaRPr>
          </a:p>
          <a:p>
            <a:pPr marR="6350" algn="ctr">
              <a:lnSpc>
                <a:spcPct val="100000"/>
              </a:lnSpc>
            </a:pPr>
            <a:endParaRPr sz="2800">
              <a:latin typeface="Calibri" panose="020F0502020204030204"/>
              <a:cs typeface="Calibri" panose="020F0502020204030204"/>
            </a:endParaRPr>
          </a:p>
        </p:txBody>
      </p:sp>
      <p:pic>
        <p:nvPicPr>
          <p:cNvPr id="4" name="Content Placeholder 3"/>
          <p:cNvPicPr>
            <a:picLocks noChangeAspect="1"/>
          </p:cNvPicPr>
          <p:nvPr>
            <p:ph sz="half" idx="2"/>
          </p:nvPr>
        </p:nvPicPr>
        <p:blipFill>
          <a:blip r:embed="rId1"/>
          <a:stretch>
            <a:fillRect/>
          </a:stretch>
        </p:blipFill>
        <p:spPr>
          <a:xfrm>
            <a:off x="2583180" y="1905000"/>
            <a:ext cx="3977640" cy="22123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533400" y="1143000"/>
            <a:ext cx="7772400" cy="676910"/>
          </a:xfrm>
        </p:spPr>
        <p:txBody>
          <a:bodyPr/>
          <a:p>
            <a:r>
              <a:rPr lang="id-ID" altLang="en-US"/>
              <a:t>Manfaat Kontrasepsi:</a:t>
            </a:r>
            <a:endParaRPr lang="id-ID" altLang="en-US"/>
          </a:p>
        </p:txBody>
      </p:sp>
      <p:sp>
        <p:nvSpPr>
          <p:cNvPr id="3" name="Subtitle 2"/>
          <p:cNvSpPr>
            <a:spLocks noGrp="1"/>
          </p:cNvSpPr>
          <p:nvPr>
            <p:ph type="subTitle" idx="4"/>
          </p:nvPr>
        </p:nvSpPr>
        <p:spPr>
          <a:xfrm>
            <a:off x="533400" y="2133600"/>
            <a:ext cx="7508240" cy="3693160"/>
          </a:xfrm>
        </p:spPr>
        <p:txBody>
          <a:bodyPr wrap="square"/>
          <a:p>
            <a:endParaRPr lang="en-US" sz="2000"/>
          </a:p>
          <a:p>
            <a:r>
              <a:rPr lang="en-US" sz="2000"/>
              <a:t>1)       Efektifitas bila digunakan dengan benar</a:t>
            </a:r>
            <a:endParaRPr lang="en-US" sz="2000"/>
          </a:p>
          <a:p>
            <a:endParaRPr lang="en-US" sz="2000"/>
          </a:p>
          <a:p>
            <a:r>
              <a:rPr lang="en-US" sz="2000"/>
              <a:t>2)       Tidak mengganggu produksi ASI</a:t>
            </a:r>
            <a:endParaRPr lang="en-US" sz="2000"/>
          </a:p>
          <a:p>
            <a:endParaRPr lang="en-US" sz="2000"/>
          </a:p>
          <a:p>
            <a:r>
              <a:rPr lang="en-US" sz="2000"/>
              <a:t>3)       Tidak mempunyai pengaruh sistemik</a:t>
            </a:r>
            <a:endParaRPr lang="en-US" sz="2000"/>
          </a:p>
          <a:p>
            <a:endParaRPr lang="en-US" sz="2000"/>
          </a:p>
          <a:p>
            <a:r>
              <a:rPr lang="en-US" sz="2000"/>
              <a:t>4)       Murah dan dapat dibeli secara umum</a:t>
            </a:r>
            <a:endParaRPr lang="en-US" sz="2000"/>
          </a:p>
          <a:p>
            <a:endParaRPr lang="en-US" sz="2000"/>
          </a:p>
          <a:p>
            <a:r>
              <a:rPr lang="en-US" sz="2000"/>
              <a:t>5)       Tidak perlu resep dokter dan pemeriksaan khusus</a:t>
            </a:r>
            <a:endParaRPr lang="en-US" sz="2000"/>
          </a:p>
          <a:p>
            <a:endParaRPr lang="en-US" sz="2000"/>
          </a:p>
          <a:p>
            <a:r>
              <a:rPr lang="en-US" sz="2000"/>
              <a:t>6)       Metode kontrasepsi sementara bila metode kontrasepsi   </a:t>
            </a:r>
            <a:endParaRPr lang="en-US"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457200" y="1066800"/>
            <a:ext cx="7772400" cy="676910"/>
          </a:xfrm>
        </p:spPr>
        <p:txBody>
          <a:bodyPr/>
          <a:p>
            <a:r>
              <a:rPr lang="id-ID" altLang="en-US"/>
              <a:t>Manfaat Non Kontrasepsi:</a:t>
            </a:r>
            <a:endParaRPr lang="id-ID" altLang="en-US"/>
          </a:p>
        </p:txBody>
      </p:sp>
      <p:sp>
        <p:nvSpPr>
          <p:cNvPr id="3" name="Subtitle 2"/>
          <p:cNvSpPr>
            <a:spLocks noGrp="1"/>
          </p:cNvSpPr>
          <p:nvPr>
            <p:ph type="subTitle" idx="4"/>
          </p:nvPr>
        </p:nvSpPr>
        <p:spPr>
          <a:xfrm>
            <a:off x="457200" y="1905000"/>
            <a:ext cx="7957820" cy="3693160"/>
          </a:xfrm>
        </p:spPr>
        <p:txBody>
          <a:bodyPr wrap="square"/>
          <a:p>
            <a:pPr marL="457200" indent="-457200">
              <a:buFont typeface="+mj-lt"/>
              <a:buAutoNum type="arabicParenR"/>
            </a:pPr>
            <a:r>
              <a:rPr lang="en-US" sz="2000"/>
              <a:t>Memberi dorongan kepada suami untuk ikut ber KB</a:t>
            </a:r>
            <a:endParaRPr lang="en-US" sz="2000"/>
          </a:p>
          <a:p>
            <a:pPr marL="457200" indent="-457200">
              <a:buFont typeface="+mj-lt"/>
              <a:buAutoNum type="arabicParenR"/>
            </a:pPr>
            <a:endParaRPr lang="en-US" sz="2000"/>
          </a:p>
          <a:p>
            <a:pPr marL="457200" indent="-457200">
              <a:buFont typeface="+mj-lt"/>
              <a:buAutoNum type="arabicParenR"/>
            </a:pPr>
            <a:r>
              <a:rPr lang="en-US" sz="2000"/>
              <a:t>Dapat mencegah IMS</a:t>
            </a:r>
            <a:endParaRPr lang="en-US" sz="2000"/>
          </a:p>
          <a:p>
            <a:pPr marL="457200" indent="-457200">
              <a:buFont typeface="+mj-lt"/>
              <a:buAutoNum type="arabicParenR"/>
            </a:pPr>
            <a:endParaRPr lang="en-US" sz="2000"/>
          </a:p>
          <a:p>
            <a:pPr marL="457200" indent="-457200">
              <a:buFont typeface="+mj-lt"/>
              <a:buAutoNum type="arabicParenR"/>
            </a:pPr>
            <a:r>
              <a:rPr lang="en-US" sz="2000"/>
              <a:t>Mencegah ejakulasi dini</a:t>
            </a:r>
            <a:endParaRPr lang="en-US" sz="2000"/>
          </a:p>
          <a:p>
            <a:pPr marL="457200" indent="-457200">
              <a:buFont typeface="+mj-lt"/>
              <a:buAutoNum type="arabicParenR"/>
            </a:pPr>
            <a:endParaRPr lang="en-US" sz="2000"/>
          </a:p>
          <a:p>
            <a:pPr marL="457200" indent="-457200">
              <a:buFont typeface="+mj-lt"/>
              <a:buAutoNum type="arabicParenR"/>
            </a:pPr>
            <a:r>
              <a:rPr lang="en-US" sz="2000"/>
              <a:t>Mencegah terjadinya kanker serviks (mengurangi iritasi bahan karsinogenik pada servik                </a:t>
            </a:r>
            <a:endParaRPr lang="en-US" sz="2000"/>
          </a:p>
          <a:p>
            <a:pPr marL="457200" indent="-457200">
              <a:buFont typeface="+mj-lt"/>
              <a:buAutoNum type="arabicParenR"/>
            </a:pPr>
            <a:endParaRPr lang="en-US" sz="2000"/>
          </a:p>
          <a:p>
            <a:pPr marL="457200" indent="-457200">
              <a:buFont typeface="+mj-lt"/>
              <a:buAutoNum type="arabicParenR"/>
            </a:pPr>
            <a:r>
              <a:rPr lang="en-US" sz="2000"/>
              <a:t>Saling berinteraksi sesama pasangan</a:t>
            </a:r>
            <a:endParaRPr lang="en-US" sz="2000"/>
          </a:p>
          <a:p>
            <a:pPr marL="457200" indent="-457200">
              <a:buFont typeface="+mj-lt"/>
              <a:buAutoNum type="arabicParenR"/>
            </a:pPr>
            <a:endParaRPr lang="en-US" sz="2000"/>
          </a:p>
          <a:p>
            <a:pPr marL="457200" indent="-457200">
              <a:buFont typeface="+mj-lt"/>
              <a:buAutoNum type="arabicParenR"/>
            </a:pPr>
            <a:r>
              <a:rPr lang="en-US" sz="2000"/>
              <a:t>Mencegah imunofertilitas</a:t>
            </a:r>
            <a:endParaRPr lang="en-US"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457200" y="1066800"/>
            <a:ext cx="7772400" cy="676910"/>
          </a:xfrm>
        </p:spPr>
        <p:txBody>
          <a:bodyPr/>
          <a:p>
            <a:r>
              <a:rPr lang="id-ID" altLang="en-US"/>
              <a:t>Pemakaian Kondom </a:t>
            </a:r>
            <a:endParaRPr lang="id-ID" altLang="en-US"/>
          </a:p>
        </p:txBody>
      </p:sp>
      <p:sp>
        <p:nvSpPr>
          <p:cNvPr id="3" name="Subtitle 2"/>
          <p:cNvSpPr>
            <a:spLocks noGrp="1"/>
          </p:cNvSpPr>
          <p:nvPr>
            <p:ph type="subTitle" idx="4"/>
          </p:nvPr>
        </p:nvSpPr>
        <p:spPr>
          <a:xfrm>
            <a:off x="476250" y="1752600"/>
            <a:ext cx="8191500" cy="4524375"/>
          </a:xfrm>
        </p:spPr>
        <p:txBody>
          <a:bodyPr wrap="square"/>
          <a:p>
            <a:pPr marL="342900" indent="-342900" algn="just">
              <a:buFont typeface="+mj-lt"/>
              <a:buAutoNum type="alphaLcPeriod"/>
            </a:pPr>
            <a:r>
              <a:rPr lang="id-ID" altLang="en-US" sz="1400"/>
              <a:t>G</a:t>
            </a:r>
            <a:r>
              <a:rPr lang="en-US" sz="1400"/>
              <a:t>unakan kondom setiap akan melaukan hubungan seksual</a:t>
            </a:r>
            <a:endParaRPr lang="en-US" sz="1400"/>
          </a:p>
          <a:p>
            <a:pPr marL="342900" indent="-342900" algn="just">
              <a:buFont typeface="+mj-lt"/>
              <a:buAutoNum type="alphaLcPeriod"/>
            </a:pPr>
            <a:r>
              <a:rPr lang="en-US" sz="1400"/>
              <a:t> Bila ingin efek yang lebih baik, tambahkan spermisid dalam kondom.</a:t>
            </a:r>
            <a:endParaRPr lang="en-US" sz="1400"/>
          </a:p>
          <a:p>
            <a:pPr marL="342900" indent="-342900" algn="just">
              <a:buFont typeface="+mj-lt"/>
              <a:buAutoNum type="alphaLcPeriod"/>
            </a:pPr>
            <a:endParaRPr lang="en-US" sz="1400"/>
          </a:p>
          <a:p>
            <a:pPr marL="342900" indent="-342900" algn="just">
              <a:buFont typeface="+mj-lt"/>
              <a:buAutoNum type="alphaLcPeriod"/>
            </a:pPr>
            <a:r>
              <a:rPr lang="en-US" sz="1400"/>
              <a:t>Jangan menggunakan gigi atau benda tajam pada saat membuka kemasan</a:t>
            </a:r>
            <a:endParaRPr lang="en-US" sz="1400"/>
          </a:p>
          <a:p>
            <a:pPr marL="342900" indent="-342900" algn="just">
              <a:buFont typeface="+mj-lt"/>
              <a:buAutoNum type="alphaLcPeriod"/>
            </a:pPr>
            <a:endParaRPr lang="en-US" sz="1400"/>
          </a:p>
          <a:p>
            <a:pPr marL="342900" indent="-342900" algn="just">
              <a:buFont typeface="+mj-lt"/>
              <a:buAutoNum type="alphaLcPeriod"/>
            </a:pPr>
            <a:r>
              <a:rPr lang="en-US" sz="1400"/>
              <a:t>Pasang kondom saat penis sedang ereksi.</a:t>
            </a:r>
            <a:endParaRPr lang="en-US" sz="1400"/>
          </a:p>
          <a:p>
            <a:pPr marL="342900" indent="-342900" algn="just">
              <a:buFont typeface="+mj-lt"/>
              <a:buAutoNum type="alphaLcPeriod"/>
            </a:pPr>
            <a:endParaRPr lang="en-US" sz="1400"/>
          </a:p>
          <a:p>
            <a:pPr marL="342900" indent="-342900" algn="just">
              <a:buFont typeface="+mj-lt"/>
              <a:buAutoNum type="alphaLcPeriod"/>
            </a:pPr>
            <a:r>
              <a:rPr lang="en-US" sz="1400"/>
              <a:t>Pemasangan kondom harus dilakukan sebelum penetrasi penis ke vagina.</a:t>
            </a:r>
            <a:endParaRPr lang="en-US" sz="1400"/>
          </a:p>
          <a:p>
            <a:pPr marL="342900" indent="-342900" algn="just">
              <a:buFont typeface="+mj-lt"/>
              <a:buAutoNum type="alphaLcPeriod"/>
            </a:pPr>
            <a:endParaRPr lang="en-US" sz="1400"/>
          </a:p>
          <a:p>
            <a:pPr marL="342900" indent="-342900" algn="just">
              <a:buFont typeface="+mj-lt"/>
              <a:buAutoNum type="alphaLcPeriod"/>
            </a:pPr>
            <a:r>
              <a:rPr lang="en-US" sz="1400"/>
              <a:t>Bila kondom tidak mempunyai tempat penampungan sperma, longgarkan ujungnya agar tidak terjadi robekan saat penetrasi</a:t>
            </a:r>
            <a:endParaRPr lang="en-US" sz="1400"/>
          </a:p>
          <a:p>
            <a:pPr marL="342900" indent="-342900" algn="just">
              <a:buFont typeface="+mj-lt"/>
              <a:buAutoNum type="alphaLcPeriod"/>
            </a:pPr>
            <a:endParaRPr lang="en-US" sz="1400"/>
          </a:p>
          <a:p>
            <a:pPr marL="342900" indent="-342900" algn="just">
              <a:buFont typeface="+mj-lt"/>
              <a:buAutoNum type="alphaLcPeriod"/>
            </a:pPr>
            <a:r>
              <a:rPr lang="en-US" sz="1400"/>
              <a:t>Kondom dilepas sebelum penis melembek</a:t>
            </a:r>
            <a:endParaRPr lang="en-US" sz="1400"/>
          </a:p>
          <a:p>
            <a:pPr marL="342900" indent="-342900" algn="just">
              <a:buFont typeface="+mj-lt"/>
              <a:buAutoNum type="alphaLcPeriod"/>
            </a:pPr>
            <a:endParaRPr lang="en-US" sz="1400"/>
          </a:p>
          <a:p>
            <a:pPr marL="342900" indent="-342900" algn="just">
              <a:buFont typeface="+mj-lt"/>
              <a:buAutoNum type="alphaLcPeriod"/>
            </a:pPr>
            <a:r>
              <a:rPr lang="en-US" sz="1400"/>
              <a:t>Lepaskan kondom di luar vagina agar tidak terjadi tumpahan sperma di luar vagina</a:t>
            </a:r>
            <a:endParaRPr lang="en-US" sz="1400"/>
          </a:p>
          <a:p>
            <a:pPr marL="342900" indent="-342900" algn="just">
              <a:buFont typeface="+mj-lt"/>
              <a:buAutoNum type="alphaLcPeriod"/>
            </a:pPr>
            <a:endParaRPr lang="en-US" sz="1400"/>
          </a:p>
          <a:p>
            <a:pPr marL="342900" indent="-342900" algn="just">
              <a:buFont typeface="+mj-lt"/>
              <a:buAutoNum type="alphaLcPeriod"/>
            </a:pPr>
            <a:r>
              <a:rPr lang="en-US" sz="1400"/>
              <a:t>iGunakan kondom hanya untuk sekali pakai saja, jangan gunakan kondom bila kondom sobek atau tampak kusut</a:t>
            </a:r>
            <a:endParaRPr lang="en-US" sz="1400"/>
          </a:p>
          <a:p>
            <a:pPr marL="342900" indent="-342900" algn="just">
              <a:buFont typeface="+mj-lt"/>
              <a:buAutoNum type="alphaLcPeriod"/>
            </a:pPr>
            <a:endParaRPr lang="en-US" sz="1400"/>
          </a:p>
          <a:p>
            <a:pPr marL="342900" indent="-342900" algn="just">
              <a:buFont typeface="+mj-lt"/>
              <a:buAutoNum type="alphaLcPeriod"/>
            </a:pPr>
            <a:r>
              <a:rPr lang="en-US" sz="1400"/>
              <a:t>Jangan gunakan minyak atau apapun untuk melicinkan kondom karena hanya akan merusak kondom</a:t>
            </a:r>
            <a:endParaRPr lang="en-US" sz="1400"/>
          </a:p>
        </p:txBody>
      </p:sp>
      <p:pic>
        <p:nvPicPr>
          <p:cNvPr id="4" name="Picture 3"/>
          <p:cNvPicPr>
            <a:picLocks noChangeAspect="1"/>
          </p:cNvPicPr>
          <p:nvPr/>
        </p:nvPicPr>
        <p:blipFill>
          <a:blip r:embed="rId1"/>
          <a:stretch>
            <a:fillRect/>
          </a:stretch>
        </p:blipFill>
        <p:spPr>
          <a:xfrm>
            <a:off x="6705600" y="152400"/>
            <a:ext cx="2295525" cy="19907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5300" y="267293"/>
            <a:ext cx="8153400" cy="632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7579" y="1036700"/>
            <a:ext cx="5022850" cy="635000"/>
          </a:xfrm>
          <a:prstGeom prst="rect">
            <a:avLst/>
          </a:prstGeom>
        </p:spPr>
        <p:txBody>
          <a:bodyPr vert="horz" wrap="square" lIns="0" tIns="12065" rIns="0" bIns="0" rtlCol="0">
            <a:spAutoFit/>
          </a:bodyPr>
          <a:lstStyle/>
          <a:p>
            <a:pPr marL="12700">
              <a:lnSpc>
                <a:spcPct val="100000"/>
              </a:lnSpc>
              <a:spcBef>
                <a:spcPts val="95"/>
              </a:spcBef>
            </a:pPr>
            <a:r>
              <a:rPr sz="4000" spc="-30" dirty="0">
                <a:solidFill>
                  <a:srgbClr val="00AF50"/>
                </a:solidFill>
              </a:rPr>
              <a:t>DOA </a:t>
            </a:r>
            <a:r>
              <a:rPr sz="4000" spc="-25" dirty="0">
                <a:solidFill>
                  <a:srgbClr val="00AF50"/>
                </a:solidFill>
              </a:rPr>
              <a:t>SESUDAH</a:t>
            </a:r>
            <a:r>
              <a:rPr sz="4000" spc="5" dirty="0">
                <a:solidFill>
                  <a:srgbClr val="00AF50"/>
                </a:solidFill>
              </a:rPr>
              <a:t> </a:t>
            </a:r>
            <a:r>
              <a:rPr sz="4000" spc="-10" dirty="0">
                <a:solidFill>
                  <a:srgbClr val="00AF50"/>
                </a:solidFill>
              </a:rPr>
              <a:t>BELAJAR</a:t>
            </a:r>
            <a:endParaRPr sz="4000"/>
          </a:p>
        </p:txBody>
      </p:sp>
      <p:sp>
        <p:nvSpPr>
          <p:cNvPr id="3" name="object 3"/>
          <p:cNvSpPr txBox="1"/>
          <p:nvPr/>
        </p:nvSpPr>
        <p:spPr>
          <a:xfrm>
            <a:off x="6328867" y="2961258"/>
            <a:ext cx="2038985" cy="452120"/>
          </a:xfrm>
          <a:prstGeom prst="rect">
            <a:avLst/>
          </a:prstGeom>
        </p:spPr>
        <p:txBody>
          <a:bodyPr vert="horz" wrap="square" lIns="0" tIns="12065" rIns="0" bIns="0" rtlCol="0">
            <a:spAutoFit/>
          </a:bodyPr>
          <a:lstStyle/>
          <a:p>
            <a:pPr marL="38100">
              <a:lnSpc>
                <a:spcPct val="100000"/>
              </a:lnSpc>
              <a:spcBef>
                <a:spcPts val="95"/>
              </a:spcBef>
            </a:pPr>
            <a:r>
              <a:rPr sz="4200" b="1" baseline="-2000" dirty="0">
                <a:latin typeface="Arial" panose="020B0604020202020204"/>
                <a:cs typeface="Arial" panose="020B0604020202020204"/>
              </a:rPr>
              <a:t>َ </a:t>
            </a:r>
            <a:r>
              <a:rPr sz="2800" b="1" spc="-725" dirty="0">
                <a:latin typeface="Arial" panose="020B0604020202020204"/>
                <a:cs typeface="Arial" panose="020B0604020202020204"/>
              </a:rPr>
              <a:t>ق</a:t>
            </a:r>
            <a:r>
              <a:rPr sz="4200" b="1" spc="-1087" baseline="-2000" dirty="0">
                <a:latin typeface="Arial" panose="020B0604020202020204"/>
                <a:cs typeface="Arial" panose="020B0604020202020204"/>
              </a:rPr>
              <a:t>ه </a:t>
            </a:r>
            <a:r>
              <a:rPr sz="2800" b="1" spc="-690" dirty="0">
                <a:latin typeface="Arial" panose="020B0604020202020204"/>
                <a:cs typeface="Arial" panose="020B0604020202020204"/>
              </a:rPr>
              <a:t>ح</a:t>
            </a:r>
            <a:r>
              <a:rPr sz="4200" b="1" spc="-1035" baseline="-2000" dirty="0">
                <a:latin typeface="Arial" panose="020B0604020202020204"/>
                <a:cs typeface="Arial" panose="020B0604020202020204"/>
              </a:rPr>
              <a:t>َ </a:t>
            </a:r>
            <a:r>
              <a:rPr sz="2800" b="1" spc="-605" dirty="0">
                <a:latin typeface="Arial" panose="020B0604020202020204"/>
                <a:cs typeface="Arial" panose="020B0604020202020204"/>
              </a:rPr>
              <a:t>ل</a:t>
            </a:r>
            <a:r>
              <a:rPr sz="4200" b="1" spc="-907" baseline="7000" dirty="0">
                <a:latin typeface="Arial" panose="020B0604020202020204"/>
                <a:cs typeface="Arial" panose="020B0604020202020204"/>
              </a:rPr>
              <a:t>ْ </a:t>
            </a:r>
            <a:r>
              <a:rPr sz="2800" b="1" spc="-5" dirty="0">
                <a:latin typeface="Arial" panose="020B0604020202020204"/>
                <a:cs typeface="Arial" panose="020B0604020202020204"/>
              </a:rPr>
              <a:t>ا </a:t>
            </a:r>
            <a:r>
              <a:rPr sz="2800" b="1" spc="-275" dirty="0">
                <a:latin typeface="Arial" panose="020B0604020202020204"/>
                <a:cs typeface="Arial" panose="020B0604020202020204"/>
              </a:rPr>
              <a:t>ا</a:t>
            </a:r>
            <a:r>
              <a:rPr sz="4200" b="1" spc="-412" baseline="6000" dirty="0">
                <a:latin typeface="Arial" panose="020B0604020202020204"/>
                <a:cs typeface="Arial" panose="020B0604020202020204"/>
              </a:rPr>
              <a:t>َ</a:t>
            </a:r>
            <a:r>
              <a:rPr sz="2800" b="1" spc="-275" dirty="0">
                <a:latin typeface="Arial" panose="020B0604020202020204"/>
                <a:cs typeface="Arial" panose="020B0604020202020204"/>
              </a:rPr>
              <a:t>نر</a:t>
            </a:r>
            <a:r>
              <a:rPr sz="4200" b="1" spc="-412" baseline="-7000" dirty="0">
                <a:latin typeface="Arial" panose="020B0604020202020204"/>
                <a:cs typeface="Arial" panose="020B0604020202020204"/>
              </a:rPr>
              <a:t>ِ </a:t>
            </a:r>
            <a:r>
              <a:rPr sz="4200" b="1" spc="-7" baseline="12000" dirty="0">
                <a:latin typeface="Arial" panose="020B0604020202020204"/>
                <a:cs typeface="Arial" panose="020B0604020202020204"/>
              </a:rPr>
              <a:t>َ</a:t>
            </a:r>
            <a:r>
              <a:rPr sz="2800" b="1" spc="-5" dirty="0">
                <a:latin typeface="Arial" panose="020B0604020202020204"/>
                <a:cs typeface="Arial" panose="020B0604020202020204"/>
              </a:rPr>
              <a:t>أ </a:t>
            </a:r>
            <a:r>
              <a:rPr sz="2800" b="1" spc="-455" dirty="0">
                <a:latin typeface="Arial" panose="020B0604020202020204"/>
                <a:cs typeface="Arial" panose="020B0604020202020204"/>
              </a:rPr>
              <a:t>م</a:t>
            </a:r>
            <a:r>
              <a:rPr sz="4200" b="1" spc="-682" baseline="-8000" dirty="0">
                <a:latin typeface="Arial" panose="020B0604020202020204"/>
                <a:cs typeface="Arial" panose="020B0604020202020204"/>
              </a:rPr>
              <a:t>ه </a:t>
            </a:r>
            <a:r>
              <a:rPr sz="2800" b="1" spc="-430" dirty="0">
                <a:latin typeface="Arial" panose="020B0604020202020204"/>
                <a:cs typeface="Arial" panose="020B0604020202020204"/>
              </a:rPr>
              <a:t>ه</a:t>
            </a:r>
            <a:r>
              <a:rPr sz="4200" b="1" spc="-644" baseline="-3000" dirty="0">
                <a:latin typeface="Arial" panose="020B0604020202020204"/>
                <a:cs typeface="Arial" panose="020B0604020202020204"/>
              </a:rPr>
              <a:t>ُ  </a:t>
            </a:r>
            <a:r>
              <a:rPr sz="4200" b="1" spc="-1012" baseline="6000" dirty="0">
                <a:latin typeface="Arial" panose="020B0604020202020204"/>
                <a:cs typeface="Arial" panose="020B0604020202020204"/>
              </a:rPr>
              <a:t>ه</a:t>
            </a:r>
            <a:r>
              <a:rPr sz="2800" b="1" spc="-675" dirty="0">
                <a:latin typeface="Arial" panose="020B0604020202020204"/>
                <a:cs typeface="Arial" panose="020B0604020202020204"/>
              </a:rPr>
              <a:t>لل</a:t>
            </a:r>
            <a:r>
              <a:rPr sz="4200" b="1" spc="-1012" baseline="4000" dirty="0">
                <a:latin typeface="Arial" panose="020B0604020202020204"/>
                <a:cs typeface="Arial" panose="020B0604020202020204"/>
              </a:rPr>
              <a:t>َ</a:t>
            </a:r>
            <a:r>
              <a:rPr sz="2800" b="1" spc="-675" dirty="0">
                <a:latin typeface="Arial" panose="020B0604020202020204"/>
                <a:cs typeface="Arial" panose="020B0604020202020204"/>
              </a:rPr>
              <a:t>ا</a:t>
            </a:r>
            <a:endParaRPr sz="2800">
              <a:latin typeface="Arial" panose="020B0604020202020204"/>
              <a:cs typeface="Arial" panose="020B0604020202020204"/>
            </a:endParaRPr>
          </a:p>
        </p:txBody>
      </p:sp>
      <p:sp>
        <p:nvSpPr>
          <p:cNvPr id="4" name="object 4"/>
          <p:cNvSpPr txBox="1">
            <a:spLocks noGrp="1"/>
          </p:cNvSpPr>
          <p:nvPr>
            <p:ph type="body" idx="1"/>
          </p:nvPr>
        </p:nvSpPr>
        <p:spPr>
          <a:prstGeom prst="rect">
            <a:avLst/>
          </a:prstGeom>
        </p:spPr>
        <p:txBody>
          <a:bodyPr vert="horz" wrap="square" lIns="0" tIns="12065" rIns="0" bIns="0" rtlCol="0">
            <a:spAutoFit/>
          </a:bodyPr>
          <a:lstStyle/>
          <a:p>
            <a:pPr marL="2291080">
              <a:lnSpc>
                <a:spcPct val="100000"/>
              </a:lnSpc>
              <a:spcBef>
                <a:spcPts val="95"/>
              </a:spcBef>
            </a:pPr>
            <a:r>
              <a:rPr sz="2800" spc="-325" dirty="0"/>
              <a:t>م</a:t>
            </a:r>
            <a:r>
              <a:rPr sz="4200" spc="-487" baseline="-5000" dirty="0"/>
              <a:t>ِ </a:t>
            </a:r>
            <a:r>
              <a:rPr sz="2800" spc="-730" dirty="0"/>
              <a:t>يحِ </a:t>
            </a:r>
            <a:r>
              <a:rPr sz="2800" spc="-450" dirty="0"/>
              <a:t>ر</a:t>
            </a:r>
            <a:r>
              <a:rPr sz="4200" spc="-675" baseline="-5000" dirty="0"/>
              <a:t>ه </a:t>
            </a:r>
            <a:r>
              <a:rPr sz="2800" spc="-305" dirty="0"/>
              <a:t>لا </a:t>
            </a:r>
            <a:r>
              <a:rPr sz="2800" spc="-595" dirty="0"/>
              <a:t>ن</a:t>
            </a:r>
            <a:r>
              <a:rPr sz="4200" spc="-892" baseline="-8000" dirty="0"/>
              <a:t>ِ  </a:t>
            </a:r>
            <a:r>
              <a:rPr sz="2800" spc="-395" dirty="0"/>
              <a:t>م</a:t>
            </a:r>
            <a:r>
              <a:rPr sz="4200" spc="-592" baseline="-4000" dirty="0"/>
              <a:t>َ  </a:t>
            </a:r>
            <a:r>
              <a:rPr sz="2800" spc="-655" dirty="0"/>
              <a:t>حْ </a:t>
            </a:r>
            <a:r>
              <a:rPr sz="2800" spc="-450" dirty="0"/>
              <a:t>ر</a:t>
            </a:r>
            <a:r>
              <a:rPr sz="4200" spc="-675" baseline="-5000" dirty="0"/>
              <a:t>ه </a:t>
            </a:r>
            <a:r>
              <a:rPr sz="2800" spc="-305" dirty="0"/>
              <a:t>لا </a:t>
            </a:r>
            <a:r>
              <a:rPr sz="2800" spc="-900" dirty="0"/>
              <a:t>للَِّ</a:t>
            </a:r>
            <a:r>
              <a:rPr sz="2800" spc="-25" dirty="0"/>
              <a:t> </a:t>
            </a:r>
            <a:r>
              <a:rPr sz="4200" spc="-7" baseline="-3000" dirty="0"/>
              <a:t>ه </a:t>
            </a:r>
            <a:r>
              <a:rPr sz="2800" spc="-5" dirty="0"/>
              <a:t>ا </a:t>
            </a:r>
            <a:r>
              <a:rPr sz="2800" spc="-325" dirty="0"/>
              <a:t>م</a:t>
            </a:r>
            <a:r>
              <a:rPr sz="4200" spc="-487" baseline="-5000" dirty="0"/>
              <a:t>ِ</a:t>
            </a:r>
            <a:r>
              <a:rPr sz="4200" spc="-719" baseline="-5000" dirty="0"/>
              <a:t> </a:t>
            </a:r>
            <a:r>
              <a:rPr sz="2800" spc="-1190" dirty="0"/>
              <a:t>سْ</a:t>
            </a:r>
            <a:endParaRPr sz="2800"/>
          </a:p>
          <a:p>
            <a:pPr>
              <a:lnSpc>
                <a:spcPct val="100000"/>
              </a:lnSpc>
              <a:spcBef>
                <a:spcPts val="45"/>
              </a:spcBef>
            </a:pPr>
            <a:endParaRPr sz="3000"/>
          </a:p>
          <a:p>
            <a:pPr marL="38100">
              <a:lnSpc>
                <a:spcPct val="100000"/>
              </a:lnSpc>
            </a:pPr>
            <a:r>
              <a:rPr spc="-480" dirty="0"/>
              <a:t>ا</a:t>
            </a:r>
            <a:r>
              <a:rPr sz="4200" spc="-719" baseline="6000" dirty="0"/>
              <a:t>َ</a:t>
            </a:r>
            <a:r>
              <a:rPr sz="2800" spc="-480" dirty="0"/>
              <a:t>نق</a:t>
            </a:r>
            <a:r>
              <a:rPr sz="4200" spc="-719" baseline="11000" dirty="0"/>
              <a:t>ْ </a:t>
            </a:r>
            <a:r>
              <a:rPr sz="2800" spc="-459" dirty="0"/>
              <a:t>ز</a:t>
            </a:r>
            <a:r>
              <a:rPr sz="4200" spc="-690" baseline="3000" dirty="0"/>
              <a:t>ُ </a:t>
            </a:r>
            <a:r>
              <a:rPr sz="2800" spc="-405" dirty="0"/>
              <a:t>ر</a:t>
            </a:r>
            <a:r>
              <a:rPr sz="4200" spc="-607" baseline="-5000" dirty="0"/>
              <a:t>ْ </a:t>
            </a:r>
            <a:r>
              <a:rPr sz="2800" spc="-285" dirty="0"/>
              <a:t>او</a:t>
            </a:r>
            <a:r>
              <a:rPr sz="4200" spc="-427" baseline="-5000" dirty="0"/>
              <a:t>َ </a:t>
            </a:r>
            <a:r>
              <a:rPr sz="4200" spc="-450" baseline="3000" dirty="0"/>
              <a:t>ً</a:t>
            </a:r>
            <a:r>
              <a:rPr sz="2800" spc="-300" dirty="0"/>
              <a:t>لاط</a:t>
            </a:r>
            <a:r>
              <a:rPr sz="4200" spc="-450" baseline="-3000" dirty="0"/>
              <a:t>ِ </a:t>
            </a:r>
            <a:r>
              <a:rPr sz="2800" spc="-345" dirty="0"/>
              <a:t>ا</a:t>
            </a:r>
            <a:r>
              <a:rPr sz="4200" spc="-517" baseline="-3000" dirty="0"/>
              <a:t>َ</a:t>
            </a:r>
            <a:r>
              <a:rPr sz="2800" spc="-345" dirty="0"/>
              <a:t>ب </a:t>
            </a:r>
            <a:r>
              <a:rPr sz="2800" spc="-575" dirty="0"/>
              <a:t>ل</a:t>
            </a:r>
            <a:r>
              <a:rPr sz="4200" spc="-862" baseline="-2000" dirty="0"/>
              <a:t>َ </a:t>
            </a:r>
            <a:r>
              <a:rPr sz="2800" spc="-570" dirty="0"/>
              <a:t>ط</a:t>
            </a:r>
            <a:r>
              <a:rPr sz="4200" spc="-855" baseline="-3000" dirty="0"/>
              <a:t>ِ </a:t>
            </a:r>
            <a:r>
              <a:rPr sz="2800" spc="-450" dirty="0"/>
              <a:t>ا</a:t>
            </a:r>
            <a:r>
              <a:rPr sz="4200" spc="-675" baseline="-3000" dirty="0"/>
              <a:t>َ</a:t>
            </a:r>
            <a:r>
              <a:rPr sz="2800" spc="-450" dirty="0"/>
              <a:t>بل</a:t>
            </a:r>
            <a:r>
              <a:rPr sz="4200" spc="-675" baseline="7000" dirty="0"/>
              <a:t>ْ </a:t>
            </a:r>
            <a:r>
              <a:rPr sz="2800" spc="-5" dirty="0"/>
              <a:t>ا </a:t>
            </a:r>
            <a:r>
              <a:rPr sz="2800" spc="-275" dirty="0"/>
              <a:t>ا</a:t>
            </a:r>
            <a:r>
              <a:rPr sz="4200" spc="-412" baseline="6000" dirty="0"/>
              <a:t>َ</a:t>
            </a:r>
            <a:r>
              <a:rPr sz="2800" spc="-275" dirty="0"/>
              <a:t>نر</a:t>
            </a:r>
            <a:r>
              <a:rPr sz="4200" spc="-412" baseline="-7000" dirty="0"/>
              <a:t>ِ </a:t>
            </a:r>
            <a:r>
              <a:rPr sz="4200" spc="-322" baseline="12000" dirty="0"/>
              <a:t>َ</a:t>
            </a:r>
            <a:r>
              <a:rPr sz="2800" spc="-215" dirty="0"/>
              <a:t>أو</a:t>
            </a:r>
            <a:r>
              <a:rPr sz="4200" spc="-322" baseline="-5000" dirty="0"/>
              <a:t>َ  </a:t>
            </a:r>
            <a:r>
              <a:rPr sz="2800" dirty="0"/>
              <a:t>ُ </a:t>
            </a:r>
            <a:r>
              <a:rPr sz="2800" spc="-420" dirty="0"/>
              <a:t>هعَ </a:t>
            </a:r>
            <a:r>
              <a:rPr sz="2800" spc="-425" dirty="0"/>
              <a:t>ا</a:t>
            </a:r>
            <a:r>
              <a:rPr sz="4200" spc="-637" baseline="-3000" dirty="0"/>
              <a:t>َ</a:t>
            </a:r>
            <a:r>
              <a:rPr sz="2800" spc="-425" dirty="0"/>
              <a:t>بـ</a:t>
            </a:r>
            <a:r>
              <a:rPr sz="4200" spc="-637" baseline="3000" dirty="0"/>
              <a:t>ّ</a:t>
            </a:r>
            <a:r>
              <a:rPr sz="2800" spc="-425" dirty="0"/>
              <a:t>ت</a:t>
            </a:r>
            <a:r>
              <a:rPr sz="4200" spc="-637" baseline="-3000" dirty="0"/>
              <a:t>ِ </a:t>
            </a:r>
            <a:r>
              <a:rPr sz="2800" spc="-5" dirty="0"/>
              <a:t>ا </a:t>
            </a:r>
            <a:r>
              <a:rPr sz="2800" spc="-480" dirty="0"/>
              <a:t>ا</a:t>
            </a:r>
            <a:r>
              <a:rPr sz="4200" spc="-719" baseline="6000" dirty="0"/>
              <a:t>َ</a:t>
            </a:r>
            <a:r>
              <a:rPr sz="2800" spc="-480" dirty="0"/>
              <a:t>نق</a:t>
            </a:r>
            <a:r>
              <a:rPr sz="4200" spc="-719" baseline="11000" dirty="0"/>
              <a:t>ْ </a:t>
            </a:r>
            <a:r>
              <a:rPr sz="2800" spc="-459" dirty="0"/>
              <a:t>ز</a:t>
            </a:r>
            <a:r>
              <a:rPr sz="4200" spc="-690" baseline="3000" dirty="0"/>
              <a:t>ُ </a:t>
            </a:r>
            <a:r>
              <a:rPr sz="2800" spc="-405" dirty="0"/>
              <a:t>ر</a:t>
            </a:r>
            <a:r>
              <a:rPr sz="4200" spc="-607" baseline="-5000" dirty="0"/>
              <a:t>ْ </a:t>
            </a:r>
            <a:r>
              <a:rPr sz="2800" spc="-285" dirty="0"/>
              <a:t>او</a:t>
            </a:r>
            <a:r>
              <a:rPr sz="4200" spc="-427" baseline="-5000" dirty="0"/>
              <a:t>َ</a:t>
            </a:r>
            <a:r>
              <a:rPr sz="4200" spc="104" baseline="-5000" dirty="0"/>
              <a:t> </a:t>
            </a:r>
            <a:r>
              <a:rPr sz="2800" spc="-434" dirty="0"/>
              <a:t>ا</a:t>
            </a:r>
            <a:r>
              <a:rPr sz="4200" spc="-652" baseline="6000" dirty="0"/>
              <a:t>ًّ</a:t>
            </a:r>
            <a:r>
              <a:rPr sz="2800" spc="-434" dirty="0"/>
              <a:t>قح</a:t>
            </a:r>
            <a:endParaRPr sz="2800"/>
          </a:p>
          <a:p>
            <a:pPr marL="3380740">
              <a:lnSpc>
                <a:spcPct val="100000"/>
              </a:lnSpc>
            </a:pPr>
            <a:r>
              <a:rPr sz="4200" spc="-569" baseline="3000" dirty="0"/>
              <a:t>ُ</a:t>
            </a:r>
            <a:r>
              <a:rPr sz="2800" spc="-380" dirty="0"/>
              <a:t>ه</a:t>
            </a:r>
            <a:r>
              <a:rPr sz="4200" spc="-569" baseline="-3000" dirty="0"/>
              <a:t>َ</a:t>
            </a:r>
            <a:r>
              <a:rPr sz="2800" spc="-380" dirty="0"/>
              <a:t>با</a:t>
            </a:r>
            <a:r>
              <a:rPr sz="4200" spc="-569" baseline="6000" dirty="0"/>
              <a:t>َ</a:t>
            </a:r>
            <a:r>
              <a:rPr sz="2800" spc="-380" dirty="0"/>
              <a:t>نت</a:t>
            </a:r>
            <a:r>
              <a:rPr sz="4200" spc="-569" baseline="-3000" dirty="0"/>
              <a:t>ِ </a:t>
            </a:r>
            <a:r>
              <a:rPr sz="2800" spc="-655" dirty="0"/>
              <a:t>جْ</a:t>
            </a:r>
            <a:r>
              <a:rPr sz="2800" spc="-540" dirty="0"/>
              <a:t> </a:t>
            </a:r>
            <a:r>
              <a:rPr sz="2800" spc="-5" dirty="0"/>
              <a:t>ا</a:t>
            </a:r>
            <a:endParaRPr sz="2800"/>
          </a:p>
        </p:txBody>
      </p:sp>
      <p:sp>
        <p:nvSpPr>
          <p:cNvPr id="5" name="object 5"/>
          <p:cNvSpPr txBox="1"/>
          <p:nvPr/>
        </p:nvSpPr>
        <p:spPr>
          <a:xfrm>
            <a:off x="1290066" y="4131945"/>
            <a:ext cx="7043420" cy="1732280"/>
          </a:xfrm>
          <a:prstGeom prst="rect">
            <a:avLst/>
          </a:prstGeom>
        </p:spPr>
        <p:txBody>
          <a:bodyPr vert="horz" wrap="square" lIns="0" tIns="12065" rIns="0" bIns="0" rtlCol="0">
            <a:spAutoFit/>
          </a:bodyPr>
          <a:lstStyle/>
          <a:p>
            <a:pPr marL="661670" marR="99695" indent="-649605">
              <a:lnSpc>
                <a:spcPct val="100000"/>
              </a:lnSpc>
              <a:spcBef>
                <a:spcPts val="95"/>
              </a:spcBef>
            </a:pPr>
            <a:r>
              <a:rPr sz="2800" b="1" spc="-100" dirty="0">
                <a:latin typeface="Calibri" panose="020F0502020204030204"/>
                <a:cs typeface="Calibri" panose="020F0502020204030204"/>
              </a:rPr>
              <a:t>Ya </a:t>
            </a:r>
            <a:r>
              <a:rPr sz="2800" b="1" spc="-5" dirty="0">
                <a:latin typeface="Calibri" panose="020F0502020204030204"/>
                <a:cs typeface="Calibri" panose="020F0502020204030204"/>
              </a:rPr>
              <a:t>Allah, </a:t>
            </a:r>
            <a:r>
              <a:rPr sz="2800" b="1" spc="-20" dirty="0">
                <a:latin typeface="Calibri" panose="020F0502020204030204"/>
                <a:cs typeface="Calibri" panose="020F0502020204030204"/>
              </a:rPr>
              <a:t>Tunjukkanlah kepada </a:t>
            </a:r>
            <a:r>
              <a:rPr sz="2800" b="1" spc="-15" dirty="0">
                <a:latin typeface="Calibri" panose="020F0502020204030204"/>
                <a:cs typeface="Calibri" panose="020F0502020204030204"/>
              </a:rPr>
              <a:t>kami </a:t>
            </a:r>
            <a:r>
              <a:rPr sz="2800" b="1" spc="-20" dirty="0">
                <a:latin typeface="Calibri" panose="020F0502020204030204"/>
                <a:cs typeface="Calibri" panose="020F0502020204030204"/>
              </a:rPr>
              <a:t>kebenaran  </a:t>
            </a:r>
            <a:r>
              <a:rPr sz="2800" b="1" spc="-10" dirty="0">
                <a:latin typeface="Calibri" panose="020F0502020204030204"/>
                <a:cs typeface="Calibri" panose="020F0502020204030204"/>
              </a:rPr>
              <a:t>sehinggga </a:t>
            </a:r>
            <a:r>
              <a:rPr sz="2800" b="1" spc="-15" dirty="0">
                <a:latin typeface="Calibri" panose="020F0502020204030204"/>
                <a:cs typeface="Calibri" panose="020F0502020204030204"/>
              </a:rPr>
              <a:t>kami </a:t>
            </a:r>
            <a:r>
              <a:rPr sz="2800" b="1" spc="-10" dirty="0">
                <a:latin typeface="Calibri" panose="020F0502020204030204"/>
                <a:cs typeface="Calibri" panose="020F0502020204030204"/>
              </a:rPr>
              <a:t>dapat </a:t>
            </a:r>
            <a:r>
              <a:rPr sz="2800" b="1" spc="-20" dirty="0">
                <a:latin typeface="Calibri" panose="020F0502020204030204"/>
                <a:cs typeface="Calibri" panose="020F0502020204030204"/>
              </a:rPr>
              <a:t>mengikutinya</a:t>
            </a:r>
            <a:r>
              <a:rPr sz="2800" b="1" spc="165" dirty="0">
                <a:latin typeface="Calibri" panose="020F0502020204030204"/>
                <a:cs typeface="Calibri" panose="020F0502020204030204"/>
              </a:rPr>
              <a:t> </a:t>
            </a:r>
            <a:r>
              <a:rPr sz="2800" b="1" spc="-10" dirty="0">
                <a:latin typeface="Calibri" panose="020F0502020204030204"/>
                <a:cs typeface="Calibri" panose="020F0502020204030204"/>
              </a:rPr>
              <a:t>Dan</a:t>
            </a:r>
            <a:endParaRPr sz="2800">
              <a:latin typeface="Calibri" panose="020F0502020204030204"/>
              <a:cs typeface="Calibri" panose="020F0502020204030204"/>
            </a:endParaRPr>
          </a:p>
          <a:p>
            <a:pPr marL="1818640" marR="5080" indent="-1559560">
              <a:lnSpc>
                <a:spcPct val="100000"/>
              </a:lnSpc>
              <a:spcBef>
                <a:spcPts val="5"/>
              </a:spcBef>
            </a:pPr>
            <a:r>
              <a:rPr sz="2800" b="1" spc="-5" dirty="0">
                <a:latin typeface="Calibri" panose="020F0502020204030204"/>
                <a:cs typeface="Calibri" panose="020F0502020204030204"/>
              </a:rPr>
              <a:t>tunjukkanlah </a:t>
            </a:r>
            <a:r>
              <a:rPr sz="2800" b="1" spc="-20" dirty="0">
                <a:latin typeface="Calibri" panose="020F0502020204030204"/>
                <a:cs typeface="Calibri" panose="020F0502020204030204"/>
              </a:rPr>
              <a:t>kepada </a:t>
            </a:r>
            <a:r>
              <a:rPr sz="2800" b="1" spc="-15" dirty="0">
                <a:latin typeface="Calibri" panose="020F0502020204030204"/>
                <a:cs typeface="Calibri" panose="020F0502020204030204"/>
              </a:rPr>
              <a:t>kami </a:t>
            </a:r>
            <a:r>
              <a:rPr sz="2800" b="1" spc="-20" dirty="0">
                <a:latin typeface="Calibri" panose="020F0502020204030204"/>
                <a:cs typeface="Calibri" panose="020F0502020204030204"/>
              </a:rPr>
              <a:t>kejelekan </a:t>
            </a:r>
            <a:r>
              <a:rPr sz="2800" b="1" spc="-10" dirty="0">
                <a:latin typeface="Calibri" panose="020F0502020204030204"/>
                <a:cs typeface="Calibri" panose="020F0502020204030204"/>
              </a:rPr>
              <a:t>sehingga  </a:t>
            </a:r>
            <a:r>
              <a:rPr sz="2800" b="1" spc="-15" dirty="0">
                <a:latin typeface="Calibri" panose="020F0502020204030204"/>
                <a:cs typeface="Calibri" panose="020F0502020204030204"/>
              </a:rPr>
              <a:t>kami </a:t>
            </a:r>
            <a:r>
              <a:rPr sz="2800" b="1" spc="-10" dirty="0">
                <a:latin typeface="Calibri" panose="020F0502020204030204"/>
                <a:cs typeface="Calibri" panose="020F0502020204030204"/>
              </a:rPr>
              <a:t>dapat</a:t>
            </a:r>
            <a:r>
              <a:rPr sz="2800" b="1" spc="45" dirty="0">
                <a:latin typeface="Calibri" panose="020F0502020204030204"/>
                <a:cs typeface="Calibri" panose="020F0502020204030204"/>
              </a:rPr>
              <a:t> </a:t>
            </a:r>
            <a:r>
              <a:rPr sz="2800" b="1" spc="-15" dirty="0">
                <a:latin typeface="Calibri" panose="020F0502020204030204"/>
                <a:cs typeface="Calibri" panose="020F0502020204030204"/>
              </a:rPr>
              <a:t>menjauhinya</a:t>
            </a:r>
            <a:endParaRPr sz="2800">
              <a:latin typeface="Calibri" panose="020F0502020204030204"/>
              <a:cs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6999" y="253"/>
            <a:ext cx="6041390" cy="1367155"/>
          </a:xfrm>
          <a:prstGeom prst="rect">
            <a:avLst/>
          </a:prstGeom>
        </p:spPr>
        <p:txBody>
          <a:bodyPr vert="horz" wrap="square" lIns="0" tIns="13335" rIns="0" bIns="0" rtlCol="0">
            <a:spAutoFit/>
          </a:bodyPr>
          <a:lstStyle/>
          <a:p>
            <a:pPr marL="12700">
              <a:lnSpc>
                <a:spcPct val="100000"/>
              </a:lnSpc>
              <a:spcBef>
                <a:spcPts val="105"/>
              </a:spcBef>
            </a:pPr>
            <a:r>
              <a:rPr spc="-5" dirty="0">
                <a:solidFill>
                  <a:srgbClr val="000000"/>
                </a:solidFill>
              </a:rPr>
              <a:t>CAPAIAN</a:t>
            </a:r>
            <a:r>
              <a:rPr spc="-70" dirty="0">
                <a:solidFill>
                  <a:srgbClr val="000000"/>
                </a:solidFill>
              </a:rPr>
              <a:t> </a:t>
            </a:r>
            <a:r>
              <a:rPr spc="-5" dirty="0">
                <a:solidFill>
                  <a:srgbClr val="000000"/>
                </a:solidFill>
              </a:rPr>
              <a:t>PEMBELAJARAN</a:t>
            </a:r>
            <a:br>
              <a:rPr spc="-5" dirty="0">
                <a:solidFill>
                  <a:srgbClr val="000000"/>
                </a:solidFill>
              </a:rPr>
            </a:br>
            <a:endParaRPr spc="-5" dirty="0">
              <a:solidFill>
                <a:srgbClr val="000000"/>
              </a:solidFill>
            </a:endParaRPr>
          </a:p>
        </p:txBody>
      </p:sp>
      <p:sp>
        <p:nvSpPr>
          <p:cNvPr id="3" name="object 3"/>
          <p:cNvSpPr txBox="1"/>
          <p:nvPr/>
        </p:nvSpPr>
        <p:spPr>
          <a:xfrm>
            <a:off x="762000" y="1066800"/>
            <a:ext cx="7601585" cy="5292090"/>
          </a:xfrm>
          <a:prstGeom prst="rect">
            <a:avLst/>
          </a:prstGeom>
        </p:spPr>
        <p:txBody>
          <a:bodyPr vert="horz" wrap="square" lIns="0" tIns="12065" rIns="0" bIns="0" rtlCol="0">
            <a:spAutoFit/>
          </a:bodyPr>
          <a:lstStyle/>
          <a:p>
            <a:pPr marL="12065" marR="5080" indent="0" algn="just">
              <a:lnSpc>
                <a:spcPct val="100000"/>
              </a:lnSpc>
              <a:spcBef>
                <a:spcPts val="95"/>
              </a:spcBef>
              <a:buNone/>
              <a:tabLst>
                <a:tab pos="527685" algn="l"/>
                <a:tab pos="528320" algn="l"/>
              </a:tabLst>
            </a:pPr>
            <a:r>
              <a:rPr sz="2800" dirty="0">
                <a:latin typeface="Calibri" panose="020F0502020204030204"/>
                <a:cs typeface="Calibri" panose="020F0502020204030204"/>
              </a:rPr>
              <a:t>Mahasiswa mampu memahami, menganalisis, mempersepsikan metode KB sederhana dan alamiah (C2,A4,P1)</a:t>
            </a:r>
            <a:endParaRPr sz="2800" dirty="0">
              <a:latin typeface="Calibri" panose="020F0502020204030204"/>
              <a:cs typeface="Calibri" panose="020F0502020204030204"/>
            </a:endParaRPr>
          </a:p>
          <a:p>
            <a:pPr marL="12065" marR="5080" indent="0" algn="just">
              <a:lnSpc>
                <a:spcPct val="100000"/>
              </a:lnSpc>
              <a:spcBef>
                <a:spcPts val="95"/>
              </a:spcBef>
              <a:buNone/>
              <a:tabLst>
                <a:tab pos="527685" algn="l"/>
                <a:tab pos="528320" algn="l"/>
              </a:tabLst>
            </a:pPr>
            <a:endParaRPr sz="2800" dirty="0">
              <a:latin typeface="Calibri" panose="020F0502020204030204"/>
              <a:cs typeface="Calibri" panose="020F0502020204030204"/>
            </a:endParaRPr>
          </a:p>
          <a:p>
            <a:pPr marL="469265" marR="5080" indent="-457200" algn="just">
              <a:lnSpc>
                <a:spcPct val="100000"/>
              </a:lnSpc>
              <a:spcBef>
                <a:spcPts val="95"/>
              </a:spcBef>
              <a:buFont typeface="Wingdings" panose="05000000000000000000" charset="0"/>
              <a:buChar char="q"/>
              <a:tabLst>
                <a:tab pos="527685" algn="l"/>
                <a:tab pos="528320" algn="l"/>
              </a:tabLst>
            </a:pPr>
            <a:r>
              <a:rPr lang="id-ID" sz="2800" dirty="0">
                <a:latin typeface="Calibri" panose="020F0502020204030204"/>
                <a:cs typeface="Calibri" panose="020F0502020204030204"/>
              </a:rPr>
              <a:t>MAL </a:t>
            </a:r>
            <a:endParaRPr lang="id-ID" sz="2800" dirty="0">
              <a:latin typeface="Calibri" panose="020F0502020204030204"/>
              <a:cs typeface="Calibri" panose="020F0502020204030204"/>
            </a:endParaRPr>
          </a:p>
          <a:p>
            <a:pPr marL="469265" marR="5080" indent="-457200" algn="just">
              <a:lnSpc>
                <a:spcPct val="100000"/>
              </a:lnSpc>
              <a:spcBef>
                <a:spcPts val="95"/>
              </a:spcBef>
              <a:buFont typeface="Wingdings" panose="05000000000000000000" charset="0"/>
              <a:buChar char="q"/>
              <a:tabLst>
                <a:tab pos="527685" algn="l"/>
                <a:tab pos="528320" algn="l"/>
              </a:tabLst>
            </a:pPr>
            <a:r>
              <a:rPr lang="id-ID" sz="2800" dirty="0">
                <a:latin typeface="Calibri" panose="020F0502020204030204"/>
                <a:cs typeface="Calibri" panose="020F0502020204030204"/>
              </a:rPr>
              <a:t>Suhu basal </a:t>
            </a:r>
            <a:endParaRPr lang="id-ID" sz="2800" dirty="0">
              <a:latin typeface="Calibri" panose="020F0502020204030204"/>
              <a:cs typeface="Calibri" panose="020F0502020204030204"/>
            </a:endParaRPr>
          </a:p>
          <a:p>
            <a:pPr marL="469265" marR="5080" indent="-457200" algn="just">
              <a:lnSpc>
                <a:spcPct val="100000"/>
              </a:lnSpc>
              <a:spcBef>
                <a:spcPts val="95"/>
              </a:spcBef>
              <a:buFont typeface="Wingdings" panose="05000000000000000000" charset="0"/>
              <a:buChar char="q"/>
              <a:tabLst>
                <a:tab pos="527685" algn="l"/>
                <a:tab pos="528320" algn="l"/>
              </a:tabLst>
            </a:pPr>
            <a:r>
              <a:rPr lang="id-ID" sz="2800" dirty="0">
                <a:latin typeface="Calibri" panose="020F0502020204030204"/>
                <a:cs typeface="Calibri" panose="020F0502020204030204"/>
              </a:rPr>
              <a:t> Lendir serviks </a:t>
            </a:r>
            <a:endParaRPr lang="id-ID" sz="2800" dirty="0">
              <a:latin typeface="Calibri" panose="020F0502020204030204"/>
              <a:cs typeface="Calibri" panose="020F0502020204030204"/>
            </a:endParaRPr>
          </a:p>
          <a:p>
            <a:pPr marL="469265" marR="5080" indent="-457200" algn="just">
              <a:lnSpc>
                <a:spcPct val="100000"/>
              </a:lnSpc>
              <a:spcBef>
                <a:spcPts val="95"/>
              </a:spcBef>
              <a:buFont typeface="Wingdings" panose="05000000000000000000" charset="0"/>
              <a:buChar char="q"/>
              <a:tabLst>
                <a:tab pos="527685" algn="l"/>
                <a:tab pos="528320" algn="l"/>
              </a:tabLst>
            </a:pPr>
            <a:r>
              <a:rPr lang="id-ID" sz="2800" dirty="0">
                <a:latin typeface="Calibri" panose="020F0502020204030204"/>
                <a:cs typeface="Calibri" panose="020F0502020204030204"/>
              </a:rPr>
              <a:t> Kalender </a:t>
            </a:r>
            <a:endParaRPr lang="id-ID" sz="2800" dirty="0">
              <a:latin typeface="Calibri" panose="020F0502020204030204"/>
              <a:cs typeface="Calibri" panose="020F0502020204030204"/>
            </a:endParaRPr>
          </a:p>
          <a:p>
            <a:pPr marL="469265" marR="5080" indent="-457200" algn="just">
              <a:lnSpc>
                <a:spcPct val="100000"/>
              </a:lnSpc>
              <a:spcBef>
                <a:spcPts val="95"/>
              </a:spcBef>
              <a:buFont typeface="Wingdings" panose="05000000000000000000" charset="0"/>
              <a:buChar char="q"/>
              <a:tabLst>
                <a:tab pos="527685" algn="l"/>
                <a:tab pos="528320" algn="l"/>
              </a:tabLst>
            </a:pPr>
            <a:r>
              <a:rPr lang="id-ID" sz="2800" dirty="0">
                <a:latin typeface="Calibri" panose="020F0502020204030204"/>
                <a:cs typeface="Calibri" panose="020F0502020204030204"/>
              </a:rPr>
              <a:t> Coitus interuptus </a:t>
            </a:r>
            <a:endParaRPr lang="id-ID" sz="2800" dirty="0">
              <a:latin typeface="Calibri" panose="020F0502020204030204"/>
              <a:cs typeface="Calibri" panose="020F0502020204030204"/>
            </a:endParaRPr>
          </a:p>
          <a:p>
            <a:pPr marL="469265" marR="5080" indent="-457200" algn="just">
              <a:lnSpc>
                <a:spcPct val="100000"/>
              </a:lnSpc>
              <a:spcBef>
                <a:spcPts val="95"/>
              </a:spcBef>
              <a:buFont typeface="Wingdings" panose="05000000000000000000" charset="0"/>
              <a:buChar char="q"/>
              <a:tabLst>
                <a:tab pos="527685" algn="l"/>
                <a:tab pos="528320" algn="l"/>
              </a:tabLst>
            </a:pPr>
            <a:r>
              <a:rPr lang="id-ID" sz="2800" dirty="0">
                <a:latin typeface="Calibri" panose="020F0502020204030204"/>
                <a:cs typeface="Calibri" panose="020F0502020204030204"/>
              </a:rPr>
              <a:t> Kondom </a:t>
            </a:r>
            <a:endParaRPr lang="id-ID" sz="2800" dirty="0">
              <a:latin typeface="Calibri" panose="020F0502020204030204"/>
              <a:cs typeface="Calibri" panose="020F0502020204030204"/>
            </a:endParaRPr>
          </a:p>
          <a:p>
            <a:pPr marL="469265" marR="5080" indent="-457200" algn="just">
              <a:lnSpc>
                <a:spcPct val="100000"/>
              </a:lnSpc>
              <a:spcBef>
                <a:spcPts val="95"/>
              </a:spcBef>
              <a:buFont typeface="Wingdings" panose="05000000000000000000" charset="0"/>
              <a:buChar char="q"/>
              <a:tabLst>
                <a:tab pos="527685" algn="l"/>
                <a:tab pos="528320" algn="l"/>
              </a:tabLst>
            </a:pPr>
            <a:r>
              <a:rPr lang="id-ID" sz="2800" dirty="0">
                <a:latin typeface="Calibri" panose="020F0502020204030204"/>
                <a:cs typeface="Calibri" panose="020F0502020204030204"/>
              </a:rPr>
              <a:t> Diafragma/ cup service </a:t>
            </a:r>
            <a:endParaRPr lang="id-ID" sz="2800" dirty="0">
              <a:latin typeface="Calibri" panose="020F0502020204030204"/>
              <a:cs typeface="Calibri" panose="020F0502020204030204"/>
            </a:endParaRPr>
          </a:p>
          <a:p>
            <a:pPr marL="469265" marR="5080" indent="-457200" algn="just">
              <a:lnSpc>
                <a:spcPct val="100000"/>
              </a:lnSpc>
              <a:spcBef>
                <a:spcPts val="95"/>
              </a:spcBef>
              <a:buFont typeface="Wingdings" panose="05000000000000000000" charset="0"/>
              <a:buChar char="q"/>
              <a:tabLst>
                <a:tab pos="527685" algn="l"/>
                <a:tab pos="528320" algn="l"/>
              </a:tabLst>
            </a:pPr>
            <a:r>
              <a:rPr lang="id-ID" sz="2800" dirty="0">
                <a:latin typeface="Calibri" panose="020F0502020204030204"/>
                <a:cs typeface="Calibri" panose="020F0502020204030204"/>
              </a:rPr>
              <a:t> Spermisid</a:t>
            </a:r>
            <a:endParaRPr lang="id-ID" sz="2800" dirty="0">
              <a:latin typeface="Calibri" panose="020F0502020204030204"/>
              <a:cs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752600" y="152400"/>
            <a:ext cx="7772400" cy="1353820"/>
          </a:xfrm>
        </p:spPr>
        <p:txBody>
          <a:bodyPr/>
          <a:p>
            <a:pPr algn="ctr"/>
            <a:r>
              <a:rPr lang="id-ID" altLang="en-US"/>
              <a:t>Metode Kb Sederhana dan Alamiah</a:t>
            </a:r>
            <a:endParaRPr lang="id-ID" altLang="en-US"/>
          </a:p>
        </p:txBody>
      </p:sp>
      <p:sp>
        <p:nvSpPr>
          <p:cNvPr id="3" name="Subtitle 2"/>
          <p:cNvSpPr>
            <a:spLocks noGrp="1"/>
          </p:cNvSpPr>
          <p:nvPr>
            <p:ph type="subTitle" idx="4"/>
          </p:nvPr>
        </p:nvSpPr>
        <p:spPr>
          <a:xfrm>
            <a:off x="533400" y="1905000"/>
            <a:ext cx="8270240" cy="2461895"/>
          </a:xfrm>
        </p:spPr>
        <p:txBody>
          <a:bodyPr wrap="square"/>
          <a:p>
            <a:pPr algn="just"/>
            <a:r>
              <a:rPr lang="id-ID" altLang="en-US" sz="3200"/>
              <a:t>M</a:t>
            </a:r>
            <a:r>
              <a:rPr lang="en-US" sz="3200"/>
              <a:t>etode kontrasepsi yang memanfaatkan sifat – sifat alami tubuh manusia, Metode ini merupakan metode keluarga berencana yang tidak membutuhkan alat, maupun obat - obatan.</a:t>
            </a:r>
            <a:endParaRPr lang="en-US" sz="3200"/>
          </a:p>
        </p:txBody>
      </p:sp>
      <p:pic>
        <p:nvPicPr>
          <p:cNvPr id="4" name="Picture 3"/>
          <p:cNvPicPr>
            <a:picLocks noChangeAspect="1"/>
          </p:cNvPicPr>
          <p:nvPr/>
        </p:nvPicPr>
        <p:blipFill>
          <a:blip r:embed="rId1"/>
          <a:stretch>
            <a:fillRect/>
          </a:stretch>
        </p:blipFill>
        <p:spPr>
          <a:xfrm>
            <a:off x="6858000" y="4114800"/>
            <a:ext cx="2143125" cy="2133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2743200" y="381000"/>
            <a:ext cx="7772400" cy="676910"/>
          </a:xfrm>
        </p:spPr>
        <p:txBody>
          <a:bodyPr/>
          <a:p>
            <a:r>
              <a:rPr lang="id-ID" altLang="en-US"/>
              <a:t>Jenis-Jenis</a:t>
            </a:r>
            <a:endParaRPr lang="id-ID" altLang="en-US"/>
          </a:p>
        </p:txBody>
      </p:sp>
      <p:sp>
        <p:nvSpPr>
          <p:cNvPr id="3" name="Subtitle 2"/>
          <p:cNvSpPr>
            <a:spLocks noGrp="1"/>
          </p:cNvSpPr>
          <p:nvPr>
            <p:ph type="subTitle" idx="4"/>
          </p:nvPr>
        </p:nvSpPr>
        <p:spPr>
          <a:xfrm>
            <a:off x="457200" y="1676400"/>
            <a:ext cx="8623300" cy="4185285"/>
          </a:xfrm>
        </p:spPr>
        <p:txBody>
          <a:bodyPr wrap="square"/>
          <a:p>
            <a:pPr marL="514350" indent="-514350">
              <a:lnSpc>
                <a:spcPct val="150000"/>
              </a:lnSpc>
              <a:buFont typeface="+mj-lt"/>
              <a:buAutoNum type="arabicPeriod"/>
            </a:pPr>
            <a:r>
              <a:rPr lang="id-ID" altLang="en-US" sz="3200"/>
              <a:t>Metode Amenore Laktasi (MAL)</a:t>
            </a:r>
            <a:endParaRPr lang="id-ID" altLang="en-US" sz="3200"/>
          </a:p>
          <a:p>
            <a:pPr marL="514350" indent="-514350">
              <a:lnSpc>
                <a:spcPct val="150000"/>
              </a:lnSpc>
              <a:buFont typeface="+mj-lt"/>
              <a:buAutoNum type="arabicPeriod"/>
            </a:pPr>
            <a:r>
              <a:rPr lang="id-ID" altLang="en-US" sz="3200"/>
              <a:t>Metode Keluarga Berencana Alamiah (KBA) : Metode Lendir Serviks, Sistem Kalender</a:t>
            </a:r>
            <a:endParaRPr lang="id-ID" altLang="en-US" sz="3200"/>
          </a:p>
          <a:p>
            <a:pPr marL="514350" indent="-514350">
              <a:lnSpc>
                <a:spcPct val="150000"/>
              </a:lnSpc>
              <a:buFont typeface="+mj-lt"/>
              <a:buAutoNum type="arabicPeriod"/>
            </a:pPr>
            <a:r>
              <a:rPr lang="id-ID" altLang="en-US" sz="3200"/>
              <a:t>Kondom</a:t>
            </a:r>
            <a:endParaRPr lang="id-ID" altLang="en-US" sz="3200"/>
          </a:p>
          <a:p>
            <a:pPr marL="514350" indent="-514350">
              <a:buFont typeface="+mj-lt"/>
              <a:buAutoNum type="arabicPeriod"/>
            </a:pPr>
            <a:endParaRPr lang="id-ID" altLang="en-US" sz="3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id-ID" altLang="en-US"/>
              <a:t>Metode Amenore Laktasi (MAL </a:t>
            </a:r>
            <a:endParaRPr lang="id-ID" altLang="en-US"/>
          </a:p>
        </p:txBody>
      </p:sp>
      <p:sp>
        <p:nvSpPr>
          <p:cNvPr id="5" name="Content Placeholder 4"/>
          <p:cNvSpPr>
            <a:spLocks noGrp="1"/>
          </p:cNvSpPr>
          <p:nvPr>
            <p:ph sz="half" idx="3"/>
          </p:nvPr>
        </p:nvSpPr>
        <p:spPr>
          <a:xfrm>
            <a:off x="4168140" y="1577340"/>
            <a:ext cx="4815840" cy="3877945"/>
          </a:xfrm>
        </p:spPr>
        <p:txBody>
          <a:bodyPr wrap="square"/>
          <a:p>
            <a:pPr algn="just"/>
            <a:r>
              <a:rPr lang="en-US"/>
              <a:t>Metode Amenorea Laktasi (MAL) adalah kontrasepsi yang mengandalkan pemberian Air Susu Ibu (ASI) kepada bayinya.</a:t>
            </a:r>
            <a:endParaRPr lang="en-US"/>
          </a:p>
          <a:p>
            <a:pPr algn="just"/>
            <a:endParaRPr lang="en-US"/>
          </a:p>
          <a:p>
            <a:pPr algn="just"/>
            <a:r>
              <a:rPr lang="id-ID" altLang="en-US"/>
              <a:t>Fisiologi mekanisme menyusui dengan menekan/ menunda terjadinya ovulasi.</a:t>
            </a:r>
            <a:endParaRPr lang="id-ID" altLang="en-US"/>
          </a:p>
        </p:txBody>
      </p:sp>
      <p:pic>
        <p:nvPicPr>
          <p:cNvPr id="4" name="Content Placeholder 3"/>
          <p:cNvPicPr>
            <a:picLocks noChangeAspect="1"/>
          </p:cNvPicPr>
          <p:nvPr>
            <p:ph sz="half" idx="2"/>
          </p:nvPr>
        </p:nvPicPr>
        <p:blipFill>
          <a:blip r:embed="rId1"/>
          <a:stretch>
            <a:fillRect/>
          </a:stretch>
        </p:blipFill>
        <p:spPr>
          <a:xfrm>
            <a:off x="0" y="1447800"/>
            <a:ext cx="3959860" cy="44227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838200" y="1219200"/>
            <a:ext cx="7772400" cy="676910"/>
          </a:xfrm>
        </p:spPr>
        <p:txBody>
          <a:bodyPr/>
          <a:p>
            <a:r>
              <a:rPr lang="id-ID" altLang="en-US"/>
              <a:t>Syarat Penggunaan MAL</a:t>
            </a:r>
            <a:endParaRPr lang="id-ID" altLang="en-US"/>
          </a:p>
        </p:txBody>
      </p:sp>
      <p:sp>
        <p:nvSpPr>
          <p:cNvPr id="3" name="Subtitle 2"/>
          <p:cNvSpPr>
            <a:spLocks noGrp="1"/>
          </p:cNvSpPr>
          <p:nvPr>
            <p:ph type="subTitle" idx="4"/>
          </p:nvPr>
        </p:nvSpPr>
        <p:spPr>
          <a:xfrm>
            <a:off x="762000" y="2209800"/>
            <a:ext cx="7075805" cy="2153920"/>
          </a:xfrm>
        </p:spPr>
        <p:txBody>
          <a:bodyPr wrap="square"/>
          <a:p>
            <a:pPr marL="514350" indent="-514350">
              <a:buFont typeface="+mj-lt"/>
              <a:buAutoNum type="arabicPeriod"/>
            </a:pPr>
            <a:r>
              <a:rPr lang="en-US"/>
              <a:t>Menyusui secara penuh ( full breest feeding)</a:t>
            </a:r>
            <a:endParaRPr lang="en-US"/>
          </a:p>
          <a:p>
            <a:pPr marL="514350" indent="-514350">
              <a:buFont typeface="+mj-lt"/>
              <a:buAutoNum type="arabicPeriod"/>
            </a:pPr>
            <a:r>
              <a:rPr lang="en-US"/>
              <a:t>Ibu belum mendapatka</a:t>
            </a:r>
            <a:r>
              <a:rPr lang="id-ID" altLang="en-US"/>
              <a:t>n</a:t>
            </a:r>
            <a:r>
              <a:rPr lang="en-US"/>
              <a:t> haid</a:t>
            </a:r>
            <a:endParaRPr lang="en-US"/>
          </a:p>
          <a:p>
            <a:pPr marL="514350" indent="-514350">
              <a:buFont typeface="+mj-lt"/>
              <a:buAutoNum type="arabicPeriod"/>
            </a:pPr>
            <a:r>
              <a:rPr lang="en-US"/>
              <a:t>Umur bayi kurang dari 6 bulan</a:t>
            </a:r>
            <a:endParaRPr lang="en-US"/>
          </a:p>
          <a:p>
            <a:pPr marL="514350" indent="-514350">
              <a:buFont typeface="+mj-lt"/>
              <a:buAutoNum type="arabicPeriod"/>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2743200" y="533400"/>
            <a:ext cx="6683375" cy="1353820"/>
          </a:xfrm>
        </p:spPr>
        <p:txBody>
          <a:bodyPr wrap="square"/>
          <a:p>
            <a:r>
              <a:rPr lang="id-ID" altLang="en-US"/>
              <a:t>Keuntungan Kontrasepsi:</a:t>
            </a:r>
            <a:br>
              <a:rPr lang="id-ID" altLang="en-US"/>
            </a:br>
            <a:endParaRPr lang="id-ID" altLang="en-US"/>
          </a:p>
        </p:txBody>
      </p:sp>
      <p:sp>
        <p:nvSpPr>
          <p:cNvPr id="3" name="Subtitle 2"/>
          <p:cNvSpPr>
            <a:spLocks noGrp="1"/>
          </p:cNvSpPr>
          <p:nvPr>
            <p:ph type="subTitle" idx="4"/>
          </p:nvPr>
        </p:nvSpPr>
        <p:spPr>
          <a:xfrm>
            <a:off x="228600" y="1371600"/>
            <a:ext cx="6122670" cy="3693160"/>
          </a:xfrm>
        </p:spPr>
        <p:txBody>
          <a:bodyPr wrap="square"/>
          <a:p>
            <a:pPr marL="457200" indent="-457200">
              <a:lnSpc>
                <a:spcPct val="100000"/>
              </a:lnSpc>
              <a:spcBef>
                <a:spcPts val="0"/>
              </a:spcBef>
              <a:spcAft>
                <a:spcPts val="0"/>
              </a:spcAft>
              <a:buFont typeface="+mj-lt"/>
              <a:buAutoNum type="alphaLcPeriod"/>
            </a:pPr>
            <a:r>
              <a:rPr lang="en-US" sz="2400"/>
              <a:t>Efektivitas tinggi apabila sesuai ketentuan (98% pada enam bulan pascapersalinan)</a:t>
            </a:r>
            <a:endParaRPr lang="en-US" sz="2400"/>
          </a:p>
          <a:p>
            <a:pPr marL="457200" indent="-457200">
              <a:lnSpc>
                <a:spcPct val="100000"/>
              </a:lnSpc>
              <a:spcBef>
                <a:spcPts val="0"/>
              </a:spcBef>
              <a:spcAft>
                <a:spcPts val="0"/>
              </a:spcAft>
              <a:buFont typeface="+mj-lt"/>
              <a:buAutoNum type="alphaLcPeriod"/>
            </a:pPr>
            <a:r>
              <a:rPr lang="en-US" sz="2400"/>
              <a:t>Segera efektif</a:t>
            </a:r>
            <a:endParaRPr lang="en-US" sz="2400"/>
          </a:p>
          <a:p>
            <a:pPr marL="457200" indent="-457200">
              <a:lnSpc>
                <a:spcPct val="100000"/>
              </a:lnSpc>
              <a:spcBef>
                <a:spcPts val="0"/>
              </a:spcBef>
              <a:spcAft>
                <a:spcPts val="0"/>
              </a:spcAft>
              <a:buFont typeface="+mj-lt"/>
              <a:buAutoNum type="alphaLcPeriod"/>
            </a:pPr>
            <a:r>
              <a:rPr lang="en-US" sz="2400"/>
              <a:t>Tidak mengganggu senggama</a:t>
            </a:r>
            <a:endParaRPr lang="en-US" sz="2400"/>
          </a:p>
          <a:p>
            <a:pPr marL="457200" indent="-457200">
              <a:lnSpc>
                <a:spcPct val="100000"/>
              </a:lnSpc>
              <a:spcBef>
                <a:spcPts val="0"/>
              </a:spcBef>
              <a:spcAft>
                <a:spcPts val="0"/>
              </a:spcAft>
              <a:buFont typeface="+mj-lt"/>
              <a:buAutoNum type="alphaLcPeriod"/>
            </a:pPr>
            <a:r>
              <a:rPr lang="en-US" sz="2400"/>
              <a:t>Tidak menimbulkan efek samping secara sistemik</a:t>
            </a:r>
            <a:endParaRPr lang="en-US" sz="2400"/>
          </a:p>
          <a:p>
            <a:pPr marL="457200" indent="-457200">
              <a:lnSpc>
                <a:spcPct val="100000"/>
              </a:lnSpc>
              <a:spcBef>
                <a:spcPts val="0"/>
              </a:spcBef>
              <a:spcAft>
                <a:spcPts val="0"/>
              </a:spcAft>
              <a:buFont typeface="+mj-lt"/>
              <a:buAutoNum type="alphaLcPeriod"/>
            </a:pPr>
            <a:r>
              <a:rPr lang="en-US" sz="2400"/>
              <a:t>Tidak perlu pengawasan medis</a:t>
            </a:r>
            <a:endParaRPr lang="en-US" sz="2400"/>
          </a:p>
          <a:p>
            <a:pPr marL="457200" indent="-457200">
              <a:lnSpc>
                <a:spcPct val="100000"/>
              </a:lnSpc>
              <a:spcBef>
                <a:spcPts val="0"/>
              </a:spcBef>
              <a:spcAft>
                <a:spcPts val="0"/>
              </a:spcAft>
              <a:buFont typeface="+mj-lt"/>
              <a:buAutoNum type="alphaLcPeriod"/>
            </a:pPr>
            <a:r>
              <a:rPr lang="en-US" sz="2400"/>
              <a:t>Tidak perlu obat atau alat</a:t>
            </a:r>
            <a:endParaRPr lang="en-US" sz="2400"/>
          </a:p>
          <a:p>
            <a:pPr marL="457200" indent="-457200">
              <a:lnSpc>
                <a:spcPct val="100000"/>
              </a:lnSpc>
              <a:spcBef>
                <a:spcPts val="0"/>
              </a:spcBef>
              <a:spcAft>
                <a:spcPts val="0"/>
              </a:spcAft>
              <a:buFont typeface="+mj-lt"/>
              <a:buAutoNum type="alphaLcPeriod"/>
            </a:pPr>
            <a:r>
              <a:rPr lang="en-US" sz="2400"/>
              <a:t>Ekonomis, karena tanpa biaya.</a:t>
            </a:r>
            <a:endParaRPr lang="en-US"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685800" y="1143000"/>
            <a:ext cx="7772400" cy="676910"/>
          </a:xfrm>
        </p:spPr>
        <p:txBody>
          <a:bodyPr/>
          <a:p>
            <a:r>
              <a:rPr lang="id-ID" altLang="en-US"/>
              <a:t>Keuntungan Non Kontrasepsi</a:t>
            </a:r>
            <a:endParaRPr lang="id-ID" altLang="en-US"/>
          </a:p>
        </p:txBody>
      </p:sp>
      <p:sp>
        <p:nvSpPr>
          <p:cNvPr id="3" name="Subtitle 2"/>
          <p:cNvSpPr>
            <a:spLocks noGrp="1"/>
          </p:cNvSpPr>
          <p:nvPr>
            <p:ph type="subTitle" idx="4"/>
          </p:nvPr>
        </p:nvSpPr>
        <p:spPr>
          <a:xfrm>
            <a:off x="685800" y="1905000"/>
            <a:ext cx="2666365" cy="4431665"/>
          </a:xfrm>
        </p:spPr>
        <p:txBody>
          <a:bodyPr wrap="square"/>
          <a:p>
            <a:r>
              <a:rPr lang="en-US" sz="1800" u="sng"/>
              <a:t>Untuk Bayi:</a:t>
            </a:r>
            <a:endParaRPr lang="en-US" sz="1800" u="sng"/>
          </a:p>
          <a:p>
            <a:endParaRPr lang="en-US" sz="1800"/>
          </a:p>
          <a:p>
            <a:r>
              <a:rPr lang="en-US" sz="1800"/>
              <a:t>1) Mendapat kekebalan pasif</a:t>
            </a:r>
            <a:endParaRPr lang="en-US" sz="1800"/>
          </a:p>
          <a:p>
            <a:endParaRPr lang="en-US" sz="1800"/>
          </a:p>
          <a:p>
            <a:r>
              <a:rPr lang="en-US" sz="1800"/>
              <a:t>2) Sumber asupan gizi yang terbaik dan sempurna</a:t>
            </a:r>
            <a:endParaRPr lang="en-US" sz="1800"/>
          </a:p>
          <a:p>
            <a:endParaRPr lang="en-US" sz="1800"/>
          </a:p>
          <a:p>
            <a:r>
              <a:rPr lang="en-US" sz="1800"/>
              <a:t>3) Terhindar dari keterpaparan sumber kontaminasi lain: susu kaleng,botol, atau alat minum yang dipakai.</a:t>
            </a:r>
            <a:endParaRPr lang="en-US" sz="1800"/>
          </a:p>
          <a:p>
            <a:endParaRPr lang="en-US" sz="1800"/>
          </a:p>
          <a:p>
            <a:endParaRPr lang="en-US" sz="1800"/>
          </a:p>
        </p:txBody>
      </p:sp>
      <p:sp>
        <p:nvSpPr>
          <p:cNvPr id="4" name="Subtitle 2"/>
          <p:cNvSpPr>
            <a:spLocks noGrp="1"/>
          </p:cNvSpPr>
          <p:nvPr/>
        </p:nvSpPr>
        <p:spPr>
          <a:xfrm>
            <a:off x="4648200" y="1819910"/>
            <a:ext cx="2856865" cy="3601085"/>
          </a:xfrm>
          <a:prstGeom prst="rect">
            <a:avLst/>
          </a:prstGeom>
        </p:spPr>
        <p:txBody>
          <a:bodyPr wrap="square" lIns="0" tIns="0" rIns="0" bIns="0">
            <a:spAutoFit/>
          </a:bodyPr>
          <a:lstStyle>
            <a:lvl1pPr marL="0">
              <a:defRPr sz="2800" b="1" i="0">
                <a:solidFill>
                  <a:schemeClr val="tx1"/>
                </a:solidFill>
                <a:latin typeface="Arial" panose="020B0604020202020204"/>
                <a:ea typeface="+mn-ea"/>
                <a:cs typeface="Arial" panose="020B060402020202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800" u="sng"/>
              <a:t>Untuk Ibu</a:t>
            </a:r>
            <a:r>
              <a:rPr lang="id-ID" altLang="en-US" sz="1800" u="sng"/>
              <a:t> :</a:t>
            </a:r>
            <a:endParaRPr lang="id-ID" altLang="en-US" sz="1800" u="sng"/>
          </a:p>
          <a:p>
            <a:endParaRPr lang="en-US" sz="1800"/>
          </a:p>
          <a:p>
            <a:r>
              <a:rPr lang="en-US" sz="1800"/>
              <a:t>1) Mengurangi perdarahan pascapersalinan</a:t>
            </a:r>
            <a:endParaRPr lang="en-US" sz="1800"/>
          </a:p>
          <a:p>
            <a:endParaRPr lang="en-US" sz="1800"/>
          </a:p>
          <a:p>
            <a:r>
              <a:rPr lang="en-US" sz="1800"/>
              <a:t>2) Mengurangi resiko anemia karen aperdarahan</a:t>
            </a:r>
            <a:endParaRPr lang="en-US" sz="1800"/>
          </a:p>
          <a:p>
            <a:endParaRPr lang="en-US" sz="1800"/>
          </a:p>
          <a:p>
            <a:r>
              <a:rPr lang="en-US" sz="1800"/>
              <a:t>3) Meningkatkan hubungan psikologis antara ibu dan bayi</a:t>
            </a:r>
            <a:endParaRPr lang="en-US" sz="1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6069</Words>
  <Application>WPS Presentation</Application>
  <PresentationFormat>On-screen Show (4:3)</PresentationFormat>
  <Paragraphs>194</Paragraphs>
  <Slides>24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Arial</vt:lpstr>
      <vt:lpstr>SimSun</vt:lpstr>
      <vt:lpstr>Wingdings</vt:lpstr>
      <vt:lpstr>Calibri</vt:lpstr>
      <vt:lpstr>Arial</vt:lpstr>
      <vt:lpstr>Verdana</vt:lpstr>
      <vt:lpstr>Wingdings</vt:lpstr>
      <vt:lpstr>Microsoft YaHei</vt:lpstr>
      <vt:lpstr>Arial Unicode MS</vt:lpstr>
      <vt:lpstr>Calibri</vt:lpstr>
      <vt:lpstr>Office Theme</vt:lpstr>
      <vt:lpstr>DOA BELAJAR</vt:lpstr>
      <vt:lpstr>PowerPoint 演示文稿</vt:lpstr>
      <vt:lpstr>CAPAIAN PEMBELAJARAN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DOA SESUDAH BELAJAR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DOA BELAJAR</dc:title>
  <dc:creator>Unknown User</dc:creator>
  <cp:lastModifiedBy>USER</cp:lastModifiedBy>
  <cp:revision>11</cp:revision>
  <dcterms:created xsi:type="dcterms:W3CDTF">2020-12-23T09:01:00Z</dcterms:created>
  <dcterms:modified xsi:type="dcterms:W3CDTF">2021-04-01T03:02:09Z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1033-11.2.0.10078</vt:lpwstr>
  </property>
</Properties>
</file>