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54" r:id="rId3"/>
  </p:sldMasterIdLst>
  <p:notesMasterIdLst>
    <p:notesMasterId r:id="rId48"/>
  </p:notesMasterIdLst>
  <p:sldIdLst>
    <p:sldId id="256" r:id="rId4"/>
    <p:sldId id="387" r:id="rId5"/>
    <p:sldId id="388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405" r:id="rId22"/>
    <p:sldId id="404" r:id="rId23"/>
    <p:sldId id="406" r:id="rId24"/>
    <p:sldId id="407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25" r:id="rId43"/>
    <p:sldId id="426" r:id="rId44"/>
    <p:sldId id="427" r:id="rId45"/>
    <p:sldId id="428" r:id="rId46"/>
    <p:sldId id="258" r:id="rId47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76" autoAdjust="0"/>
    <p:restoredTop sz="94291" autoAdjust="0"/>
  </p:normalViewPr>
  <p:slideViewPr>
    <p:cSldViewPr>
      <p:cViewPr varScale="1">
        <p:scale>
          <a:sx n="72" d="100"/>
          <a:sy n="72" d="100"/>
        </p:scale>
        <p:origin x="16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76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36938D-0F08-44A9-A374-0CD4F1548A2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A7B245-A434-4EC8-AB66-B648A158E62E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2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mic Sans MS" pitchFamily="66" charset="0"/>
          </a:endParaRPr>
        </a:p>
      </dgm:t>
    </dgm:pt>
    <dgm:pt modelId="{253BA082-3644-41CA-B569-DA8F1CD6B358}" type="parTrans" cxnId="{2BBD4E72-36DE-4A2F-A980-E0AF5370E818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C49B6AC-A0EA-4204-83AF-38E39BAB977A}" type="sibTrans" cxnId="{2BBD4E72-36DE-4A2F-A980-E0AF5370E818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D03C433-930D-4754-8FDB-4114CF12942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7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MAKRO</a:t>
          </a:r>
          <a:r>
            <a:rPr lang="en-US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MINERAL</a:t>
          </a:r>
          <a:endParaRPr lang="id-ID" sz="25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mic Sans MS" pitchFamily="66" charset="0"/>
          </a:endParaRPr>
        </a:p>
        <a:p>
          <a:r>
            <a:rPr lang="id-ID" sz="25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rPr>
            <a:t>Ca</a:t>
          </a:r>
          <a:r>
            <a:rPr lang="en-US" sz="25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rPr>
            <a:t>, Mg, Na, K, P, </a:t>
          </a:r>
          <a:r>
            <a:rPr lang="id-ID" sz="25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rPr>
            <a:t>Cl</a:t>
          </a:r>
          <a:r>
            <a:rPr lang="en-US" sz="28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 </a:t>
          </a:r>
        </a:p>
      </dgm:t>
    </dgm:pt>
    <dgm:pt modelId="{2E574EC1-D0DA-465C-920D-3D2699A99C34}" type="parTrans" cxnId="{84E46257-BBA4-42D6-A509-7A017B03C152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FDB63B3-FB62-4FDF-8D8D-C6780EF8ABEA}" type="sibTrans" cxnId="{84E46257-BBA4-42D6-A509-7A017B03C152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225E7F9-C59E-493F-B0FA-B0038EC9DAEB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sz="27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MIKRO</a:t>
          </a:r>
          <a:r>
            <a:rPr lang="id-ID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MINERAL</a:t>
          </a:r>
        </a:p>
        <a:p>
          <a:r>
            <a:rPr lang="id-ID" sz="25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Zn, Fe, I, Cu, Cr, Mn</a:t>
          </a:r>
          <a:endParaRPr lang="en-US" sz="2500" b="0" cap="none" spc="0" dirty="0">
            <a:ln w="0"/>
            <a:solidFill>
              <a:srgbClr val="0070C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mic Sans MS" pitchFamily="66" charset="0"/>
          </a:endParaRPr>
        </a:p>
      </dgm:t>
    </dgm:pt>
    <dgm:pt modelId="{DDB300D5-29C1-4D58-B83C-CB00E260A97F}" type="parTrans" cxnId="{3B03007B-2AD0-4359-956E-117054EFE24A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48DD4E1-FEB9-4586-9BEA-0066581DBC7C}" type="sibTrans" cxnId="{3B03007B-2AD0-4359-956E-117054EFE24A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1691920-A08E-4659-BCFE-7BC84F9F5B9A}" type="pres">
      <dgm:prSet presAssocID="{8836938D-0F08-44A9-A374-0CD4F1548A2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DA3B4DA-73A0-47DD-B3FC-AF90EB5C0615}" type="pres">
      <dgm:prSet presAssocID="{E8A7B245-A434-4EC8-AB66-B648A158E62E}" presName="root1" presStyleCnt="0"/>
      <dgm:spPr/>
    </dgm:pt>
    <dgm:pt modelId="{CABAC32D-E44F-491C-BF92-2BF05BFD9313}" type="pres">
      <dgm:prSet presAssocID="{E8A7B245-A434-4EC8-AB66-B648A158E62E}" presName="LevelOneTextNode" presStyleLbl="node0" presStyleIdx="0" presStyleCnt="1" custScaleX="119232" custScaleY="112611">
        <dgm:presLayoutVars>
          <dgm:chPref val="3"/>
        </dgm:presLayoutVars>
      </dgm:prSet>
      <dgm:spPr/>
    </dgm:pt>
    <dgm:pt modelId="{A865D02E-394A-4C7E-BC79-B7DCC08FAE13}" type="pres">
      <dgm:prSet presAssocID="{E8A7B245-A434-4EC8-AB66-B648A158E62E}" presName="level2hierChild" presStyleCnt="0"/>
      <dgm:spPr/>
    </dgm:pt>
    <dgm:pt modelId="{EAFC63F9-EB5B-467D-BF6E-11EBB1AE836E}" type="pres">
      <dgm:prSet presAssocID="{2E574EC1-D0DA-465C-920D-3D2699A99C34}" presName="conn2-1" presStyleLbl="parChTrans1D2" presStyleIdx="0" presStyleCnt="2"/>
      <dgm:spPr/>
    </dgm:pt>
    <dgm:pt modelId="{A2976C71-BE5A-443B-A776-20B4B34D25C6}" type="pres">
      <dgm:prSet presAssocID="{2E574EC1-D0DA-465C-920D-3D2699A99C34}" presName="connTx" presStyleLbl="parChTrans1D2" presStyleIdx="0" presStyleCnt="2"/>
      <dgm:spPr/>
    </dgm:pt>
    <dgm:pt modelId="{FE673AC4-C390-4D74-8C78-A0E35ACCF2F8}" type="pres">
      <dgm:prSet presAssocID="{AD03C433-930D-4754-8FDB-4114CF129420}" presName="root2" presStyleCnt="0"/>
      <dgm:spPr/>
    </dgm:pt>
    <dgm:pt modelId="{6535A5D8-FFEF-4271-B535-77A231A87734}" type="pres">
      <dgm:prSet presAssocID="{AD03C433-930D-4754-8FDB-4114CF129420}" presName="LevelTwoTextNode" presStyleLbl="node2" presStyleIdx="0" presStyleCnt="2" custScaleX="108591">
        <dgm:presLayoutVars>
          <dgm:chPref val="3"/>
        </dgm:presLayoutVars>
      </dgm:prSet>
      <dgm:spPr/>
    </dgm:pt>
    <dgm:pt modelId="{680C4BFE-E0BD-43AF-A6F0-28D67A5FDDB8}" type="pres">
      <dgm:prSet presAssocID="{AD03C433-930D-4754-8FDB-4114CF129420}" presName="level3hierChild" presStyleCnt="0"/>
      <dgm:spPr/>
    </dgm:pt>
    <dgm:pt modelId="{5E55E006-908D-465C-8624-77B1C2C8CDD7}" type="pres">
      <dgm:prSet presAssocID="{DDB300D5-29C1-4D58-B83C-CB00E260A97F}" presName="conn2-1" presStyleLbl="parChTrans1D2" presStyleIdx="1" presStyleCnt="2"/>
      <dgm:spPr/>
    </dgm:pt>
    <dgm:pt modelId="{CD86C718-89FA-4D39-99B0-661254162048}" type="pres">
      <dgm:prSet presAssocID="{DDB300D5-29C1-4D58-B83C-CB00E260A97F}" presName="connTx" presStyleLbl="parChTrans1D2" presStyleIdx="1" presStyleCnt="2"/>
      <dgm:spPr/>
    </dgm:pt>
    <dgm:pt modelId="{8D5F6A3A-33A8-4D4A-9865-602F1471E244}" type="pres">
      <dgm:prSet presAssocID="{B225E7F9-C59E-493F-B0FA-B0038EC9DAEB}" presName="root2" presStyleCnt="0"/>
      <dgm:spPr/>
    </dgm:pt>
    <dgm:pt modelId="{C865089A-A5AD-4A2F-9897-43417B7E6CE6}" type="pres">
      <dgm:prSet presAssocID="{B225E7F9-C59E-493F-B0FA-B0038EC9DAEB}" presName="LevelTwoTextNode" presStyleLbl="node2" presStyleIdx="1" presStyleCnt="2" custScaleX="108591">
        <dgm:presLayoutVars>
          <dgm:chPref val="3"/>
        </dgm:presLayoutVars>
      </dgm:prSet>
      <dgm:spPr/>
    </dgm:pt>
    <dgm:pt modelId="{67B3641E-2AD9-4701-8462-8E177B45C06B}" type="pres">
      <dgm:prSet presAssocID="{B225E7F9-C59E-493F-B0FA-B0038EC9DAEB}" presName="level3hierChild" presStyleCnt="0"/>
      <dgm:spPr/>
    </dgm:pt>
  </dgm:ptLst>
  <dgm:cxnLst>
    <dgm:cxn modelId="{0CD5A90A-EC49-408B-85D8-3DB233FD1F53}" type="presOf" srcId="{2E574EC1-D0DA-465C-920D-3D2699A99C34}" destId="{A2976C71-BE5A-443B-A776-20B4B34D25C6}" srcOrd="1" destOrd="0" presId="urn:microsoft.com/office/officeart/2005/8/layout/hierarchy2"/>
    <dgm:cxn modelId="{C7A6DD28-F474-42AC-AE18-2F3313E8CCC2}" type="presOf" srcId="{AD03C433-930D-4754-8FDB-4114CF129420}" destId="{6535A5D8-FFEF-4271-B535-77A231A87734}" srcOrd="0" destOrd="0" presId="urn:microsoft.com/office/officeart/2005/8/layout/hierarchy2"/>
    <dgm:cxn modelId="{5EAC6B31-1771-4E9F-B93B-86C8444C215D}" type="presOf" srcId="{E8A7B245-A434-4EC8-AB66-B648A158E62E}" destId="{CABAC32D-E44F-491C-BF92-2BF05BFD9313}" srcOrd="0" destOrd="0" presId="urn:microsoft.com/office/officeart/2005/8/layout/hierarchy2"/>
    <dgm:cxn modelId="{2BBD4E72-36DE-4A2F-A980-E0AF5370E818}" srcId="{8836938D-0F08-44A9-A374-0CD4F1548A24}" destId="{E8A7B245-A434-4EC8-AB66-B648A158E62E}" srcOrd="0" destOrd="0" parTransId="{253BA082-3644-41CA-B569-DA8F1CD6B358}" sibTransId="{8C49B6AC-A0EA-4204-83AF-38E39BAB977A}"/>
    <dgm:cxn modelId="{136A7256-206F-4E9D-B56D-578FA75AFB50}" type="presOf" srcId="{8836938D-0F08-44A9-A374-0CD4F1548A24}" destId="{E1691920-A08E-4659-BCFE-7BC84F9F5B9A}" srcOrd="0" destOrd="0" presId="urn:microsoft.com/office/officeart/2005/8/layout/hierarchy2"/>
    <dgm:cxn modelId="{84E46257-BBA4-42D6-A509-7A017B03C152}" srcId="{E8A7B245-A434-4EC8-AB66-B648A158E62E}" destId="{AD03C433-930D-4754-8FDB-4114CF129420}" srcOrd="0" destOrd="0" parTransId="{2E574EC1-D0DA-465C-920D-3D2699A99C34}" sibTransId="{5FDB63B3-FB62-4FDF-8D8D-C6780EF8ABEA}"/>
    <dgm:cxn modelId="{3B03007B-2AD0-4359-956E-117054EFE24A}" srcId="{E8A7B245-A434-4EC8-AB66-B648A158E62E}" destId="{B225E7F9-C59E-493F-B0FA-B0038EC9DAEB}" srcOrd="1" destOrd="0" parTransId="{DDB300D5-29C1-4D58-B83C-CB00E260A97F}" sibTransId="{648DD4E1-FEB9-4586-9BEA-0066581DBC7C}"/>
    <dgm:cxn modelId="{531DF7CB-2F47-43E2-B259-0804FC36A243}" type="presOf" srcId="{DDB300D5-29C1-4D58-B83C-CB00E260A97F}" destId="{5E55E006-908D-465C-8624-77B1C2C8CDD7}" srcOrd="0" destOrd="0" presId="urn:microsoft.com/office/officeart/2005/8/layout/hierarchy2"/>
    <dgm:cxn modelId="{BC34A2D6-A6A3-4945-AAD6-ACD9FC684E15}" type="presOf" srcId="{2E574EC1-D0DA-465C-920D-3D2699A99C34}" destId="{EAFC63F9-EB5B-467D-BF6E-11EBB1AE836E}" srcOrd="0" destOrd="0" presId="urn:microsoft.com/office/officeart/2005/8/layout/hierarchy2"/>
    <dgm:cxn modelId="{CFF203F4-6B2A-492F-AC6B-11F5BC08C296}" type="presOf" srcId="{DDB300D5-29C1-4D58-B83C-CB00E260A97F}" destId="{CD86C718-89FA-4D39-99B0-661254162048}" srcOrd="1" destOrd="0" presId="urn:microsoft.com/office/officeart/2005/8/layout/hierarchy2"/>
    <dgm:cxn modelId="{A44E7BF9-E7CC-4E0A-9DCB-DD2DCC51A8EA}" type="presOf" srcId="{B225E7F9-C59E-493F-B0FA-B0038EC9DAEB}" destId="{C865089A-A5AD-4A2F-9897-43417B7E6CE6}" srcOrd="0" destOrd="0" presId="urn:microsoft.com/office/officeart/2005/8/layout/hierarchy2"/>
    <dgm:cxn modelId="{9E5F9775-97A8-4ACC-9308-3C05B96A7FC9}" type="presParOf" srcId="{E1691920-A08E-4659-BCFE-7BC84F9F5B9A}" destId="{9DA3B4DA-73A0-47DD-B3FC-AF90EB5C0615}" srcOrd="0" destOrd="0" presId="urn:microsoft.com/office/officeart/2005/8/layout/hierarchy2"/>
    <dgm:cxn modelId="{7D7769E1-98F0-44F8-8B76-EC7416F943E5}" type="presParOf" srcId="{9DA3B4DA-73A0-47DD-B3FC-AF90EB5C0615}" destId="{CABAC32D-E44F-491C-BF92-2BF05BFD9313}" srcOrd="0" destOrd="0" presId="urn:microsoft.com/office/officeart/2005/8/layout/hierarchy2"/>
    <dgm:cxn modelId="{D2062A05-9926-4546-9986-5CE07375AEFD}" type="presParOf" srcId="{9DA3B4DA-73A0-47DD-B3FC-AF90EB5C0615}" destId="{A865D02E-394A-4C7E-BC79-B7DCC08FAE13}" srcOrd="1" destOrd="0" presId="urn:microsoft.com/office/officeart/2005/8/layout/hierarchy2"/>
    <dgm:cxn modelId="{1E7CF448-8914-45CE-9137-23EA1340FCDE}" type="presParOf" srcId="{A865D02E-394A-4C7E-BC79-B7DCC08FAE13}" destId="{EAFC63F9-EB5B-467D-BF6E-11EBB1AE836E}" srcOrd="0" destOrd="0" presId="urn:microsoft.com/office/officeart/2005/8/layout/hierarchy2"/>
    <dgm:cxn modelId="{D66C4DA1-5866-4F74-86D0-AD225356026E}" type="presParOf" srcId="{EAFC63F9-EB5B-467D-BF6E-11EBB1AE836E}" destId="{A2976C71-BE5A-443B-A776-20B4B34D25C6}" srcOrd="0" destOrd="0" presId="urn:microsoft.com/office/officeart/2005/8/layout/hierarchy2"/>
    <dgm:cxn modelId="{10FDD234-960B-4A9E-ADFC-528DAFDC71D4}" type="presParOf" srcId="{A865D02E-394A-4C7E-BC79-B7DCC08FAE13}" destId="{FE673AC4-C390-4D74-8C78-A0E35ACCF2F8}" srcOrd="1" destOrd="0" presId="urn:microsoft.com/office/officeart/2005/8/layout/hierarchy2"/>
    <dgm:cxn modelId="{7FD60F6F-A5F6-4B40-B930-DEDFCD24E240}" type="presParOf" srcId="{FE673AC4-C390-4D74-8C78-A0E35ACCF2F8}" destId="{6535A5D8-FFEF-4271-B535-77A231A87734}" srcOrd="0" destOrd="0" presId="urn:microsoft.com/office/officeart/2005/8/layout/hierarchy2"/>
    <dgm:cxn modelId="{2B8617C5-B625-4056-AD27-EED47A67F002}" type="presParOf" srcId="{FE673AC4-C390-4D74-8C78-A0E35ACCF2F8}" destId="{680C4BFE-E0BD-43AF-A6F0-28D67A5FDDB8}" srcOrd="1" destOrd="0" presId="urn:microsoft.com/office/officeart/2005/8/layout/hierarchy2"/>
    <dgm:cxn modelId="{58D3049C-5BDC-4CB1-BD25-19E1C1989CFC}" type="presParOf" srcId="{A865D02E-394A-4C7E-BC79-B7DCC08FAE13}" destId="{5E55E006-908D-465C-8624-77B1C2C8CDD7}" srcOrd="2" destOrd="0" presId="urn:microsoft.com/office/officeart/2005/8/layout/hierarchy2"/>
    <dgm:cxn modelId="{16271EFE-2614-425F-ACFD-2D1DF8E329E8}" type="presParOf" srcId="{5E55E006-908D-465C-8624-77B1C2C8CDD7}" destId="{CD86C718-89FA-4D39-99B0-661254162048}" srcOrd="0" destOrd="0" presId="urn:microsoft.com/office/officeart/2005/8/layout/hierarchy2"/>
    <dgm:cxn modelId="{C1CE9A43-C830-41F1-A1EF-FD9BCB3EBAAE}" type="presParOf" srcId="{A865D02E-394A-4C7E-BC79-B7DCC08FAE13}" destId="{8D5F6A3A-33A8-4D4A-9865-602F1471E244}" srcOrd="3" destOrd="0" presId="urn:microsoft.com/office/officeart/2005/8/layout/hierarchy2"/>
    <dgm:cxn modelId="{EE02928C-25BA-4081-AE60-AC26313B1145}" type="presParOf" srcId="{8D5F6A3A-33A8-4D4A-9865-602F1471E244}" destId="{C865089A-A5AD-4A2F-9897-43417B7E6CE6}" srcOrd="0" destOrd="0" presId="urn:microsoft.com/office/officeart/2005/8/layout/hierarchy2"/>
    <dgm:cxn modelId="{7A6953F8-8910-46DB-8871-C1E45FC3135A}" type="presParOf" srcId="{8D5F6A3A-33A8-4D4A-9865-602F1471E244}" destId="{67B3641E-2AD9-4701-8462-8E177B45C06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AC32D-E44F-491C-BF92-2BF05BFD9313}">
      <dsp:nvSpPr>
        <dsp:cNvPr id="0" name=""/>
        <dsp:cNvSpPr/>
      </dsp:nvSpPr>
      <dsp:spPr>
        <a:xfrm>
          <a:off x="4489" y="995117"/>
          <a:ext cx="3714638" cy="17541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mic Sans MS" pitchFamily="66" charset="0"/>
          </a:endParaRPr>
        </a:p>
      </dsp:txBody>
      <dsp:txXfrm>
        <a:off x="55867" y="1046495"/>
        <a:ext cx="3611882" cy="1651425"/>
      </dsp:txXfrm>
    </dsp:sp>
    <dsp:sp modelId="{EAFC63F9-EB5B-467D-BF6E-11EBB1AE836E}">
      <dsp:nvSpPr>
        <dsp:cNvPr id="0" name=""/>
        <dsp:cNvSpPr/>
      </dsp:nvSpPr>
      <dsp:spPr>
        <a:xfrm rot="19457599">
          <a:off x="3574879" y="1386917"/>
          <a:ext cx="1534685" cy="74882"/>
        </a:xfrm>
        <a:custGeom>
          <a:avLst/>
          <a:gdLst/>
          <a:ahLst/>
          <a:cxnLst/>
          <a:rect l="0" t="0" r="0" b="0"/>
          <a:pathLst>
            <a:path>
              <a:moveTo>
                <a:pt x="0" y="37441"/>
              </a:moveTo>
              <a:lnTo>
                <a:pt x="1534685" y="374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303855" y="1385991"/>
        <a:ext cx="76734" cy="76734"/>
      </dsp:txXfrm>
    </dsp:sp>
    <dsp:sp modelId="{6535A5D8-FFEF-4271-B535-77A231A87734}">
      <dsp:nvSpPr>
        <dsp:cNvPr id="0" name=""/>
        <dsp:cNvSpPr/>
      </dsp:nvSpPr>
      <dsp:spPr>
        <a:xfrm>
          <a:off x="4965316" y="197642"/>
          <a:ext cx="3383121" cy="155773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MAKRO</a:t>
          </a:r>
          <a:r>
            <a:rPr lang="en-US" sz="25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MINERAL</a:t>
          </a:r>
          <a:endParaRPr lang="id-ID" sz="25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mic Sans MS" pitchFamily="66" charset="0"/>
          </a:endParaRP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500" kern="12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rPr>
            <a:t>Ca</a:t>
          </a:r>
          <a:r>
            <a:rPr lang="en-US" sz="2500" kern="12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rPr>
            <a:t>, Mg, Na, K, P, </a:t>
          </a:r>
          <a:r>
            <a:rPr lang="id-ID" sz="2500" kern="12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rPr>
            <a:t>Cl</a:t>
          </a:r>
          <a:r>
            <a:rPr lang="en-US" sz="2800" b="0" kern="120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 </a:t>
          </a:r>
        </a:p>
      </dsp:txBody>
      <dsp:txXfrm>
        <a:off x="5010941" y="243267"/>
        <a:ext cx="3291871" cy="1466485"/>
      </dsp:txXfrm>
    </dsp:sp>
    <dsp:sp modelId="{5E55E006-908D-465C-8624-77B1C2C8CDD7}">
      <dsp:nvSpPr>
        <dsp:cNvPr id="0" name=""/>
        <dsp:cNvSpPr/>
      </dsp:nvSpPr>
      <dsp:spPr>
        <a:xfrm rot="2142401">
          <a:off x="3574879" y="2282615"/>
          <a:ext cx="1534685" cy="74882"/>
        </a:xfrm>
        <a:custGeom>
          <a:avLst/>
          <a:gdLst/>
          <a:ahLst/>
          <a:cxnLst/>
          <a:rect l="0" t="0" r="0" b="0"/>
          <a:pathLst>
            <a:path>
              <a:moveTo>
                <a:pt x="0" y="37441"/>
              </a:moveTo>
              <a:lnTo>
                <a:pt x="1534685" y="374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303855" y="2281689"/>
        <a:ext cx="76734" cy="76734"/>
      </dsp:txXfrm>
    </dsp:sp>
    <dsp:sp modelId="{C865089A-A5AD-4A2F-9897-43417B7E6CE6}">
      <dsp:nvSpPr>
        <dsp:cNvPr id="0" name=""/>
        <dsp:cNvSpPr/>
      </dsp:nvSpPr>
      <dsp:spPr>
        <a:xfrm>
          <a:off x="4965316" y="1989038"/>
          <a:ext cx="3383121" cy="155773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7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MIKRO</a:t>
          </a:r>
          <a:r>
            <a:rPr lang="id-ID" sz="25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MINERAL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500" b="0" kern="120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itchFamily="66" charset="0"/>
            </a:rPr>
            <a:t>Zn, Fe, I, Cu, Cr, Mn</a:t>
          </a:r>
          <a:endParaRPr lang="en-US" sz="2500" b="0" kern="1200" cap="none" spc="0" dirty="0">
            <a:ln w="0"/>
            <a:solidFill>
              <a:srgbClr val="0070C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mic Sans MS" pitchFamily="66" charset="0"/>
          </a:endParaRPr>
        </a:p>
      </dsp:txBody>
      <dsp:txXfrm>
        <a:off x="5010941" y="2034663"/>
        <a:ext cx="3291871" cy="1466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4473D-F1A2-429C-85BB-574AC39DBABF}" type="datetimeFigureOut">
              <a:rPr lang="id-ID" smtClean="0"/>
              <a:t>11/08/2020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927C4-1947-46B6-8A94-1FF8CDD634C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006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6419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93057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1460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7540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1332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356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0761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6890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6823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4540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7291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2462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00283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3308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1636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9067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1579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7818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2505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9133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5098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8612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72227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30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580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96984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61078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17522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8676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35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01131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15583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9909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38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854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39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2797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836638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40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7389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41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97951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42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87129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43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16975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44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0390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95730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2469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8366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8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927C4-1947-46B6-8A94-1FF8CDD634C1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3068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d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" y="920"/>
            <a:ext cx="9141547" cy="6856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ARTWORK\UNISA\BRAND BOOK\CDR\__MASTER TEMPLATE\TEMPLATE PPT\JPG\3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9148809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youtube.com/watch?v=8SUUPn7ExS8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nnfpeTURSIU&amp;t=29s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417"/>
          <a:stretch/>
        </p:blipFill>
        <p:spPr>
          <a:xfrm>
            <a:off x="1226" y="5229200"/>
            <a:ext cx="9141547" cy="1656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957" y="5604814"/>
            <a:ext cx="864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500" b="1" dirty="0">
                <a:solidFill>
                  <a:srgbClr val="00B050"/>
                </a:solidFill>
              </a:rPr>
              <a:t>MINERAL</a:t>
            </a:r>
          </a:p>
        </p:txBody>
      </p:sp>
      <p:sp>
        <p:nvSpPr>
          <p:cNvPr id="7" name="Rectangle 6"/>
          <p:cNvSpPr/>
          <p:nvPr/>
        </p:nvSpPr>
        <p:spPr>
          <a:xfrm>
            <a:off x="299957" y="6202656"/>
            <a:ext cx="5296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/>
              <a:t>Nazula Rahma Shafrian</a:t>
            </a:r>
            <a:r>
              <a:rPr lang="en-US" sz="2000" dirty="0" err="1"/>
              <a:t>i</a:t>
            </a:r>
            <a:endParaRPr lang="id-ID" sz="2000" dirty="0"/>
          </a:p>
        </p:txBody>
      </p:sp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699792" y="214290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solidFill>
                  <a:srgbClr val="00B050"/>
                </a:solidFill>
              </a:rPr>
              <a:t>BIOKIMIA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38267"/>
            <a:ext cx="5328592" cy="3890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40FBC5-8FB6-4AC1-A984-5801600CD35A}"/>
              </a:ext>
            </a:extLst>
          </p:cNvPr>
          <p:cNvSpPr/>
          <p:nvPr/>
        </p:nvSpPr>
        <p:spPr>
          <a:xfrm>
            <a:off x="251520" y="1932194"/>
            <a:ext cx="55479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Distribusi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 dan Sumber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mengandung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21 g Mg: 70%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berikatan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isanya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jar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ingan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lunak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cairan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Kebutuhan laki-laki dewasa  350 mg/hari, kebutuhan wanita dewasa : 300 mg/hari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sayuran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hijau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serealia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biji</a:t>
            </a: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bijian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kacang</a:t>
            </a: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kacangan</a:t>
            </a: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aging,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susu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olahannya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36FD4-1BB5-4A62-9E13-7128BDC209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20" y="2348880"/>
            <a:ext cx="3463415" cy="331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8DF206-1D4B-4C43-B371-1C6749C7ABEB}"/>
              </a:ext>
            </a:extLst>
          </p:cNvPr>
          <p:cNvSpPr txBox="1">
            <a:spLocks/>
          </p:cNvSpPr>
          <p:nvPr/>
        </p:nvSpPr>
        <p:spPr>
          <a:xfrm>
            <a:off x="436005" y="1339172"/>
            <a:ext cx="2767843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Magnesium</a:t>
            </a:r>
            <a:r>
              <a:rPr lang="id-ID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401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457627-15A4-48A6-9CEC-F8B260A73A59}"/>
              </a:ext>
            </a:extLst>
          </p:cNvPr>
          <p:cNvSpPr/>
          <p:nvPr/>
        </p:nvSpPr>
        <p:spPr>
          <a:xfrm>
            <a:off x="323528" y="1577620"/>
            <a:ext cx="554797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Fungsi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erperan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penting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&gt; 300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enzim</a:t>
            </a:r>
            <a:endParaRPr lang="id-ID" alt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ebagai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katalisator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reaksi</a:t>
            </a: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reaksi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biologi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metabolisme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KH, lipid, protein,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asam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nukleat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serta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sintesis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degradasi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stabilitas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bahan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DNA</a:t>
            </a:r>
            <a:endParaRPr lang="id-ID" alt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 otot dan jaringan, Mg intrasel berfungsi sebagai aktivator beberapa enzim transfer gugus fosfat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cairan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ektraseluler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magnesium 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berperan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transmisi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saraf</a:t>
            </a: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kontaksi otot, dan pembekuan darah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d-ID" altLang="id-ID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id-ID" sz="2200" dirty="0">
              <a:latin typeface="Comic Sans MS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4FF27-654E-43FD-8441-5DB8A7811C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20" y="2348880"/>
            <a:ext cx="3463415" cy="331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5300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AA76A-74AC-45D7-B0AD-C10B6B3C486E}"/>
              </a:ext>
            </a:extLst>
          </p:cNvPr>
          <p:cNvSpPr txBox="1">
            <a:spLocks/>
          </p:cNvSpPr>
          <p:nvPr/>
        </p:nvSpPr>
        <p:spPr>
          <a:xfrm>
            <a:off x="107504" y="1256160"/>
            <a:ext cx="2056883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Natrium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25DAE-BEC9-460B-985B-89BE7219F9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/>
          <a:stretch/>
        </p:blipFill>
        <p:spPr>
          <a:xfrm>
            <a:off x="251520" y="1841130"/>
            <a:ext cx="2722118" cy="230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3F5E03-6B96-4138-965F-1131808D3DE7}"/>
              </a:ext>
            </a:extLst>
          </p:cNvPr>
          <p:cNvSpPr txBox="1">
            <a:spLocks/>
          </p:cNvSpPr>
          <p:nvPr/>
        </p:nvSpPr>
        <p:spPr>
          <a:xfrm>
            <a:off x="3131840" y="1831836"/>
            <a:ext cx="5652959" cy="27361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Kation </a:t>
            </a:r>
            <a:r>
              <a:rPr lang="id-ID" sz="22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utama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dan </a:t>
            </a:r>
            <a:r>
              <a:rPr lang="id-ID" sz="22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terbanyak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dalam cairan </a:t>
            </a:r>
            <a:r>
              <a:rPr lang="id-ID" sz="22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ekstraseluler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35-40% ada dalam kerangka tubuh</a:t>
            </a:r>
          </a:p>
          <a:p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Banyak terdapat pada jaringan lunak dan cairan tubuh 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saluran cerna, cairan empedu, cairan pankreas</a:t>
            </a:r>
          </a:p>
          <a:p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Sumber 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garam dapur, MSG, makanan kaleng, susu, telur, ikan asin</a:t>
            </a:r>
          </a:p>
        </p:txBody>
      </p:sp>
    </p:spTree>
    <p:extLst>
      <p:ext uri="{BB962C8B-B14F-4D97-AF65-F5344CB8AC3E}">
        <p14:creationId xmlns:p14="http://schemas.microsoft.com/office/powerpoint/2010/main" val="2518575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1F53E-4E85-4A3E-A395-C1DCDB7EFF8F}"/>
              </a:ext>
            </a:extLst>
          </p:cNvPr>
          <p:cNvSpPr txBox="1">
            <a:spLocks/>
          </p:cNvSpPr>
          <p:nvPr/>
        </p:nvSpPr>
        <p:spPr>
          <a:xfrm>
            <a:off x="107504" y="1256160"/>
            <a:ext cx="2056883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Natrium</a:t>
            </a:r>
          </a:p>
        </p:txBody>
      </p:sp>
      <p:pic>
        <p:nvPicPr>
          <p:cNvPr id="4" name="Picture 2" descr="Gambar terkait">
            <a:extLst>
              <a:ext uri="{FF2B5EF4-FFF2-40B4-BE49-F238E27FC236}">
                <a16:creationId xmlns:a16="http://schemas.microsoft.com/office/drawing/2014/main" id="{969D0C10-275C-4D5E-B5E1-CFF5C14E4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860" y="1526193"/>
            <a:ext cx="5967636" cy="334284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77F7DD-AF76-4CFB-835D-BEF4BC239A83}"/>
              </a:ext>
            </a:extLst>
          </p:cNvPr>
          <p:cNvSpPr txBox="1"/>
          <p:nvPr/>
        </p:nvSpPr>
        <p:spPr>
          <a:xfrm>
            <a:off x="208516" y="4888184"/>
            <a:ext cx="86665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Absorpsi &amp; metabolisme: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d-ID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 usus halus, masuk ke aliran darah dibawa ke ginjal      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d-ID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Disaring dan dikembalikan ke aliran darah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d-ID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Kelebihan Na dikeluarkan melalui urin dg bantuan hormon aldosteron yg dikeluarkan oleh kelenjar adrenalin</a:t>
            </a:r>
          </a:p>
          <a:p>
            <a:endParaRPr lang="id-ID" sz="1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FDF5B-9964-42BF-92FC-5A069F77D2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/>
          <a:stretch/>
        </p:blipFill>
        <p:spPr>
          <a:xfrm>
            <a:off x="251520" y="1841130"/>
            <a:ext cx="2722118" cy="230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4466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57339-788C-4AD9-A7B8-73674EF02D9C}"/>
              </a:ext>
            </a:extLst>
          </p:cNvPr>
          <p:cNvSpPr txBox="1">
            <a:spLocks/>
          </p:cNvSpPr>
          <p:nvPr/>
        </p:nvSpPr>
        <p:spPr>
          <a:xfrm>
            <a:off x="142374" y="1061468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Kalium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86E06-60C8-4A9B-A074-92C441D418F7}"/>
              </a:ext>
            </a:extLst>
          </p:cNvPr>
          <p:cNvSpPr txBox="1">
            <a:spLocks/>
          </p:cNvSpPr>
          <p:nvPr/>
        </p:nvSpPr>
        <p:spPr>
          <a:xfrm>
            <a:off x="142374" y="1800634"/>
            <a:ext cx="5869786" cy="3233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Sumber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tersebar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luas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makanan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hewani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nabati</a:t>
            </a:r>
            <a:endParaRPr 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Fungsi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Bersama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Na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mengatur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keseimbangan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cairan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asam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basa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Bersama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kalsium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Transmisi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saraf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kontraksi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otot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sebagai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kofaktor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reaksi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bio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kimiawi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metabolisme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energi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sintesis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glikogen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protein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Pertumbuhan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Perbandingan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K 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Na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mengatur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normal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31DE0-80A1-4A41-B5AF-7A0434784E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7244" b="494"/>
          <a:stretch/>
        </p:blipFill>
        <p:spPr>
          <a:xfrm>
            <a:off x="5796136" y="2420888"/>
            <a:ext cx="3024336" cy="241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570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FDF27A-0893-4198-AA00-1C8ED80AEB01}"/>
              </a:ext>
            </a:extLst>
          </p:cNvPr>
          <p:cNvSpPr txBox="1">
            <a:spLocks/>
          </p:cNvSpPr>
          <p:nvPr/>
        </p:nvSpPr>
        <p:spPr>
          <a:xfrm>
            <a:off x="142374" y="1061468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Kalium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994DD-E791-4F2D-9143-DE95A0B8B0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7244" b="494"/>
          <a:stretch/>
        </p:blipFill>
        <p:spPr>
          <a:xfrm>
            <a:off x="5796136" y="2420888"/>
            <a:ext cx="3024336" cy="241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FA0A76-C9C9-4F30-97F4-37AFA6D87289}"/>
              </a:ext>
            </a:extLst>
          </p:cNvPr>
          <p:cNvSpPr txBox="1">
            <a:spLocks/>
          </p:cNvSpPr>
          <p:nvPr/>
        </p:nvSpPr>
        <p:spPr>
          <a:xfrm>
            <a:off x="142374" y="1619240"/>
            <a:ext cx="5077698" cy="43847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Menjaga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potensial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membran</a:t>
            </a:r>
            <a:endParaRPr lang="en-US" sz="19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 </a:t>
            </a:r>
            <a:r>
              <a:rPr lang="id-ID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kation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utama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N </a:t>
            </a:r>
            <a:r>
              <a:rPr lang="id-ID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kation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utama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luar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endParaRPr lang="en-US" sz="19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 di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dlm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30x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lebih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tinggi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dibanding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luar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endParaRPr lang="en-US" sz="19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Na di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luar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10x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lebih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tinggi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dibanding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dlm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endParaRPr lang="en-US" sz="19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Perbedaan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konsentrasi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gradien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elektrokimiawi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membran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potensial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membran</a:t>
            </a:r>
            <a:endParaRPr lang="en-US" sz="19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Potensial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membran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penting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dalam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penyampaian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sinyal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untuk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komunikasi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antar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sel</a:t>
            </a:r>
            <a:r>
              <a:rPr lang="id-ID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yaitu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sel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saraf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Sbg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kofaktor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contoh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: p</a:t>
            </a:r>
            <a:r>
              <a:rPr lang="id-ID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ruvat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kinase (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metabolisme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karbohidrat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Wingdings 2"/>
              <a:buChar char=""/>
              <a:defRPr/>
            </a:pPr>
            <a:endParaRPr lang="id-ID" sz="19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45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9FFB55-D004-4100-B02C-E994C39197C1}"/>
              </a:ext>
            </a:extLst>
          </p:cNvPr>
          <p:cNvSpPr txBox="1">
            <a:spLocks/>
          </p:cNvSpPr>
          <p:nvPr/>
        </p:nvSpPr>
        <p:spPr>
          <a:xfrm>
            <a:off x="827584" y="1455216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Fosfor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30443-BDB4-4BFB-920C-5A57E8C36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3437351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FEB6B-3FEF-4C8D-8B68-C7C750542B5A}"/>
              </a:ext>
            </a:extLst>
          </p:cNvPr>
          <p:cNvSpPr txBox="1"/>
          <p:nvPr/>
        </p:nvSpPr>
        <p:spPr>
          <a:xfrm>
            <a:off x="3595109" y="1628666"/>
            <a:ext cx="56166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Terdapat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22% dari seluruh mineral yg ada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Sekitar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80% 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dalam bentuk kalsium fosfat kristal yg tdk larut yg memberikan kekuatan pada gigi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berikatan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lipid, protein,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karbohidrat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seny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awa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lain d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otot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terdistribusi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seny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awa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kimia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Kira-kira 70% dari fosfor yg berada dalam makanan dapat diserap tubuh.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Sumber : susu, keju, daging, kacang-kacangan, dan padi-padian</a:t>
            </a:r>
          </a:p>
          <a:p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453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922C23-4BC3-4315-A02D-6DEEC4A3FF85}"/>
              </a:ext>
            </a:extLst>
          </p:cNvPr>
          <p:cNvSpPr txBox="1">
            <a:spLocks/>
          </p:cNvSpPr>
          <p:nvPr/>
        </p:nvSpPr>
        <p:spPr>
          <a:xfrm>
            <a:off x="827584" y="1455216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Fosfor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59C153-F0E8-4328-BB50-EA761AABF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3437351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465799-E4C8-42D7-920C-07D61803786D}"/>
              </a:ext>
            </a:extLst>
          </p:cNvPr>
          <p:cNvSpPr txBox="1">
            <a:spLocks/>
          </p:cNvSpPr>
          <p:nvPr/>
        </p:nvSpPr>
        <p:spPr>
          <a:xfrm>
            <a:off x="3606789" y="1619240"/>
            <a:ext cx="5239531" cy="29081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Metabolisme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Ratio Ca : P diet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mempengaruhi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absorpsi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ekskresinya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Jika salah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diberikan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jumlah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ekskresi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g lain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meningkat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Penyerapan akan lebih baik bila fosfor dan Ca dikonsumsi dalam jumlah yg sama. </a:t>
            </a:r>
          </a:p>
          <a:p>
            <a:pPr>
              <a:buFontTx/>
              <a:buChar char="-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Penyerapan fosfor dibantu oleh vitamin D dan disekresi melalui urin. </a:t>
            </a:r>
          </a:p>
          <a:p>
            <a:pPr>
              <a:buFontTx/>
              <a:buChar char="-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Kekurangan : demineralisasi tulang dan terjadi pertumbuhan yg kurang baik.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4335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B58F39-69AE-4120-8BAA-83E3CC604550}"/>
              </a:ext>
            </a:extLst>
          </p:cNvPr>
          <p:cNvSpPr txBox="1">
            <a:spLocks/>
          </p:cNvSpPr>
          <p:nvPr/>
        </p:nvSpPr>
        <p:spPr>
          <a:xfrm>
            <a:off x="528343" y="1256160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Klorida </a:t>
            </a:r>
          </a:p>
        </p:txBody>
      </p:sp>
      <p:pic>
        <p:nvPicPr>
          <p:cNvPr id="3" name="Picture 2" descr="Hasil gambar untuk metabolisme klorida dalam tubuh">
            <a:extLst>
              <a:ext uri="{FF2B5EF4-FFF2-40B4-BE49-F238E27FC236}">
                <a16:creationId xmlns:a16="http://schemas.microsoft.com/office/drawing/2014/main" id="{FC24EC30-677F-4521-B5BE-676D6401D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4159" y="5006054"/>
            <a:ext cx="1500497" cy="144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DE5D64-4553-4BFA-B1E2-24ADE5949D20}"/>
              </a:ext>
            </a:extLst>
          </p:cNvPr>
          <p:cNvSpPr txBox="1">
            <a:spLocks/>
          </p:cNvSpPr>
          <p:nvPr/>
        </p:nvSpPr>
        <p:spPr>
          <a:xfrm>
            <a:off x="642910" y="1861103"/>
            <a:ext cx="8105554" cy="40998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Merupakan </a:t>
            </a:r>
            <a:r>
              <a:rPr lang="id-ID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anion utama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cairan </a:t>
            </a:r>
            <a:r>
              <a:rPr lang="id-ID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ekstraseluler</a:t>
            </a:r>
          </a:p>
          <a:p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Paling banyak terdapat dalam </a:t>
            </a:r>
            <a:r>
              <a:rPr lang="id-ID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cairan serebrospinal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(otak dan sumsum tulang belakang), lambung, pankreas</a:t>
            </a:r>
          </a:p>
          <a:p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Jumlah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0,15% berat tubuh</a:t>
            </a:r>
          </a:p>
          <a:p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Sumber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garam dapur dan makanan yang diawetkan</a:t>
            </a:r>
          </a:p>
          <a:p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Absorpsi &amp; ekskresi 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dilakukan di usus halus bersamaan dg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natrium, dan eksresi dilakukan melalui urin.</a:t>
            </a:r>
          </a:p>
          <a:p>
            <a:endParaRPr lang="id-ID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E9CA3-E51F-4458-BC4B-01023EECF779}"/>
              </a:ext>
            </a:extLst>
          </p:cNvPr>
          <p:cNvSpPr txBox="1">
            <a:spLocks/>
          </p:cNvSpPr>
          <p:nvPr/>
        </p:nvSpPr>
        <p:spPr>
          <a:xfrm>
            <a:off x="-540568" y="4653136"/>
            <a:ext cx="3768472" cy="5040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Fungsi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333B28-AD8C-4B26-8B17-F6B8155ED7F8}"/>
              </a:ext>
            </a:extLst>
          </p:cNvPr>
          <p:cNvSpPr txBox="1">
            <a:spLocks/>
          </p:cNvSpPr>
          <p:nvPr/>
        </p:nvSpPr>
        <p:spPr>
          <a:xfrm>
            <a:off x="642910" y="5296860"/>
            <a:ext cx="6419381" cy="11519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Memelihara keseimbangan cairan elektrolit</a:t>
            </a:r>
          </a:p>
          <a:p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Menjaga keseimbangan asam-basa terutama kondisi asam lambung</a:t>
            </a:r>
          </a:p>
          <a:p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190060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" y="0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E557C9-E48E-48F9-B457-1CA38E64A043}"/>
              </a:ext>
            </a:extLst>
          </p:cNvPr>
          <p:cNvSpPr txBox="1">
            <a:spLocks/>
          </p:cNvSpPr>
          <p:nvPr/>
        </p:nvSpPr>
        <p:spPr>
          <a:xfrm>
            <a:off x="3419872" y="213902"/>
            <a:ext cx="4253096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Mikromineral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CC7F72-E71C-492E-AB17-869977EC2E45}"/>
              </a:ext>
            </a:extLst>
          </p:cNvPr>
          <p:cNvSpPr txBox="1">
            <a:spLocks/>
          </p:cNvSpPr>
          <p:nvPr/>
        </p:nvSpPr>
        <p:spPr>
          <a:xfrm>
            <a:off x="1228870" y="1544192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Zinc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5D835-E34E-466D-8F63-635B556E46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9" y="2109592"/>
            <a:ext cx="3672665" cy="286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4E6A6C-F9B2-4988-8419-783A11E8FF69}"/>
              </a:ext>
            </a:extLst>
          </p:cNvPr>
          <p:cNvSpPr/>
          <p:nvPr/>
        </p:nvSpPr>
        <p:spPr>
          <a:xfrm>
            <a:off x="4139952" y="2053480"/>
            <a:ext cx="47910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erupa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komponen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esensial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enzim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alkohol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DH,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alkalin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fosfatase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carbonik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anhidrase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prokarboksipeptidase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SOD</a:t>
            </a:r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Dibutuhkan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pembentukan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substansi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genetik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dlm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reproduksi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biologis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Diperlukan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</a:t>
            </a:r>
            <a:r>
              <a:rPr lang="id-ID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id-ID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sintesis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DNA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RNA</a:t>
            </a:r>
            <a:endParaRPr lang="id-ID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Acetazolamid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menghambat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aktivitas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berikatan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atom Zn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terdapat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dlm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enzim</a:t>
            </a:r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iperlukan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mempertahankan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kadar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normal vitamin A plasma </a:t>
            </a:r>
          </a:p>
        </p:txBody>
      </p:sp>
    </p:spTree>
    <p:extLst>
      <p:ext uri="{BB962C8B-B14F-4D97-AF65-F5344CB8AC3E}">
        <p14:creationId xmlns:p14="http://schemas.microsoft.com/office/powerpoint/2010/main" val="254764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pic>
        <p:nvPicPr>
          <p:cNvPr id="3" name="Picture 5" descr="C:\Users\Suryani\Pictures\doa-belajar.jpg">
            <a:extLst>
              <a:ext uri="{FF2B5EF4-FFF2-40B4-BE49-F238E27FC236}">
                <a16:creationId xmlns:a16="http://schemas.microsoft.com/office/drawing/2014/main" id="{D347BA10-27A3-4BD1-BD37-3F8B59415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23" y="1409700"/>
            <a:ext cx="7858151" cy="18573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D47812-F959-4BE9-ACE9-9A317F846435}"/>
              </a:ext>
            </a:extLst>
          </p:cNvPr>
          <p:cNvSpPr/>
          <p:nvPr/>
        </p:nvSpPr>
        <p:spPr>
          <a:xfrm>
            <a:off x="857250" y="3500438"/>
            <a:ext cx="7858125" cy="2214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Kami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ridho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Allah SWT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sebagai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Tuhanku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Islam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sebagai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agamaku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Nabi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Muhammad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sebagai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Nabi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Rasul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Allah,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tambahkanlah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kepadaku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ilmu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berikanlah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kefahaman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15107-681C-4CE2-A7A1-AFA84FFA86D3}"/>
              </a:ext>
            </a:extLst>
          </p:cNvPr>
          <p:cNvSpPr txBox="1"/>
          <p:nvPr/>
        </p:nvSpPr>
        <p:spPr>
          <a:xfrm>
            <a:off x="2843808" y="214290"/>
            <a:ext cx="46085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500" b="1"/>
              <a:t>DOA BELAJAR</a:t>
            </a:r>
          </a:p>
        </p:txBody>
      </p:sp>
    </p:spTree>
    <p:extLst>
      <p:ext uri="{BB962C8B-B14F-4D97-AF65-F5344CB8AC3E}">
        <p14:creationId xmlns:p14="http://schemas.microsoft.com/office/powerpoint/2010/main" val="20171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7247FA-5349-42F2-B278-CFDAFAE2B48A}"/>
              </a:ext>
            </a:extLst>
          </p:cNvPr>
          <p:cNvSpPr/>
          <p:nvPr/>
        </p:nvSpPr>
        <p:spPr>
          <a:xfrm>
            <a:off x="4013505" y="1268760"/>
            <a:ext cx="48245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Metabolisme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Absorpsi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Pemberian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oral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diekskresi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bersam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feses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Zn endogen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sekresi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cairan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pankreas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mengandung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karboksipeptidase</a:t>
            </a: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Akumulasi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turn over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berl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cepat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jaringan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lunak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terutama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pankreas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ginjal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limpa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EA624-45E2-4AE6-BA94-9A8DCF2F7358}"/>
              </a:ext>
            </a:extLst>
          </p:cNvPr>
          <p:cNvSpPr/>
          <p:nvPr/>
        </p:nvSpPr>
        <p:spPr>
          <a:xfrm>
            <a:off x="4227929" y="4716419"/>
            <a:ext cx="60848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Kebutuhan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1-3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: 5 mg</a:t>
            </a: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10-13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13 mg </a:t>
            </a: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Bayi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baru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lahir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0,7-5 mg</a:t>
            </a: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Dewasa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8-10 mg </a:t>
            </a: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AAEFE6-A956-4A5C-8549-940CB26D6FCD}"/>
              </a:ext>
            </a:extLst>
          </p:cNvPr>
          <p:cNvSpPr txBox="1">
            <a:spLocks/>
          </p:cNvSpPr>
          <p:nvPr/>
        </p:nvSpPr>
        <p:spPr>
          <a:xfrm>
            <a:off x="1228870" y="1544192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Zinc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14455E-06F6-4679-875F-9D816F860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9" y="2109592"/>
            <a:ext cx="3672665" cy="286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8546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5F488-C011-42A5-AF08-3109405A3695}"/>
              </a:ext>
            </a:extLst>
          </p:cNvPr>
          <p:cNvSpPr txBox="1">
            <a:spLocks/>
          </p:cNvSpPr>
          <p:nvPr/>
        </p:nvSpPr>
        <p:spPr>
          <a:xfrm>
            <a:off x="1187623" y="1544192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Zinc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7DAF25-7E97-4F38-AEAD-BDA70748148E}"/>
              </a:ext>
            </a:extLst>
          </p:cNvPr>
          <p:cNvSpPr txBox="1">
            <a:spLocks/>
          </p:cNvSpPr>
          <p:nvPr/>
        </p:nvSpPr>
        <p:spPr>
          <a:xfrm>
            <a:off x="3890662" y="2636912"/>
            <a:ext cx="5256584" cy="37251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daging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telur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sea food, whole grain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Defisiensi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Zn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perubahan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biokimia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dipengaruhi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enzim-enzim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mengandung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Zn (mis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enzim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alkohol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 DH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berperan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etiologi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sirosis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7B6E4-1D32-4764-9453-D884C05B62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9" y="2109592"/>
            <a:ext cx="3672665" cy="286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636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9FB46B-57A1-448C-9910-9A4ABEB9E092}"/>
              </a:ext>
            </a:extLst>
          </p:cNvPr>
          <p:cNvSpPr txBox="1">
            <a:spLocks/>
          </p:cNvSpPr>
          <p:nvPr/>
        </p:nvSpPr>
        <p:spPr>
          <a:xfrm>
            <a:off x="1074078" y="1175398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Besi (Fe)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CCB89-5F24-44E4-B352-849A531EB5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20" y="2204864"/>
            <a:ext cx="3288813" cy="2749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2678DD-09ED-4B3B-BEC7-5C3C99048260}"/>
              </a:ext>
            </a:extLst>
          </p:cNvPr>
          <p:cNvSpPr txBox="1">
            <a:spLocks/>
          </p:cNvSpPr>
          <p:nvPr/>
        </p:nvSpPr>
        <p:spPr>
          <a:xfrm>
            <a:off x="346153" y="1751462"/>
            <a:ext cx="5200267" cy="4572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Kadar besi dalam tubuh relatif kecil</a:t>
            </a:r>
          </a:p>
          <a:p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Pada laki-laki dewasa : 40-50 mg/kg BB</a:t>
            </a:r>
          </a:p>
          <a:p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Pada wanita dewasa : 35-50 mg/kg BB</a:t>
            </a:r>
          </a:p>
          <a:p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60-70% digolongkan sebagai esensial </a:t>
            </a:r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Hb</a:t>
            </a:r>
          </a:p>
          <a:p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20% disimpan dalam hati, sumsum tulang belakang dalam limpa sebagai feritin dan hemosiderin. Pada plasma darah besi terdapat sebagai transferin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514350" indent="-514350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Proses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respirasi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seluler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heme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komponen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esensial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mioglobin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cytokrom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enzim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katalase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peroksidase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heme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terikat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protein : NADH DH,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suksinat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DH, protein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sulfur</a:t>
            </a:r>
          </a:p>
          <a:p>
            <a:pPr>
              <a:buFont typeface="Arial" panose="020B0604020202020204" pitchFamily="34" charset="0"/>
              <a:buNone/>
            </a:pPr>
            <a:endParaRPr lang="en-US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21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2134A1-3125-4888-AF95-B196008E94B4}"/>
              </a:ext>
            </a:extLst>
          </p:cNvPr>
          <p:cNvSpPr txBox="1">
            <a:spLocks/>
          </p:cNvSpPr>
          <p:nvPr/>
        </p:nvSpPr>
        <p:spPr>
          <a:xfrm>
            <a:off x="1074078" y="1175398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Besi (Fe)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E1CE8-37CA-4944-B5D6-4C511C0D82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20" y="2204864"/>
            <a:ext cx="3288813" cy="2749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24699B-872C-402D-9DCD-ED84971DFD68}"/>
              </a:ext>
            </a:extLst>
          </p:cNvPr>
          <p:cNvSpPr txBox="1">
            <a:spLocks/>
          </p:cNvSpPr>
          <p:nvPr/>
        </p:nvSpPr>
        <p:spPr>
          <a:xfrm>
            <a:off x="251521" y="1887848"/>
            <a:ext cx="5472608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Besi berperan utk transpor oksigen dari paru-paru ke jaringan </a:t>
            </a:r>
          </a:p>
          <a:p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Respirasi sel</a:t>
            </a:r>
          </a:p>
          <a:p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Mengganti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hilang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bersama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urin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feses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keringat,darah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menstruasi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hamil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menyusui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Kebutuhan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tertinggi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pertama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kehidupan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pertumbuhan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meningkat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adolescence</a:t>
            </a:r>
          </a:p>
          <a:p>
            <a:pPr>
              <a:buFont typeface="Arial" panose="020B0604020202020204" pitchFamily="34" charset="0"/>
              <a:buNone/>
            </a:pPr>
            <a:endParaRPr lang="en-US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88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08616-F82A-4ECB-810B-578D687DCC75}"/>
              </a:ext>
            </a:extLst>
          </p:cNvPr>
          <p:cNvSpPr txBox="1">
            <a:spLocks/>
          </p:cNvSpPr>
          <p:nvPr/>
        </p:nvSpPr>
        <p:spPr>
          <a:xfrm>
            <a:off x="1074078" y="1175398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Besi (Fe)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7B61F-1D03-4D89-A5F2-E3CA9757C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20" y="2204864"/>
            <a:ext cx="3288813" cy="2749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6DDC62-FCD5-49F2-B5C9-C91F1171E40B}"/>
              </a:ext>
            </a:extLst>
          </p:cNvPr>
          <p:cNvSpPr txBox="1">
            <a:spLocks/>
          </p:cNvSpPr>
          <p:nvPr/>
        </p:nvSpPr>
        <p:spPr>
          <a:xfrm>
            <a:off x="173978" y="1894338"/>
            <a:ext cx="5544616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Mekanisme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absorpsi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besi</a:t>
            </a:r>
            <a:endParaRPr lang="id-ID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Unsur besi diserap melalui dinding usus dlm bentuk ion ferro 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disimpan dlm hati, limpa, sumsum tulang belakang  dibawa oleh plasma darah ke seluruh jaringan tubuh dalam bentuk kompleks besi-protein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Penyerapan besi dibantu oleh keasaman cairan lambung dan vitamin 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452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841B19-82B8-44EA-9FD9-18A5E4583172}"/>
              </a:ext>
            </a:extLst>
          </p:cNvPr>
          <p:cNvSpPr txBox="1">
            <a:spLocks/>
          </p:cNvSpPr>
          <p:nvPr/>
        </p:nvSpPr>
        <p:spPr>
          <a:xfrm>
            <a:off x="1074078" y="1175398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Besi (Fe)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D971A5-7815-41B2-895E-713A7CEEDC3F}"/>
              </a:ext>
            </a:extLst>
          </p:cNvPr>
          <p:cNvSpPr txBox="1">
            <a:spLocks/>
          </p:cNvSpPr>
          <p:nvPr/>
        </p:nvSpPr>
        <p:spPr>
          <a:xfrm>
            <a:off x="239386" y="2636912"/>
            <a:ext cx="5413800" cy="28843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Anemia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defisiensi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terikat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protein plasma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kadar sel darah rendah</a:t>
            </a:r>
            <a:endParaRPr 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Sumber : hati, daging, kuning telur, sayuran berwarna hijau, kacang-kacangan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73428-B569-4CDA-9BA3-E3C9839E45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20" y="2204864"/>
            <a:ext cx="3288813" cy="2749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5624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B33D6-7597-4C28-A8AF-D9853D5951F0}"/>
              </a:ext>
            </a:extLst>
          </p:cNvPr>
          <p:cNvSpPr txBox="1">
            <a:spLocks/>
          </p:cNvSpPr>
          <p:nvPr/>
        </p:nvSpPr>
        <p:spPr>
          <a:xfrm>
            <a:off x="4355976" y="245461"/>
            <a:ext cx="187220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Iodium 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5E26274-5B4F-4A86-9AB7-4D881A53BCA1}"/>
              </a:ext>
            </a:extLst>
          </p:cNvPr>
          <p:cNvSpPr txBox="1">
            <a:spLocks/>
          </p:cNvSpPr>
          <p:nvPr/>
        </p:nvSpPr>
        <p:spPr>
          <a:xfrm>
            <a:off x="503547" y="1312223"/>
            <a:ext cx="6732749" cy="43195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Iodium : bagian dari hormon kalenjar tiroid.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Tubuh mengandung 20-30 mg iodium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60% berada dalam kalenjar tiroid dan selebihnya tersebar di jaringan-jaringan tubuh, terutama di ovarium, otot, dan darah.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Iodium dalam bentuk iodida mudah diserap melalui dinding usus dan disekresi terutama melalui urin.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Hasil serapan dibawa oleh darah ke kalenjar tiroid untuk pembentukan hormon.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Kebutuhan iodium orang dewasa : 100-200 µg/hari, anak-anak : 50 µg/hari, bayi : 20-40 µg/hari.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Sumber : ikan, kerang, dan tumbuh-tumbuhan yang hidup di daerah pantai.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4968C-66E4-47D1-836D-16189DA55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74" y="4887873"/>
            <a:ext cx="2257795" cy="156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572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6D7F80-4FDE-4FC4-A062-929EC7E251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" b="9051"/>
          <a:stretch/>
        </p:blipFill>
        <p:spPr>
          <a:xfrm>
            <a:off x="1907704" y="0"/>
            <a:ext cx="5790428" cy="641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02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0F302B-6C44-43CD-BD65-A352C6D19063}"/>
              </a:ext>
            </a:extLst>
          </p:cNvPr>
          <p:cNvSpPr/>
          <p:nvPr/>
        </p:nvSpPr>
        <p:spPr>
          <a:xfrm>
            <a:off x="234384" y="1382286"/>
            <a:ext cx="86752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Iodium diabsorbsi dengan mudah dalam bentuk iodida, di dalam darah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Iodium 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bagian integral dari 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hormon triidotironin tiroid (T3) dan tetraiodotironin atau hormon tiroksin (T4)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Kebanyakan T4 dan T3 diangkut dalam bentuk terikat protein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Penangkapan iodida oleh kelenjar tiroid tersebut dilakukan oleh alat transpor yang dinamakan pompa iodium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Pembentukan kedua hormon tersebut diatur oleh hipotalamus yang dikeluarkan kalenjar pituitari.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T3 dan T4 yang terbentuk diatur oleh hormon yang merangsang tiroid yaitu </a:t>
            </a:r>
            <a:r>
              <a:rPr lang="id-ID" sz="2000" i="1" dirty="0">
                <a:latin typeface="Arial" panose="020B0604020202020204" pitchFamily="34" charset="0"/>
                <a:cs typeface="Arial" panose="020B0604020202020204" pitchFamily="34" charset="0"/>
              </a:rPr>
              <a:t>thyroid stimulating hormone 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(TSH) dan Tirotropin hormon (TRH)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Hormon tiroksin disimpan di hati kemudian didistribusi pada sel sasaran yang butuh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Eksresi iodium melalui saluran kencing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1F12C-556E-4A55-8E99-495771FA2F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74" y="4887873"/>
            <a:ext cx="2257795" cy="156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309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5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5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pic>
        <p:nvPicPr>
          <p:cNvPr id="6" name="Thyroid Gland- Thyroid Hormone Synthesis">
            <a:hlinkClick r:id="" action="ppaction://media"/>
            <a:extLst>
              <a:ext uri="{FF2B5EF4-FFF2-40B4-BE49-F238E27FC236}">
                <a16:creationId xmlns:a16="http://schemas.microsoft.com/office/drawing/2014/main" id="{98187613-FD19-42D4-9591-5A478A17B3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53" y="-18202"/>
            <a:ext cx="9144000" cy="687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7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F96693-D7F5-45B9-8583-1F3356847311}"/>
              </a:ext>
            </a:extLst>
          </p:cNvPr>
          <p:cNvSpPr txBox="1"/>
          <p:nvPr/>
        </p:nvSpPr>
        <p:spPr>
          <a:xfrm>
            <a:off x="3203848" y="214290"/>
            <a:ext cx="4752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000" b="1" dirty="0"/>
              <a:t>TOPIK BAHASAN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B62AF-2A44-4786-BA4E-7C99D9F1E122}"/>
              </a:ext>
            </a:extLst>
          </p:cNvPr>
          <p:cNvSpPr txBox="1"/>
          <p:nvPr/>
        </p:nvSpPr>
        <p:spPr>
          <a:xfrm>
            <a:off x="467544" y="1790263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Pengertian mineral</a:t>
            </a:r>
          </a:p>
          <a:p>
            <a:pPr marL="457200" indent="-457200">
              <a:buFont typeface="+mj-lt"/>
              <a:buAutoNum type="arabicPeriod"/>
            </a:pP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Fungsi mineral dalam tubuh</a:t>
            </a:r>
          </a:p>
          <a:p>
            <a:pPr marL="457200" indent="-457200">
              <a:buFont typeface="+mj-lt"/>
              <a:buAutoNum type="arabicPeriod"/>
            </a:pP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Jenis-jenis mineral</a:t>
            </a:r>
          </a:p>
          <a:p>
            <a:pPr marL="457200" indent="-457200">
              <a:buFont typeface="+mj-lt"/>
              <a:buAutoNum type="arabicPeriod"/>
            </a:pP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Metabolisme mineral</a:t>
            </a:r>
          </a:p>
        </p:txBody>
      </p:sp>
      <p:pic>
        <p:nvPicPr>
          <p:cNvPr id="4" name="Picture 2" descr="Hasil gambar untuk metabolisme klorida dalam tubuh">
            <a:extLst>
              <a:ext uri="{FF2B5EF4-FFF2-40B4-BE49-F238E27FC236}">
                <a16:creationId xmlns:a16="http://schemas.microsoft.com/office/drawing/2014/main" id="{A4D66970-CFA4-4FCC-BD3E-AEF147B0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13963" b="16507"/>
          <a:stretch/>
        </p:blipFill>
        <p:spPr bwMode="auto">
          <a:xfrm>
            <a:off x="4954530" y="4163910"/>
            <a:ext cx="4163708" cy="226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837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EC534C6B-4866-4601-96D3-3ED511DA1253}"/>
              </a:ext>
            </a:extLst>
          </p:cNvPr>
          <p:cNvSpPr txBox="1">
            <a:spLocks/>
          </p:cNvSpPr>
          <p:nvPr/>
        </p:nvSpPr>
        <p:spPr>
          <a:xfrm>
            <a:off x="484931" y="1138238"/>
            <a:ext cx="8174135" cy="43195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Iodium = elemen esensial hormon tiroid yang berperan penting pada perkembangan, pertumbuhan, dan metabolisme tubuh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Asupan iodium berperan mengembalikan ke kondisi normal dari kondisi hipotiroid dengan mengaktifkan mekanisme </a:t>
            </a:r>
            <a:r>
              <a:rPr lang="id-ID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negative feedback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 hipotalamus dan kalenjar hipofisis di otak.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iperlukan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sintesis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hormon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tiroi</a:t>
            </a: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engontrol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kecepatan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tiap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penggunaan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oksigen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mengontrol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kecepatan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pelepasan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energi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zat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gizi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mber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energi</a:t>
            </a:r>
            <a:endParaRPr 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eproduksi</a:t>
            </a:r>
            <a:endParaRPr 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embentukan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mera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Sintesi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protein dan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absorbsi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karbohidrat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saluran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cerna</a:t>
            </a:r>
            <a:endParaRPr 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Sintesa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kolesterol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darah</a:t>
            </a:r>
            <a:endParaRPr 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861600-AA20-44C6-886A-D96C21286176}"/>
              </a:ext>
            </a:extLst>
          </p:cNvPr>
          <p:cNvSpPr txBox="1">
            <a:spLocks/>
          </p:cNvSpPr>
          <p:nvPr/>
        </p:nvSpPr>
        <p:spPr>
          <a:xfrm>
            <a:off x="3491880" y="180119"/>
            <a:ext cx="439248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FUNGSI IODIUM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7E96D-7420-48C7-9DE7-9509732654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74" y="4887873"/>
            <a:ext cx="2257795" cy="156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4826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3DB1DB-C95F-46CA-A8B4-5DF38AEC66C2}"/>
              </a:ext>
            </a:extLst>
          </p:cNvPr>
          <p:cNvSpPr txBox="1"/>
          <p:nvPr/>
        </p:nvSpPr>
        <p:spPr>
          <a:xfrm>
            <a:off x="268549" y="1856034"/>
            <a:ext cx="86044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id-ID" sz="2000" dirty="0">
                <a:latin typeface="Arial" panose="020B0604020202020204" pitchFamily="34" charset="0"/>
                <a:cs typeface="Arial" panose="020B0604020202020204" pitchFamily="34" charset="0"/>
              </a:rPr>
              <a:t>Defisiensi iodium : pembesaran kalenjar tiroid yg mengakibatkan pembengkakan pada bagian leher. 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Defisiensi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jangka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lama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hypertrophy thyroid </a:t>
            </a:r>
            <a:endParaRPr lang="id-ID" sz="2000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d-ID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957DB4-232F-4C80-8234-BE6CA500C0BD}"/>
              </a:ext>
            </a:extLst>
          </p:cNvPr>
          <p:cNvSpPr txBox="1">
            <a:spLocks/>
          </p:cNvSpPr>
          <p:nvPr/>
        </p:nvSpPr>
        <p:spPr>
          <a:xfrm>
            <a:off x="3491880" y="180119"/>
            <a:ext cx="439248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DEFISIENSI IODIUM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0A719-DEDE-4F52-A2AA-E5EA5DA4FD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74" y="4887873"/>
            <a:ext cx="2257795" cy="156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5280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019ECC-011D-48FF-B2AF-F220307D4DF0}"/>
              </a:ext>
            </a:extLst>
          </p:cNvPr>
          <p:cNvSpPr txBox="1">
            <a:spLocks/>
          </p:cNvSpPr>
          <p:nvPr/>
        </p:nvSpPr>
        <p:spPr>
          <a:xfrm>
            <a:off x="3491880" y="180119"/>
            <a:ext cx="306587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Tembaga (Cu)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4F6B4-3B78-4CCD-98D0-26DB59B5A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95" y="1450301"/>
            <a:ext cx="6880809" cy="458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8399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5055A1-E3CB-4269-950E-C801DD58BBFE}"/>
              </a:ext>
            </a:extLst>
          </p:cNvPr>
          <p:cNvSpPr txBox="1">
            <a:spLocks/>
          </p:cNvSpPr>
          <p:nvPr/>
        </p:nvSpPr>
        <p:spPr>
          <a:xfrm>
            <a:off x="174761" y="1366669"/>
            <a:ext cx="8645712" cy="39014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id-ID" sz="2500" dirty="0"/>
              <a:t>Tembaga </a:t>
            </a:r>
            <a:r>
              <a:rPr lang="id-ID" sz="2500" dirty="0">
                <a:sym typeface="Wingdings" panose="05000000000000000000" pitchFamily="2" charset="2"/>
              </a:rPr>
              <a:t> </a:t>
            </a:r>
            <a:r>
              <a:rPr lang="id-ID" sz="2500" dirty="0"/>
              <a:t>mineral mikro yang berperan dalam kofaktor protein dan enzim </a:t>
            </a:r>
            <a:r>
              <a:rPr lang="id-ID" sz="2500" dirty="0">
                <a:sym typeface="Wingdings" panose="05000000000000000000" pitchFamily="2" charset="2"/>
              </a:rPr>
              <a:t> </a:t>
            </a:r>
            <a:r>
              <a:rPr lang="id-ID" sz="2500" dirty="0"/>
              <a:t> penghasil energi, transport oksigen, hematopoiesis, metabolisme seluler, transduksi sinyal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500" dirty="0"/>
              <a:t>Di dalam tubuh: 100 mg tembaga (banyak terdapat di hati, ginjal, dan jantung)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500" dirty="0"/>
              <a:t>Terdapat dalam bentuk kupro (Cu+) atau kupro (Cu2+)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500" dirty="0"/>
              <a:t>Kebutuhan harian: 0,5-1,5 mg/hari</a:t>
            </a:r>
            <a:br>
              <a:rPr lang="id-ID" sz="2500" dirty="0"/>
            </a:br>
            <a:endParaRPr lang="id-ID" sz="2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9CB29-751E-48FD-BF8F-A8B6238BD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27" y="4948386"/>
            <a:ext cx="3028950" cy="150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8626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516C78-220B-41A8-A9A4-DD979B0AE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b="9050"/>
          <a:stretch/>
        </p:blipFill>
        <p:spPr>
          <a:xfrm>
            <a:off x="1763688" y="0"/>
            <a:ext cx="58326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8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83857B-7450-4B20-A5FB-A117325D65F2}"/>
              </a:ext>
            </a:extLst>
          </p:cNvPr>
          <p:cNvSpPr txBox="1">
            <a:spLocks/>
          </p:cNvSpPr>
          <p:nvPr/>
        </p:nvSpPr>
        <p:spPr>
          <a:xfrm>
            <a:off x="174760" y="1366669"/>
            <a:ext cx="8937191" cy="39014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Fungsi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Mempertahankan myelin dalam sistem syaraf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Mencegah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anemia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cara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 lvl="2">
              <a:buFont typeface="Courier New" pitchFamily="49" charset="0"/>
              <a:buChar char="o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mem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antu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absorbsi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besi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>
              <a:buFont typeface="Courier New" pitchFamily="49" charset="0"/>
              <a:buChar char="o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Melepas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simpanan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besi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feritrin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hati</a:t>
            </a:r>
            <a:endParaRPr 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>
              <a:buFont typeface="Courier New" pitchFamily="49" charset="0"/>
              <a:buChar char="o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Maturasi sel eritrosit dan proses pembentukan Hb.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Bagian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enzim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seruloplasmin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mengoksidasi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besi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Ferro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menjadi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Ferri</a:t>
            </a:r>
            <a:endParaRPr 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  <a:defRPr/>
            </a:pP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Berfungsi sebagai enzim feroksidase selama metab Fe.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Sumber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tiram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kerang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hati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ginjal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kacang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kacangan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unggas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biji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bijian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ser</a:t>
            </a:r>
            <a:r>
              <a:rPr 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lia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coklat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A006F-5194-4AB4-9F51-ECE54C1B8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01" y="4973952"/>
            <a:ext cx="3028950" cy="150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3679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5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5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pic>
        <p:nvPicPr>
          <p:cNvPr id="6" name="Wilson disease - causes, symptoms, diagnosis, treatment &amp; pathology">
            <a:hlinkClick r:id="" action="ppaction://media"/>
            <a:extLst>
              <a:ext uri="{FF2B5EF4-FFF2-40B4-BE49-F238E27FC236}">
                <a16:creationId xmlns:a16="http://schemas.microsoft.com/office/drawing/2014/main" id="{E8FE5123-C0FF-4ACE-838A-7E3F2E0723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5064" y="0"/>
            <a:ext cx="9179063" cy="77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1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8F2162F-15B7-43C6-AECD-4BA5F17FB1C7}"/>
              </a:ext>
            </a:extLst>
          </p:cNvPr>
          <p:cNvSpPr txBox="1">
            <a:spLocks/>
          </p:cNvSpPr>
          <p:nvPr/>
        </p:nvSpPr>
        <p:spPr>
          <a:xfrm>
            <a:off x="174760" y="1366669"/>
            <a:ext cx="8937191" cy="39014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500" dirty="0"/>
              <a:t>Absorpsi tembaga terjadi di duodenum dan proksimal jejunum</a:t>
            </a:r>
          </a:p>
          <a:p>
            <a:r>
              <a:rPr lang="id-ID" sz="2500" dirty="0"/>
              <a:t>Transporter: human copper transport protein (hCTP) </a:t>
            </a:r>
            <a:r>
              <a:rPr lang="id-ID" sz="2500" dirty="0">
                <a:sym typeface="Wingdings" panose="05000000000000000000" pitchFamily="2" charset="2"/>
              </a:rPr>
              <a:t> </a:t>
            </a:r>
            <a:r>
              <a:rPr lang="id-ID" sz="2500" dirty="0"/>
              <a:t>spesifik terhadap kupro</a:t>
            </a:r>
          </a:p>
          <a:p>
            <a:r>
              <a:rPr lang="id-ID" sz="2500" dirty="0"/>
              <a:t>Tembaga disimpan dalam bentuk ikatan dengan protein metalotionein</a:t>
            </a:r>
          </a:p>
          <a:p>
            <a:r>
              <a:rPr lang="id-ID" sz="2500" dirty="0"/>
              <a:t>Organ tempat penyimpanan tembaga: hati, otak, ginjal dan jantung</a:t>
            </a:r>
            <a:br>
              <a:rPr lang="id-ID" sz="2500" dirty="0"/>
            </a:br>
            <a:br>
              <a:rPr lang="id-ID" sz="2500" dirty="0"/>
            </a:br>
            <a:endParaRPr lang="id-ID" sz="2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791BA-42E8-4724-B3F6-B67F082A1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01" y="4968686"/>
            <a:ext cx="3028950" cy="150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1312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56D8F3-304D-45A5-B93F-FACDAE8B0529}"/>
              </a:ext>
            </a:extLst>
          </p:cNvPr>
          <p:cNvSpPr txBox="1">
            <a:spLocks/>
          </p:cNvSpPr>
          <p:nvPr/>
        </p:nvSpPr>
        <p:spPr>
          <a:xfrm>
            <a:off x="318813" y="1619240"/>
            <a:ext cx="8503920" cy="55990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500" dirty="0">
                <a:latin typeface="Arial" panose="020B0604020202020204" pitchFamily="34" charset="0"/>
                <a:cs typeface="Arial" panose="020B0604020202020204" pitchFamily="34" charset="0"/>
              </a:rPr>
              <a:t>Salah satu komponen dari beberapa enzim dan penting untuk struktur tulang yang normal</a:t>
            </a:r>
          </a:p>
          <a:p>
            <a:r>
              <a:rPr lang="id-ID" sz="2500" dirty="0">
                <a:latin typeface="Arial" panose="020B0604020202020204" pitchFamily="34" charset="0"/>
                <a:cs typeface="Arial" panose="020B0604020202020204" pitchFamily="34" charset="0"/>
              </a:rPr>
              <a:t>Rata-rata tubuh manusia mengandung 12-20 mg mangan terutama pada tulang, hati, ginjal, otak, dan pankreas.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Organ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penyimpan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ginjal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hepar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sz="2500" dirty="0">
                <a:latin typeface="Arial" panose="020B0604020202020204" pitchFamily="34" charset="0"/>
                <a:cs typeface="Arial" panose="020B0604020202020204" pitchFamily="34" charset="0"/>
              </a:rPr>
              <a:t>Dalam tubuh, mangan berperan sebagai katalisator dari beberapa reaksi metabolik yang penting pada protein, karbohidrat, dan lemak.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d-ID" sz="25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d-ID" sz="25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 serum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berikatan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dg</a:t>
            </a:r>
            <a:r>
              <a:rPr lang="id-ID" sz="25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ß-globulin </a:t>
            </a:r>
            <a:endParaRPr lang="id-ID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d-ID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5388C6-9E72-45A9-9FFD-9E01A3210EC9}"/>
              </a:ext>
            </a:extLst>
          </p:cNvPr>
          <p:cNvSpPr txBox="1">
            <a:spLocks/>
          </p:cNvSpPr>
          <p:nvPr/>
        </p:nvSpPr>
        <p:spPr>
          <a:xfrm>
            <a:off x="3779912" y="245461"/>
            <a:ext cx="306587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Mangan (Mn)</a:t>
            </a:r>
          </a:p>
        </p:txBody>
      </p:sp>
    </p:spTree>
    <p:extLst>
      <p:ext uri="{BB962C8B-B14F-4D97-AF65-F5344CB8AC3E}">
        <p14:creationId xmlns:p14="http://schemas.microsoft.com/office/powerpoint/2010/main" val="713311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DFF9A8-C56B-449F-B252-F5B55A319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1"/>
          <a:stretch/>
        </p:blipFill>
        <p:spPr>
          <a:xfrm>
            <a:off x="1747360" y="0"/>
            <a:ext cx="563295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pic>
        <p:nvPicPr>
          <p:cNvPr id="2" name="Picture 2" descr="Hasil gambar untuk metabolisme klorida dalam tubuh">
            <a:extLst>
              <a:ext uri="{FF2B5EF4-FFF2-40B4-BE49-F238E27FC236}">
                <a16:creationId xmlns:a16="http://schemas.microsoft.com/office/drawing/2014/main" id="{00879B01-23DD-4AF1-B190-FA62A16E7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13963" b="16507"/>
          <a:stretch/>
        </p:blipFill>
        <p:spPr bwMode="auto">
          <a:xfrm>
            <a:off x="6156176" y="4949451"/>
            <a:ext cx="2823903" cy="1532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BD7325-B692-41C5-ACF6-55234740F6CC}"/>
              </a:ext>
            </a:extLst>
          </p:cNvPr>
          <p:cNvSpPr txBox="1">
            <a:spLocks/>
          </p:cNvSpPr>
          <p:nvPr/>
        </p:nvSpPr>
        <p:spPr>
          <a:xfrm>
            <a:off x="3419872" y="213902"/>
            <a:ext cx="4253096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Pengertian mineral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C49379-7762-49CE-9CE9-2590DFAC2859}"/>
              </a:ext>
            </a:extLst>
          </p:cNvPr>
          <p:cNvSpPr txBox="1">
            <a:spLocks/>
          </p:cNvSpPr>
          <p:nvPr/>
        </p:nvSpPr>
        <p:spPr>
          <a:xfrm>
            <a:off x="515525" y="1380819"/>
            <a:ext cx="8115402" cy="37442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Senyawa </a:t>
            </a:r>
            <a:r>
              <a:rPr lang="id-ID" sz="2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anorganik</a:t>
            </a:r>
          </a:p>
          <a:p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Tidak dapat disintesis/dibentuk oleh tubuh</a:t>
            </a:r>
          </a:p>
          <a:p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Persentasenya 4% dalam tubuh </a:t>
            </a:r>
          </a:p>
          <a:p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Bagian dari organ vital (darah, jantung, gigi, dll)</a:t>
            </a:r>
          </a:p>
          <a:p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Berdasarkan </a:t>
            </a:r>
            <a:r>
              <a:rPr lang="id-ID" sz="2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jumlah</a:t>
            </a: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yang dibutuhkan tubuh:</a:t>
            </a:r>
          </a:p>
          <a:p>
            <a:pPr lvl="1">
              <a:buFont typeface="Wingdings" pitchFamily="2" charset="2"/>
              <a:buChar char="Ø"/>
            </a:pPr>
            <a:r>
              <a:rPr lang="id-ID" sz="2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Makromineral</a:t>
            </a: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&gt;100 g/hari 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sodium,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potasium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klorida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magnesium,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kalsium</a:t>
            </a:r>
            <a:endParaRPr lang="id-ID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r>
              <a:rPr lang="id-ID" sz="2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Mikromineral</a:t>
            </a: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&lt; 100 g/hari 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tembaga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zinc, </a:t>
            </a: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fluoride</a:t>
            </a:r>
            <a:endParaRPr lang="id-ID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endParaRPr lang="id-ID" sz="28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00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2E5C6-F2B2-4897-BDFB-4C83E562BC25}"/>
              </a:ext>
            </a:extLst>
          </p:cNvPr>
          <p:cNvSpPr txBox="1">
            <a:spLocks/>
          </p:cNvSpPr>
          <p:nvPr/>
        </p:nvSpPr>
        <p:spPr>
          <a:xfrm>
            <a:off x="3347864" y="214290"/>
            <a:ext cx="306587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Fungsi Mangan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C9CD6-253B-4527-BAE8-3CFE8EE77A5D}"/>
              </a:ext>
            </a:extLst>
          </p:cNvPr>
          <p:cNvSpPr txBox="1">
            <a:spLocks/>
          </p:cNvSpPr>
          <p:nvPr/>
        </p:nvSpPr>
        <p:spPr>
          <a:xfrm>
            <a:off x="318813" y="1264043"/>
            <a:ext cx="8503920" cy="55990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Komponen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enzim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piruvat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karboksilase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SOD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mitokondria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Mengaktifasi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isositrat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DH dan b</a:t>
            </a:r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fosfotransferase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Menghambat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reaksi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lipid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peroksidasi</a:t>
            </a:r>
            <a:endParaRPr lang="id-ID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Pada metabolisme protein, Mn mengaktifkan interkonversi asam amino dengan spesifik seperti arginase, prolinase, dipeptidase</a:t>
            </a:r>
          </a:p>
          <a:p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Pada metabolisme karbohidrat, Mn berperan aktif dalam beberapa reaksi konversi pada oksidasi glukosa dan sintesis oligosakarida</a:t>
            </a:r>
          </a:p>
          <a:p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Pada metabolisme lemak, Mn berperan sebagai kofaktor dalam sintesis asam lemak rantai panjang dan kolesterol, metabolisme energi dan sintesis lemak. 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426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838350-017B-421A-AA19-E5B9CC5B2804}"/>
              </a:ext>
            </a:extLst>
          </p:cNvPr>
          <p:cNvSpPr txBox="1">
            <a:spLocks/>
          </p:cNvSpPr>
          <p:nvPr/>
        </p:nvSpPr>
        <p:spPr>
          <a:xfrm>
            <a:off x="320039" y="1275892"/>
            <a:ext cx="8503920" cy="55990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Mn diangkut oleh protein transmanganin dalam plasma</a:t>
            </a:r>
          </a:p>
          <a:p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Setelah diabsorpsi, mn dalam waktu singkat terlihat dalam empedu dan dikeluarkan melalui feses.</a:t>
            </a:r>
          </a:p>
          <a:p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Mn terdapat dalam konsentrasi tinggi dalam mitokondria dan berfungsi sebagai faktor penting untuk pengaktifan glikosiltransferase yang berperan sebagai sintesis oligosakarida, glikoprotein, dan proteoglikan.</a:t>
            </a:r>
          </a:p>
          <a:p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Mn diserap dengan baik melalui usus halus dengan mekanisme yang serupa dengan besi, termasuk transfer melalui sel mukosa ke dalam darah portal.</a:t>
            </a:r>
          </a:p>
          <a:p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Absorpsi Mn2+ meningkat pada defisiensi besi dan dapat dihambat oleh besi. Ion Mn dikirim ke hati melalui sirkulasi portal dan disana segera terajdi keseimbangan dengan Mn2+</a:t>
            </a:r>
          </a:p>
          <a:p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Pada penyakit hati, Mn menumpuk dalam hati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7AD3AD-CA24-41FC-992C-7E9512D8A587}"/>
              </a:ext>
            </a:extLst>
          </p:cNvPr>
          <p:cNvSpPr txBox="1">
            <a:spLocks/>
          </p:cNvSpPr>
          <p:nvPr/>
        </p:nvSpPr>
        <p:spPr>
          <a:xfrm>
            <a:off x="3347864" y="265853"/>
            <a:ext cx="396044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Absorpsi Mangan</a:t>
            </a:r>
          </a:p>
        </p:txBody>
      </p:sp>
    </p:spTree>
    <p:extLst>
      <p:ext uri="{BB962C8B-B14F-4D97-AF65-F5344CB8AC3E}">
        <p14:creationId xmlns:p14="http://schemas.microsoft.com/office/powerpoint/2010/main" val="145262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39497F-66F1-4AA8-B775-D1B76A1BAAD3}"/>
              </a:ext>
            </a:extLst>
          </p:cNvPr>
          <p:cNvSpPr txBox="1">
            <a:spLocks/>
          </p:cNvSpPr>
          <p:nvPr/>
        </p:nvSpPr>
        <p:spPr>
          <a:xfrm>
            <a:off x="679269" y="2133600"/>
            <a:ext cx="7781163" cy="43195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Fungsi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 lvl="1">
              <a:buFont typeface="Wingdings" pitchFamily="2" charset="2"/>
              <a:buChar char="§"/>
            </a:pP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ibutuhkan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metabolise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karbohidrat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lipid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Krom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bekerja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sama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insulin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memudahkan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masuknya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glukosa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id-ID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endParaRPr lang="id-ID" alt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Sumber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Sumber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terbaik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bahan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pangan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nabati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hasil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laut</a:t>
            </a:r>
            <a:endParaRPr lang="en-US" alt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Kandungan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Krom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tanaman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tergantung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jenis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tanaman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kandungan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Krom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tanah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id-ID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musim</a:t>
            </a:r>
            <a:endParaRPr lang="en-US" alt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d-ID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DAF954C-86D4-4F73-A7DD-B5FFB7B36E6D}"/>
              </a:ext>
            </a:extLst>
          </p:cNvPr>
          <p:cNvSpPr txBox="1">
            <a:spLocks/>
          </p:cNvSpPr>
          <p:nvPr/>
        </p:nvSpPr>
        <p:spPr>
          <a:xfrm>
            <a:off x="679269" y="1340634"/>
            <a:ext cx="306587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KROM</a:t>
            </a:r>
          </a:p>
        </p:txBody>
      </p:sp>
    </p:spTree>
    <p:extLst>
      <p:ext uri="{BB962C8B-B14F-4D97-AF65-F5344CB8AC3E}">
        <p14:creationId xmlns:p14="http://schemas.microsoft.com/office/powerpoint/2010/main" val="38225627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2C596-57CC-45AD-AE11-FDD19BC2B72F}"/>
              </a:ext>
            </a:extLst>
          </p:cNvPr>
          <p:cNvSpPr txBox="1"/>
          <p:nvPr/>
        </p:nvSpPr>
        <p:spPr>
          <a:xfrm>
            <a:off x="431539" y="1582340"/>
            <a:ext cx="8280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Boyer, R.F. 2002. 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Concepts in Biochemistry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Edisi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2. John Wiley and Sons, Inc. </a:t>
            </a:r>
            <a:r>
              <a:rPr lang="id-ID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New York.</a:t>
            </a:r>
            <a:endParaRPr lang="id-ID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Campbell, N.A., Reece, J.B.,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Mitchell, L.G. 2002.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Biologi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diterjemahkan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oleh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Lestari, R.).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Edisi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Kelima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Jilid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1.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Penerbit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Erlangga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Jakarta.</a:t>
            </a:r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Poedjiadi, A., Supriyanti, F.M.T. 2009. Dasar-Dasar Biokimia. Jakarta : UI-Press.</a:t>
            </a:r>
          </a:p>
          <a:p>
            <a:r>
              <a:rPr lang="id-ID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Yaswir dan Ferawati. 2012. Fisiologi dan Gangguan Keseimbangan Natrium, 	Kalium dan Klorida serta Pemeriksaan Laboratorium. Jurnal 	Kesehatan 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Andalas</a:t>
            </a:r>
            <a:r>
              <a:rPr lang="id-ID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1(2)</a:t>
            </a:r>
            <a:r>
              <a:rPr lang="id-ID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id-ID" dirty="0">
                <a:hlinkClick r:id="rId6"/>
              </a:rPr>
              <a:t>https://www.youtube.com/watch?v=nnfpeTURSIU&amp;t=29s</a:t>
            </a:r>
            <a:endParaRPr lang="en-US" dirty="0"/>
          </a:p>
          <a:p>
            <a:r>
              <a:rPr lang="id-ID" dirty="0">
                <a:hlinkClick r:id="rId7"/>
              </a:rPr>
              <a:t>https://www.youtube.com/watch?v=8SUUPn7ExS8</a:t>
            </a:r>
            <a:endParaRPr lang="en-US" dirty="0"/>
          </a:p>
          <a:p>
            <a:endParaRPr lang="id-ID" dirty="0"/>
          </a:p>
          <a:p>
            <a:pPr algn="just"/>
            <a:endParaRPr lang="id-ID" dirty="0"/>
          </a:p>
          <a:p>
            <a:pPr algn="just"/>
            <a:endParaRPr lang="id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171EE-2809-47B9-81FA-7EB72B83E1C4}"/>
              </a:ext>
            </a:extLst>
          </p:cNvPr>
          <p:cNvSpPr txBox="1"/>
          <p:nvPr/>
        </p:nvSpPr>
        <p:spPr>
          <a:xfrm>
            <a:off x="2902128" y="107798"/>
            <a:ext cx="4968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3000" b="1" dirty="0">
                <a:solidFill>
                  <a:srgbClr val="C00000"/>
                </a:solidFill>
              </a:rPr>
              <a:t>REFERENSI</a:t>
            </a:r>
          </a:p>
        </p:txBody>
      </p:sp>
    </p:spTree>
    <p:extLst>
      <p:ext uri="{BB962C8B-B14F-4D97-AF65-F5344CB8AC3E}">
        <p14:creationId xmlns:p14="http://schemas.microsoft.com/office/powerpoint/2010/main" val="930225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ARTWORK\UNISA\BRAND BOOK\CDR\__MASTER TEMPLATE\TEMPLATE PPT\JPG\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880" y="2780928"/>
            <a:ext cx="2071702" cy="236364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55423" y="1484784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rgbClr val="00B050"/>
                </a:solidFill>
              </a:rPr>
              <a:t>SELAMAT BELAJAR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9E2F50C9-A4B2-44E9-A73B-51ADB9D171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584644"/>
              </p:ext>
            </p:extLst>
          </p:nvPr>
        </p:nvGraphicFramePr>
        <p:xfrm>
          <a:off x="396762" y="1988840"/>
          <a:ext cx="835292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2AC5760-D15D-4CA7-840A-41C8253F6D73}"/>
              </a:ext>
            </a:extLst>
          </p:cNvPr>
          <p:cNvSpPr txBox="1"/>
          <p:nvPr/>
        </p:nvSpPr>
        <p:spPr>
          <a:xfrm>
            <a:off x="1259632" y="479715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>
                <a:latin typeface="Comic Sans MS" panose="030F0702030302020204" pitchFamily="66" charset="0"/>
              </a:rPr>
              <a:t>MINERAL</a:t>
            </a:r>
          </a:p>
        </p:txBody>
      </p:sp>
    </p:spTree>
    <p:extLst>
      <p:ext uri="{BB962C8B-B14F-4D97-AF65-F5344CB8AC3E}">
        <p14:creationId xmlns:p14="http://schemas.microsoft.com/office/powerpoint/2010/main" val="904928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pic>
        <p:nvPicPr>
          <p:cNvPr id="2" name="Picture 2" descr="Hasil gambar untuk metabolisme klorida dalam tubuh">
            <a:extLst>
              <a:ext uri="{FF2B5EF4-FFF2-40B4-BE49-F238E27FC236}">
                <a16:creationId xmlns:a16="http://schemas.microsoft.com/office/drawing/2014/main" id="{002FB99B-7FF8-4D41-AF89-CB0C4A374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13963" b="16507"/>
          <a:stretch/>
        </p:blipFill>
        <p:spPr bwMode="auto">
          <a:xfrm>
            <a:off x="5928876" y="4729560"/>
            <a:ext cx="3009149" cy="163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E394F3-CD8E-4875-A008-7A02C95D2700}"/>
              </a:ext>
            </a:extLst>
          </p:cNvPr>
          <p:cNvSpPr txBox="1">
            <a:spLocks/>
          </p:cNvSpPr>
          <p:nvPr/>
        </p:nvSpPr>
        <p:spPr>
          <a:xfrm>
            <a:off x="3419872" y="213902"/>
            <a:ext cx="4253096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Fungsi mineral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8890BD-25B9-44E7-89B6-888181FAB9F5}"/>
              </a:ext>
            </a:extLst>
          </p:cNvPr>
          <p:cNvSpPr txBox="1">
            <a:spLocks/>
          </p:cNvSpPr>
          <p:nvPr/>
        </p:nvSpPr>
        <p:spPr>
          <a:xfrm>
            <a:off x="642910" y="1623436"/>
            <a:ext cx="8090367" cy="35282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Menjaga </a:t>
            </a:r>
            <a:r>
              <a:rPr lang="en-US" altLang="id-ID" sz="25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fungsi</a:t>
            </a:r>
            <a:r>
              <a:rPr lang="en-US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normal </a:t>
            </a:r>
            <a:r>
              <a:rPr lang="en-US" altLang="id-ID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tubuh</a:t>
            </a:r>
            <a:endParaRPr lang="en-US" altLang="id-ID" sz="2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id-ID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Mengatur </a:t>
            </a:r>
            <a:r>
              <a:rPr lang="en-US" altLang="id-ID" sz="25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kerja</a:t>
            </a:r>
            <a:r>
              <a:rPr lang="en-US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enzim</a:t>
            </a:r>
            <a:r>
              <a:rPr lang="id-ID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dalam reaksi biokimiawi </a:t>
            </a:r>
            <a:r>
              <a:rPr lang="id-ID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sebagai kofaktor</a:t>
            </a:r>
            <a:endParaRPr lang="en-US" altLang="id-ID" sz="2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id-ID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id-ID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njaga</a:t>
            </a:r>
            <a:r>
              <a:rPr lang="en-US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5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keseimbangan</a:t>
            </a:r>
            <a:r>
              <a:rPr lang="en-US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asam</a:t>
            </a:r>
            <a:r>
              <a:rPr lang="en-US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basa</a:t>
            </a:r>
            <a:endParaRPr lang="en-US" altLang="id-ID" sz="2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id-ID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id-ID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njaga </a:t>
            </a:r>
            <a:r>
              <a:rPr lang="en-US" altLang="id-ID" sz="25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kepekaan</a:t>
            </a:r>
            <a:r>
              <a:rPr lang="en-US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saraf</a:t>
            </a:r>
            <a:r>
              <a:rPr lang="en-US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otot</a:t>
            </a:r>
            <a:r>
              <a:rPr lang="id-ID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(transmisi sinyal) </a:t>
            </a:r>
            <a:r>
              <a:rPr lang="id-ID" altLang="id-ID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pesan pada </a:t>
            </a:r>
            <a:r>
              <a:rPr lang="id-ID" altLang="id-ID" sz="250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sel saraf</a:t>
            </a:r>
            <a:endParaRPr lang="id-ID" altLang="id-ID" sz="2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d-ID" sz="28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5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7D94C-04D3-4A4F-AA7B-41A41528CD2D}"/>
              </a:ext>
            </a:extLst>
          </p:cNvPr>
          <p:cNvSpPr txBox="1">
            <a:spLocks/>
          </p:cNvSpPr>
          <p:nvPr/>
        </p:nvSpPr>
        <p:spPr>
          <a:xfrm>
            <a:off x="3419872" y="213902"/>
            <a:ext cx="4253096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Makromineral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61A73-41BF-4EA5-82B2-CFFC5883DA2F}"/>
              </a:ext>
            </a:extLst>
          </p:cNvPr>
          <p:cNvSpPr txBox="1">
            <a:spLocks/>
          </p:cNvSpPr>
          <p:nvPr/>
        </p:nvSpPr>
        <p:spPr>
          <a:xfrm>
            <a:off x="436005" y="1339172"/>
            <a:ext cx="2056883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Calsium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FA964-8D62-4D9A-8361-B9288F4E1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2" y="1923200"/>
            <a:ext cx="2825392" cy="229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E5E0E1-14A2-4A76-B117-705DAE4C8177}"/>
              </a:ext>
            </a:extLst>
          </p:cNvPr>
          <p:cNvSpPr txBox="1">
            <a:spLocks/>
          </p:cNvSpPr>
          <p:nvPr/>
        </p:nvSpPr>
        <p:spPr>
          <a:xfrm>
            <a:off x="3059832" y="1758957"/>
            <a:ext cx="5884156" cy="43909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Jumlahnya p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aling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banyak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tubuh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Sebesar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99%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jaringan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keras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gig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i. Sebesar 1% berada dalam darah, cairan di luar sel dan dalam sel jaringan lunak.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Kebutuhan :</a:t>
            </a:r>
          </a:p>
          <a:p>
            <a:pPr marL="0" indent="0">
              <a:buNone/>
              <a:defRPr/>
            </a:pP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- Laki-laki/wanita &gt; 18 th : 800 mg/hari</a:t>
            </a:r>
          </a:p>
          <a:p>
            <a:pPr marL="0" indent="0">
              <a:buNone/>
              <a:defRPr/>
            </a:pP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- Wanita menyusui : 1,2 g/hari</a:t>
            </a:r>
          </a:p>
          <a:p>
            <a:pPr marL="0" indent="0">
              <a:buNone/>
              <a:defRPr/>
            </a:pP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- Bayi : 360 – 540 mg/hari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Sumber 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susu, keju, kuning telur, s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erealia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kacang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kacangan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id-ID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buncis, kol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id-ID" sz="22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id-ID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239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0A6DF-5626-41F5-A1C5-510906F99647}"/>
              </a:ext>
            </a:extLst>
          </p:cNvPr>
          <p:cNvSpPr txBox="1">
            <a:spLocks/>
          </p:cNvSpPr>
          <p:nvPr/>
        </p:nvSpPr>
        <p:spPr>
          <a:xfrm>
            <a:off x="436005" y="1339172"/>
            <a:ext cx="2056883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Calsium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0375A6-13A6-4339-B0AA-BE3D679DE17F}"/>
              </a:ext>
            </a:extLst>
          </p:cNvPr>
          <p:cNvSpPr txBox="1">
            <a:spLocks/>
          </p:cNvSpPr>
          <p:nvPr/>
        </p:nvSpPr>
        <p:spPr>
          <a:xfrm>
            <a:off x="3010121" y="1443185"/>
            <a:ext cx="5884156" cy="50101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id-ID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Fungsi</a:t>
            </a: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Mengatur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fungsi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transmisi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saraf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kontraksi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otot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peng</a:t>
            </a: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umpalan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menjaga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permeabe</a:t>
            </a: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membran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Mengatur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kerja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hormon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fa</a:t>
            </a: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tor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pertumbuhan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Pembentukan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gigi</a:t>
            </a:r>
            <a:endParaRPr lang="id-ID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Mengatur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pembekuan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darah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Katalisator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reaksi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id-ID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26CBB-27B5-4B0E-ACBF-02D0ED34B5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2" y="1923200"/>
            <a:ext cx="2825392" cy="229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4937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ng"/>
          <p:cNvPicPr>
            <a:picLocks noChangeAspect="1"/>
          </p:cNvPicPr>
          <p:nvPr/>
        </p:nvPicPr>
        <p:blipFill rotWithShape="1">
          <a:blip r:embed="rId3" cstate="print"/>
          <a:srcRect t="63542" b="8640"/>
          <a:stretch/>
        </p:blipFill>
        <p:spPr>
          <a:xfrm>
            <a:off x="1226" y="6453336"/>
            <a:ext cx="9141547" cy="41891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 cstate="print"/>
          <a:srcRect b="76042"/>
          <a:stretch>
            <a:fillRect/>
          </a:stretch>
        </p:blipFill>
        <p:spPr>
          <a:xfrm>
            <a:off x="1226" y="0"/>
            <a:ext cx="9141547" cy="1643050"/>
          </a:xfrm>
          <a:prstGeom prst="rect">
            <a:avLst/>
          </a:prstGeom>
        </p:spPr>
      </p:pic>
      <p:pic>
        <p:nvPicPr>
          <p:cNvPr id="14" name="Picture 13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" y="1306"/>
            <a:ext cx="9141546" cy="1617934"/>
          </a:xfrm>
          <a:prstGeom prst="rect">
            <a:avLst/>
          </a:prstGeom>
        </p:spPr>
      </p:pic>
      <p:pic>
        <p:nvPicPr>
          <p:cNvPr id="16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1643074" cy="5927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5D60F-F4D2-42A5-98AE-493D79A92069}"/>
              </a:ext>
            </a:extLst>
          </p:cNvPr>
          <p:cNvSpPr txBox="1">
            <a:spLocks/>
          </p:cNvSpPr>
          <p:nvPr/>
        </p:nvSpPr>
        <p:spPr>
          <a:xfrm>
            <a:off x="3419872" y="213902"/>
            <a:ext cx="4253096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Makromineral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96B61C-7FA0-441B-94BC-06BA2F9A4FDA}"/>
              </a:ext>
            </a:extLst>
          </p:cNvPr>
          <p:cNvSpPr txBox="1">
            <a:spLocks/>
          </p:cNvSpPr>
          <p:nvPr/>
        </p:nvSpPr>
        <p:spPr>
          <a:xfrm>
            <a:off x="436005" y="1339172"/>
            <a:ext cx="2056883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Calsium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742FA1-AD26-45C0-A680-417C145AF376}"/>
              </a:ext>
            </a:extLst>
          </p:cNvPr>
          <p:cNvSpPr txBox="1">
            <a:spLocks/>
          </p:cNvSpPr>
          <p:nvPr/>
        </p:nvSpPr>
        <p:spPr>
          <a:xfrm>
            <a:off x="3059832" y="1540581"/>
            <a:ext cx="5884156" cy="50101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id-ID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Metabolisme</a:t>
            </a:r>
            <a:r>
              <a:rPr lang="id-I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Absorpsi Ca dibantu oleh vitamin D, vitamin C, dan laktosa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diabsorbsi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dg transport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aktif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terutama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usus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halus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endParaRPr lang="id-ID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Diatur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1,25 [OH]2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kolekalsiferol</a:t>
            </a:r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metabolit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dihasilkan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ginjal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merespon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kadar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Absorbsi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dihambat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oleh</a:t>
            </a:r>
            <a:r>
              <a:rPr lang="id-ID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pitat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oksalat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fosfat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membentuk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garam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yg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tdk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larut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  <a:endParaRPr lang="id-ID" sz="22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Gangguan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absorbsi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lemak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 FFA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bereaksi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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sabun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yg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tdk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larut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id-ID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E714D-716B-4C53-9C43-5F01CEDA1F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2" y="1923200"/>
            <a:ext cx="2825392" cy="229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724508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UNISA_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UNISA_01</Template>
  <TotalTime>7754</TotalTime>
  <Words>2380</Words>
  <Application>Microsoft Office PowerPoint</Application>
  <PresentationFormat>On-screen Show (4:3)</PresentationFormat>
  <Paragraphs>285</Paragraphs>
  <Slides>44</Slides>
  <Notes>44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Comic Sans MS</vt:lpstr>
      <vt:lpstr>Courier New</vt:lpstr>
      <vt:lpstr>Wingdings</vt:lpstr>
      <vt:lpstr>Wingdings 2</vt:lpstr>
      <vt:lpstr>Presentation UNISA_01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hp PC</cp:lastModifiedBy>
  <cp:revision>236</cp:revision>
  <dcterms:created xsi:type="dcterms:W3CDTF">2018-06-25T02:53:00Z</dcterms:created>
  <dcterms:modified xsi:type="dcterms:W3CDTF">2020-08-11T02:34:40Z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1033-10.2.0.6020</vt:lpwstr>
  </property>
</Properties>
</file>