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88" r:id="rId2"/>
    <p:sldMasterId id="2147483690" r:id="rId3"/>
    <p:sldMasterId id="2147483693" r:id="rId4"/>
  </p:sldMasterIdLst>
  <p:notesMasterIdLst>
    <p:notesMasterId r:id="rId19"/>
  </p:notesMasterIdLst>
  <p:sldIdLst>
    <p:sldId id="578" r:id="rId5"/>
    <p:sldId id="307" r:id="rId6"/>
    <p:sldId id="627" r:id="rId7"/>
    <p:sldId id="626" r:id="rId8"/>
    <p:sldId id="628" r:id="rId9"/>
    <p:sldId id="622" r:id="rId10"/>
    <p:sldId id="629" r:id="rId11"/>
    <p:sldId id="624" r:id="rId12"/>
    <p:sldId id="625" r:id="rId13"/>
    <p:sldId id="623" r:id="rId14"/>
    <p:sldId id="630" r:id="rId15"/>
    <p:sldId id="575" r:id="rId16"/>
    <p:sldId id="564" r:id="rId17"/>
    <p:sldId id="32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0C207D-493E-4682-955E-E55DB8A996C7}"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2D07030E-AAC9-4087-89CA-3C9D3563C53B}">
      <dgm:prSet phldrT="[Text]"/>
      <dgm:spPr/>
      <dgm:t>
        <a:bodyPr/>
        <a:lstStyle/>
        <a:p>
          <a:r>
            <a:rPr lang="id-ID" dirty="0"/>
            <a:t>Sebuah Persoalan</a:t>
          </a:r>
          <a:endParaRPr lang="en-US" dirty="0"/>
        </a:p>
      </dgm:t>
    </dgm:pt>
    <dgm:pt modelId="{7130A152-1F6D-4AF5-B2CE-8F050C1A5EFE}" type="parTrans" cxnId="{0553CAD3-AE6A-4AA0-956E-0166FF8117C0}">
      <dgm:prSet/>
      <dgm:spPr/>
      <dgm:t>
        <a:bodyPr/>
        <a:lstStyle/>
        <a:p>
          <a:endParaRPr lang="en-US"/>
        </a:p>
      </dgm:t>
    </dgm:pt>
    <dgm:pt modelId="{89C924F0-6F66-44C5-9BE7-10679FED0373}" type="sibTrans" cxnId="{0553CAD3-AE6A-4AA0-956E-0166FF8117C0}">
      <dgm:prSet/>
      <dgm:spPr/>
      <dgm:t>
        <a:bodyPr/>
        <a:lstStyle/>
        <a:p>
          <a:endParaRPr lang="en-US"/>
        </a:p>
      </dgm:t>
    </dgm:pt>
    <dgm:pt modelId="{09AE5CA8-4FE4-49E6-834E-ED94DA1AFB75}">
      <dgm:prSet phldrT="[Text]"/>
      <dgm:spPr/>
      <dgm:t>
        <a:bodyPr/>
        <a:lstStyle/>
        <a:p>
          <a:r>
            <a:rPr lang="id-ID" dirty="0"/>
            <a:t>Sebuah Masalah</a:t>
          </a:r>
          <a:endParaRPr lang="en-US" dirty="0"/>
        </a:p>
      </dgm:t>
    </dgm:pt>
    <dgm:pt modelId="{63F564DC-66A0-4B5F-83B8-5049A104761E}" type="parTrans" cxnId="{EF6C98B1-0E28-495C-8B57-EE7D582767BB}">
      <dgm:prSet/>
      <dgm:spPr/>
      <dgm:t>
        <a:bodyPr/>
        <a:lstStyle/>
        <a:p>
          <a:endParaRPr lang="en-US"/>
        </a:p>
      </dgm:t>
    </dgm:pt>
    <dgm:pt modelId="{474E7264-4F6D-4786-B198-D537CB44CE4B}" type="sibTrans" cxnId="{EF6C98B1-0E28-495C-8B57-EE7D582767BB}">
      <dgm:prSet/>
      <dgm:spPr/>
      <dgm:t>
        <a:bodyPr/>
        <a:lstStyle/>
        <a:p>
          <a:endParaRPr lang="en-US"/>
        </a:p>
      </dgm:t>
    </dgm:pt>
    <dgm:pt modelId="{84738FE1-5C3B-4BCB-BB3F-AA1B4DFD4AB4}">
      <dgm:prSet phldrT="[Text]"/>
      <dgm:spPr/>
      <dgm:t>
        <a:bodyPr/>
        <a:lstStyle/>
        <a:p>
          <a:r>
            <a:rPr lang="id-ID" dirty="0"/>
            <a:t>Sesuatu yang menjadi perhatian</a:t>
          </a:r>
          <a:endParaRPr lang="en-US" dirty="0"/>
        </a:p>
      </dgm:t>
    </dgm:pt>
    <dgm:pt modelId="{10EBA8AD-44B1-4974-B5FD-E6B683311FB1}" type="parTrans" cxnId="{A3084E9A-8985-41D5-8575-8E35CA6D33D6}">
      <dgm:prSet/>
      <dgm:spPr/>
      <dgm:t>
        <a:bodyPr/>
        <a:lstStyle/>
        <a:p>
          <a:endParaRPr lang="en-US"/>
        </a:p>
      </dgm:t>
    </dgm:pt>
    <dgm:pt modelId="{D7836BBF-6AB9-4DD6-A45A-B828FE225FCE}" type="sibTrans" cxnId="{A3084E9A-8985-41D5-8575-8E35CA6D33D6}">
      <dgm:prSet/>
      <dgm:spPr/>
      <dgm:t>
        <a:bodyPr/>
        <a:lstStyle/>
        <a:p>
          <a:endParaRPr lang="en-US"/>
        </a:p>
      </dgm:t>
    </dgm:pt>
    <dgm:pt modelId="{0AC9340F-AE23-4434-8AF7-107F3368BD23}">
      <dgm:prSet phldrT="[Text]"/>
      <dgm:spPr/>
      <dgm:t>
        <a:bodyPr/>
        <a:lstStyle/>
        <a:p>
          <a:r>
            <a:rPr lang="id-ID" dirty="0"/>
            <a:t>Kabar yang terlintas</a:t>
          </a:r>
          <a:endParaRPr lang="en-US" dirty="0"/>
        </a:p>
      </dgm:t>
    </dgm:pt>
    <dgm:pt modelId="{52F6124C-D886-412F-AD7A-B117F2A6F210}" type="parTrans" cxnId="{D5B70630-469A-4B45-9750-02F7F64C7723}">
      <dgm:prSet/>
      <dgm:spPr/>
      <dgm:t>
        <a:bodyPr/>
        <a:lstStyle/>
        <a:p>
          <a:endParaRPr lang="en-US"/>
        </a:p>
      </dgm:t>
    </dgm:pt>
    <dgm:pt modelId="{941A95B6-ABEF-4252-B4EC-72613B8A84EA}" type="sibTrans" cxnId="{D5B70630-469A-4B45-9750-02F7F64C7723}">
      <dgm:prSet/>
      <dgm:spPr/>
      <dgm:t>
        <a:bodyPr/>
        <a:lstStyle/>
        <a:p>
          <a:endParaRPr lang="en-US"/>
        </a:p>
      </dgm:t>
    </dgm:pt>
    <dgm:pt modelId="{A5A513B0-D08C-42D2-96B6-288685526B6D}">
      <dgm:prSet phldrT="[Text]"/>
      <dgm:spPr/>
      <dgm:t>
        <a:bodyPr/>
        <a:lstStyle/>
        <a:p>
          <a:r>
            <a:rPr lang="id-ID" dirty="0"/>
            <a:t>Desas Desus</a:t>
          </a:r>
          <a:endParaRPr lang="en-US" dirty="0"/>
        </a:p>
      </dgm:t>
    </dgm:pt>
    <dgm:pt modelId="{0CE827D4-34A1-4290-BA37-59B0AE17AD6B}" type="parTrans" cxnId="{7AE07008-8CEA-458F-A953-3934BB4A6006}">
      <dgm:prSet/>
      <dgm:spPr/>
      <dgm:t>
        <a:bodyPr/>
        <a:lstStyle/>
        <a:p>
          <a:endParaRPr lang="en-US"/>
        </a:p>
      </dgm:t>
    </dgm:pt>
    <dgm:pt modelId="{0040BA87-9BDC-4F01-ADDA-8E7473FCAB2A}" type="sibTrans" cxnId="{7AE07008-8CEA-458F-A953-3934BB4A6006}">
      <dgm:prSet/>
      <dgm:spPr/>
      <dgm:t>
        <a:bodyPr/>
        <a:lstStyle/>
        <a:p>
          <a:endParaRPr lang="en-US"/>
        </a:p>
      </dgm:t>
    </dgm:pt>
    <dgm:pt modelId="{4F6648FA-A10D-484F-8430-907A98E5913B}" type="pres">
      <dgm:prSet presAssocID="{AD0C207D-493E-4682-955E-E55DB8A996C7}" presName="diagram" presStyleCnt="0">
        <dgm:presLayoutVars>
          <dgm:dir/>
          <dgm:resizeHandles val="exact"/>
        </dgm:presLayoutVars>
      </dgm:prSet>
      <dgm:spPr/>
    </dgm:pt>
    <dgm:pt modelId="{770E33B3-901B-4A85-9AA9-F87F8B61889E}" type="pres">
      <dgm:prSet presAssocID="{2D07030E-AAC9-4087-89CA-3C9D3563C53B}" presName="node" presStyleLbl="node1" presStyleIdx="0" presStyleCnt="5">
        <dgm:presLayoutVars>
          <dgm:bulletEnabled val="1"/>
        </dgm:presLayoutVars>
      </dgm:prSet>
      <dgm:spPr/>
    </dgm:pt>
    <dgm:pt modelId="{1F8AE213-4142-4A26-84E6-BA6536E34D5E}" type="pres">
      <dgm:prSet presAssocID="{89C924F0-6F66-44C5-9BE7-10679FED0373}" presName="sibTrans" presStyleCnt="0"/>
      <dgm:spPr/>
    </dgm:pt>
    <dgm:pt modelId="{274403FE-5325-4DB5-B15D-0BC919F43175}" type="pres">
      <dgm:prSet presAssocID="{09AE5CA8-4FE4-49E6-834E-ED94DA1AFB75}" presName="node" presStyleLbl="node1" presStyleIdx="1" presStyleCnt="5">
        <dgm:presLayoutVars>
          <dgm:bulletEnabled val="1"/>
        </dgm:presLayoutVars>
      </dgm:prSet>
      <dgm:spPr/>
    </dgm:pt>
    <dgm:pt modelId="{919A5634-7CEC-48D1-A376-321E9EC7D0A4}" type="pres">
      <dgm:prSet presAssocID="{474E7264-4F6D-4786-B198-D537CB44CE4B}" presName="sibTrans" presStyleCnt="0"/>
      <dgm:spPr/>
    </dgm:pt>
    <dgm:pt modelId="{232C03B6-2974-47F9-AF14-BA0291166453}" type="pres">
      <dgm:prSet presAssocID="{84738FE1-5C3B-4BCB-BB3F-AA1B4DFD4AB4}" presName="node" presStyleLbl="node1" presStyleIdx="2" presStyleCnt="5">
        <dgm:presLayoutVars>
          <dgm:bulletEnabled val="1"/>
        </dgm:presLayoutVars>
      </dgm:prSet>
      <dgm:spPr/>
    </dgm:pt>
    <dgm:pt modelId="{CF00C61E-6111-4A50-90A7-C924B3676FF3}" type="pres">
      <dgm:prSet presAssocID="{D7836BBF-6AB9-4DD6-A45A-B828FE225FCE}" presName="sibTrans" presStyleCnt="0"/>
      <dgm:spPr/>
    </dgm:pt>
    <dgm:pt modelId="{C6EAF401-426D-49B5-B9C5-EE1EF1CE0F18}" type="pres">
      <dgm:prSet presAssocID="{0AC9340F-AE23-4434-8AF7-107F3368BD23}" presName="node" presStyleLbl="node1" presStyleIdx="3" presStyleCnt="5">
        <dgm:presLayoutVars>
          <dgm:bulletEnabled val="1"/>
        </dgm:presLayoutVars>
      </dgm:prSet>
      <dgm:spPr/>
    </dgm:pt>
    <dgm:pt modelId="{9FDC5312-5721-451B-93C0-EA0BC964EA62}" type="pres">
      <dgm:prSet presAssocID="{941A95B6-ABEF-4252-B4EC-72613B8A84EA}" presName="sibTrans" presStyleCnt="0"/>
      <dgm:spPr/>
    </dgm:pt>
    <dgm:pt modelId="{C06B9D22-154A-4E5C-815B-D9DA81B69EE3}" type="pres">
      <dgm:prSet presAssocID="{A5A513B0-D08C-42D2-96B6-288685526B6D}" presName="node" presStyleLbl="node1" presStyleIdx="4" presStyleCnt="5">
        <dgm:presLayoutVars>
          <dgm:bulletEnabled val="1"/>
        </dgm:presLayoutVars>
      </dgm:prSet>
      <dgm:spPr/>
    </dgm:pt>
  </dgm:ptLst>
  <dgm:cxnLst>
    <dgm:cxn modelId="{7AE07008-8CEA-458F-A953-3934BB4A6006}" srcId="{AD0C207D-493E-4682-955E-E55DB8A996C7}" destId="{A5A513B0-D08C-42D2-96B6-288685526B6D}" srcOrd="4" destOrd="0" parTransId="{0CE827D4-34A1-4290-BA37-59B0AE17AD6B}" sibTransId="{0040BA87-9BDC-4F01-ADDA-8E7473FCAB2A}"/>
    <dgm:cxn modelId="{689ED023-16DE-4E55-972A-EE4FD6874512}" type="presOf" srcId="{84738FE1-5C3B-4BCB-BB3F-AA1B4DFD4AB4}" destId="{232C03B6-2974-47F9-AF14-BA0291166453}" srcOrd="0" destOrd="0" presId="urn:microsoft.com/office/officeart/2005/8/layout/default"/>
    <dgm:cxn modelId="{D5B70630-469A-4B45-9750-02F7F64C7723}" srcId="{AD0C207D-493E-4682-955E-E55DB8A996C7}" destId="{0AC9340F-AE23-4434-8AF7-107F3368BD23}" srcOrd="3" destOrd="0" parTransId="{52F6124C-D886-412F-AD7A-B117F2A6F210}" sibTransId="{941A95B6-ABEF-4252-B4EC-72613B8A84EA}"/>
    <dgm:cxn modelId="{19D48460-F6AA-4DE8-83C1-98977C7A7008}" type="presOf" srcId="{0AC9340F-AE23-4434-8AF7-107F3368BD23}" destId="{C6EAF401-426D-49B5-B9C5-EE1EF1CE0F18}" srcOrd="0" destOrd="0" presId="urn:microsoft.com/office/officeart/2005/8/layout/default"/>
    <dgm:cxn modelId="{5F8CE645-D316-4EF1-96A8-02986D8A06A4}" type="presOf" srcId="{AD0C207D-493E-4682-955E-E55DB8A996C7}" destId="{4F6648FA-A10D-484F-8430-907A98E5913B}" srcOrd="0" destOrd="0" presId="urn:microsoft.com/office/officeart/2005/8/layout/default"/>
    <dgm:cxn modelId="{E6B4B256-C427-4C2A-A4D1-A7541D2905EE}" type="presOf" srcId="{2D07030E-AAC9-4087-89CA-3C9D3563C53B}" destId="{770E33B3-901B-4A85-9AA9-F87F8B61889E}" srcOrd="0" destOrd="0" presId="urn:microsoft.com/office/officeart/2005/8/layout/default"/>
    <dgm:cxn modelId="{E463068D-51E3-4E93-A85A-DF554DE9109C}" type="presOf" srcId="{09AE5CA8-4FE4-49E6-834E-ED94DA1AFB75}" destId="{274403FE-5325-4DB5-B15D-0BC919F43175}" srcOrd="0" destOrd="0" presId="urn:microsoft.com/office/officeart/2005/8/layout/default"/>
    <dgm:cxn modelId="{A3084E9A-8985-41D5-8575-8E35CA6D33D6}" srcId="{AD0C207D-493E-4682-955E-E55DB8A996C7}" destId="{84738FE1-5C3B-4BCB-BB3F-AA1B4DFD4AB4}" srcOrd="2" destOrd="0" parTransId="{10EBA8AD-44B1-4974-B5FD-E6B683311FB1}" sibTransId="{D7836BBF-6AB9-4DD6-A45A-B828FE225FCE}"/>
    <dgm:cxn modelId="{EF6C98B1-0E28-495C-8B57-EE7D582767BB}" srcId="{AD0C207D-493E-4682-955E-E55DB8A996C7}" destId="{09AE5CA8-4FE4-49E6-834E-ED94DA1AFB75}" srcOrd="1" destOrd="0" parTransId="{63F564DC-66A0-4B5F-83B8-5049A104761E}" sibTransId="{474E7264-4F6D-4786-B198-D537CB44CE4B}"/>
    <dgm:cxn modelId="{372000B5-3007-4389-BF99-6FC6BEF13B11}" type="presOf" srcId="{A5A513B0-D08C-42D2-96B6-288685526B6D}" destId="{C06B9D22-154A-4E5C-815B-D9DA81B69EE3}" srcOrd="0" destOrd="0" presId="urn:microsoft.com/office/officeart/2005/8/layout/default"/>
    <dgm:cxn modelId="{0553CAD3-AE6A-4AA0-956E-0166FF8117C0}" srcId="{AD0C207D-493E-4682-955E-E55DB8A996C7}" destId="{2D07030E-AAC9-4087-89CA-3C9D3563C53B}" srcOrd="0" destOrd="0" parTransId="{7130A152-1F6D-4AF5-B2CE-8F050C1A5EFE}" sibTransId="{89C924F0-6F66-44C5-9BE7-10679FED0373}"/>
    <dgm:cxn modelId="{8AF6B339-D749-4F0A-B8CC-B06C486BA28A}" type="presParOf" srcId="{4F6648FA-A10D-484F-8430-907A98E5913B}" destId="{770E33B3-901B-4A85-9AA9-F87F8B61889E}" srcOrd="0" destOrd="0" presId="urn:microsoft.com/office/officeart/2005/8/layout/default"/>
    <dgm:cxn modelId="{62B61969-1454-478C-A9D8-CA782CCDD9DC}" type="presParOf" srcId="{4F6648FA-A10D-484F-8430-907A98E5913B}" destId="{1F8AE213-4142-4A26-84E6-BA6536E34D5E}" srcOrd="1" destOrd="0" presId="urn:microsoft.com/office/officeart/2005/8/layout/default"/>
    <dgm:cxn modelId="{D8A8A974-5F89-48F6-8E01-5DAAE917F8E9}" type="presParOf" srcId="{4F6648FA-A10D-484F-8430-907A98E5913B}" destId="{274403FE-5325-4DB5-B15D-0BC919F43175}" srcOrd="2" destOrd="0" presId="urn:microsoft.com/office/officeart/2005/8/layout/default"/>
    <dgm:cxn modelId="{586D0E7E-B4C0-48F1-AB66-25041E64ACD8}" type="presParOf" srcId="{4F6648FA-A10D-484F-8430-907A98E5913B}" destId="{919A5634-7CEC-48D1-A376-321E9EC7D0A4}" srcOrd="3" destOrd="0" presId="urn:microsoft.com/office/officeart/2005/8/layout/default"/>
    <dgm:cxn modelId="{29DC62D5-2F06-4123-A3F2-050017FADF38}" type="presParOf" srcId="{4F6648FA-A10D-484F-8430-907A98E5913B}" destId="{232C03B6-2974-47F9-AF14-BA0291166453}" srcOrd="4" destOrd="0" presId="urn:microsoft.com/office/officeart/2005/8/layout/default"/>
    <dgm:cxn modelId="{ED46B890-F0C9-4458-B5B4-F4FE15F65F77}" type="presParOf" srcId="{4F6648FA-A10D-484F-8430-907A98E5913B}" destId="{CF00C61E-6111-4A50-90A7-C924B3676FF3}" srcOrd="5" destOrd="0" presId="urn:microsoft.com/office/officeart/2005/8/layout/default"/>
    <dgm:cxn modelId="{358E6216-8FA7-4409-9A33-5BBEDD54B0C0}" type="presParOf" srcId="{4F6648FA-A10D-484F-8430-907A98E5913B}" destId="{C6EAF401-426D-49B5-B9C5-EE1EF1CE0F18}" srcOrd="6" destOrd="0" presId="urn:microsoft.com/office/officeart/2005/8/layout/default"/>
    <dgm:cxn modelId="{9D9B928E-C15D-4628-80D3-1DFC67179D9D}" type="presParOf" srcId="{4F6648FA-A10D-484F-8430-907A98E5913B}" destId="{9FDC5312-5721-451B-93C0-EA0BC964EA62}" srcOrd="7" destOrd="0" presId="urn:microsoft.com/office/officeart/2005/8/layout/default"/>
    <dgm:cxn modelId="{3CA06B0E-C92B-4DB4-99E7-22C159C9B8E3}" type="presParOf" srcId="{4F6648FA-A10D-484F-8430-907A98E5913B}" destId="{C06B9D22-154A-4E5C-815B-D9DA81B69EE3}"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BEBDCD7-9EC6-49C3-9CE5-1FD80462DAEA}" type="doc">
      <dgm:prSet loTypeId="urn:microsoft.com/office/officeart/2008/layout/PictureAccentList" loCatId="list" qsTypeId="urn:microsoft.com/office/officeart/2005/8/quickstyle/simple1" qsCatId="simple" csTypeId="urn:microsoft.com/office/officeart/2005/8/colors/accent1_2" csCatId="accent1" phldr="1"/>
      <dgm:spPr/>
      <dgm:t>
        <a:bodyPr/>
        <a:lstStyle/>
        <a:p>
          <a:endParaRPr lang="en-US"/>
        </a:p>
      </dgm:t>
    </dgm:pt>
    <dgm:pt modelId="{979352C7-D2E9-4F60-AFC0-D981E25B0CB0}">
      <dgm:prSet phldrT="[Text]"/>
      <dgm:spPr/>
      <dgm:t>
        <a:bodyPr/>
        <a:lstStyle/>
        <a:p>
          <a:r>
            <a:rPr lang="id-ID" dirty="0"/>
            <a:t>Hal – hal pokok dalam merumuskan isu strategis</a:t>
          </a:r>
          <a:endParaRPr lang="en-US" dirty="0"/>
        </a:p>
      </dgm:t>
    </dgm:pt>
    <dgm:pt modelId="{949BD83B-6891-4BF5-9155-A278B1EEBF7B}" type="parTrans" cxnId="{48D997F4-BAC0-4CA8-9743-5BB8D6CB57D3}">
      <dgm:prSet/>
      <dgm:spPr/>
      <dgm:t>
        <a:bodyPr/>
        <a:lstStyle/>
        <a:p>
          <a:endParaRPr lang="en-US"/>
        </a:p>
      </dgm:t>
    </dgm:pt>
    <dgm:pt modelId="{B604F1B7-6AA2-43B1-817A-8B612BC00F65}" type="sibTrans" cxnId="{48D997F4-BAC0-4CA8-9743-5BB8D6CB57D3}">
      <dgm:prSet/>
      <dgm:spPr/>
      <dgm:t>
        <a:bodyPr/>
        <a:lstStyle/>
        <a:p>
          <a:endParaRPr lang="en-US"/>
        </a:p>
      </dgm:t>
    </dgm:pt>
    <dgm:pt modelId="{2C141F4F-0EA9-4C48-9435-98FB86E73EC0}">
      <dgm:prSet phldrT="[Text]"/>
      <dgm:spPr/>
      <dgm:t>
        <a:bodyPr/>
        <a:lstStyle/>
        <a:p>
          <a:pPr algn="l"/>
          <a:r>
            <a:rPr lang="id-ID" dirty="0"/>
            <a:t>Daftar isu strategis yang dihadapi orgaisasi</a:t>
          </a:r>
          <a:endParaRPr lang="en-US" dirty="0"/>
        </a:p>
      </dgm:t>
    </dgm:pt>
    <dgm:pt modelId="{70E85222-1AFE-4BAA-B51D-227EC1DA1142}" type="parTrans" cxnId="{1E0DD774-047E-43C6-BB83-65F375DA64C7}">
      <dgm:prSet/>
      <dgm:spPr/>
      <dgm:t>
        <a:bodyPr/>
        <a:lstStyle/>
        <a:p>
          <a:endParaRPr lang="en-US"/>
        </a:p>
      </dgm:t>
    </dgm:pt>
    <dgm:pt modelId="{764FCFCB-0B62-4815-885A-3F744FE3B98C}" type="sibTrans" cxnId="{1E0DD774-047E-43C6-BB83-65F375DA64C7}">
      <dgm:prSet/>
      <dgm:spPr/>
      <dgm:t>
        <a:bodyPr/>
        <a:lstStyle/>
        <a:p>
          <a:endParaRPr lang="en-US"/>
        </a:p>
      </dgm:t>
    </dgm:pt>
    <dgm:pt modelId="{D5A22ED8-CFD9-4514-8A54-625BF4EF835A}">
      <dgm:prSet phldrT="[Text]"/>
      <dgm:spPr/>
      <dgm:t>
        <a:bodyPr/>
        <a:lstStyle/>
        <a:p>
          <a:pPr algn="l"/>
          <a:r>
            <a:rPr lang="id-ID" dirty="0"/>
            <a:t>Penyusunan isu-isu tersebut dalam daftar berdasarkan urutan prioritas, logis atau temporal</a:t>
          </a:r>
          <a:endParaRPr lang="en-US" dirty="0"/>
        </a:p>
      </dgm:t>
    </dgm:pt>
    <dgm:pt modelId="{A787B48E-0C4F-4D44-8AC8-BD5F92D106FB}" type="parTrans" cxnId="{1EF28D5B-3D6E-48AC-A183-5C0C0D4812C8}">
      <dgm:prSet/>
      <dgm:spPr/>
      <dgm:t>
        <a:bodyPr/>
        <a:lstStyle/>
        <a:p>
          <a:endParaRPr lang="en-US"/>
        </a:p>
      </dgm:t>
    </dgm:pt>
    <dgm:pt modelId="{04F55ECF-7012-4B87-9516-F31EEA158458}" type="sibTrans" cxnId="{1EF28D5B-3D6E-48AC-A183-5C0C0D4812C8}">
      <dgm:prSet/>
      <dgm:spPr/>
      <dgm:t>
        <a:bodyPr/>
        <a:lstStyle/>
        <a:p>
          <a:endParaRPr lang="en-US"/>
        </a:p>
      </dgm:t>
    </dgm:pt>
    <dgm:pt modelId="{8E5F8D38-9E60-4F69-8571-54A61AF08A64}" type="pres">
      <dgm:prSet presAssocID="{9BEBDCD7-9EC6-49C3-9CE5-1FD80462DAEA}" presName="layout" presStyleCnt="0">
        <dgm:presLayoutVars>
          <dgm:chMax/>
          <dgm:chPref/>
          <dgm:dir/>
          <dgm:animOne val="branch"/>
          <dgm:animLvl val="lvl"/>
          <dgm:resizeHandles/>
        </dgm:presLayoutVars>
      </dgm:prSet>
      <dgm:spPr/>
    </dgm:pt>
    <dgm:pt modelId="{341DE1E5-98BD-4FEC-9C9B-C813066D1BFD}" type="pres">
      <dgm:prSet presAssocID="{979352C7-D2E9-4F60-AFC0-D981E25B0CB0}" presName="root" presStyleCnt="0">
        <dgm:presLayoutVars>
          <dgm:chMax/>
          <dgm:chPref val="4"/>
        </dgm:presLayoutVars>
      </dgm:prSet>
      <dgm:spPr/>
    </dgm:pt>
    <dgm:pt modelId="{6842206D-E17B-44A4-A088-C9F82365D826}" type="pres">
      <dgm:prSet presAssocID="{979352C7-D2E9-4F60-AFC0-D981E25B0CB0}" presName="rootComposite" presStyleCnt="0">
        <dgm:presLayoutVars/>
      </dgm:prSet>
      <dgm:spPr/>
    </dgm:pt>
    <dgm:pt modelId="{70C37A3C-4256-40E3-BCB0-12B00308CEF2}" type="pres">
      <dgm:prSet presAssocID="{979352C7-D2E9-4F60-AFC0-D981E25B0CB0}" presName="rootText" presStyleLbl="node0" presStyleIdx="0" presStyleCnt="1">
        <dgm:presLayoutVars>
          <dgm:chMax/>
          <dgm:chPref val="4"/>
        </dgm:presLayoutVars>
      </dgm:prSet>
      <dgm:spPr/>
    </dgm:pt>
    <dgm:pt modelId="{52B83D3C-49F7-4CED-B802-32C5E67AFC62}" type="pres">
      <dgm:prSet presAssocID="{979352C7-D2E9-4F60-AFC0-D981E25B0CB0}" presName="childShape" presStyleCnt="0">
        <dgm:presLayoutVars>
          <dgm:chMax val="0"/>
          <dgm:chPref val="0"/>
        </dgm:presLayoutVars>
      </dgm:prSet>
      <dgm:spPr/>
    </dgm:pt>
    <dgm:pt modelId="{7F0F9DC8-357F-4350-9F56-698DD3BEC977}" type="pres">
      <dgm:prSet presAssocID="{2C141F4F-0EA9-4C48-9435-98FB86E73EC0}" presName="childComposite" presStyleCnt="0">
        <dgm:presLayoutVars>
          <dgm:chMax val="0"/>
          <dgm:chPref val="0"/>
        </dgm:presLayoutVars>
      </dgm:prSet>
      <dgm:spPr/>
    </dgm:pt>
    <dgm:pt modelId="{EA77D63D-7C3D-45AE-9183-92D76B475BC8}" type="pres">
      <dgm:prSet presAssocID="{2C141F4F-0EA9-4C48-9435-98FB86E73EC0}" presName="Image" presStyleLbl="node1" presStyleIdx="0" presStyleCnt="2"/>
      <dgm:spPr/>
    </dgm:pt>
    <dgm:pt modelId="{28B80317-1B5C-46E9-AE94-5451F6BE8AEA}" type="pres">
      <dgm:prSet presAssocID="{2C141F4F-0EA9-4C48-9435-98FB86E73EC0}" presName="childText" presStyleLbl="lnNode1" presStyleIdx="0" presStyleCnt="2">
        <dgm:presLayoutVars>
          <dgm:chMax val="0"/>
          <dgm:chPref val="0"/>
          <dgm:bulletEnabled val="1"/>
        </dgm:presLayoutVars>
      </dgm:prSet>
      <dgm:spPr/>
    </dgm:pt>
    <dgm:pt modelId="{3F92C736-6E3C-49DF-BFE1-9D0593F3A7B7}" type="pres">
      <dgm:prSet presAssocID="{D5A22ED8-CFD9-4514-8A54-625BF4EF835A}" presName="childComposite" presStyleCnt="0">
        <dgm:presLayoutVars>
          <dgm:chMax val="0"/>
          <dgm:chPref val="0"/>
        </dgm:presLayoutVars>
      </dgm:prSet>
      <dgm:spPr/>
    </dgm:pt>
    <dgm:pt modelId="{73B7D35A-43AE-406F-8E03-E2ADB7420758}" type="pres">
      <dgm:prSet presAssocID="{D5A22ED8-CFD9-4514-8A54-625BF4EF835A}" presName="Image" presStyleLbl="node1" presStyleIdx="1" presStyleCnt="2"/>
      <dgm:spPr/>
    </dgm:pt>
    <dgm:pt modelId="{EA08E10D-B1F7-4780-A185-B4412CFBA9DF}" type="pres">
      <dgm:prSet presAssocID="{D5A22ED8-CFD9-4514-8A54-625BF4EF835A}" presName="childText" presStyleLbl="lnNode1" presStyleIdx="1" presStyleCnt="2">
        <dgm:presLayoutVars>
          <dgm:chMax val="0"/>
          <dgm:chPref val="0"/>
          <dgm:bulletEnabled val="1"/>
        </dgm:presLayoutVars>
      </dgm:prSet>
      <dgm:spPr/>
    </dgm:pt>
  </dgm:ptLst>
  <dgm:cxnLst>
    <dgm:cxn modelId="{1EF28D5B-3D6E-48AC-A183-5C0C0D4812C8}" srcId="{979352C7-D2E9-4F60-AFC0-D981E25B0CB0}" destId="{D5A22ED8-CFD9-4514-8A54-625BF4EF835A}" srcOrd="1" destOrd="0" parTransId="{A787B48E-0C4F-4D44-8AC8-BD5F92D106FB}" sibTransId="{04F55ECF-7012-4B87-9516-F31EEA158458}"/>
    <dgm:cxn modelId="{1E0DD774-047E-43C6-BB83-65F375DA64C7}" srcId="{979352C7-D2E9-4F60-AFC0-D981E25B0CB0}" destId="{2C141F4F-0EA9-4C48-9435-98FB86E73EC0}" srcOrd="0" destOrd="0" parTransId="{70E85222-1AFE-4BAA-B51D-227EC1DA1142}" sibTransId="{764FCFCB-0B62-4815-885A-3F744FE3B98C}"/>
    <dgm:cxn modelId="{42313C57-E9FF-4AEB-A6FD-A8715ED1D569}" type="presOf" srcId="{9BEBDCD7-9EC6-49C3-9CE5-1FD80462DAEA}" destId="{8E5F8D38-9E60-4F69-8571-54A61AF08A64}" srcOrd="0" destOrd="0" presId="urn:microsoft.com/office/officeart/2008/layout/PictureAccentList"/>
    <dgm:cxn modelId="{271E2289-FAD2-406A-9BE2-CF5128B6440A}" type="presOf" srcId="{D5A22ED8-CFD9-4514-8A54-625BF4EF835A}" destId="{EA08E10D-B1F7-4780-A185-B4412CFBA9DF}" srcOrd="0" destOrd="0" presId="urn:microsoft.com/office/officeart/2008/layout/PictureAccentList"/>
    <dgm:cxn modelId="{379152D9-51E2-4F30-9673-656D8A938F5A}" type="presOf" srcId="{979352C7-D2E9-4F60-AFC0-D981E25B0CB0}" destId="{70C37A3C-4256-40E3-BCB0-12B00308CEF2}" srcOrd="0" destOrd="0" presId="urn:microsoft.com/office/officeart/2008/layout/PictureAccentList"/>
    <dgm:cxn modelId="{48D997F4-BAC0-4CA8-9743-5BB8D6CB57D3}" srcId="{9BEBDCD7-9EC6-49C3-9CE5-1FD80462DAEA}" destId="{979352C7-D2E9-4F60-AFC0-D981E25B0CB0}" srcOrd="0" destOrd="0" parTransId="{949BD83B-6891-4BF5-9155-A278B1EEBF7B}" sibTransId="{B604F1B7-6AA2-43B1-817A-8B612BC00F65}"/>
    <dgm:cxn modelId="{940688FD-BD4C-4C76-AA23-869618980728}" type="presOf" srcId="{2C141F4F-0EA9-4C48-9435-98FB86E73EC0}" destId="{28B80317-1B5C-46E9-AE94-5451F6BE8AEA}" srcOrd="0" destOrd="0" presId="urn:microsoft.com/office/officeart/2008/layout/PictureAccentList"/>
    <dgm:cxn modelId="{F4B9B239-013F-4905-96D4-BAFCA3F5CDE9}" type="presParOf" srcId="{8E5F8D38-9E60-4F69-8571-54A61AF08A64}" destId="{341DE1E5-98BD-4FEC-9C9B-C813066D1BFD}" srcOrd="0" destOrd="0" presId="urn:microsoft.com/office/officeart/2008/layout/PictureAccentList"/>
    <dgm:cxn modelId="{8F8CD1E6-9E09-461F-84FC-A5A25A293896}" type="presParOf" srcId="{341DE1E5-98BD-4FEC-9C9B-C813066D1BFD}" destId="{6842206D-E17B-44A4-A088-C9F82365D826}" srcOrd="0" destOrd="0" presId="urn:microsoft.com/office/officeart/2008/layout/PictureAccentList"/>
    <dgm:cxn modelId="{43487BBF-9594-4836-B266-4ECF99955C32}" type="presParOf" srcId="{6842206D-E17B-44A4-A088-C9F82365D826}" destId="{70C37A3C-4256-40E3-BCB0-12B00308CEF2}" srcOrd="0" destOrd="0" presId="urn:microsoft.com/office/officeart/2008/layout/PictureAccentList"/>
    <dgm:cxn modelId="{24C76362-B853-4B74-A064-FBF4D7174FBE}" type="presParOf" srcId="{341DE1E5-98BD-4FEC-9C9B-C813066D1BFD}" destId="{52B83D3C-49F7-4CED-B802-32C5E67AFC62}" srcOrd="1" destOrd="0" presId="urn:microsoft.com/office/officeart/2008/layout/PictureAccentList"/>
    <dgm:cxn modelId="{D46CD7E5-F0FA-48C2-9708-B715C83C07DF}" type="presParOf" srcId="{52B83D3C-49F7-4CED-B802-32C5E67AFC62}" destId="{7F0F9DC8-357F-4350-9F56-698DD3BEC977}" srcOrd="0" destOrd="0" presId="urn:microsoft.com/office/officeart/2008/layout/PictureAccentList"/>
    <dgm:cxn modelId="{6EDA9EF3-1404-44B1-8179-A8F5616ED2E1}" type="presParOf" srcId="{7F0F9DC8-357F-4350-9F56-698DD3BEC977}" destId="{EA77D63D-7C3D-45AE-9183-92D76B475BC8}" srcOrd="0" destOrd="0" presId="urn:microsoft.com/office/officeart/2008/layout/PictureAccentList"/>
    <dgm:cxn modelId="{F558C66B-68AB-4993-812E-00A76916D9B0}" type="presParOf" srcId="{7F0F9DC8-357F-4350-9F56-698DD3BEC977}" destId="{28B80317-1B5C-46E9-AE94-5451F6BE8AEA}" srcOrd="1" destOrd="0" presId="urn:microsoft.com/office/officeart/2008/layout/PictureAccentList"/>
    <dgm:cxn modelId="{82ADEF48-9502-4117-A22C-F3FA78306362}" type="presParOf" srcId="{52B83D3C-49F7-4CED-B802-32C5E67AFC62}" destId="{3F92C736-6E3C-49DF-BFE1-9D0593F3A7B7}" srcOrd="1" destOrd="0" presId="urn:microsoft.com/office/officeart/2008/layout/PictureAccentList"/>
    <dgm:cxn modelId="{78573403-C635-4D87-8A2A-5865D01F6BF8}" type="presParOf" srcId="{3F92C736-6E3C-49DF-BFE1-9D0593F3A7B7}" destId="{73B7D35A-43AE-406F-8E03-E2ADB7420758}" srcOrd="0" destOrd="0" presId="urn:microsoft.com/office/officeart/2008/layout/PictureAccentList"/>
    <dgm:cxn modelId="{245BF99C-EE81-431E-9279-6AF065D8698A}" type="presParOf" srcId="{3F92C736-6E3C-49DF-BFE1-9D0593F3A7B7}" destId="{EA08E10D-B1F7-4780-A185-B4412CFBA9DF}" srcOrd="1" destOrd="0" presId="urn:microsoft.com/office/officeart/2008/layout/Pictu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0E33B3-901B-4A85-9AA9-F87F8B61889E}">
      <dsp:nvSpPr>
        <dsp:cNvPr id="0" name=""/>
        <dsp:cNvSpPr/>
      </dsp:nvSpPr>
      <dsp:spPr>
        <a:xfrm>
          <a:off x="0" y="111844"/>
          <a:ext cx="3150691" cy="189041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id-ID" sz="3800" kern="1200" dirty="0"/>
            <a:t>Sebuah Persoalan</a:t>
          </a:r>
          <a:endParaRPr lang="en-US" sz="3800" kern="1200" dirty="0"/>
        </a:p>
      </dsp:txBody>
      <dsp:txXfrm>
        <a:off x="0" y="111844"/>
        <a:ext cx="3150691" cy="1890414"/>
      </dsp:txXfrm>
    </dsp:sp>
    <dsp:sp modelId="{274403FE-5325-4DB5-B15D-0BC919F43175}">
      <dsp:nvSpPr>
        <dsp:cNvPr id="0" name=""/>
        <dsp:cNvSpPr/>
      </dsp:nvSpPr>
      <dsp:spPr>
        <a:xfrm>
          <a:off x="3465760" y="111844"/>
          <a:ext cx="3150691" cy="189041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id-ID" sz="3800" kern="1200" dirty="0"/>
            <a:t>Sebuah Masalah</a:t>
          </a:r>
          <a:endParaRPr lang="en-US" sz="3800" kern="1200" dirty="0"/>
        </a:p>
      </dsp:txBody>
      <dsp:txXfrm>
        <a:off x="3465760" y="111844"/>
        <a:ext cx="3150691" cy="1890414"/>
      </dsp:txXfrm>
    </dsp:sp>
    <dsp:sp modelId="{232C03B6-2974-47F9-AF14-BA0291166453}">
      <dsp:nvSpPr>
        <dsp:cNvPr id="0" name=""/>
        <dsp:cNvSpPr/>
      </dsp:nvSpPr>
      <dsp:spPr>
        <a:xfrm>
          <a:off x="6931521" y="111844"/>
          <a:ext cx="3150691" cy="189041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id-ID" sz="3800" kern="1200" dirty="0"/>
            <a:t>Sesuatu yang menjadi perhatian</a:t>
          </a:r>
          <a:endParaRPr lang="en-US" sz="3800" kern="1200" dirty="0"/>
        </a:p>
      </dsp:txBody>
      <dsp:txXfrm>
        <a:off x="6931521" y="111844"/>
        <a:ext cx="3150691" cy="1890414"/>
      </dsp:txXfrm>
    </dsp:sp>
    <dsp:sp modelId="{C6EAF401-426D-49B5-B9C5-EE1EF1CE0F18}">
      <dsp:nvSpPr>
        <dsp:cNvPr id="0" name=""/>
        <dsp:cNvSpPr/>
      </dsp:nvSpPr>
      <dsp:spPr>
        <a:xfrm>
          <a:off x="1732880" y="2317328"/>
          <a:ext cx="3150691" cy="189041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id-ID" sz="3800" kern="1200" dirty="0"/>
            <a:t>Kabar yang terlintas</a:t>
          </a:r>
          <a:endParaRPr lang="en-US" sz="3800" kern="1200" dirty="0"/>
        </a:p>
      </dsp:txBody>
      <dsp:txXfrm>
        <a:off x="1732880" y="2317328"/>
        <a:ext cx="3150691" cy="1890414"/>
      </dsp:txXfrm>
    </dsp:sp>
    <dsp:sp modelId="{C06B9D22-154A-4E5C-815B-D9DA81B69EE3}">
      <dsp:nvSpPr>
        <dsp:cNvPr id="0" name=""/>
        <dsp:cNvSpPr/>
      </dsp:nvSpPr>
      <dsp:spPr>
        <a:xfrm>
          <a:off x="5198641" y="2317328"/>
          <a:ext cx="3150691" cy="189041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id-ID" sz="3800" kern="1200" dirty="0"/>
            <a:t>Desas Desus</a:t>
          </a:r>
          <a:endParaRPr lang="en-US" sz="3800" kern="1200" dirty="0"/>
        </a:p>
      </dsp:txBody>
      <dsp:txXfrm>
        <a:off x="5198641" y="2317328"/>
        <a:ext cx="3150691" cy="18904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C37A3C-4256-40E3-BCB0-12B00308CEF2}">
      <dsp:nvSpPr>
        <dsp:cNvPr id="0" name=""/>
        <dsp:cNvSpPr/>
      </dsp:nvSpPr>
      <dsp:spPr>
        <a:xfrm>
          <a:off x="0" y="377963"/>
          <a:ext cx="10082213" cy="10798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295" tIns="49530" rIns="74295" bIns="49530" numCol="1" spcCol="1270" anchor="ctr" anchorCtr="0">
          <a:noAutofit/>
        </a:bodyPr>
        <a:lstStyle/>
        <a:p>
          <a:pPr marL="0" lvl="0" indent="0" algn="ctr" defTabSz="1733550">
            <a:lnSpc>
              <a:spcPct val="90000"/>
            </a:lnSpc>
            <a:spcBef>
              <a:spcPct val="0"/>
            </a:spcBef>
            <a:spcAft>
              <a:spcPct val="35000"/>
            </a:spcAft>
            <a:buNone/>
          </a:pPr>
          <a:r>
            <a:rPr lang="id-ID" sz="3900" kern="1200" dirty="0"/>
            <a:t>Hal – hal pokok dalam merumuskan isu strategis</a:t>
          </a:r>
          <a:endParaRPr lang="en-US" sz="3900" kern="1200" dirty="0"/>
        </a:p>
      </dsp:txBody>
      <dsp:txXfrm>
        <a:off x="31629" y="409592"/>
        <a:ext cx="10018955" cy="1016639"/>
      </dsp:txXfrm>
    </dsp:sp>
    <dsp:sp modelId="{EA77D63D-7C3D-45AE-9183-92D76B475BC8}">
      <dsp:nvSpPr>
        <dsp:cNvPr id="0" name=""/>
        <dsp:cNvSpPr/>
      </dsp:nvSpPr>
      <dsp:spPr>
        <a:xfrm>
          <a:off x="0" y="1652242"/>
          <a:ext cx="1079897" cy="1079897"/>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B80317-1B5C-46E9-AE94-5451F6BE8AEA}">
      <dsp:nvSpPr>
        <dsp:cNvPr id="0" name=""/>
        <dsp:cNvSpPr/>
      </dsp:nvSpPr>
      <dsp:spPr>
        <a:xfrm>
          <a:off x="1144690" y="1652242"/>
          <a:ext cx="8937522" cy="1079897"/>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l" defTabSz="1022350">
            <a:lnSpc>
              <a:spcPct val="90000"/>
            </a:lnSpc>
            <a:spcBef>
              <a:spcPct val="0"/>
            </a:spcBef>
            <a:spcAft>
              <a:spcPct val="35000"/>
            </a:spcAft>
            <a:buNone/>
          </a:pPr>
          <a:r>
            <a:rPr lang="id-ID" sz="2300" kern="1200" dirty="0"/>
            <a:t>Daftar isu strategis yang dihadapi orgaisasi</a:t>
          </a:r>
          <a:endParaRPr lang="en-US" sz="2300" kern="1200" dirty="0"/>
        </a:p>
      </dsp:txBody>
      <dsp:txXfrm>
        <a:off x="1197416" y="1704968"/>
        <a:ext cx="8832070" cy="974445"/>
      </dsp:txXfrm>
    </dsp:sp>
    <dsp:sp modelId="{73B7D35A-43AE-406F-8E03-E2ADB7420758}">
      <dsp:nvSpPr>
        <dsp:cNvPr id="0" name=""/>
        <dsp:cNvSpPr/>
      </dsp:nvSpPr>
      <dsp:spPr>
        <a:xfrm>
          <a:off x="0" y="2861727"/>
          <a:ext cx="1079897" cy="1079897"/>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08E10D-B1F7-4780-A185-B4412CFBA9DF}">
      <dsp:nvSpPr>
        <dsp:cNvPr id="0" name=""/>
        <dsp:cNvSpPr/>
      </dsp:nvSpPr>
      <dsp:spPr>
        <a:xfrm>
          <a:off x="1144690" y="2861727"/>
          <a:ext cx="8937522" cy="1079897"/>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l" defTabSz="1022350">
            <a:lnSpc>
              <a:spcPct val="90000"/>
            </a:lnSpc>
            <a:spcBef>
              <a:spcPct val="0"/>
            </a:spcBef>
            <a:spcAft>
              <a:spcPct val="35000"/>
            </a:spcAft>
            <a:buNone/>
          </a:pPr>
          <a:r>
            <a:rPr lang="id-ID" sz="2300" kern="1200" dirty="0"/>
            <a:t>Penyusunan isu-isu tersebut dalam daftar berdasarkan urutan prioritas, logis atau temporal</a:t>
          </a:r>
          <a:endParaRPr lang="en-US" sz="2300" kern="1200" dirty="0"/>
        </a:p>
      </dsp:txBody>
      <dsp:txXfrm>
        <a:off x="1197416" y="2914453"/>
        <a:ext cx="8832070" cy="97444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A57784-342D-44BE-B767-95A842046E5E}" type="datetimeFigureOut">
              <a:rPr lang="en-US" smtClean="0"/>
              <a:pPr/>
              <a:t>3/26/2020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D8EA17-E508-4A61-8A44-62AF7F55439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392" y="4869160"/>
            <a:ext cx="10515600" cy="936104"/>
          </a:xfrm>
          <a:prstGeom prst="rect">
            <a:avLst/>
          </a:prstGeom>
        </p:spPr>
        <p:txBody>
          <a:bodyPr anchor="b" anchorCtr="0"/>
          <a:lstStyle>
            <a:lvl1pPr algn="l">
              <a:defRPr sz="2800" b="1" baseline="0">
                <a:solidFill>
                  <a:srgbClr val="326041"/>
                </a:solidFill>
              </a:defRPr>
            </a:lvl1pPr>
          </a:lstStyle>
          <a:p>
            <a:r>
              <a:rPr lang="en-US" dirty="0"/>
              <a:t>The </a:t>
            </a:r>
            <a:r>
              <a:rPr lang="en-US" dirty="0" err="1"/>
              <a:t>Powerpoint</a:t>
            </a:r>
            <a:r>
              <a:rPr lang="en-US" dirty="0"/>
              <a:t> Title Goes Here</a:t>
            </a:r>
          </a:p>
        </p:txBody>
      </p:sp>
      <p:sp>
        <p:nvSpPr>
          <p:cNvPr id="10" name="Text Placeholder 9"/>
          <p:cNvSpPr>
            <a:spLocks noGrp="1"/>
          </p:cNvSpPr>
          <p:nvPr>
            <p:ph type="body" sz="quarter" idx="10" hasCustomPrompt="1"/>
          </p:nvPr>
        </p:nvSpPr>
        <p:spPr>
          <a:xfrm>
            <a:off x="624417" y="5805488"/>
            <a:ext cx="10515600" cy="647700"/>
          </a:xfrm>
          <a:prstGeom prst="rect">
            <a:avLst/>
          </a:prstGeom>
        </p:spPr>
        <p:txBody>
          <a:bodyPr/>
          <a:lstStyle>
            <a:lvl1pPr marL="0" indent="0">
              <a:buNone/>
              <a:defRPr sz="2000" b="1">
                <a:solidFill>
                  <a:schemeClr val="tx1">
                    <a:lumMod val="65000"/>
                    <a:lumOff val="35000"/>
                  </a:schemeClr>
                </a:solidFill>
              </a:defRPr>
            </a:lvl1pPr>
          </a:lstStyle>
          <a:p>
            <a:pPr lvl="0"/>
            <a:r>
              <a:rPr lang="en-US" dirty="0"/>
              <a:t>Secondary Title Here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7"/>
            <a:ext cx="10058400" cy="1450757"/>
          </a:xfrm>
          <a:prstGeom prst="rect">
            <a:avLst/>
          </a:prstGeom>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a:xfrm>
            <a:off x="1097280" y="1845734"/>
            <a:ext cx="10058400" cy="402336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97285" y="6459791"/>
            <a:ext cx="2472271" cy="365125"/>
          </a:xfrm>
          <a:prstGeom prst="rect">
            <a:avLst/>
          </a:prstGeom>
        </p:spPr>
        <p:txBody>
          <a:bodyPr/>
          <a:lstStyle/>
          <a:p>
            <a:fld id="{ADCE2944-63AC-4794-98B7-F3081A371F1E}" type="datetimeFigureOut">
              <a:rPr lang="id-ID" smtClean="0"/>
              <a:pPr/>
              <a:t>26/03/2020</a:t>
            </a:fld>
            <a:endParaRPr lang="id-ID"/>
          </a:p>
        </p:txBody>
      </p:sp>
      <p:sp>
        <p:nvSpPr>
          <p:cNvPr id="5" name="Footer Placeholder 4"/>
          <p:cNvSpPr>
            <a:spLocks noGrp="1"/>
          </p:cNvSpPr>
          <p:nvPr>
            <p:ph type="ftr" sz="quarter" idx="11"/>
          </p:nvPr>
        </p:nvSpPr>
        <p:spPr>
          <a:xfrm>
            <a:off x="3686187" y="6459791"/>
            <a:ext cx="4822804" cy="365125"/>
          </a:xfrm>
          <a:prstGeom prst="rect">
            <a:avLst/>
          </a:prstGeom>
        </p:spPr>
        <p:txBody>
          <a:bodyPr/>
          <a:lstStyle/>
          <a:p>
            <a:endParaRPr lang="id-ID"/>
          </a:p>
        </p:txBody>
      </p:sp>
      <p:sp>
        <p:nvSpPr>
          <p:cNvPr id="6" name="Slide Number Placeholder 5"/>
          <p:cNvSpPr>
            <a:spLocks noGrp="1"/>
          </p:cNvSpPr>
          <p:nvPr>
            <p:ph type="sldNum" sz="quarter" idx="12"/>
          </p:nvPr>
        </p:nvSpPr>
        <p:spPr>
          <a:xfrm>
            <a:off x="9900462" y="6459791"/>
            <a:ext cx="1312025" cy="365125"/>
          </a:xfrm>
          <a:prstGeom prst="rect">
            <a:avLst/>
          </a:prstGeom>
        </p:spPr>
        <p:txBody>
          <a:bodyPr/>
          <a:lstStyle/>
          <a:p>
            <a:fld id="{517929AE-1FB3-475D-8916-B36598A6E668}" type="slidenum">
              <a:rPr lang="id-ID" smtClean="0"/>
              <a:pPr/>
              <a:t>‹#›</a:t>
            </a:fld>
            <a:endParaRPr lang="id-ID"/>
          </a:p>
        </p:txBody>
      </p:sp>
    </p:spTree>
    <p:extLst>
      <p:ext uri="{BB962C8B-B14F-4D97-AF65-F5344CB8AC3E}">
        <p14:creationId xmlns:p14="http://schemas.microsoft.com/office/powerpoint/2010/main" val="970233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3951" y="1844972"/>
            <a:ext cx="10515600" cy="936104"/>
          </a:xfrm>
          <a:prstGeom prst="rect">
            <a:avLst/>
          </a:prstGeom>
        </p:spPr>
        <p:txBody>
          <a:bodyPr anchor="b" anchorCtr="0"/>
          <a:lstStyle>
            <a:lvl1pPr algn="ctr">
              <a:defRPr sz="2800" b="1" baseline="0">
                <a:solidFill>
                  <a:srgbClr val="326041"/>
                </a:solidFill>
              </a:defRPr>
            </a:lvl1pPr>
          </a:lstStyle>
          <a:p>
            <a:r>
              <a:rPr lang="en-US" dirty="0"/>
              <a:t>The Chapter Title Goes Here</a:t>
            </a:r>
          </a:p>
        </p:txBody>
      </p:sp>
      <p:sp>
        <p:nvSpPr>
          <p:cNvPr id="10" name="Text Placeholder 9"/>
          <p:cNvSpPr>
            <a:spLocks noGrp="1"/>
          </p:cNvSpPr>
          <p:nvPr>
            <p:ph type="body" sz="quarter" idx="10" hasCustomPrompt="1"/>
          </p:nvPr>
        </p:nvSpPr>
        <p:spPr>
          <a:xfrm>
            <a:off x="764976" y="2781300"/>
            <a:ext cx="10515600" cy="647700"/>
          </a:xfrm>
          <a:prstGeom prst="rect">
            <a:avLst/>
          </a:prstGeom>
        </p:spPr>
        <p:txBody>
          <a:bodyPr/>
          <a:lstStyle>
            <a:lvl1pPr marL="0" indent="0" algn="ctr">
              <a:buNone/>
              <a:defRPr sz="2000" b="1">
                <a:solidFill>
                  <a:schemeClr val="tx1">
                    <a:lumMod val="65000"/>
                    <a:lumOff val="35000"/>
                  </a:schemeClr>
                </a:solidFill>
              </a:defRPr>
            </a:lvl1pPr>
          </a:lstStyle>
          <a:p>
            <a:pPr lvl="0"/>
            <a:r>
              <a:rPr lang="en-US" dirty="0"/>
              <a:t>The Secondary Chapter Title Here</a:t>
            </a:r>
          </a:p>
        </p:txBody>
      </p:sp>
    </p:spTree>
    <p:extLst>
      <p:ext uri="{BB962C8B-B14F-4D97-AF65-F5344CB8AC3E}">
        <p14:creationId xmlns:p14="http://schemas.microsoft.com/office/powerpoint/2010/main" val="2478036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a:xfrm>
            <a:off x="1007435" y="2636925"/>
            <a:ext cx="10515600" cy="1325563"/>
          </a:xfrm>
          <a:prstGeom prst="rect">
            <a:avLst/>
          </a:prstGeom>
        </p:spPr>
        <p:txBody>
          <a:bodyPr/>
          <a:lstStyle>
            <a:lvl1pPr>
              <a:defRPr sz="2800" b="1">
                <a:solidFill>
                  <a:schemeClr val="tx1">
                    <a:lumMod val="65000"/>
                    <a:lumOff val="35000"/>
                  </a:schemeClr>
                </a:solidFill>
              </a:defRPr>
            </a:lvl1pPr>
          </a:lstStyle>
          <a:p>
            <a:r>
              <a:rPr lang="en-US"/>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95467" y="1556792"/>
            <a:ext cx="10081120" cy="432048"/>
          </a:xfrm>
          <a:prstGeom prst="rect">
            <a:avLst/>
          </a:prstGeom>
        </p:spPr>
        <p:txBody>
          <a:bodyPr/>
          <a:lstStyle>
            <a:lvl1pPr algn="l">
              <a:defRPr sz="2400">
                <a:solidFill>
                  <a:schemeClr val="tx1">
                    <a:lumMod val="65000"/>
                    <a:lumOff val="35000"/>
                  </a:schemeClr>
                </a:solidFill>
              </a:defRPr>
            </a:lvl1pPr>
          </a:lstStyle>
          <a:p>
            <a:r>
              <a:rPr lang="id-ID" sz="2000" b="1" dirty="0">
                <a:solidFill>
                  <a:schemeClr val="tx1">
                    <a:lumMod val="75000"/>
                    <a:lumOff val="25000"/>
                  </a:schemeClr>
                </a:solidFill>
              </a:rPr>
              <a:t>Lorem ipsum dolor sit amet</a:t>
            </a:r>
          </a:p>
        </p:txBody>
      </p:sp>
      <p:sp>
        <p:nvSpPr>
          <p:cNvPr id="4" name="Content Placeholder 3"/>
          <p:cNvSpPr>
            <a:spLocks noGrp="1"/>
          </p:cNvSpPr>
          <p:nvPr>
            <p:ph sz="quarter" idx="10"/>
          </p:nvPr>
        </p:nvSpPr>
        <p:spPr>
          <a:xfrm>
            <a:off x="1295403" y="2133600"/>
            <a:ext cx="10081684" cy="4319588"/>
          </a:xfrm>
          <a:prstGeom prst="rect">
            <a:avLst/>
          </a:prstGeom>
        </p:spPr>
        <p:txBody>
          <a:bodyPr/>
          <a:lstStyle>
            <a:lvl1pPr>
              <a:defRPr sz="2000">
                <a:solidFill>
                  <a:schemeClr val="tx1">
                    <a:lumMod val="65000"/>
                    <a:lumOff val="35000"/>
                  </a:schemeClr>
                </a:solidFill>
                <a:latin typeface="+mn-lt"/>
              </a:defRPr>
            </a:lvl1pPr>
            <a:lvl2pPr>
              <a:defRPr sz="2000">
                <a:solidFill>
                  <a:schemeClr val="tx1">
                    <a:lumMod val="65000"/>
                    <a:lumOff val="35000"/>
                  </a:schemeClr>
                </a:solidFill>
                <a:latin typeface="+mn-lt"/>
              </a:defRPr>
            </a:lvl2pPr>
            <a:lvl3pPr>
              <a:defRPr sz="2000">
                <a:solidFill>
                  <a:schemeClr val="tx1">
                    <a:lumMod val="65000"/>
                    <a:lumOff val="35000"/>
                  </a:schemeClr>
                </a:solidFill>
                <a:latin typeface="+mn-lt"/>
              </a:defRPr>
            </a:lvl3pPr>
            <a:lvl4pPr>
              <a:defRPr sz="2000">
                <a:solidFill>
                  <a:schemeClr val="tx1">
                    <a:lumMod val="65000"/>
                    <a:lumOff val="35000"/>
                  </a:schemeClr>
                </a:solidFill>
                <a:latin typeface="+mn-lt"/>
              </a:defRPr>
            </a:lvl4pPr>
            <a:lvl5pPr>
              <a:defRPr sz="2000">
                <a:solidFill>
                  <a:schemeClr val="tx1">
                    <a:lumMod val="65000"/>
                    <a:lumOff val="35000"/>
                  </a:schemeClr>
                </a:solidFill>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3951" y="1844972"/>
            <a:ext cx="10515600" cy="936104"/>
          </a:xfrm>
          <a:prstGeom prst="rect">
            <a:avLst/>
          </a:prstGeom>
        </p:spPr>
        <p:txBody>
          <a:bodyPr anchor="b" anchorCtr="0"/>
          <a:lstStyle>
            <a:lvl1pPr algn="ctr">
              <a:defRPr sz="2800" b="1" baseline="0">
                <a:solidFill>
                  <a:srgbClr val="326041"/>
                </a:solidFill>
              </a:defRPr>
            </a:lvl1pPr>
          </a:lstStyle>
          <a:p>
            <a:r>
              <a:rPr lang="en-US" dirty="0"/>
              <a:t>The Chapter Title Goes Here</a:t>
            </a:r>
          </a:p>
        </p:txBody>
      </p:sp>
      <p:sp>
        <p:nvSpPr>
          <p:cNvPr id="10" name="Text Placeholder 9"/>
          <p:cNvSpPr>
            <a:spLocks noGrp="1"/>
          </p:cNvSpPr>
          <p:nvPr>
            <p:ph type="body" sz="quarter" idx="10" hasCustomPrompt="1"/>
          </p:nvPr>
        </p:nvSpPr>
        <p:spPr>
          <a:xfrm>
            <a:off x="764976" y="2781300"/>
            <a:ext cx="10515600" cy="647700"/>
          </a:xfrm>
          <a:prstGeom prst="rect">
            <a:avLst/>
          </a:prstGeom>
        </p:spPr>
        <p:txBody>
          <a:bodyPr/>
          <a:lstStyle>
            <a:lvl1pPr marL="0" indent="0" algn="ctr">
              <a:buNone/>
              <a:defRPr sz="2000" b="1">
                <a:solidFill>
                  <a:schemeClr val="tx1">
                    <a:lumMod val="65000"/>
                    <a:lumOff val="35000"/>
                  </a:schemeClr>
                </a:solidFill>
              </a:defRPr>
            </a:lvl1pPr>
          </a:lstStyle>
          <a:p>
            <a:pPr lvl="0"/>
            <a:r>
              <a:rPr lang="en-US" dirty="0"/>
              <a:t>The Secondary Chapter Title Here</a:t>
            </a:r>
          </a:p>
        </p:txBody>
      </p:sp>
    </p:spTree>
    <p:extLst>
      <p:ext uri="{BB962C8B-B14F-4D97-AF65-F5344CB8AC3E}">
        <p14:creationId xmlns:p14="http://schemas.microsoft.com/office/powerpoint/2010/main" val="2478036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image" Target="../media/image3.pn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image" Target="../media/image4.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4.xml"/><Relationship Id="rId1" Type="http://schemas.openxmlformats.org/officeDocument/2006/relationships/slideLayout" Target="../slideLayouts/slideLayout7.xml"/><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5" r:id="rId1"/>
    <p:sldLayoutId id="2147483686"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descr="Cover.png"/>
          <p:cNvPicPr>
            <a:picLocks noChangeAspect="1"/>
          </p:cNvPicPr>
          <p:nvPr/>
        </p:nvPicPr>
        <p:blipFill>
          <a:blip r:embed="rId3" cstate="print"/>
          <a:srcRect t="63542"/>
          <a:stretch>
            <a:fillRect/>
          </a:stretch>
        </p:blipFill>
        <p:spPr>
          <a:xfrm>
            <a:off x="1641" y="4357694"/>
            <a:ext cx="12188729" cy="2500306"/>
          </a:xfrm>
          <a:prstGeom prst="rect">
            <a:avLst/>
          </a:prstGeom>
        </p:spPr>
      </p:pic>
      <p:pic>
        <p:nvPicPr>
          <p:cNvPr id="3" name="Picture 2" descr="Cover.png"/>
          <p:cNvPicPr>
            <a:picLocks noChangeAspect="1"/>
          </p:cNvPicPr>
          <p:nvPr/>
        </p:nvPicPr>
        <p:blipFill>
          <a:blip r:embed="rId4"/>
          <a:stretch>
            <a:fillRect/>
          </a:stretch>
        </p:blipFill>
        <p:spPr>
          <a:xfrm>
            <a:off x="3271" y="1306"/>
            <a:ext cx="12188728" cy="1617934"/>
          </a:xfrm>
          <a:prstGeom prst="rect">
            <a:avLst/>
          </a:prstGeom>
        </p:spPr>
      </p:pic>
      <p:pic>
        <p:nvPicPr>
          <p:cNvPr id="4" name="Picture 3" descr="D:\ARTWORK\UNISA\BRAND BOOK\CDR\__MASTER TEMPLATE\TEMPLATE PPT\JPG\1,1.png"/>
          <p:cNvPicPr>
            <a:picLocks noChangeAspect="1" noChangeArrowheads="1"/>
          </p:cNvPicPr>
          <p:nvPr/>
        </p:nvPicPr>
        <p:blipFill>
          <a:blip r:embed="rId5" cstate="print"/>
          <a:srcRect/>
          <a:stretch>
            <a:fillRect/>
          </a:stretch>
        </p:blipFill>
        <p:spPr bwMode="auto">
          <a:xfrm>
            <a:off x="857216" y="214290"/>
            <a:ext cx="2190765" cy="592720"/>
          </a:xfrm>
          <a:prstGeom prst="rect">
            <a:avLst/>
          </a:prstGeom>
          <a:noFill/>
        </p:spPr>
      </p:pic>
    </p:spTree>
    <p:extLst>
      <p:ext uri="{BB962C8B-B14F-4D97-AF65-F5344CB8AC3E}">
        <p14:creationId xmlns:p14="http://schemas.microsoft.com/office/powerpoint/2010/main" val="2056686554"/>
      </p:ext>
    </p:extLst>
  </p:cSld>
  <p:clrMap bg1="lt1" tx1="dk1" bg2="lt2" tx2="dk2" accent1="accent1" accent2="accent2" accent3="accent3" accent4="accent4" accent5="accent5" accent6="accent6" hlink="hlink" folHlink="folHlink"/>
  <p:sldLayoutIdLst>
    <p:sldLayoutId id="214748368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Body.png"/>
          <p:cNvPicPr>
            <a:picLocks noChangeAspect="1"/>
          </p:cNvPicPr>
          <p:nvPr/>
        </p:nvPicPr>
        <p:blipFill>
          <a:blip r:embed="rId5"/>
          <a:stretch>
            <a:fillRect/>
          </a:stretch>
        </p:blipFill>
        <p:spPr>
          <a:xfrm>
            <a:off x="1642" y="920"/>
            <a:ext cx="12188729" cy="6856160"/>
          </a:xfrm>
          <a:prstGeom prst="rect">
            <a:avLst/>
          </a:prstGeom>
        </p:spPr>
      </p:pic>
      <p:pic>
        <p:nvPicPr>
          <p:cNvPr id="4" name="Picture 3" descr="Cover.png"/>
          <p:cNvPicPr>
            <a:picLocks noChangeAspect="1"/>
          </p:cNvPicPr>
          <p:nvPr/>
        </p:nvPicPr>
        <p:blipFill>
          <a:blip r:embed="rId6"/>
          <a:stretch>
            <a:fillRect/>
          </a:stretch>
        </p:blipFill>
        <p:spPr>
          <a:xfrm>
            <a:off x="3271" y="1306"/>
            <a:ext cx="12188728" cy="1617934"/>
          </a:xfrm>
          <a:prstGeom prst="rect">
            <a:avLst/>
          </a:prstGeom>
        </p:spPr>
      </p:pic>
      <p:pic>
        <p:nvPicPr>
          <p:cNvPr id="5" name="Picture 3" descr="D:\ARTWORK\UNISA\BRAND BOOK\CDR\__MASTER TEMPLATE\TEMPLATE PPT\JPG\1,1.png"/>
          <p:cNvPicPr>
            <a:picLocks noChangeAspect="1" noChangeArrowheads="1"/>
          </p:cNvPicPr>
          <p:nvPr/>
        </p:nvPicPr>
        <p:blipFill>
          <a:blip r:embed="rId7" cstate="print"/>
          <a:srcRect/>
          <a:stretch>
            <a:fillRect/>
          </a:stretch>
        </p:blipFill>
        <p:spPr bwMode="auto">
          <a:xfrm>
            <a:off x="857216" y="214290"/>
            <a:ext cx="2190765" cy="592720"/>
          </a:xfrm>
          <a:prstGeom prst="rect">
            <a:avLst/>
          </a:prstGeom>
          <a:noFill/>
        </p:spPr>
      </p:pic>
    </p:spTree>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3" descr="D:\ARTWORK\UNISA\BRAND BOOK\CDR\__MASTER TEMPLATE\TEMPLATE PPT\JPG\3.png"/>
          <p:cNvPicPr>
            <a:picLocks noChangeAspect="1" noChangeArrowheads="1"/>
          </p:cNvPicPr>
          <p:nvPr/>
        </p:nvPicPr>
        <p:blipFill>
          <a:blip r:embed="rId3"/>
          <a:srcRect/>
          <a:stretch>
            <a:fillRect/>
          </a:stretch>
        </p:blipFill>
        <p:spPr bwMode="auto">
          <a:xfrm>
            <a:off x="-1" y="0"/>
            <a:ext cx="12198412" cy="6858000"/>
          </a:xfrm>
          <a:prstGeom prst="rect">
            <a:avLst/>
          </a:prstGeom>
          <a:noFill/>
        </p:spPr>
      </p:pic>
      <p:pic>
        <p:nvPicPr>
          <p:cNvPr id="4" name="Picture 4" descr="D:\ARTWORK\UNISA\BRAND BOOK\CDR\__MASTER TEMPLATE\TEMPLATE PPT\JPG\4.png"/>
          <p:cNvPicPr>
            <a:picLocks noChangeAspect="1" noChangeArrowheads="1"/>
          </p:cNvPicPr>
          <p:nvPr/>
        </p:nvPicPr>
        <p:blipFill>
          <a:blip r:embed="rId4"/>
          <a:srcRect/>
          <a:stretch>
            <a:fillRect/>
          </a:stretch>
        </p:blipFill>
        <p:spPr bwMode="auto">
          <a:xfrm>
            <a:off x="4667240" y="2214554"/>
            <a:ext cx="2762269" cy="2363642"/>
          </a:xfrm>
          <a:prstGeom prst="rect">
            <a:avLst/>
          </a:prstGeom>
          <a:noFill/>
        </p:spPr>
      </p:pic>
    </p:spTree>
  </p:cSld>
  <p:clrMap bg1="lt1" tx1="dk1" bg2="lt2" tx2="dk2" accent1="accent1" accent2="accent2" accent3="accent3" accent4="accent4" accent5="accent5" accent6="accent6" hlink="hlink" folHlink="folHlink"/>
  <p:sldLayoutIdLst>
    <p:sldLayoutId id="2147483694"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a:bodyPr>
          <a:lstStyle/>
          <a:p>
            <a:pPr algn="ctr" eaLnBrk="1" hangingPunct="1"/>
            <a:r>
              <a:rPr lang="en-US" sz="3600" dirty="0">
                <a:latin typeface="Franklin Gothic Heavy" pitchFamily="34" charset="0"/>
                <a:ea typeface="Arial Unicode MS" pitchFamily="34" charset="-128"/>
                <a:cs typeface="Tahoma" pitchFamily="34" charset="0"/>
              </a:rPr>
              <a:t>PEMBUKA BELAJAR</a:t>
            </a:r>
            <a:endParaRPr lang="id-ID" sz="3600" dirty="0">
              <a:latin typeface="Franklin Gothic Heavy" pitchFamily="34" charset="0"/>
              <a:ea typeface="Arial Unicode MS" pitchFamily="34" charset="-128"/>
              <a:cs typeface="Tahoma" pitchFamily="34" charset="0"/>
            </a:endParaRPr>
          </a:p>
        </p:txBody>
      </p:sp>
      <p:sp>
        <p:nvSpPr>
          <p:cNvPr id="5" name="Rectangle 4"/>
          <p:cNvSpPr/>
          <p:nvPr/>
        </p:nvSpPr>
        <p:spPr>
          <a:xfrm>
            <a:off x="1274623" y="4668982"/>
            <a:ext cx="9753599" cy="1605396"/>
          </a:xfrm>
          <a:prstGeom prst="rect">
            <a:avLst/>
          </a:prstGeom>
          <a:solidFill>
            <a:srgbClr val="FFFF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latin typeface="Gill Sans MT Condensed" pitchFamily="34" charset="0"/>
              </a:rPr>
              <a:t>“</a:t>
            </a:r>
            <a:r>
              <a:rPr lang="en-US" sz="2800" dirty="0" err="1">
                <a:solidFill>
                  <a:schemeClr val="tx1"/>
                </a:solidFill>
                <a:latin typeface="Gill Sans MT Condensed" pitchFamily="34" charset="0"/>
              </a:rPr>
              <a:t>Kami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ridho</a:t>
            </a:r>
            <a:r>
              <a:rPr lang="en-US" sz="2800" dirty="0">
                <a:solidFill>
                  <a:schemeClr val="tx1"/>
                </a:solidFill>
                <a:latin typeface="Gill Sans MT Condensed" pitchFamily="34" charset="0"/>
              </a:rPr>
              <a:t> Allah SWT </a:t>
            </a:r>
            <a:r>
              <a:rPr lang="en-US" sz="2800" dirty="0" err="1">
                <a:solidFill>
                  <a:schemeClr val="tx1"/>
                </a:solidFill>
                <a:latin typeface="Gill Sans MT Condensed" pitchFamily="34" charset="0"/>
              </a:rPr>
              <a:t>sebagai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Tuhanku</a:t>
            </a:r>
            <a:r>
              <a:rPr lang="en-US" sz="2800" dirty="0">
                <a:solidFill>
                  <a:schemeClr val="tx1"/>
                </a:solidFill>
                <a:latin typeface="Gill Sans MT Condensed" pitchFamily="34" charset="0"/>
              </a:rPr>
              <a:t>, Islam </a:t>
            </a:r>
            <a:r>
              <a:rPr lang="en-US" sz="2800" dirty="0" err="1">
                <a:solidFill>
                  <a:schemeClr val="tx1"/>
                </a:solidFill>
                <a:latin typeface="Gill Sans MT Condensed" pitchFamily="34" charset="0"/>
              </a:rPr>
              <a:t>sebagai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agamaku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dan</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Nabi</a:t>
            </a:r>
            <a:r>
              <a:rPr lang="en-US" sz="2800" dirty="0">
                <a:solidFill>
                  <a:schemeClr val="tx1"/>
                </a:solidFill>
                <a:latin typeface="Gill Sans MT Condensed" pitchFamily="34" charset="0"/>
              </a:rPr>
              <a:t> Muhammad </a:t>
            </a:r>
            <a:r>
              <a:rPr lang="en-US" sz="2800" dirty="0" err="1">
                <a:solidFill>
                  <a:schemeClr val="tx1"/>
                </a:solidFill>
                <a:latin typeface="Gill Sans MT Condensed" pitchFamily="34" charset="0"/>
              </a:rPr>
              <a:t>sebagai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Nabi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dan</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Rasul</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Ya</a:t>
            </a:r>
            <a:r>
              <a:rPr lang="en-US" sz="2800" dirty="0">
                <a:solidFill>
                  <a:schemeClr val="tx1"/>
                </a:solidFill>
                <a:latin typeface="Gill Sans MT Condensed" pitchFamily="34" charset="0"/>
              </a:rPr>
              <a:t> Allah, </a:t>
            </a:r>
            <a:r>
              <a:rPr lang="en-US" sz="2800" dirty="0" err="1">
                <a:solidFill>
                  <a:schemeClr val="tx1"/>
                </a:solidFill>
                <a:latin typeface="Gill Sans MT Condensed" pitchFamily="34" charset="0"/>
              </a:rPr>
              <a:t>tambahkanlah</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kepadaku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ilmu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dan</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berikanlah</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aku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kefahaman</a:t>
            </a:r>
            <a:r>
              <a:rPr lang="en-US" sz="2800" dirty="0">
                <a:solidFill>
                  <a:schemeClr val="tx1"/>
                </a:solidFill>
                <a:latin typeface="Gill Sans MT Condensed" pitchFamily="34" charset="0"/>
              </a:rPr>
              <a:t>”</a:t>
            </a:r>
          </a:p>
        </p:txBody>
      </p:sp>
      <p:pic>
        <p:nvPicPr>
          <p:cNvPr id="15364" name="Picture 5" descr="C:\Users\Suryani\Pictures\doa-belajar.jpg"/>
          <p:cNvPicPr>
            <a:picLocks noChangeAspect="1" noChangeArrowheads="1"/>
          </p:cNvPicPr>
          <p:nvPr/>
        </p:nvPicPr>
        <p:blipFill>
          <a:blip r:embed="rId2"/>
          <a:srcRect/>
          <a:stretch>
            <a:fillRect/>
          </a:stretch>
        </p:blipFill>
        <p:spPr bwMode="auto">
          <a:xfrm>
            <a:off x="831276" y="1390651"/>
            <a:ext cx="10432473" cy="2779568"/>
          </a:xfrm>
          <a:prstGeom prst="rect">
            <a:avLst/>
          </a:prstGeom>
          <a:noFill/>
          <a:ln w="9525">
            <a:noFill/>
            <a:miter lim="800000"/>
            <a:headEnd/>
            <a:tailEnd/>
          </a:ln>
        </p:spPr>
      </p:pic>
      <p:sp>
        <p:nvSpPr>
          <p:cNvPr id="6" name="Title 1"/>
          <p:cNvSpPr txBox="1">
            <a:spLocks/>
          </p:cNvSpPr>
          <p:nvPr/>
        </p:nvSpPr>
        <p:spPr>
          <a:xfrm>
            <a:off x="3796146" y="304799"/>
            <a:ext cx="7827818" cy="581891"/>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chemeClr val="tx1"/>
                </a:solidFill>
                <a:effectLst/>
                <a:uLnTx/>
                <a:uFillTx/>
                <a:latin typeface="+mj-lt"/>
                <a:ea typeface="+mj-ea"/>
                <a:cs typeface="+mj-cs"/>
              </a:rPr>
              <a:t>        DOA BELAJAR</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p:spPr>
        <p:txBody>
          <a:bodyPr/>
          <a:lstStyle/>
          <a:p>
            <a:r>
              <a:rPr lang="id-ID" b="1" dirty="0">
                <a:solidFill>
                  <a:schemeClr val="bg1"/>
                </a:solidFill>
              </a:rPr>
              <a:t>Ada 3 macam isu strategis</a:t>
            </a:r>
          </a:p>
        </p:txBody>
      </p:sp>
      <p:sp>
        <p:nvSpPr>
          <p:cNvPr id="3" name="Content Placeholder 2"/>
          <p:cNvSpPr>
            <a:spLocks noGrp="1"/>
          </p:cNvSpPr>
          <p:nvPr>
            <p:ph sz="quarter" idx="10"/>
          </p:nvPr>
        </p:nvSpPr>
        <p:spPr/>
        <p:txBody>
          <a:bodyPr/>
          <a:lstStyle/>
          <a:p>
            <a:pPr marL="457200" indent="-457200">
              <a:buFont typeface="+mj-lt"/>
              <a:buAutoNum type="arabicPeriod"/>
            </a:pPr>
            <a:r>
              <a:rPr lang="id-ID" sz="3600" dirty="0"/>
              <a:t>Isu yang tidak membutuhkan tindakan sekarang, tetapi isu itu harus terus dipantau</a:t>
            </a:r>
          </a:p>
          <a:p>
            <a:pPr marL="457200" indent="-457200">
              <a:buFont typeface="+mj-lt"/>
              <a:buAutoNum type="arabicPeriod"/>
            </a:pPr>
            <a:r>
              <a:rPr lang="id-ID" sz="3600" dirty="0"/>
              <a:t>Isu yang bisa ditangani sebagai  bagian dari lingkaran perencanaan strategis</a:t>
            </a:r>
          </a:p>
          <a:p>
            <a:pPr marL="457200" indent="-457200">
              <a:buFont typeface="+mj-lt"/>
              <a:buAutoNum type="arabicPeriod"/>
            </a:pPr>
            <a:r>
              <a:rPr lang="id-ID" sz="3600" dirty="0"/>
              <a:t>Isu yang memerlukan tanggapan segera, sehingga tidak bisa ditangani dengan cara yang lebih rutin</a:t>
            </a:r>
          </a:p>
        </p:txBody>
      </p:sp>
    </p:spTree>
    <p:extLst>
      <p:ext uri="{BB962C8B-B14F-4D97-AF65-F5344CB8AC3E}">
        <p14:creationId xmlns:p14="http://schemas.microsoft.com/office/powerpoint/2010/main" val="1454709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Daftar Tolok Ukur Analisa Isu Strategis</a:t>
            </a:r>
            <a:endParaRPr lang="id-ID" dirty="0"/>
          </a:p>
        </p:txBody>
      </p:sp>
      <p:graphicFrame>
        <p:nvGraphicFramePr>
          <p:cNvPr id="4" name="Content Placeholder 3"/>
          <p:cNvGraphicFramePr>
            <a:graphicFrameLocks noGrp="1"/>
          </p:cNvGraphicFramePr>
          <p:nvPr>
            <p:ph sz="quarter" idx="10"/>
            <p:extLst>
              <p:ext uri="{D42A27DB-BD31-4B8C-83A1-F6EECF244321}">
                <p14:modId xmlns:p14="http://schemas.microsoft.com/office/powerpoint/2010/main" val="3203053147"/>
              </p:ext>
            </p:extLst>
          </p:nvPr>
        </p:nvGraphicFramePr>
        <p:xfrm>
          <a:off x="1295400" y="2133600"/>
          <a:ext cx="10082212" cy="3235960"/>
        </p:xfrm>
        <a:graphic>
          <a:graphicData uri="http://schemas.openxmlformats.org/drawingml/2006/table">
            <a:tbl>
              <a:tblPr firstRow="1" bandRow="1">
                <a:tableStyleId>{5C22544A-7EE6-4342-B048-85BDC9FD1C3A}</a:tableStyleId>
              </a:tblPr>
              <a:tblGrid>
                <a:gridCol w="650966">
                  <a:extLst>
                    <a:ext uri="{9D8B030D-6E8A-4147-A177-3AD203B41FA5}">
                      <a16:colId xmlns:a16="http://schemas.microsoft.com/office/drawing/2014/main" val="936846341"/>
                    </a:ext>
                  </a:extLst>
                </a:gridCol>
                <a:gridCol w="1802674">
                  <a:extLst>
                    <a:ext uri="{9D8B030D-6E8A-4147-A177-3AD203B41FA5}">
                      <a16:colId xmlns:a16="http://schemas.microsoft.com/office/drawing/2014/main" val="2899090391"/>
                    </a:ext>
                  </a:extLst>
                </a:gridCol>
                <a:gridCol w="5108019">
                  <a:extLst>
                    <a:ext uri="{9D8B030D-6E8A-4147-A177-3AD203B41FA5}">
                      <a16:colId xmlns:a16="http://schemas.microsoft.com/office/drawing/2014/main" val="2874291053"/>
                    </a:ext>
                  </a:extLst>
                </a:gridCol>
                <a:gridCol w="2520553">
                  <a:extLst>
                    <a:ext uri="{9D8B030D-6E8A-4147-A177-3AD203B41FA5}">
                      <a16:colId xmlns:a16="http://schemas.microsoft.com/office/drawing/2014/main" val="4140593190"/>
                    </a:ext>
                  </a:extLst>
                </a:gridCol>
              </a:tblGrid>
              <a:tr h="370840">
                <a:tc>
                  <a:txBody>
                    <a:bodyPr/>
                    <a:lstStyle/>
                    <a:p>
                      <a:pPr algn="ctr"/>
                      <a:r>
                        <a:rPr lang="id-ID" dirty="0"/>
                        <a:t>No</a:t>
                      </a:r>
                    </a:p>
                  </a:txBody>
                  <a:tcPr/>
                </a:tc>
                <a:tc>
                  <a:txBody>
                    <a:bodyPr/>
                    <a:lstStyle/>
                    <a:p>
                      <a:r>
                        <a:rPr lang="id-ID" dirty="0"/>
                        <a:t>Tolok</a:t>
                      </a:r>
                      <a:r>
                        <a:rPr lang="id-ID" baseline="0" dirty="0"/>
                        <a:t> ukur</a:t>
                      </a:r>
                      <a:endParaRPr lang="id-ID" dirty="0"/>
                    </a:p>
                  </a:txBody>
                  <a:tcPr/>
                </a:tc>
                <a:tc>
                  <a:txBody>
                    <a:bodyPr/>
                    <a:lstStyle/>
                    <a:p>
                      <a:r>
                        <a:rPr lang="id-ID" dirty="0"/>
                        <a:t>Pertanyaan Penguji</a:t>
                      </a:r>
                    </a:p>
                  </a:txBody>
                  <a:tcPr/>
                </a:tc>
                <a:tc>
                  <a:txBody>
                    <a:bodyPr/>
                    <a:lstStyle/>
                    <a:p>
                      <a:r>
                        <a:rPr lang="id-ID" dirty="0"/>
                        <a:t>Kesimpulan</a:t>
                      </a:r>
                    </a:p>
                  </a:txBody>
                  <a:tcPr/>
                </a:tc>
                <a:extLst>
                  <a:ext uri="{0D108BD9-81ED-4DB2-BD59-A6C34878D82A}">
                    <a16:rowId xmlns:a16="http://schemas.microsoft.com/office/drawing/2014/main" val="173380880"/>
                  </a:ext>
                </a:extLst>
              </a:tr>
              <a:tr h="370840">
                <a:tc>
                  <a:txBody>
                    <a:bodyPr/>
                    <a:lstStyle/>
                    <a:p>
                      <a:pPr algn="ctr"/>
                      <a:r>
                        <a:rPr lang="id-ID" dirty="0"/>
                        <a:t>1</a:t>
                      </a:r>
                    </a:p>
                  </a:txBody>
                  <a:tcPr/>
                </a:tc>
                <a:tc>
                  <a:txBody>
                    <a:bodyPr/>
                    <a:lstStyle/>
                    <a:p>
                      <a:r>
                        <a:rPr lang="id-ID" sz="1800" kern="1200" dirty="0">
                          <a:solidFill>
                            <a:schemeClr val="dk1"/>
                          </a:solidFill>
                          <a:effectLst/>
                          <a:latin typeface="+mn-lt"/>
                          <a:ea typeface="+mn-ea"/>
                          <a:cs typeface="+mn-cs"/>
                        </a:rPr>
                        <a:t>Aktual </a:t>
                      </a:r>
                      <a:endParaRPr lang="id-ID" dirty="0"/>
                    </a:p>
                  </a:txBody>
                  <a:tcPr/>
                </a:tc>
                <a:tc>
                  <a:txBody>
                    <a:bodyPr/>
                    <a:lstStyle/>
                    <a:p>
                      <a:r>
                        <a:rPr lang="id-ID" sz="1800" kern="1200" dirty="0">
                          <a:solidFill>
                            <a:schemeClr val="dk1"/>
                          </a:solidFill>
                          <a:effectLst/>
                          <a:latin typeface="+mn-lt"/>
                          <a:ea typeface="+mn-ea"/>
                          <a:cs typeface="+mn-cs"/>
                        </a:rPr>
                        <a:t>Apakah isu ini sedang jadi pusat per hatian?</a:t>
                      </a:r>
                      <a:endParaRPr lang="id-ID" dirty="0"/>
                    </a:p>
                  </a:txBody>
                  <a:tcPr/>
                </a:tc>
                <a:tc>
                  <a:txBody>
                    <a:bodyPr/>
                    <a:lstStyle/>
                    <a:p>
                      <a:endParaRPr lang="id-ID" dirty="0"/>
                    </a:p>
                  </a:txBody>
                  <a:tcPr/>
                </a:tc>
                <a:extLst>
                  <a:ext uri="{0D108BD9-81ED-4DB2-BD59-A6C34878D82A}">
                    <a16:rowId xmlns:a16="http://schemas.microsoft.com/office/drawing/2014/main" val="303088665"/>
                  </a:ext>
                </a:extLst>
              </a:tr>
              <a:tr h="370840">
                <a:tc>
                  <a:txBody>
                    <a:bodyPr/>
                    <a:lstStyle/>
                    <a:p>
                      <a:pPr algn="ctr"/>
                      <a:r>
                        <a:rPr lang="id-ID" dirty="0"/>
                        <a:t>2</a:t>
                      </a:r>
                    </a:p>
                  </a:txBody>
                  <a:tcPr/>
                </a:tc>
                <a:tc>
                  <a:txBody>
                    <a:bodyPr/>
                    <a:lstStyle/>
                    <a:p>
                      <a:r>
                        <a:rPr lang="id-ID" sz="1800" kern="1200" dirty="0">
                          <a:solidFill>
                            <a:schemeClr val="dk1"/>
                          </a:solidFill>
                          <a:effectLst/>
                          <a:latin typeface="+mn-lt"/>
                          <a:ea typeface="+mn-ea"/>
                          <a:cs typeface="+mn-cs"/>
                        </a:rPr>
                        <a:t>Urgensi </a:t>
                      </a:r>
                      <a:endParaRPr lang="id-ID" dirty="0"/>
                    </a:p>
                  </a:txBody>
                  <a:tcPr/>
                </a:tc>
                <a:tc>
                  <a:txBody>
                    <a:bodyPr/>
                    <a:lstStyle/>
                    <a:p>
                      <a:r>
                        <a:rPr lang="id-ID" sz="1800" kern="1200" dirty="0">
                          <a:solidFill>
                            <a:schemeClr val="dk1"/>
                          </a:solidFill>
                          <a:effectLst/>
                          <a:latin typeface="+mn-lt"/>
                          <a:ea typeface="+mn-ea"/>
                          <a:cs typeface="+mn-cs"/>
                        </a:rPr>
                        <a:t>Apakah isu ini mend esak?</a:t>
                      </a:r>
                      <a:endParaRPr lang="id-ID" dirty="0"/>
                    </a:p>
                  </a:txBody>
                  <a:tcPr/>
                </a:tc>
                <a:tc>
                  <a:txBody>
                    <a:bodyPr/>
                    <a:lstStyle/>
                    <a:p>
                      <a:endParaRPr lang="id-ID" dirty="0"/>
                    </a:p>
                  </a:txBody>
                  <a:tcPr/>
                </a:tc>
                <a:extLst>
                  <a:ext uri="{0D108BD9-81ED-4DB2-BD59-A6C34878D82A}">
                    <a16:rowId xmlns:a16="http://schemas.microsoft.com/office/drawing/2014/main" val="902385966"/>
                  </a:ext>
                </a:extLst>
              </a:tr>
              <a:tr h="370840">
                <a:tc>
                  <a:txBody>
                    <a:bodyPr/>
                    <a:lstStyle/>
                    <a:p>
                      <a:pPr algn="ctr"/>
                      <a:r>
                        <a:rPr lang="id-ID" dirty="0"/>
                        <a:t>3</a:t>
                      </a:r>
                    </a:p>
                  </a:txBody>
                  <a:tcPr/>
                </a:tc>
                <a:tc>
                  <a:txBody>
                    <a:bodyPr/>
                    <a:lstStyle/>
                    <a:p>
                      <a:r>
                        <a:rPr lang="id-ID" sz="1800" kern="1200" dirty="0">
                          <a:solidFill>
                            <a:schemeClr val="dk1"/>
                          </a:solidFill>
                          <a:effectLst/>
                          <a:latin typeface="+mn-lt"/>
                          <a:ea typeface="+mn-ea"/>
                          <a:cs typeface="+mn-cs"/>
                        </a:rPr>
                        <a:t>Relevansi </a:t>
                      </a:r>
                      <a:endParaRPr lang="id-ID" dirty="0"/>
                    </a:p>
                  </a:txBody>
                  <a:tcPr/>
                </a:tc>
                <a:tc>
                  <a:txBody>
                    <a:bodyPr/>
                    <a:lstStyle/>
                    <a:p>
                      <a:r>
                        <a:rPr lang="fi-FI" sz="1800" kern="1200" dirty="0">
                          <a:solidFill>
                            <a:schemeClr val="dk1"/>
                          </a:solidFill>
                          <a:effectLst/>
                          <a:latin typeface="+mn-lt"/>
                          <a:ea typeface="+mn-ea"/>
                          <a:cs typeface="+mn-cs"/>
                        </a:rPr>
                        <a:t>Apakah isu ini sesuai kebutuhan konstituen? </a:t>
                      </a:r>
                      <a:endParaRPr lang="id-ID" dirty="0"/>
                    </a:p>
                  </a:txBody>
                  <a:tcPr/>
                </a:tc>
                <a:tc>
                  <a:txBody>
                    <a:bodyPr/>
                    <a:lstStyle/>
                    <a:p>
                      <a:endParaRPr lang="id-ID" dirty="0"/>
                    </a:p>
                  </a:txBody>
                  <a:tcPr/>
                </a:tc>
                <a:extLst>
                  <a:ext uri="{0D108BD9-81ED-4DB2-BD59-A6C34878D82A}">
                    <a16:rowId xmlns:a16="http://schemas.microsoft.com/office/drawing/2014/main" val="4293968158"/>
                  </a:ext>
                </a:extLst>
              </a:tr>
              <a:tr h="370840">
                <a:tc>
                  <a:txBody>
                    <a:bodyPr/>
                    <a:lstStyle/>
                    <a:p>
                      <a:pPr algn="ctr"/>
                      <a:r>
                        <a:rPr lang="id-ID" dirty="0"/>
                        <a:t>4</a:t>
                      </a:r>
                    </a:p>
                  </a:txBody>
                  <a:tcPr/>
                </a:tc>
                <a:tc>
                  <a:txBody>
                    <a:bodyPr/>
                    <a:lstStyle/>
                    <a:p>
                      <a:r>
                        <a:rPr lang="id-ID" sz="1800" kern="1200" dirty="0">
                          <a:solidFill>
                            <a:schemeClr val="dk1"/>
                          </a:solidFill>
                          <a:effectLst/>
                          <a:latin typeface="+mn-lt"/>
                          <a:ea typeface="+mn-ea"/>
                          <a:cs typeface="+mn-cs"/>
                        </a:rPr>
                        <a:t>Dampak positif</a:t>
                      </a:r>
                      <a:endParaRPr lang="id-ID" dirty="0"/>
                    </a:p>
                  </a:txBody>
                  <a:tcPr/>
                </a:tc>
                <a:tc>
                  <a:txBody>
                    <a:bodyPr/>
                    <a:lstStyle/>
                    <a:p>
                      <a:r>
                        <a:rPr lang="id-ID" sz="1800" kern="1200" dirty="0">
                          <a:solidFill>
                            <a:schemeClr val="dk1"/>
                          </a:solidFill>
                          <a:effectLst/>
                          <a:latin typeface="+mn-lt"/>
                          <a:ea typeface="+mn-ea"/>
                          <a:cs typeface="+mn-cs"/>
                        </a:rPr>
                        <a:t>Apakah isu ini jika dibahas membantu konstituen?</a:t>
                      </a:r>
                      <a:endParaRPr lang="id-ID" dirty="0"/>
                    </a:p>
                  </a:txBody>
                  <a:tcPr/>
                </a:tc>
                <a:tc>
                  <a:txBody>
                    <a:bodyPr/>
                    <a:lstStyle/>
                    <a:p>
                      <a:endParaRPr lang="id-ID" dirty="0"/>
                    </a:p>
                  </a:txBody>
                  <a:tcPr/>
                </a:tc>
                <a:extLst>
                  <a:ext uri="{0D108BD9-81ED-4DB2-BD59-A6C34878D82A}">
                    <a16:rowId xmlns:a16="http://schemas.microsoft.com/office/drawing/2014/main" val="1404808587"/>
                  </a:ext>
                </a:extLst>
              </a:tr>
              <a:tr h="370840">
                <a:tc>
                  <a:txBody>
                    <a:bodyPr/>
                    <a:lstStyle/>
                    <a:p>
                      <a:pPr algn="ctr"/>
                      <a:r>
                        <a:rPr lang="id-ID" dirty="0"/>
                        <a:t>5</a:t>
                      </a:r>
                    </a:p>
                  </a:txBody>
                  <a:tcPr/>
                </a:tc>
                <a:tc>
                  <a:txBody>
                    <a:bodyPr/>
                    <a:lstStyle/>
                    <a:p>
                      <a:r>
                        <a:rPr lang="id-ID" sz="1800" kern="1200" dirty="0">
                          <a:solidFill>
                            <a:schemeClr val="dk1"/>
                          </a:solidFill>
                          <a:effectLst/>
                          <a:latin typeface="+mn-lt"/>
                          <a:ea typeface="+mn-ea"/>
                          <a:cs typeface="+mn-cs"/>
                        </a:rPr>
                        <a:t>Kesesuaian</a:t>
                      </a:r>
                      <a:endParaRPr lang="id-ID" dirty="0"/>
                    </a:p>
                  </a:txBody>
                  <a:tcPr/>
                </a:tc>
                <a:tc>
                  <a:txBody>
                    <a:bodyPr/>
                    <a:lstStyle/>
                    <a:p>
                      <a:r>
                        <a:rPr lang="fi-FI" sz="1800" kern="1200" dirty="0">
                          <a:solidFill>
                            <a:schemeClr val="dk1"/>
                          </a:solidFill>
                          <a:effectLst/>
                          <a:latin typeface="+mn-lt"/>
                          <a:ea typeface="+mn-ea"/>
                          <a:cs typeface="+mn-cs"/>
                        </a:rPr>
                        <a:t>Apakah isu ini sesuai dengan visi &amp; misi kita? </a:t>
                      </a:r>
                      <a:endParaRPr lang="id-ID" dirty="0"/>
                    </a:p>
                  </a:txBody>
                  <a:tcPr/>
                </a:tc>
                <a:tc>
                  <a:txBody>
                    <a:bodyPr/>
                    <a:lstStyle/>
                    <a:p>
                      <a:endParaRPr lang="id-ID" dirty="0"/>
                    </a:p>
                  </a:txBody>
                  <a:tcPr/>
                </a:tc>
                <a:extLst>
                  <a:ext uri="{0D108BD9-81ED-4DB2-BD59-A6C34878D82A}">
                    <a16:rowId xmlns:a16="http://schemas.microsoft.com/office/drawing/2014/main" val="887488290"/>
                  </a:ext>
                </a:extLst>
              </a:tr>
              <a:tr h="343989">
                <a:tc>
                  <a:txBody>
                    <a:bodyPr/>
                    <a:lstStyle/>
                    <a:p>
                      <a:pPr algn="ctr"/>
                      <a:r>
                        <a:rPr lang="id-ID" dirty="0"/>
                        <a:t>5</a:t>
                      </a:r>
                    </a:p>
                  </a:txBody>
                  <a:tcPr/>
                </a:tc>
                <a:tc>
                  <a:txBody>
                    <a:bodyPr/>
                    <a:lstStyle/>
                    <a:p>
                      <a:r>
                        <a:rPr lang="id-ID" sz="1800" kern="1200" dirty="0">
                          <a:solidFill>
                            <a:schemeClr val="dk1"/>
                          </a:solidFill>
                          <a:effectLst/>
                          <a:latin typeface="+mn-lt"/>
                          <a:ea typeface="+mn-ea"/>
                          <a:cs typeface="+mn-cs"/>
                        </a:rPr>
                        <a:t>Inklusi </a:t>
                      </a:r>
                      <a:endParaRPr lang="id-ID" dirty="0"/>
                    </a:p>
                  </a:txBody>
                  <a:tcPr/>
                </a:tc>
                <a:tc>
                  <a:txBody>
                    <a:bodyPr/>
                    <a:lstStyle/>
                    <a:p>
                      <a:r>
                        <a:rPr lang="id-ID" sz="1800" kern="1200" dirty="0">
                          <a:solidFill>
                            <a:schemeClr val="dk1"/>
                          </a:solidFill>
                          <a:effectLst/>
                          <a:latin typeface="+mn-lt"/>
                          <a:ea typeface="+mn-ea"/>
                          <a:cs typeface="+mn-cs"/>
                        </a:rPr>
                        <a:t>Dapatkah konstituen kita berpartisipasi dalam isu ini?</a:t>
                      </a:r>
                      <a:endParaRPr lang="id-ID" dirty="0"/>
                    </a:p>
                  </a:txBody>
                  <a:tcPr/>
                </a:tc>
                <a:tc>
                  <a:txBody>
                    <a:bodyPr/>
                    <a:lstStyle/>
                    <a:p>
                      <a:endParaRPr lang="id-ID" dirty="0"/>
                    </a:p>
                  </a:txBody>
                  <a:tcPr/>
                </a:tc>
                <a:extLst>
                  <a:ext uri="{0D108BD9-81ED-4DB2-BD59-A6C34878D82A}">
                    <a16:rowId xmlns:a16="http://schemas.microsoft.com/office/drawing/2014/main" val="321774606"/>
                  </a:ext>
                </a:extLst>
              </a:tr>
              <a:tr h="370840">
                <a:tc>
                  <a:txBody>
                    <a:bodyPr/>
                    <a:lstStyle/>
                    <a:p>
                      <a:pPr algn="ctr"/>
                      <a:r>
                        <a:rPr lang="id-ID" dirty="0"/>
                        <a:t>7</a:t>
                      </a:r>
                    </a:p>
                  </a:txBody>
                  <a:tcPr/>
                </a:tc>
                <a:tc>
                  <a:txBody>
                    <a:bodyPr/>
                    <a:lstStyle/>
                    <a:p>
                      <a:r>
                        <a:rPr lang="id-ID" sz="1800" kern="1200" dirty="0">
                          <a:solidFill>
                            <a:schemeClr val="dk1"/>
                          </a:solidFill>
                          <a:effectLst/>
                          <a:latin typeface="+mn-lt"/>
                          <a:ea typeface="+mn-ea"/>
                          <a:cs typeface="+mn-cs"/>
                        </a:rPr>
                        <a:t>Sensitivitas</a:t>
                      </a:r>
                      <a:endParaRPr lang="id-ID" dirty="0"/>
                    </a:p>
                  </a:txBody>
                  <a:tcPr/>
                </a:tc>
                <a:tc>
                  <a:txBody>
                    <a:bodyPr/>
                    <a:lstStyle/>
                    <a:p>
                      <a:r>
                        <a:rPr lang="pt-BR" sz="1800" kern="1200" dirty="0">
                          <a:solidFill>
                            <a:schemeClr val="dk1"/>
                          </a:solidFill>
                          <a:effectLst/>
                          <a:latin typeface="+mn-lt"/>
                          <a:ea typeface="+mn-ea"/>
                          <a:cs typeface="+mn-cs"/>
                        </a:rPr>
                        <a:t>Apakah isu ini aman dari dampak </a:t>
                      </a:r>
                      <a:r>
                        <a:rPr lang="id-ID" sz="1800" kern="1200" dirty="0">
                          <a:solidFill>
                            <a:schemeClr val="dk1"/>
                          </a:solidFill>
                          <a:effectLst/>
                          <a:latin typeface="+mn-lt"/>
                          <a:ea typeface="+mn-ea"/>
                          <a:cs typeface="+mn-cs"/>
                        </a:rPr>
                        <a:t> </a:t>
                      </a:r>
                      <a:r>
                        <a:rPr lang="pt-BR" sz="1800" kern="1200" dirty="0">
                          <a:solidFill>
                            <a:schemeClr val="dk1"/>
                          </a:solidFill>
                          <a:effectLst/>
                          <a:latin typeface="+mn-lt"/>
                          <a:ea typeface="+mn-ea"/>
                          <a:cs typeface="+mn-cs"/>
                        </a:rPr>
                        <a:t>sampingan ? </a:t>
                      </a:r>
                      <a:endParaRPr lang="id-ID" dirty="0"/>
                    </a:p>
                  </a:txBody>
                  <a:tcPr/>
                </a:tc>
                <a:tc>
                  <a:txBody>
                    <a:bodyPr/>
                    <a:lstStyle/>
                    <a:p>
                      <a:endParaRPr lang="id-ID" dirty="0"/>
                    </a:p>
                  </a:txBody>
                  <a:tcPr/>
                </a:tc>
                <a:extLst>
                  <a:ext uri="{0D108BD9-81ED-4DB2-BD59-A6C34878D82A}">
                    <a16:rowId xmlns:a16="http://schemas.microsoft.com/office/drawing/2014/main" val="3467282818"/>
                  </a:ext>
                </a:extLst>
              </a:tr>
            </a:tbl>
          </a:graphicData>
        </a:graphic>
      </p:graphicFrame>
    </p:spTree>
    <p:extLst>
      <p:ext uri="{BB962C8B-B14F-4D97-AF65-F5344CB8AC3E}">
        <p14:creationId xmlns:p14="http://schemas.microsoft.com/office/powerpoint/2010/main" val="2285327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9800" y="335282"/>
            <a:ext cx="5181600" cy="680718"/>
          </a:xfrm>
        </p:spPr>
        <p:txBody>
          <a:bodyPr/>
          <a:lstStyle/>
          <a:p>
            <a:r>
              <a:rPr lang="en-US" sz="4000" b="1" dirty="0" err="1"/>
              <a:t>Rencana</a:t>
            </a:r>
            <a:r>
              <a:rPr lang="en-US" sz="4000" b="1" dirty="0"/>
              <a:t> </a:t>
            </a:r>
            <a:r>
              <a:rPr lang="en-US" sz="4000" b="1" dirty="0" err="1"/>
              <a:t>Tindak</a:t>
            </a:r>
            <a:r>
              <a:rPr lang="en-US" sz="4000" b="1" dirty="0"/>
              <a:t> </a:t>
            </a:r>
            <a:r>
              <a:rPr lang="en-US" sz="4000" b="1" dirty="0" err="1"/>
              <a:t>Lanjut</a:t>
            </a:r>
            <a:endParaRPr lang="en-US" sz="4000" b="1" dirty="0"/>
          </a:p>
        </p:txBody>
      </p:sp>
      <p:sp>
        <p:nvSpPr>
          <p:cNvPr id="3" name="Content Placeholder 2"/>
          <p:cNvSpPr>
            <a:spLocks noGrp="1"/>
          </p:cNvSpPr>
          <p:nvPr>
            <p:ph sz="quarter" idx="10"/>
          </p:nvPr>
        </p:nvSpPr>
        <p:spPr>
          <a:xfrm>
            <a:off x="1295403" y="1371600"/>
            <a:ext cx="10081684" cy="5081588"/>
          </a:xfrm>
        </p:spPr>
        <p:txBody>
          <a:bodyPr/>
          <a:lstStyle/>
          <a:p>
            <a:pPr>
              <a:buNone/>
            </a:pPr>
            <a:r>
              <a:rPr lang="id-ID" sz="3600" b="1" dirty="0"/>
              <a:t>NEXT MEETING </a:t>
            </a:r>
          </a:p>
          <a:p>
            <a:pPr lvl="0">
              <a:buNone/>
            </a:pPr>
            <a:r>
              <a:rPr lang="id-ID" sz="5400" b="1" dirty="0"/>
              <a:t>Perumusan Visi, Misi, Tujuan </a:t>
            </a:r>
            <a:endParaRPr lang="id-ID" sz="36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3006437" y="1138670"/>
            <a:ext cx="5714424" cy="431800"/>
          </a:xfrm>
        </p:spPr>
        <p:txBody>
          <a:bodyPr>
            <a:noAutofit/>
          </a:bodyPr>
          <a:lstStyle/>
          <a:p>
            <a:pPr algn="ctr" eaLnBrk="1" hangingPunct="1"/>
            <a:r>
              <a:rPr lang="en-US" sz="4000" b="1" dirty="0">
                <a:latin typeface="Berlin Sans FB Demi" pitchFamily="34" charset="0"/>
                <a:ea typeface="SimSun" pitchFamily="2" charset="-122"/>
                <a:cs typeface="Tahoma" pitchFamily="34" charset="0"/>
              </a:rPr>
              <a:t>PENUTUP BELAJAR</a:t>
            </a:r>
            <a:br>
              <a:rPr lang="en-US" sz="4000" b="1" dirty="0">
                <a:latin typeface="Berlin Sans FB Demi" pitchFamily="34" charset="0"/>
                <a:ea typeface="Arial Unicode MS" pitchFamily="34" charset="-128"/>
                <a:cs typeface="Tahoma" pitchFamily="34" charset="0"/>
              </a:rPr>
            </a:br>
            <a:endParaRPr lang="en-US" sz="4000" b="1" dirty="0">
              <a:latin typeface="Berlin Sans FB Demi" pitchFamily="34" charset="0"/>
              <a:ea typeface="Arial Unicode MS" pitchFamily="34" charset="-128"/>
              <a:cs typeface="Tahoma" pitchFamily="34" charset="0"/>
            </a:endParaRPr>
          </a:p>
        </p:txBody>
      </p:sp>
      <p:sp>
        <p:nvSpPr>
          <p:cNvPr id="58371" name="Content Placeholder 2"/>
          <p:cNvSpPr>
            <a:spLocks noGrp="1"/>
          </p:cNvSpPr>
          <p:nvPr>
            <p:ph idx="4294967295"/>
          </p:nvPr>
        </p:nvSpPr>
        <p:spPr>
          <a:xfrm>
            <a:off x="1219199" y="2143125"/>
            <a:ext cx="9975273" cy="3571875"/>
          </a:xfrm>
          <a:prstGeom prst="rect">
            <a:avLst/>
          </a:prstGeom>
        </p:spPr>
        <p:txBody>
          <a:bodyPr>
            <a:normAutofit fontScale="92500" lnSpcReduction="10000"/>
          </a:bodyPr>
          <a:lstStyle/>
          <a:p>
            <a:pPr algn="ctr" eaLnBrk="1" hangingPunct="1">
              <a:buFontTx/>
              <a:buNone/>
            </a:pPr>
            <a:r>
              <a:rPr lang="ar-AE" sz="2400" b="1" dirty="0">
                <a:latin typeface="Gill Sans MT Condensed" pitchFamily="34" charset="0"/>
                <a:ea typeface="Arial Unicode MS" pitchFamily="34" charset="-128"/>
                <a:cs typeface="Tahoma" pitchFamily="34" charset="0"/>
              </a:rPr>
              <a:t>بِسْمِ اللَّهِ الرَّحْمَنِ الرَّحِيمِ</a:t>
            </a:r>
            <a:endParaRPr lang="en-US" sz="2400" b="1" dirty="0">
              <a:latin typeface="Gill Sans MT Condensed" pitchFamily="34" charset="0"/>
              <a:ea typeface="Arial Unicode MS" pitchFamily="34" charset="-128"/>
              <a:cs typeface="Tahoma" pitchFamily="34" charset="0"/>
            </a:endParaRPr>
          </a:p>
          <a:p>
            <a:pPr algn="ctr" eaLnBrk="1" hangingPunct="1"/>
            <a:endParaRPr lang="ar-AE" sz="2400" b="1" dirty="0">
              <a:latin typeface="Gill Sans MT Condensed" pitchFamily="34" charset="0"/>
              <a:ea typeface="Arial Unicode MS" pitchFamily="34" charset="-128"/>
              <a:cs typeface="Tahoma" pitchFamily="34" charset="0"/>
            </a:endParaRPr>
          </a:p>
          <a:p>
            <a:pPr algn="ctr" eaLnBrk="1" hangingPunct="1">
              <a:buFontTx/>
              <a:buNone/>
            </a:pPr>
            <a:r>
              <a:rPr lang="ar-AE" sz="2400" b="1" dirty="0">
                <a:latin typeface="Gill Sans MT Condensed" pitchFamily="34" charset="0"/>
                <a:ea typeface="Arial Unicode MS" pitchFamily="34" charset="-128"/>
                <a:cs typeface="Tahoma" pitchFamily="34" charset="0"/>
              </a:rPr>
              <a:t>اَللَّهُمَّ أَرِنَا الْحَقَّ حَقًّا وَارْزُقْنَا اتِّـبَاعَه ُ وَأَرِنَا الْبَاطِلَ بَاطِلاً وَارْزُقْنَا اجْتِنَابَهُ</a:t>
            </a:r>
            <a:endParaRPr lang="en-US" sz="2400" b="1" dirty="0">
              <a:latin typeface="Gill Sans MT Condensed" pitchFamily="34" charset="0"/>
              <a:ea typeface="Arial Unicode MS" pitchFamily="34" charset="-128"/>
              <a:cs typeface="Tahoma" pitchFamily="34" charset="0"/>
            </a:endParaRPr>
          </a:p>
          <a:p>
            <a:pPr algn="ctr" eaLnBrk="1" hangingPunct="1"/>
            <a:endParaRPr lang="en-US" sz="2400" b="1" dirty="0">
              <a:latin typeface="Gill Sans MT Condensed" pitchFamily="34" charset="0"/>
              <a:ea typeface="Arial Unicode MS" pitchFamily="34" charset="-128"/>
              <a:cs typeface="Tahoma" pitchFamily="34" charset="0"/>
            </a:endParaRPr>
          </a:p>
          <a:p>
            <a:pPr algn="ctr" eaLnBrk="1" hangingPunct="1"/>
            <a:endParaRPr lang="ar-AE" sz="2400" b="1" dirty="0">
              <a:latin typeface="Gill Sans MT Condensed" pitchFamily="34" charset="0"/>
              <a:ea typeface="Arial Unicode MS" pitchFamily="34" charset="-128"/>
              <a:cs typeface="Tahoma" pitchFamily="34" charset="0"/>
            </a:endParaRPr>
          </a:p>
          <a:p>
            <a:pPr algn="ctr" eaLnBrk="1" hangingPunct="1">
              <a:buFontTx/>
              <a:buNone/>
            </a:pPr>
            <a:r>
              <a:rPr lang="en-US" sz="3600" dirty="0" err="1">
                <a:latin typeface="Gill Sans MT Condensed" pitchFamily="34" charset="0"/>
                <a:ea typeface="Arial Unicode MS" pitchFamily="34" charset="-128"/>
                <a:cs typeface="Tahoma" pitchFamily="34" charset="0"/>
              </a:rPr>
              <a:t>Ya</a:t>
            </a:r>
            <a:r>
              <a:rPr lang="en-US" sz="3600" dirty="0">
                <a:latin typeface="Gill Sans MT Condensed" pitchFamily="34" charset="0"/>
                <a:ea typeface="Arial Unicode MS" pitchFamily="34" charset="-128"/>
                <a:cs typeface="Tahoma" pitchFamily="34" charset="0"/>
              </a:rPr>
              <a:t> Allah </a:t>
            </a:r>
            <a:r>
              <a:rPr lang="en-US" sz="3600" dirty="0" err="1">
                <a:latin typeface="Gill Sans MT Condensed" pitchFamily="34" charset="0"/>
                <a:ea typeface="Arial Unicode MS" pitchFamily="34" charset="-128"/>
                <a:cs typeface="Tahoma" pitchFamily="34" charset="0"/>
              </a:rPr>
              <a:t>Tunjukkanlah</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kepada</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kami</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kebenaran</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sehinggga</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kami</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dapat</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mengikutinya</a:t>
            </a:r>
            <a:r>
              <a:rPr lang="en-US" sz="3600" dirty="0">
                <a:latin typeface="Gill Sans MT Condensed" pitchFamily="34" charset="0"/>
                <a:ea typeface="Arial Unicode MS" pitchFamily="34" charset="-128"/>
                <a:cs typeface="Tahoma" pitchFamily="34" charset="0"/>
              </a:rPr>
              <a:t>, </a:t>
            </a:r>
          </a:p>
          <a:p>
            <a:pPr algn="ctr" eaLnBrk="1" hangingPunct="1">
              <a:buFontTx/>
              <a:buNone/>
            </a:pPr>
            <a:r>
              <a:rPr lang="en-US" sz="3600" dirty="0">
                <a:latin typeface="Gill Sans MT Condensed" pitchFamily="34" charset="0"/>
                <a:ea typeface="Arial Unicode MS" pitchFamily="34" charset="-128"/>
                <a:cs typeface="Tahoma" pitchFamily="34" charset="0"/>
              </a:rPr>
              <a:t>Dan </a:t>
            </a:r>
            <a:r>
              <a:rPr lang="en-US" sz="3600" dirty="0" err="1">
                <a:latin typeface="Gill Sans MT Condensed" pitchFamily="34" charset="0"/>
                <a:ea typeface="Arial Unicode MS" pitchFamily="34" charset="-128"/>
                <a:cs typeface="Tahoma" pitchFamily="34" charset="0"/>
              </a:rPr>
              <a:t>tunjukkanlah</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kepada</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kami</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keburukan</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sehingga</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kami</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dapat</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menjauhinya</a:t>
            </a:r>
            <a:r>
              <a:rPr lang="en-US" sz="3600" dirty="0">
                <a:latin typeface="Gill Sans MT Condensed" pitchFamily="34" charset="0"/>
                <a:ea typeface="Arial Unicode MS" pitchFamily="34" charset="-128"/>
                <a:cs typeface="Tahoma" pitchFamily="34" charset="0"/>
              </a:rPr>
              <a:t>.</a:t>
            </a:r>
          </a:p>
          <a:p>
            <a:pPr eaLnBrk="1" hangingPunct="1"/>
            <a:endParaRPr lang="en-US" sz="2400" dirty="0">
              <a:latin typeface="Gill Sans MT Condensed" pitchFamily="34" charset="0"/>
              <a:ea typeface="Arial Unicode MS" pitchFamily="34" charset="-128"/>
              <a:cs typeface="Tahoma" pitchFamily="34" charset="0"/>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9927" y="1748385"/>
            <a:ext cx="11304545" cy="1736428"/>
          </a:xfrm>
        </p:spPr>
        <p:txBody>
          <a:bodyPr/>
          <a:lstStyle/>
          <a:p>
            <a:pPr>
              <a:defRPr/>
            </a:pPr>
            <a:r>
              <a:rPr lang="id-ID" sz="5400" dirty="0">
                <a:solidFill>
                  <a:srgbClr val="00B050"/>
                </a:solidFill>
                <a:latin typeface="Corbel" pitchFamily="34" charset="0"/>
                <a:cs typeface="Arial" charset="0"/>
              </a:rPr>
              <a:t>IDENTIFIKASI ISU-ISU STRATEGIS</a:t>
            </a:r>
            <a:endParaRPr lang="en-US" sz="5400" dirty="0">
              <a:solidFill>
                <a:srgbClr val="00B050"/>
              </a:solidFill>
              <a:latin typeface="Gill Sans MT Condensed" pitchFamily="34" charset="0"/>
              <a:ea typeface="Arial Unicode MS" pitchFamily="34" charset="-128"/>
              <a:cs typeface="Tahoma" pitchFamily="34" charset="0"/>
            </a:endParaRPr>
          </a:p>
        </p:txBody>
      </p:sp>
      <p:sp>
        <p:nvSpPr>
          <p:cNvPr id="5" name="Text Placeholder 4"/>
          <p:cNvSpPr>
            <a:spLocks noGrp="1"/>
          </p:cNvSpPr>
          <p:nvPr>
            <p:ph type="body" sz="quarter" idx="10"/>
          </p:nvPr>
        </p:nvSpPr>
        <p:spPr>
          <a:xfrm>
            <a:off x="914400" y="4973782"/>
            <a:ext cx="10515600" cy="1219200"/>
          </a:xfrm>
        </p:spPr>
        <p:txBody>
          <a:bodyPr/>
          <a:lstStyle/>
          <a:p>
            <a:r>
              <a:rPr lang="id-ID" sz="1600" dirty="0">
                <a:latin typeface="Berlin Sans FB Demi" pitchFamily="34" charset="0"/>
              </a:rPr>
              <a:t>MUHAMMAD KHOZIN, S.IP, MPA</a:t>
            </a:r>
            <a:endParaRPr lang="en-US" sz="1600" dirty="0">
              <a:latin typeface="Berlin Sans FB Demi" pitchFamily="34" charset="0"/>
            </a:endParaRPr>
          </a:p>
          <a:p>
            <a:r>
              <a:rPr lang="en-US" sz="1600" dirty="0" err="1">
                <a:latin typeface="Berlin Sans FB Demi" pitchFamily="34" charset="0"/>
              </a:rPr>
              <a:t>Disampaikan</a:t>
            </a:r>
            <a:r>
              <a:rPr lang="en-US" sz="1600" dirty="0">
                <a:latin typeface="Berlin Sans FB Demi" pitchFamily="34" charset="0"/>
              </a:rPr>
              <a:t> </a:t>
            </a:r>
            <a:r>
              <a:rPr lang="en-US" sz="1600" dirty="0" err="1">
                <a:latin typeface="Berlin Sans FB Demi" pitchFamily="34" charset="0"/>
              </a:rPr>
              <a:t>pada</a:t>
            </a:r>
            <a:r>
              <a:rPr lang="en-US" sz="1600" dirty="0">
                <a:latin typeface="Berlin Sans FB Demi" pitchFamily="34" charset="0"/>
              </a:rPr>
              <a:t> </a:t>
            </a:r>
            <a:r>
              <a:rPr lang="en-US" sz="1600" dirty="0" err="1">
                <a:latin typeface="Berlin Sans FB Demi" pitchFamily="34" charset="0"/>
              </a:rPr>
              <a:t>Kuliah</a:t>
            </a:r>
            <a:r>
              <a:rPr lang="en-US" sz="1600" dirty="0">
                <a:latin typeface="Berlin Sans FB Demi" pitchFamily="34" charset="0"/>
              </a:rPr>
              <a:t> MK </a:t>
            </a:r>
            <a:r>
              <a:rPr lang="id-ID" sz="1600" dirty="0">
                <a:latin typeface="Berlin Sans FB Demi" pitchFamily="34" charset="0"/>
              </a:rPr>
              <a:t>Manajemen Strategis</a:t>
            </a:r>
            <a:endParaRPr lang="en-US" sz="1600" dirty="0">
              <a:latin typeface="Berlin Sans FB Demi" pitchFamily="34" charset="0"/>
            </a:endParaRPr>
          </a:p>
          <a:p>
            <a:r>
              <a:rPr lang="en-US" sz="1600" dirty="0">
                <a:latin typeface="Berlin Sans FB Demi" pitchFamily="34" charset="0"/>
              </a:rPr>
              <a:t>2</a:t>
            </a:r>
            <a:r>
              <a:rPr lang="id-ID" sz="1600" dirty="0">
                <a:latin typeface="Berlin Sans FB Demi" pitchFamily="34" charset="0"/>
              </a:rPr>
              <a:t>0</a:t>
            </a:r>
            <a:r>
              <a:rPr lang="en-US" sz="1600" dirty="0">
                <a:latin typeface="Berlin Sans FB Demi" pitchFamily="34" charset="0"/>
              </a:rPr>
              <a:t>20</a:t>
            </a:r>
          </a:p>
        </p:txBody>
      </p:sp>
    </p:spTree>
    <p:extLst>
      <p:ext uri="{BB962C8B-B14F-4D97-AF65-F5344CB8AC3E}">
        <p14:creationId xmlns:p14="http://schemas.microsoft.com/office/powerpoint/2010/main" val="1707744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ISU?????????????</a:t>
            </a:r>
          </a:p>
        </p:txBody>
      </p:sp>
      <p:graphicFrame>
        <p:nvGraphicFramePr>
          <p:cNvPr id="4" name="Content Placeholder 3"/>
          <p:cNvGraphicFramePr>
            <a:graphicFrameLocks noGrp="1"/>
          </p:cNvGraphicFramePr>
          <p:nvPr>
            <p:ph sz="quarter" idx="10"/>
            <p:extLst>
              <p:ext uri="{D42A27DB-BD31-4B8C-83A1-F6EECF244321}">
                <p14:modId xmlns:p14="http://schemas.microsoft.com/office/powerpoint/2010/main" val="1574785877"/>
              </p:ext>
            </p:extLst>
          </p:nvPr>
        </p:nvGraphicFramePr>
        <p:xfrm>
          <a:off x="1295400" y="2133600"/>
          <a:ext cx="10082213" cy="4319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08525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Isu adalah</a:t>
            </a:r>
          </a:p>
        </p:txBody>
      </p:sp>
      <p:sp>
        <p:nvSpPr>
          <p:cNvPr id="3" name="Content Placeholder 2"/>
          <p:cNvSpPr>
            <a:spLocks noGrp="1"/>
          </p:cNvSpPr>
          <p:nvPr>
            <p:ph sz="quarter" idx="10"/>
          </p:nvPr>
        </p:nvSpPr>
        <p:spPr/>
        <p:txBody>
          <a:bodyPr/>
          <a:lstStyle/>
          <a:p>
            <a:r>
              <a:rPr lang="id-ID" dirty="0"/>
              <a:t>Suatu Peristiwa atau kejadian yang dapat diperkirakan terjadi atau tidak terjadi pada masa mendatang, yang menyangkut ekonomi, moneter, sosial, politik, hukum, pembangunan nasional, bencan aalam, ataupun tentang krisis</a:t>
            </a:r>
          </a:p>
          <a:p>
            <a:r>
              <a:rPr lang="id-ID" dirty="0"/>
              <a:t>Sesuatu yang sedang hangat diperbincangkan oleh masyarakat</a:t>
            </a:r>
          </a:p>
          <a:p>
            <a:endParaRPr lang="id-ID" dirty="0"/>
          </a:p>
        </p:txBody>
      </p:sp>
    </p:spTree>
    <p:extLst>
      <p:ext uri="{BB962C8B-B14F-4D97-AF65-F5344CB8AC3E}">
        <p14:creationId xmlns:p14="http://schemas.microsoft.com/office/powerpoint/2010/main" val="605822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Isu stratergis adalah</a:t>
            </a:r>
          </a:p>
        </p:txBody>
      </p:sp>
      <p:sp>
        <p:nvSpPr>
          <p:cNvPr id="3" name="Content Placeholder 2"/>
          <p:cNvSpPr>
            <a:spLocks noGrp="1"/>
          </p:cNvSpPr>
          <p:nvPr>
            <p:ph sz="quarter" idx="10"/>
          </p:nvPr>
        </p:nvSpPr>
        <p:spPr/>
        <p:txBody>
          <a:bodyPr/>
          <a:lstStyle/>
          <a:p>
            <a:pPr marL="0" indent="0">
              <a:buNone/>
            </a:pPr>
            <a:r>
              <a:rPr lang="id-ID" sz="3200" b="1" dirty="0"/>
              <a:t>Sebuah kondisi atau hal yang harus diperhatikan atau dikedepankan dalam perencanaan karena dampaknya yang cukup significan bagi organisasi dengan karakteristik penting, mendasar, mendesak, berjangka panjang dan berpengaruh pada tujuan organisasi pada masa yang akan datang </a:t>
            </a:r>
          </a:p>
        </p:txBody>
      </p:sp>
    </p:spTree>
    <p:extLst>
      <p:ext uri="{BB962C8B-B14F-4D97-AF65-F5344CB8AC3E}">
        <p14:creationId xmlns:p14="http://schemas.microsoft.com/office/powerpoint/2010/main" val="4035623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86815" y="250506"/>
            <a:ext cx="3903550" cy="432048"/>
          </a:xfrm>
        </p:spPr>
        <p:txBody>
          <a:bodyPr/>
          <a:lstStyle/>
          <a:p>
            <a:r>
              <a:rPr lang="id-ID" b="1" dirty="0"/>
              <a:t>ISU STRATEGIS ADALAH</a:t>
            </a:r>
          </a:p>
        </p:txBody>
      </p:sp>
      <p:sp>
        <p:nvSpPr>
          <p:cNvPr id="3" name="Content Placeholder 2"/>
          <p:cNvSpPr>
            <a:spLocks noGrp="1"/>
          </p:cNvSpPr>
          <p:nvPr>
            <p:ph sz="quarter" idx="10"/>
          </p:nvPr>
        </p:nvSpPr>
        <p:spPr>
          <a:xfrm>
            <a:off x="1282340" y="1127760"/>
            <a:ext cx="10081684" cy="4319588"/>
          </a:xfrm>
        </p:spPr>
        <p:txBody>
          <a:bodyPr/>
          <a:lstStyle/>
          <a:p>
            <a:r>
              <a:rPr lang="id-ID" sz="2800" dirty="0"/>
              <a:t>Mengidentifikasi isu strategis adalah pokok pikuiran utama dalam sebuah agenda penyusunan rencana strategis</a:t>
            </a:r>
          </a:p>
          <a:p>
            <a:r>
              <a:rPr lang="id-ID" sz="2800" dirty="0"/>
              <a:t>Isu Strategis adalah pilihan kebijakan utama yang mempengaruhi mandat, misi, nilai organisasi, tingkat dan perpaduan produk atau jasa, klien atau pemakai, biaya, keuangan, organisasi atau manajemen</a:t>
            </a:r>
          </a:p>
          <a:p>
            <a:r>
              <a:rPr lang="id-ID" sz="2800" dirty="0"/>
              <a:t>Mengapa isu strategis menjadi penting? Karena sebuah keputusan publik diambil berdasarkan isu kebijakan yang mengalir </a:t>
            </a:r>
          </a:p>
        </p:txBody>
      </p:sp>
    </p:spTree>
    <p:extLst>
      <p:ext uri="{BB962C8B-B14F-4D97-AF65-F5344CB8AC3E}">
        <p14:creationId xmlns:p14="http://schemas.microsoft.com/office/powerpoint/2010/main" val="1897443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Ciri isu strategis</a:t>
            </a:r>
          </a:p>
        </p:txBody>
      </p:sp>
      <p:sp>
        <p:nvSpPr>
          <p:cNvPr id="3" name="Content Placeholder 2"/>
          <p:cNvSpPr>
            <a:spLocks noGrp="1"/>
          </p:cNvSpPr>
          <p:nvPr>
            <p:ph sz="quarter" idx="10"/>
          </p:nvPr>
        </p:nvSpPr>
        <p:spPr/>
        <p:txBody>
          <a:bodyPr/>
          <a:lstStyle/>
          <a:p>
            <a:r>
              <a:rPr lang="id-ID" sz="4800" dirty="0"/>
              <a:t>Isu paling pokok</a:t>
            </a:r>
          </a:p>
          <a:p>
            <a:r>
              <a:rPr lang="id-ID" sz="4800" dirty="0"/>
              <a:t>Tidak hanya sebuah masalah, tetapi juga harus aktual dan mendesak</a:t>
            </a:r>
          </a:p>
          <a:p>
            <a:r>
              <a:rPr lang="id-ID" sz="4800" dirty="0"/>
              <a:t>Berdampak luas</a:t>
            </a:r>
          </a:p>
        </p:txBody>
      </p:sp>
    </p:spTree>
    <p:extLst>
      <p:ext uri="{BB962C8B-B14F-4D97-AF65-F5344CB8AC3E}">
        <p14:creationId xmlns:p14="http://schemas.microsoft.com/office/powerpoint/2010/main" val="3508156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0"/>
            <p:extLst>
              <p:ext uri="{D42A27DB-BD31-4B8C-83A1-F6EECF244321}">
                <p14:modId xmlns:p14="http://schemas.microsoft.com/office/powerpoint/2010/main" val="2500623104"/>
              </p:ext>
            </p:extLst>
          </p:nvPr>
        </p:nvGraphicFramePr>
        <p:xfrm>
          <a:off x="1347651" y="1415143"/>
          <a:ext cx="10082213" cy="4319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0006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200" b="1" dirty="0"/>
              <a:t>Manfaat identifikasi isu strategis</a:t>
            </a:r>
          </a:p>
        </p:txBody>
      </p:sp>
      <p:sp>
        <p:nvSpPr>
          <p:cNvPr id="3" name="Content Placeholder 2"/>
          <p:cNvSpPr>
            <a:spLocks noGrp="1"/>
          </p:cNvSpPr>
          <p:nvPr>
            <p:ph sz="quarter" idx="10"/>
          </p:nvPr>
        </p:nvSpPr>
        <p:spPr/>
        <p:txBody>
          <a:bodyPr/>
          <a:lstStyle/>
          <a:p>
            <a:r>
              <a:rPr lang="id-ID" sz="2800" b="1" dirty="0"/>
              <a:t>Perhatian fokus pada yang benar2 penting</a:t>
            </a:r>
          </a:p>
          <a:p>
            <a:r>
              <a:rPr lang="id-ID" sz="2800" b="1" dirty="0"/>
              <a:t>Fokus pada isu, bukan pada jawaban atas permasalahan </a:t>
            </a:r>
          </a:p>
          <a:p>
            <a:r>
              <a:rPr lang="id-ID" sz="2800" b="1" dirty="0"/>
              <a:t>Identifikasi isu biasanya menciptakan semacam kete</a:t>
            </a:r>
            <a:r>
              <a:rPr lang="en-US" sz="2800" b="1"/>
              <a:t>ra</a:t>
            </a:r>
            <a:r>
              <a:rPr lang="id-ID" sz="2800" b="1"/>
              <a:t>ngan </a:t>
            </a:r>
            <a:r>
              <a:rPr lang="id-ID" sz="2800" b="1" dirty="0"/>
              <a:t>yang berguna untuk mendorong perubahan</a:t>
            </a:r>
          </a:p>
          <a:p>
            <a:r>
              <a:rPr lang="id-ID" sz="2800" b="1" dirty="0"/>
              <a:t>Hasil identifikasi dapat memberikan petunjuk bagaimana cara memecahkan isu tersebut</a:t>
            </a:r>
          </a:p>
          <a:p>
            <a:pPr marL="0" indent="0">
              <a:buNone/>
            </a:pPr>
            <a:endParaRPr lang="id-ID" sz="2800" b="1" dirty="0"/>
          </a:p>
        </p:txBody>
      </p:sp>
    </p:spTree>
    <p:extLst>
      <p:ext uri="{BB962C8B-B14F-4D97-AF65-F5344CB8AC3E}">
        <p14:creationId xmlns:p14="http://schemas.microsoft.com/office/powerpoint/2010/main" val="2397633170"/>
      </p:ext>
    </p:extLst>
  </p:cSld>
  <p:clrMapOvr>
    <a:masterClrMapping/>
  </p:clrMapOvr>
</p:sld>
</file>

<file path=ppt/theme/theme1.xml><?xml version="1.0" encoding="utf-8"?>
<a:theme xmlns:a="http://schemas.openxmlformats.org/drawingml/2006/main" name="Presentation UNISA_0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resentation UNISA_0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PPT VER. 1_template</Template>
  <TotalTime>3260</TotalTime>
  <Words>485</Words>
  <Application>Microsoft Office PowerPoint</Application>
  <PresentationFormat>Widescreen</PresentationFormat>
  <Paragraphs>75</Paragraphs>
  <Slides>14</Slides>
  <Notes>0</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14</vt:i4>
      </vt:variant>
    </vt:vector>
  </HeadingPairs>
  <TitlesOfParts>
    <vt:vector size="27" baseType="lpstr">
      <vt:lpstr>SimSun</vt:lpstr>
      <vt:lpstr>Arial</vt:lpstr>
      <vt:lpstr>Arial Unicode MS</vt:lpstr>
      <vt:lpstr>Berlin Sans FB Demi</vt:lpstr>
      <vt:lpstr>Calibri</vt:lpstr>
      <vt:lpstr>Corbel</vt:lpstr>
      <vt:lpstr>Franklin Gothic Heavy</vt:lpstr>
      <vt:lpstr>Gill Sans MT Condensed</vt:lpstr>
      <vt:lpstr>Tahoma</vt:lpstr>
      <vt:lpstr>Presentation UNISA_01</vt:lpstr>
      <vt:lpstr>1_Presentation UNISA_01</vt:lpstr>
      <vt:lpstr>1_Office Theme</vt:lpstr>
      <vt:lpstr>2_Office Theme</vt:lpstr>
      <vt:lpstr>PEMBUKA BELAJAR</vt:lpstr>
      <vt:lpstr>IDENTIFIKASI ISU-ISU STRATEGIS</vt:lpstr>
      <vt:lpstr>ISU?????????????</vt:lpstr>
      <vt:lpstr>Isu adalah</vt:lpstr>
      <vt:lpstr>Isu stratergis adalah</vt:lpstr>
      <vt:lpstr>ISU STRATEGIS ADALAH</vt:lpstr>
      <vt:lpstr>Ciri isu strategis</vt:lpstr>
      <vt:lpstr>PowerPoint Presentation</vt:lpstr>
      <vt:lpstr>Manfaat identifikasi isu strategis</vt:lpstr>
      <vt:lpstr>Ada 3 macam isu strategis</vt:lpstr>
      <vt:lpstr>Daftar Tolok Ukur Analisa Isu Strategis</vt:lpstr>
      <vt:lpstr>Rencana Tindak Lanjut</vt:lpstr>
      <vt:lpstr>PENUTUP BELAJAR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BUZZ GROUP (Kelompok Studi Kecil)</dc:title>
  <dc:creator>Windows User</dc:creator>
  <cp:lastModifiedBy>User</cp:lastModifiedBy>
  <cp:revision>159</cp:revision>
  <dcterms:created xsi:type="dcterms:W3CDTF">2017-11-21T07:01:38Z</dcterms:created>
  <dcterms:modified xsi:type="dcterms:W3CDTF">2020-03-26T01:45:00Z</dcterms:modified>
</cp:coreProperties>
</file>