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Lst>
  <p:notesMasterIdLst>
    <p:notesMasterId r:id="rId36"/>
  </p:notesMasterIdLst>
  <p:sldIdLst>
    <p:sldId id="256" r:id="rId4"/>
    <p:sldId id="257" r:id="rId5"/>
    <p:sldId id="262" r:id="rId6"/>
    <p:sldId id="287" r:id="rId7"/>
    <p:sldId id="259" r:id="rId8"/>
    <p:sldId id="260" r:id="rId9"/>
    <p:sldId id="263" r:id="rId10"/>
    <p:sldId id="264" r:id="rId11"/>
    <p:sldId id="266" r:id="rId12"/>
    <p:sldId id="268" r:id="rId13"/>
    <p:sldId id="267" r:id="rId14"/>
    <p:sldId id="284" r:id="rId15"/>
    <p:sldId id="269" r:id="rId16"/>
    <p:sldId id="270" r:id="rId17"/>
    <p:sldId id="271" r:id="rId18"/>
    <p:sldId id="272" r:id="rId19"/>
    <p:sldId id="273" r:id="rId20"/>
    <p:sldId id="274" r:id="rId21"/>
    <p:sldId id="282" r:id="rId22"/>
    <p:sldId id="283" r:id="rId23"/>
    <p:sldId id="276" r:id="rId24"/>
    <p:sldId id="275" r:id="rId25"/>
    <p:sldId id="285" r:id="rId26"/>
    <p:sldId id="265" r:id="rId27"/>
    <p:sldId id="277" r:id="rId28"/>
    <p:sldId id="281" r:id="rId29"/>
    <p:sldId id="278" r:id="rId30"/>
    <p:sldId id="286" r:id="rId31"/>
    <p:sldId id="279" r:id="rId32"/>
    <p:sldId id="280" r:id="rId33"/>
    <p:sldId id="288" r:id="rId34"/>
    <p:sldId id="258" r:id="rId3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6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20"/>
  </p:normalViewPr>
  <p:slideViewPr>
    <p:cSldViewPr>
      <p:cViewPr varScale="1">
        <p:scale>
          <a:sx n="87" d="100"/>
          <a:sy n="87" d="100"/>
        </p:scale>
        <p:origin x="211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76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4473D-F1A2-429C-85BB-574AC39DBABF}" type="datetimeFigureOut">
              <a:rPr lang="id-ID" smtClean="0"/>
              <a:pPr/>
              <a:t>08/10/21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8927C4-1947-46B6-8A94-1FF8CDD634C1}"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1</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2</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32</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ody.png"/>
          <p:cNvPicPr>
            <a:picLocks noChangeAspect="1"/>
          </p:cNvPicPr>
          <p:nvPr/>
        </p:nvPicPr>
        <p:blipFill>
          <a:blip r:embed="rId4"/>
          <a:stretch>
            <a:fillRect/>
          </a:stretch>
        </p:blipFill>
        <p:spPr>
          <a:xfrm>
            <a:off x="1226" y="920"/>
            <a:ext cx="9141547" cy="685616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3" descr="D:\ARTWORK\UNISA\BRAND BOOK\CDR\__MASTER TEMPLATE\TEMPLATE PPT\JPG\3.png"/>
          <p:cNvPicPr>
            <a:picLocks noChangeAspect="1" noChangeArrowheads="1"/>
          </p:cNvPicPr>
          <p:nvPr userDrawn="1"/>
        </p:nvPicPr>
        <p:blipFill>
          <a:blip r:embed="rId4"/>
          <a:srcRect/>
          <a:stretch>
            <a:fillRect/>
          </a:stretch>
        </p:blipFill>
        <p:spPr bwMode="auto">
          <a:xfrm>
            <a:off x="-1" y="0"/>
            <a:ext cx="9148809" cy="6858000"/>
          </a:xfrm>
          <a:prstGeom prst="rect">
            <a:avLst/>
          </a:prstGeom>
          <a:noFill/>
        </p:spPr>
      </p:pic>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ubmed/?term=Boyle%20JA%5BAuthor%5D&amp;cauthor=true&amp;cauthor_uid=31261954" TargetMode="External"/><Relationship Id="rId2" Type="http://schemas.openxmlformats.org/officeDocument/2006/relationships/hyperlink" Target="https://www.ncbi.nlm.nih.gov/pubmed/?term=Khan%20NN%5BAuthor%5D&amp;cauthor=true&amp;cauthor_uid=31261954" TargetMode="External"/><Relationship Id="rId1" Type="http://schemas.openxmlformats.org/officeDocument/2006/relationships/slideLayout" Target="../slideLayouts/slideLayout6.xml"/><Relationship Id="rId5" Type="http://schemas.openxmlformats.org/officeDocument/2006/relationships/hyperlink" Target="https://www.ncbi.nlm.nih.gov/pubmed/?term=Harrison%20CL%5BAuthor%5D&amp;cauthor=true&amp;cauthor_uid=31261954" TargetMode="External"/><Relationship Id="rId4" Type="http://schemas.openxmlformats.org/officeDocument/2006/relationships/hyperlink" Target="https://www.ncbi.nlm.nih.gov/pubmed/?term=Lang%20AY%5BAuthor%5D&amp;cauthor=true&amp;cauthor_uid=3126195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ubmed/?term=Boyle%20JA%5BAuthor%5D&amp;cauthor=true&amp;cauthor_uid=31261954" TargetMode="External"/><Relationship Id="rId2" Type="http://schemas.openxmlformats.org/officeDocument/2006/relationships/hyperlink" Target="https://www.ncbi.nlm.nih.gov/pubmed/?term=Khan%20NN%5BAuthor%5D&amp;cauthor=true&amp;cauthor_uid=31261954" TargetMode="External"/><Relationship Id="rId1" Type="http://schemas.openxmlformats.org/officeDocument/2006/relationships/slideLayout" Target="../slideLayouts/slideLayout6.xml"/><Relationship Id="rId5" Type="http://schemas.openxmlformats.org/officeDocument/2006/relationships/hyperlink" Target="https://www.ncbi.nlm.nih.gov/pubmed/?term=Harrison%20CL%5BAuthor%5D&amp;cauthor=true&amp;cauthor_uid=31261954" TargetMode="External"/><Relationship Id="rId4" Type="http://schemas.openxmlformats.org/officeDocument/2006/relationships/hyperlink" Target="https://www.ncbi.nlm.nih.gov/pubmed/?term=Lang%20AY%5BAuthor%5D&amp;cauthor=true&amp;cauthor_uid=3126195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729018/Making_the_case_for_preconception_care.pdf"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729018/Making_the_case_for_preconception_care.pdf"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researchgate.net/publication/282295367_Persiapan_-_prakehamilan"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kbbi.web.id/fisiologi"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www.jtptunimus-gdl-trimutfika-6017-2-babii.pd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www.jtptunimus-gdl-trimutfika-6017-2-babii.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RTWORK\UNISA\BRAND BOOK\CDR\FOTO\Doc\IMG_9876 - resize.JPG"/>
          <p:cNvPicPr>
            <a:picLocks noChangeAspect="1" noChangeArrowheads="1"/>
          </p:cNvPicPr>
          <p:nvPr/>
        </p:nvPicPr>
        <p:blipFill>
          <a:blip r:embed="rId3"/>
          <a:srcRect t="5078"/>
          <a:stretch>
            <a:fillRect/>
          </a:stretch>
        </p:blipFill>
        <p:spPr bwMode="auto">
          <a:xfrm>
            <a:off x="0" y="0"/>
            <a:ext cx="9144000" cy="5786454"/>
          </a:xfrm>
          <a:prstGeom prst="rect">
            <a:avLst/>
          </a:prstGeom>
          <a:noFill/>
        </p:spPr>
      </p:pic>
      <p:pic>
        <p:nvPicPr>
          <p:cNvPr id="9" name="Picture 8" descr="Cover.png"/>
          <p:cNvPicPr>
            <a:picLocks noChangeAspect="1"/>
          </p:cNvPicPr>
          <p:nvPr/>
        </p:nvPicPr>
        <p:blipFill>
          <a:blip r:embed="rId4" cstate="print"/>
          <a:srcRect t="63542"/>
          <a:stretch>
            <a:fillRect/>
          </a:stretch>
        </p:blipFill>
        <p:spPr>
          <a:xfrm>
            <a:off x="1226" y="4357694"/>
            <a:ext cx="9141547" cy="2500306"/>
          </a:xfrm>
          <a:prstGeom prst="rect">
            <a:avLst/>
          </a:prstGeom>
        </p:spPr>
      </p:pic>
      <p:sp>
        <p:nvSpPr>
          <p:cNvPr id="6" name="TextBox 5"/>
          <p:cNvSpPr txBox="1"/>
          <p:nvPr/>
        </p:nvSpPr>
        <p:spPr>
          <a:xfrm>
            <a:off x="500034" y="5214950"/>
            <a:ext cx="6072230" cy="369332"/>
          </a:xfrm>
          <a:prstGeom prst="rect">
            <a:avLst/>
          </a:prstGeom>
          <a:noFill/>
        </p:spPr>
        <p:txBody>
          <a:bodyPr wrap="square" rtlCol="0">
            <a:spAutoFit/>
          </a:bodyPr>
          <a:lstStyle/>
          <a:p>
            <a:r>
              <a:rPr lang="en-US" b="1" dirty="0" err="1">
                <a:solidFill>
                  <a:srgbClr val="326041"/>
                </a:solidFill>
              </a:rPr>
              <a:t>Perubahan</a:t>
            </a:r>
            <a:r>
              <a:rPr lang="en-US" b="1" dirty="0">
                <a:solidFill>
                  <a:srgbClr val="326041"/>
                </a:solidFill>
              </a:rPr>
              <a:t> </a:t>
            </a:r>
            <a:r>
              <a:rPr lang="en-US" b="1" dirty="0" err="1">
                <a:solidFill>
                  <a:srgbClr val="326041"/>
                </a:solidFill>
              </a:rPr>
              <a:t>Fisiologi</a:t>
            </a:r>
            <a:r>
              <a:rPr lang="en-US" b="1" dirty="0">
                <a:solidFill>
                  <a:srgbClr val="326041"/>
                </a:solidFill>
              </a:rPr>
              <a:t> dan </a:t>
            </a:r>
            <a:r>
              <a:rPr lang="en-US" b="1" dirty="0" err="1">
                <a:solidFill>
                  <a:srgbClr val="326041"/>
                </a:solidFill>
              </a:rPr>
              <a:t>Persiapan</a:t>
            </a:r>
            <a:r>
              <a:rPr lang="en-US" b="1" dirty="0">
                <a:solidFill>
                  <a:srgbClr val="326041"/>
                </a:solidFill>
              </a:rPr>
              <a:t> </a:t>
            </a:r>
            <a:r>
              <a:rPr lang="en-US" b="1" dirty="0" err="1">
                <a:solidFill>
                  <a:srgbClr val="326041"/>
                </a:solidFill>
              </a:rPr>
              <a:t>Psikologi</a:t>
            </a:r>
            <a:r>
              <a:rPr lang="en-US" b="1" dirty="0">
                <a:solidFill>
                  <a:srgbClr val="326041"/>
                </a:solidFill>
              </a:rPr>
              <a:t> </a:t>
            </a:r>
            <a:r>
              <a:rPr lang="en-US" b="1" dirty="0" err="1">
                <a:solidFill>
                  <a:srgbClr val="326041"/>
                </a:solidFill>
              </a:rPr>
              <a:t>Pra</a:t>
            </a:r>
            <a:r>
              <a:rPr lang="en-US" b="1" dirty="0">
                <a:solidFill>
                  <a:srgbClr val="326041"/>
                </a:solidFill>
              </a:rPr>
              <a:t> </a:t>
            </a:r>
            <a:r>
              <a:rPr lang="en-US" b="1" dirty="0" err="1">
                <a:solidFill>
                  <a:srgbClr val="326041"/>
                </a:solidFill>
              </a:rPr>
              <a:t>Konsepsi</a:t>
            </a:r>
            <a:endParaRPr lang="id-ID" b="1" dirty="0">
              <a:solidFill>
                <a:srgbClr val="326041"/>
              </a:solidFill>
            </a:endParaRPr>
          </a:p>
        </p:txBody>
      </p:sp>
      <p:sp>
        <p:nvSpPr>
          <p:cNvPr id="7" name="Rectangle 6"/>
          <p:cNvSpPr/>
          <p:nvPr/>
        </p:nvSpPr>
        <p:spPr>
          <a:xfrm>
            <a:off x="500034" y="5672096"/>
            <a:ext cx="2500330" cy="400110"/>
          </a:xfrm>
          <a:prstGeom prst="rect">
            <a:avLst/>
          </a:prstGeom>
        </p:spPr>
        <p:txBody>
          <a:bodyPr wrap="square">
            <a:spAutoFit/>
          </a:bodyPr>
          <a:lstStyle/>
          <a:p>
            <a:r>
              <a:rPr lang="id-ID" sz="2000" dirty="0" err="1">
                <a:solidFill>
                  <a:schemeClr val="tx1">
                    <a:lumMod val="75000"/>
                    <a:lumOff val="25000"/>
                  </a:schemeClr>
                </a:solidFill>
              </a:rPr>
              <a:t>Dhesi</a:t>
            </a:r>
            <a:r>
              <a:rPr lang="id-ID" sz="2000" dirty="0">
                <a:solidFill>
                  <a:schemeClr val="tx1">
                    <a:lumMod val="75000"/>
                    <a:lumOff val="25000"/>
                  </a:schemeClr>
                </a:solidFill>
              </a:rPr>
              <a:t> Ari Astuti</a:t>
            </a:r>
            <a:endParaRPr lang="id-ID" sz="2000" dirty="0"/>
          </a:p>
        </p:txBody>
      </p:sp>
      <p:pic>
        <p:nvPicPr>
          <p:cNvPr id="8" name="Picture 7" descr="Cover.png"/>
          <p:cNvPicPr>
            <a:picLocks noChangeAspect="1"/>
          </p:cNvPicPr>
          <p:nvPr/>
        </p:nvPicPr>
        <p:blipFill>
          <a:blip r:embed="rId4"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5"/>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6" cstate="print"/>
          <a:srcRect/>
          <a:stretch>
            <a:fillRect/>
          </a:stretch>
        </p:blipFill>
        <p:spPr bwMode="auto">
          <a:xfrm>
            <a:off x="642910" y="214290"/>
            <a:ext cx="1643074" cy="59272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179512" y="752168"/>
            <a:ext cx="8424936" cy="5589351"/>
          </a:xfrm>
          <a:prstGeom prst="rect">
            <a:avLst/>
          </a:prstGeom>
          <a:noFill/>
        </p:spPr>
        <p:txBody>
          <a:bodyPr wrap="square" rtlCol="0">
            <a:spAutoFit/>
          </a:bodyPr>
          <a:lstStyle/>
          <a:p>
            <a:pPr algn="just">
              <a:lnSpc>
                <a:spcPct val="150000"/>
              </a:lnSpc>
            </a:pPr>
            <a:r>
              <a:rPr lang="id-ID" dirty="0"/>
              <a:t>Periode prakonsepsi adalah jendela kritis di mana kesehatan ibu dapat sangat mempengaruhi kesehatan individu dan </a:t>
            </a:r>
            <a:r>
              <a:rPr lang="id-ID" dirty="0" err="1"/>
              <a:t>antargenerasi</a:t>
            </a:r>
            <a:r>
              <a:rPr lang="id-ID" dirty="0"/>
              <a:t>. Meskipun penting, hanya ada sedikit informasi tentang sikap, perilaku, dan preferensi informasi kesehatan prakonsepsi perempuan, namun </a:t>
            </a:r>
            <a:r>
              <a:rPr lang="id-ID" dirty="0" err="1"/>
              <a:t>rincian</a:t>
            </a:r>
            <a:r>
              <a:rPr lang="id-ID" dirty="0"/>
              <a:t> ini sangat penting untuk menginformasikan komunikasi kesehatan yang ditargetkan. </a:t>
            </a:r>
          </a:p>
          <a:p>
            <a:pPr algn="just">
              <a:lnSpc>
                <a:spcPct val="150000"/>
              </a:lnSpc>
            </a:pPr>
            <a:r>
              <a:rPr lang="id-ID" dirty="0">
                <a:highlight>
                  <a:srgbClr val="FFFF00"/>
                </a:highlight>
              </a:rPr>
              <a:t>Wawancara semi-terstruktur dilakukan untuk mengeksplorasi sikap perempuan terhadap kesehatan prakonsepsi (bidang penting, sumber dukungan, pendukung dan hambatan), perilaku (pencarian informasi dan tindakan kesehatan yang diambil) dan ketersediaan preferensi informasi</a:t>
            </a:r>
            <a:r>
              <a:rPr lang="id-ID" i="1" dirty="0">
                <a:highlight>
                  <a:srgbClr val="FFFF00"/>
                </a:highlight>
              </a:rPr>
              <a:t> (</a:t>
            </a:r>
            <a:r>
              <a:rPr lang="id-ID" i="1" dirty="0" err="1">
                <a:highlight>
                  <a:srgbClr val="FFFF00"/>
                </a:highlight>
              </a:rPr>
              <a:t>information</a:t>
            </a:r>
            <a:r>
              <a:rPr lang="id-ID" i="1" dirty="0">
                <a:highlight>
                  <a:srgbClr val="FFFF00"/>
                </a:highlight>
              </a:rPr>
              <a:t> </a:t>
            </a:r>
            <a:r>
              <a:rPr lang="id-ID" i="1" dirty="0" err="1">
                <a:highlight>
                  <a:srgbClr val="FFFF00"/>
                </a:highlight>
              </a:rPr>
              <a:t>preference</a:t>
            </a:r>
            <a:r>
              <a:rPr lang="id-ID" i="1" dirty="0">
                <a:highlight>
                  <a:srgbClr val="FFFF00"/>
                </a:highlight>
              </a:rPr>
              <a:t> </a:t>
            </a:r>
            <a:r>
              <a:rPr lang="id-ID" i="1" dirty="0" err="1">
                <a:highlight>
                  <a:srgbClr val="FFFF00"/>
                </a:highlight>
              </a:rPr>
              <a:t>exist</a:t>
            </a:r>
            <a:r>
              <a:rPr lang="id-ID" i="1" dirty="0">
                <a:highlight>
                  <a:srgbClr val="FFFF00"/>
                </a:highlight>
              </a:rPr>
              <a:t>).</a:t>
            </a:r>
            <a:r>
              <a:rPr lang="id-ID" dirty="0">
                <a:highlight>
                  <a:srgbClr val="FFFF00"/>
                </a:highlight>
              </a:rPr>
              <a:t> </a:t>
            </a:r>
            <a:r>
              <a:rPr lang="id-ID" dirty="0"/>
              <a:t>Wawancara </a:t>
            </a:r>
            <a:r>
              <a:rPr lang="id-ID" dirty="0" err="1"/>
              <a:t>ditranskrip</a:t>
            </a:r>
            <a:r>
              <a:rPr lang="id-ID" dirty="0"/>
              <a:t>, diberi kode, dan dianalisis secara tematis. Lima belas wanita berpartisipasi (</a:t>
            </a:r>
            <a:r>
              <a:rPr lang="id-ID" dirty="0" err="1"/>
              <a:t>n</a:t>
            </a:r>
            <a:r>
              <a:rPr lang="id-ID" dirty="0"/>
              <a:t> = 7 prakonsepsi, </a:t>
            </a:r>
            <a:r>
              <a:rPr lang="id-ID" dirty="0" err="1"/>
              <a:t>n</a:t>
            </a:r>
            <a:r>
              <a:rPr lang="id-ID" dirty="0"/>
              <a:t> = 7 hamil dan </a:t>
            </a:r>
            <a:r>
              <a:rPr lang="id-ID" dirty="0" err="1"/>
              <a:t>n</a:t>
            </a:r>
            <a:r>
              <a:rPr lang="id-ID" dirty="0"/>
              <a:t> = 1 </a:t>
            </a:r>
            <a:r>
              <a:rPr lang="id-ID" dirty="0" err="1"/>
              <a:t>postpartum</a:t>
            </a:r>
            <a:r>
              <a:rPr lang="id-ID" dirty="0"/>
              <a:t>). </a:t>
            </a:r>
          </a:p>
          <a:p>
            <a:r>
              <a:rPr lang="en-ID" b="1" dirty="0"/>
              <a:t>Preconception Health Attitudes and Behaviours of Women: A Qualitative Investigation</a:t>
            </a:r>
          </a:p>
          <a:p>
            <a:r>
              <a:rPr lang="en-ID" dirty="0">
                <a:hlinkClick r:id="rId2"/>
              </a:rPr>
              <a:t>Nadia N. Khan</a:t>
            </a:r>
            <a:r>
              <a:rPr lang="en-ID" dirty="0"/>
              <a:t>, </a:t>
            </a:r>
            <a:r>
              <a:rPr lang="en-ID" dirty="0">
                <a:hlinkClick r:id="rId3"/>
              </a:rPr>
              <a:t>Jacqueline A. Boyle</a:t>
            </a:r>
            <a:r>
              <a:rPr lang="en-ID" dirty="0"/>
              <a:t>, </a:t>
            </a:r>
            <a:r>
              <a:rPr lang="en-ID" dirty="0">
                <a:hlinkClick r:id="rId4"/>
              </a:rPr>
              <a:t>Adina Y. Lang</a:t>
            </a:r>
            <a:r>
              <a:rPr lang="en-ID" dirty="0"/>
              <a:t>, and </a:t>
            </a:r>
            <a:r>
              <a:rPr lang="en-ID" dirty="0">
                <a:hlinkClick r:id="rId5"/>
              </a:rPr>
              <a:t>Cheryce L. Harrison</a:t>
            </a:r>
            <a:r>
              <a:rPr lang="en-ID" baseline="30000" dirty="0"/>
              <a:t>*</a:t>
            </a:r>
            <a:endParaRPr lang="id-ID" dirty="0"/>
          </a:p>
          <a:p>
            <a:pPr algn="just">
              <a:lnSpc>
                <a:spcPct val="150000"/>
              </a:lnSpc>
            </a:pPr>
            <a:r>
              <a:rPr lang="en-ID" baseline="30000" dirty="0"/>
              <a:t>https://</a:t>
            </a:r>
            <a:r>
              <a:rPr lang="en-ID" baseline="30000" dirty="0" err="1"/>
              <a:t>www.ncbi.nlm.nih.gov</a:t>
            </a:r>
            <a:r>
              <a:rPr lang="en-ID" baseline="30000" dirty="0"/>
              <a:t>/</a:t>
            </a:r>
            <a:r>
              <a:rPr lang="en-ID" baseline="30000" dirty="0" err="1"/>
              <a:t>pmc</a:t>
            </a:r>
            <a:r>
              <a:rPr lang="en-ID" baseline="30000" dirty="0"/>
              <a:t>/articles/PMC6682867/</a:t>
            </a:r>
            <a:endParaRPr lang="en-ID" dirty="0"/>
          </a:p>
        </p:txBody>
      </p:sp>
    </p:spTree>
    <p:extLst>
      <p:ext uri="{BB962C8B-B14F-4D97-AF65-F5344CB8AC3E}">
        <p14:creationId xmlns:p14="http://schemas.microsoft.com/office/powerpoint/2010/main" val="200727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179512" y="752168"/>
            <a:ext cx="8424936" cy="6332824"/>
          </a:xfrm>
          <a:prstGeom prst="rect">
            <a:avLst/>
          </a:prstGeom>
          <a:noFill/>
        </p:spPr>
        <p:txBody>
          <a:bodyPr wrap="square" rtlCol="0">
            <a:spAutoFit/>
          </a:bodyPr>
          <a:lstStyle/>
          <a:p>
            <a:pPr algn="just">
              <a:lnSpc>
                <a:spcPct val="150000"/>
              </a:lnSpc>
            </a:pPr>
            <a:r>
              <a:rPr lang="id-ID" sz="1600" dirty="0">
                <a:highlight>
                  <a:srgbClr val="FFFF00"/>
                </a:highlight>
              </a:rPr>
              <a:t>Wanita menganggap mengoptimalkan perilaku gaya hidup termasuk diet sehat, aktivitas</a:t>
            </a:r>
            <a:endParaRPr lang="en-ID" sz="1600" dirty="0">
              <a:highlight>
                <a:srgbClr val="FFFF00"/>
              </a:highlight>
            </a:endParaRPr>
          </a:p>
          <a:p>
            <a:pPr algn="just">
              <a:lnSpc>
                <a:spcPct val="150000"/>
              </a:lnSpc>
            </a:pPr>
            <a:r>
              <a:rPr lang="id-ID" sz="1600" dirty="0">
                <a:highlight>
                  <a:srgbClr val="FFFF00"/>
                </a:highlight>
              </a:rPr>
              <a:t>fisik teratur, mengurangi </a:t>
            </a:r>
            <a:r>
              <a:rPr lang="id-ID" sz="1600" dirty="0" err="1">
                <a:highlight>
                  <a:srgbClr val="FFFF00"/>
                </a:highlight>
              </a:rPr>
              <a:t>asupan</a:t>
            </a:r>
            <a:r>
              <a:rPr lang="id-ID" sz="1600" dirty="0">
                <a:highlight>
                  <a:srgbClr val="FFFF00"/>
                </a:highlight>
              </a:rPr>
              <a:t> alkohol dan suplementasi vitamin </a:t>
            </a:r>
            <a:r>
              <a:rPr lang="id-ID" sz="1600" dirty="0" err="1">
                <a:highlight>
                  <a:srgbClr val="FFFF00"/>
                </a:highlight>
              </a:rPr>
              <a:t>pra</a:t>
            </a:r>
            <a:r>
              <a:rPr lang="id-ID" sz="1600" dirty="0">
                <a:highlight>
                  <a:srgbClr val="FFFF00"/>
                </a:highlight>
              </a:rPr>
              <a:t>-kehamilan sebagai tindakan kesehatan prakonsepsi yang penting untuk diadopsi</a:t>
            </a:r>
            <a:r>
              <a:rPr lang="id-ID" sz="1600" dirty="0"/>
              <a:t>. Beberapa wanita mengakui pentingnya pemeriksaan kesehatan prakonsepsi formal dan skrining dengan profesional kesehatan. Hambatan untuk mencapai perubahan perilaku kesehatan termasuk kecemasan, stres dan tantangan untuk mendapatkan informasi yang dapat dipercaya. </a:t>
            </a:r>
          </a:p>
          <a:p>
            <a:pPr algn="just">
              <a:lnSpc>
                <a:spcPct val="150000"/>
              </a:lnSpc>
            </a:pPr>
            <a:r>
              <a:rPr lang="id-ID" sz="1600" dirty="0">
                <a:highlight>
                  <a:srgbClr val="FFFF00"/>
                </a:highlight>
              </a:rPr>
              <a:t>Peserta melaporkan </a:t>
            </a:r>
            <a:r>
              <a:rPr lang="id-ID" sz="1600" dirty="0" err="1">
                <a:highlight>
                  <a:srgbClr val="FFFF00"/>
                </a:highlight>
              </a:rPr>
              <a:t>kurangnya</a:t>
            </a:r>
            <a:r>
              <a:rPr lang="id-ID" sz="1600" dirty="0">
                <a:highlight>
                  <a:srgbClr val="FFFF00"/>
                </a:highlight>
              </a:rPr>
              <a:t> informasi hal-hal yang </a:t>
            </a:r>
            <a:r>
              <a:rPr lang="id-ID" sz="1600" dirty="0" err="1">
                <a:highlight>
                  <a:srgbClr val="FFFF00"/>
                </a:highlight>
              </a:rPr>
              <a:t>dipersyaratkan</a:t>
            </a:r>
            <a:r>
              <a:rPr lang="id-ID" sz="1600" dirty="0">
                <a:highlight>
                  <a:srgbClr val="FFFF00"/>
                </a:highlight>
              </a:rPr>
              <a:t> terkait prakonsepsi (</a:t>
            </a:r>
            <a:r>
              <a:rPr lang="id-ID" sz="1600" i="1" dirty="0" err="1">
                <a:highlight>
                  <a:srgbClr val="FFFF00"/>
                </a:highlight>
              </a:rPr>
              <a:t>Information</a:t>
            </a:r>
            <a:r>
              <a:rPr lang="id-ID" sz="1600" i="1" dirty="0">
                <a:highlight>
                  <a:srgbClr val="FFFF00"/>
                </a:highlight>
              </a:rPr>
              <a:t> </a:t>
            </a:r>
            <a:r>
              <a:rPr lang="id-ID" sz="1600" i="1" dirty="0" err="1">
                <a:highlight>
                  <a:srgbClr val="FFFF00"/>
                </a:highlight>
              </a:rPr>
              <a:t>Preference</a:t>
            </a:r>
            <a:r>
              <a:rPr lang="id-ID" sz="1600" i="1" dirty="0">
                <a:highlight>
                  <a:srgbClr val="FFFF00"/>
                </a:highlight>
              </a:rPr>
              <a:t> </a:t>
            </a:r>
            <a:r>
              <a:rPr lang="id-ID" sz="1600" i="1" dirty="0" err="1">
                <a:highlight>
                  <a:srgbClr val="FFFF00"/>
                </a:highlight>
              </a:rPr>
              <a:t>exist</a:t>
            </a:r>
            <a:r>
              <a:rPr lang="id-ID" sz="1600" dirty="0">
                <a:highlight>
                  <a:srgbClr val="FFFF00"/>
                </a:highlight>
              </a:rPr>
              <a:t>) yang berupa suplemen, makanan yang aman dan rekomendasi olahraga</a:t>
            </a:r>
            <a:r>
              <a:rPr lang="id-ID" sz="1600" dirty="0"/>
              <a:t>. Ketersediaan Preferensi informasi termasuk internet atau dokter umum untuk mereka. Sementara wanita sebagian besar memprioritaskan pengoptimalan diet dan aktivitas fisik sebelum kehamilan, tampaknya ada kesadaran yang terbatas tentang pemeriksaan dan skrining kesehatan prakonsepsi, yang menyoroti perlunya kesadaran yang lebih luas tentang kesehatan dan kesejahteraan prakonsepsi secara keseluruhan. </a:t>
            </a:r>
          </a:p>
          <a:p>
            <a:pPr algn="just">
              <a:lnSpc>
                <a:spcPct val="150000"/>
              </a:lnSpc>
            </a:pPr>
            <a:r>
              <a:rPr lang="en-ID" sz="1600" b="1" dirty="0"/>
              <a:t>Preconception Health Attitudes and Behaviours of Women: A Qualitative Investigation</a:t>
            </a:r>
          </a:p>
          <a:p>
            <a:pPr algn="just">
              <a:lnSpc>
                <a:spcPct val="150000"/>
              </a:lnSpc>
            </a:pPr>
            <a:r>
              <a:rPr lang="en-ID" sz="1600" dirty="0">
                <a:hlinkClick r:id="rId2"/>
              </a:rPr>
              <a:t>Nadia N. Khan</a:t>
            </a:r>
            <a:r>
              <a:rPr lang="en-ID" sz="1600" dirty="0"/>
              <a:t>, </a:t>
            </a:r>
            <a:r>
              <a:rPr lang="en-ID" sz="1600" dirty="0">
                <a:hlinkClick r:id="rId3"/>
              </a:rPr>
              <a:t>Jacqueline A. Boyle</a:t>
            </a:r>
            <a:r>
              <a:rPr lang="en-ID" sz="1600" dirty="0"/>
              <a:t>, </a:t>
            </a:r>
            <a:r>
              <a:rPr lang="en-ID" sz="1600" dirty="0">
                <a:hlinkClick r:id="rId4"/>
              </a:rPr>
              <a:t>Adina Y. Lang</a:t>
            </a:r>
            <a:r>
              <a:rPr lang="en-ID" sz="1600" dirty="0"/>
              <a:t>, and </a:t>
            </a:r>
            <a:r>
              <a:rPr lang="en-ID" sz="1600" dirty="0">
                <a:hlinkClick r:id="rId5"/>
              </a:rPr>
              <a:t>Cheryce L. Harrison</a:t>
            </a:r>
            <a:r>
              <a:rPr lang="en-ID" sz="1600" baseline="30000" dirty="0"/>
              <a:t>*</a:t>
            </a:r>
          </a:p>
          <a:p>
            <a:pPr algn="just">
              <a:lnSpc>
                <a:spcPct val="150000"/>
              </a:lnSpc>
            </a:pPr>
            <a:r>
              <a:rPr lang="en-ID" sz="1600" dirty="0"/>
              <a:t>https://</a:t>
            </a:r>
            <a:r>
              <a:rPr lang="en-ID" sz="1600" dirty="0" err="1"/>
              <a:t>www.ncbi.nlm.nih.gov</a:t>
            </a:r>
            <a:r>
              <a:rPr lang="en-ID" sz="1600" dirty="0"/>
              <a:t>/</a:t>
            </a:r>
            <a:r>
              <a:rPr lang="en-ID" sz="1600" dirty="0" err="1"/>
              <a:t>pmc</a:t>
            </a:r>
            <a:r>
              <a:rPr lang="en-ID" sz="1600" dirty="0"/>
              <a:t>/articles/PMC6682867/</a:t>
            </a:r>
          </a:p>
          <a:p>
            <a:pPr algn="just">
              <a:lnSpc>
                <a:spcPct val="150000"/>
              </a:lnSpc>
            </a:pPr>
            <a:endParaRPr lang="en-ID" sz="1600" dirty="0"/>
          </a:p>
        </p:txBody>
      </p:sp>
    </p:spTree>
    <p:extLst>
      <p:ext uri="{BB962C8B-B14F-4D97-AF65-F5344CB8AC3E}">
        <p14:creationId xmlns:p14="http://schemas.microsoft.com/office/powerpoint/2010/main" val="99249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5763CF-2083-F94A-9D4D-B09D59F8AD26}"/>
              </a:ext>
            </a:extLst>
          </p:cNvPr>
          <p:cNvPicPr>
            <a:picLocks noChangeAspect="1"/>
          </p:cNvPicPr>
          <p:nvPr/>
        </p:nvPicPr>
        <p:blipFill rotWithShape="1">
          <a:blip r:embed="rId2">
            <a:extLst>
              <a:ext uri="{28A0092B-C50C-407E-A947-70E740481C1C}">
                <a14:useLocalDpi xmlns:a14="http://schemas.microsoft.com/office/drawing/2010/main" val="0"/>
              </a:ext>
            </a:extLst>
          </a:blip>
          <a:srcRect l="33463" t="23387" r="14563" b="14983"/>
          <a:stretch/>
        </p:blipFill>
        <p:spPr>
          <a:xfrm>
            <a:off x="143509" y="188640"/>
            <a:ext cx="8856982" cy="5904657"/>
          </a:xfrm>
          <a:prstGeom prst="rect">
            <a:avLst/>
          </a:prstGeom>
        </p:spPr>
      </p:pic>
    </p:spTree>
    <p:extLst>
      <p:ext uri="{BB962C8B-B14F-4D97-AF65-F5344CB8AC3E}">
        <p14:creationId xmlns:p14="http://schemas.microsoft.com/office/powerpoint/2010/main" val="58780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179512" y="183129"/>
            <a:ext cx="8424936" cy="5963492"/>
          </a:xfrm>
          <a:prstGeom prst="rect">
            <a:avLst/>
          </a:prstGeom>
          <a:noFill/>
        </p:spPr>
        <p:txBody>
          <a:bodyPr wrap="square" rtlCol="0">
            <a:spAutoFit/>
          </a:bodyPr>
          <a:lstStyle/>
          <a:p>
            <a:pPr algn="just">
              <a:lnSpc>
                <a:spcPct val="150000"/>
              </a:lnSpc>
            </a:pPr>
            <a:r>
              <a:rPr lang="id-ID" sz="1600" dirty="0"/>
              <a:t>Faktor determinan yang mempengaruhi kualitas </a:t>
            </a:r>
            <a:r>
              <a:rPr lang="id-ID" sz="1600" dirty="0" err="1"/>
              <a:t>pra</a:t>
            </a:r>
            <a:r>
              <a:rPr lang="id-ID" sz="1600" dirty="0"/>
              <a:t> konsepsi:</a:t>
            </a:r>
          </a:p>
          <a:p>
            <a:pPr marL="342900" indent="-342900" algn="just">
              <a:lnSpc>
                <a:spcPct val="150000"/>
              </a:lnSpc>
              <a:buFont typeface="+mj-lt"/>
              <a:buAutoNum type="arabicPeriod"/>
            </a:pPr>
            <a:r>
              <a:rPr lang="en-ID" sz="1600" dirty="0" err="1"/>
              <a:t>Perumahan</a:t>
            </a:r>
            <a:r>
              <a:rPr lang="en-ID" sz="1600" dirty="0"/>
              <a:t> dan </a:t>
            </a:r>
            <a:r>
              <a:rPr lang="en-ID" sz="1600" dirty="0" err="1"/>
              <a:t>lingkungan</a:t>
            </a:r>
            <a:r>
              <a:rPr lang="en-ID" sz="1600" dirty="0"/>
              <a:t>: </a:t>
            </a:r>
            <a:r>
              <a:rPr lang="en-ID" sz="1600" dirty="0" err="1"/>
              <a:t>Diperlukan</a:t>
            </a:r>
            <a:r>
              <a:rPr lang="en-ID" sz="1600" dirty="0"/>
              <a:t> </a:t>
            </a:r>
            <a:r>
              <a:rPr lang="en-ID" sz="1600" dirty="0" err="1"/>
              <a:t>upaya</a:t>
            </a:r>
            <a:r>
              <a:rPr lang="en-ID" sz="1600" dirty="0"/>
              <a:t> </a:t>
            </a:r>
            <a:r>
              <a:rPr lang="en-ID" sz="1600" dirty="0" err="1"/>
              <a:t>untuk</a:t>
            </a:r>
            <a:r>
              <a:rPr lang="en-ID" sz="1600" dirty="0"/>
              <a:t> </a:t>
            </a:r>
            <a:r>
              <a:rPr lang="en-ID" sz="1600" dirty="0" err="1"/>
              <a:t>memastikan</a:t>
            </a:r>
            <a:r>
              <a:rPr lang="en-ID" sz="1600" dirty="0"/>
              <a:t> </a:t>
            </a:r>
            <a:r>
              <a:rPr lang="en-ID" sz="1600" dirty="0" err="1"/>
              <a:t>perumahan</a:t>
            </a:r>
            <a:r>
              <a:rPr lang="en-ID" sz="1600" dirty="0"/>
              <a:t> yang </a:t>
            </a:r>
            <a:r>
              <a:rPr lang="en-ID" sz="1600" dirty="0" err="1"/>
              <a:t>aman</a:t>
            </a:r>
            <a:r>
              <a:rPr lang="en-ID" sz="1600" dirty="0"/>
              <a:t>, </a:t>
            </a:r>
            <a:r>
              <a:rPr lang="en-ID" sz="1600" dirty="0" err="1"/>
              <a:t>nyaman</a:t>
            </a:r>
            <a:r>
              <a:rPr lang="en-ID" sz="1600" dirty="0"/>
              <a:t>, </a:t>
            </a:r>
            <a:r>
              <a:rPr lang="en-ID" sz="1600" dirty="0" err="1"/>
              <a:t>terjangkau</a:t>
            </a:r>
            <a:r>
              <a:rPr lang="en-ID" sz="1600" dirty="0"/>
              <a:t> yang </a:t>
            </a:r>
            <a:r>
              <a:rPr lang="en-ID" sz="1600" dirty="0" err="1"/>
              <a:t>mendukung</a:t>
            </a:r>
            <a:r>
              <a:rPr lang="en-ID" sz="1600" dirty="0"/>
              <a:t> </a:t>
            </a:r>
            <a:r>
              <a:rPr lang="en-ID" sz="1600" dirty="0" err="1"/>
              <a:t>perempuan</a:t>
            </a:r>
            <a:r>
              <a:rPr lang="en-ID" sz="1600" dirty="0"/>
              <a:t> dan </a:t>
            </a:r>
            <a:r>
              <a:rPr lang="en-ID" sz="1600" dirty="0" err="1"/>
              <a:t>pasangannya</a:t>
            </a:r>
            <a:r>
              <a:rPr lang="en-ID" sz="1600" dirty="0"/>
              <a:t> </a:t>
            </a:r>
            <a:r>
              <a:rPr lang="en-ID" sz="1600" dirty="0" err="1"/>
              <a:t>untuk</a:t>
            </a:r>
            <a:r>
              <a:rPr lang="en-ID" sz="1600" dirty="0"/>
              <a:t> </a:t>
            </a:r>
            <a:r>
              <a:rPr lang="en-ID" sz="1600" dirty="0" err="1"/>
              <a:t>terhubung</a:t>
            </a:r>
            <a:r>
              <a:rPr lang="en-ID" sz="1600" dirty="0"/>
              <a:t> </a:t>
            </a:r>
            <a:r>
              <a:rPr lang="en-ID" sz="1600" dirty="0" err="1"/>
              <a:t>dengan</a:t>
            </a:r>
            <a:r>
              <a:rPr lang="en-ID" sz="1600" dirty="0"/>
              <a:t> </a:t>
            </a:r>
            <a:r>
              <a:rPr lang="en-ID" sz="1600" dirty="0" err="1"/>
              <a:t>komunitas</a:t>
            </a:r>
            <a:r>
              <a:rPr lang="en-ID" sz="1600" dirty="0"/>
              <a:t> dan </a:t>
            </a:r>
            <a:r>
              <a:rPr lang="en-ID" sz="1600" dirty="0" err="1"/>
              <a:t>secara</a:t>
            </a:r>
            <a:r>
              <a:rPr lang="en-ID" sz="1600" dirty="0"/>
              <a:t> </a:t>
            </a:r>
            <a:r>
              <a:rPr lang="en-ID" sz="1600" dirty="0" err="1"/>
              <a:t>fisik</a:t>
            </a:r>
            <a:r>
              <a:rPr lang="en-ID" sz="1600" dirty="0"/>
              <a:t> </a:t>
            </a:r>
            <a:r>
              <a:rPr lang="en-ID" sz="1600" dirty="0" err="1"/>
              <a:t>aktif</a:t>
            </a:r>
            <a:r>
              <a:rPr lang="en-ID" sz="1600" dirty="0"/>
              <a:t>.</a:t>
            </a:r>
          </a:p>
          <a:p>
            <a:pPr marL="342900" indent="-342900" algn="just">
              <a:lnSpc>
                <a:spcPct val="150000"/>
              </a:lnSpc>
              <a:buFont typeface="+mj-lt"/>
              <a:buAutoNum type="arabicPeriod"/>
            </a:pPr>
            <a:r>
              <a:rPr lang="en-ID" sz="1600" dirty="0"/>
              <a:t>Pendidikan dan </a:t>
            </a:r>
            <a:r>
              <a:rPr lang="en-ID" sz="1600" dirty="0" err="1"/>
              <a:t>keterampilan</a:t>
            </a:r>
            <a:r>
              <a:rPr lang="en-ID" sz="1600" dirty="0"/>
              <a:t> </a:t>
            </a:r>
            <a:r>
              <a:rPr lang="en-ID" sz="1600" dirty="0" err="1"/>
              <a:t>adalah</a:t>
            </a:r>
            <a:r>
              <a:rPr lang="en-ID" sz="1600" dirty="0"/>
              <a:t> </a:t>
            </a:r>
            <a:r>
              <a:rPr lang="en-ID" sz="1600" dirty="0" err="1"/>
              <a:t>kunci</a:t>
            </a:r>
            <a:r>
              <a:rPr lang="en-ID" sz="1600" dirty="0"/>
              <a:t> </a:t>
            </a:r>
            <a:r>
              <a:rPr lang="en-ID" sz="1600" dirty="0" err="1"/>
              <a:t>untuk</a:t>
            </a:r>
            <a:r>
              <a:rPr lang="en-ID" sz="1600" dirty="0"/>
              <a:t> </a:t>
            </a:r>
            <a:r>
              <a:rPr lang="en-ID" sz="1600" dirty="0" err="1"/>
              <a:t>mengakses</a:t>
            </a:r>
            <a:r>
              <a:rPr lang="en-ID" sz="1600" dirty="0"/>
              <a:t> </a:t>
            </a:r>
            <a:r>
              <a:rPr lang="en-ID" sz="1600" dirty="0" err="1"/>
              <a:t>pekerjaan</a:t>
            </a:r>
            <a:r>
              <a:rPr lang="en-ID" sz="1600" dirty="0"/>
              <a:t>, </a:t>
            </a:r>
            <a:r>
              <a:rPr lang="en-ID" sz="1600" dirty="0" err="1"/>
              <a:t>memiliki</a:t>
            </a:r>
            <a:r>
              <a:rPr lang="en-ID" sz="1600" dirty="0"/>
              <a:t> </a:t>
            </a:r>
            <a:r>
              <a:rPr lang="en-ID" sz="1600" dirty="0" err="1"/>
              <a:t>harapan</a:t>
            </a:r>
            <a:r>
              <a:rPr lang="en-ID" sz="1600" dirty="0"/>
              <a:t> </a:t>
            </a:r>
            <a:r>
              <a:rPr lang="en-ID" sz="1600" dirty="0" err="1"/>
              <a:t>hidup</a:t>
            </a:r>
            <a:r>
              <a:rPr lang="en-ID" sz="1600" dirty="0"/>
              <a:t> </a:t>
            </a:r>
            <a:r>
              <a:rPr lang="en-ID" sz="1600" dirty="0" err="1"/>
              <a:t>sehat</a:t>
            </a:r>
            <a:r>
              <a:rPr lang="en-ID" sz="1600" dirty="0"/>
              <a:t> 3x </a:t>
            </a:r>
            <a:r>
              <a:rPr lang="en-ID" sz="1600" dirty="0" err="1"/>
              <a:t>lebih</a:t>
            </a:r>
            <a:r>
              <a:rPr lang="en-ID" sz="1600" dirty="0"/>
              <a:t> </a:t>
            </a:r>
            <a:r>
              <a:rPr lang="en-ID" sz="1600" dirty="0" err="1"/>
              <a:t>baik</a:t>
            </a:r>
            <a:r>
              <a:rPr lang="en-ID" sz="1600" dirty="0"/>
              <a:t>.</a:t>
            </a:r>
          </a:p>
          <a:p>
            <a:pPr marL="342900" indent="-342900" algn="just">
              <a:lnSpc>
                <a:spcPct val="150000"/>
              </a:lnSpc>
              <a:buFont typeface="+mj-lt"/>
              <a:buAutoNum type="arabicPeriod"/>
            </a:pPr>
            <a:r>
              <a:rPr lang="en-ID" sz="1600" dirty="0" err="1"/>
              <a:t>Keamanan</a:t>
            </a:r>
            <a:r>
              <a:rPr lang="en-ID" sz="1600" dirty="0"/>
              <a:t> </a:t>
            </a:r>
            <a:r>
              <a:rPr lang="en-ID" sz="1600" dirty="0" err="1"/>
              <a:t>finansial</a:t>
            </a:r>
            <a:r>
              <a:rPr lang="en-ID" sz="1600" dirty="0"/>
              <a:t>: </a:t>
            </a:r>
            <a:r>
              <a:rPr lang="en-ID" sz="1600" dirty="0" err="1"/>
              <a:t>Dengan</a:t>
            </a:r>
            <a:r>
              <a:rPr lang="en-ID" sz="1600" dirty="0"/>
              <a:t> 1 </a:t>
            </a:r>
            <a:r>
              <a:rPr lang="en-ID" sz="1600" dirty="0" err="1"/>
              <a:t>dari</a:t>
            </a:r>
            <a:r>
              <a:rPr lang="en-ID" sz="1600" dirty="0"/>
              <a:t> 5 orang </a:t>
            </a:r>
            <a:r>
              <a:rPr lang="en-ID" sz="1600" dirty="0" err="1"/>
              <a:t>hidup</a:t>
            </a:r>
            <a:r>
              <a:rPr lang="en-ID" sz="1600" dirty="0"/>
              <a:t> </a:t>
            </a:r>
            <a:r>
              <a:rPr lang="en-ID" sz="1600" dirty="0" err="1"/>
              <a:t>dalam</a:t>
            </a:r>
            <a:r>
              <a:rPr lang="en-ID" sz="1600" dirty="0"/>
              <a:t> </a:t>
            </a:r>
            <a:r>
              <a:rPr lang="en-ID" sz="1600" dirty="0" err="1"/>
              <a:t>kemiskinan</a:t>
            </a:r>
            <a:r>
              <a:rPr lang="en-ID" sz="1600" dirty="0"/>
              <a:t>, </a:t>
            </a:r>
            <a:r>
              <a:rPr lang="en-ID" sz="1600" dirty="0" err="1"/>
              <a:t>keamanan</a:t>
            </a:r>
            <a:r>
              <a:rPr lang="en-ID" sz="1600" dirty="0"/>
              <a:t> </a:t>
            </a:r>
            <a:r>
              <a:rPr lang="en-ID" sz="1600" dirty="0" err="1"/>
              <a:t>finansial</a:t>
            </a:r>
            <a:r>
              <a:rPr lang="en-ID" sz="1600" dirty="0"/>
              <a:t> yang </a:t>
            </a:r>
            <a:r>
              <a:rPr lang="en-ID" sz="1600" dirty="0" err="1"/>
              <a:t>lebih</a:t>
            </a:r>
            <a:r>
              <a:rPr lang="en-ID" sz="1600" dirty="0"/>
              <a:t> </a:t>
            </a:r>
            <a:r>
              <a:rPr lang="en-ID" sz="1600" dirty="0" err="1"/>
              <a:t>besar</a:t>
            </a:r>
            <a:r>
              <a:rPr lang="en-ID" sz="1600" dirty="0"/>
              <a:t> </a:t>
            </a:r>
            <a:r>
              <a:rPr lang="en-ID" sz="1600" dirty="0" err="1"/>
              <a:t>akan</a:t>
            </a:r>
            <a:r>
              <a:rPr lang="en-ID" sz="1600" dirty="0"/>
              <a:t> </a:t>
            </a:r>
            <a:r>
              <a:rPr lang="en-ID" sz="1600" dirty="0" err="1"/>
              <a:t>mendukung</a:t>
            </a:r>
            <a:r>
              <a:rPr lang="en-ID" sz="1600" dirty="0"/>
              <a:t> </a:t>
            </a:r>
            <a:r>
              <a:rPr lang="en-ID" sz="1600" dirty="0" err="1"/>
              <a:t>pengurangan</a:t>
            </a:r>
            <a:r>
              <a:rPr lang="en-ID" sz="1600" dirty="0"/>
              <a:t> </a:t>
            </a:r>
            <a:r>
              <a:rPr lang="en-ID" sz="1600" dirty="0" err="1"/>
              <a:t>stres</a:t>
            </a:r>
            <a:r>
              <a:rPr lang="en-ID" sz="1600" dirty="0"/>
              <a:t>, </a:t>
            </a:r>
            <a:r>
              <a:rPr lang="en-ID" sz="1600" dirty="0" err="1"/>
              <a:t>mengadopsi</a:t>
            </a:r>
            <a:r>
              <a:rPr lang="en-ID" sz="1600" dirty="0"/>
              <a:t> dan </a:t>
            </a:r>
            <a:r>
              <a:rPr lang="en-ID" sz="1600" dirty="0" err="1"/>
              <a:t>mempertahankan</a:t>
            </a:r>
            <a:r>
              <a:rPr lang="en-ID" sz="1600" dirty="0"/>
              <a:t> </a:t>
            </a:r>
            <a:r>
              <a:rPr lang="en-ID" sz="1600" dirty="0" err="1"/>
              <a:t>perilaku</a:t>
            </a:r>
            <a:r>
              <a:rPr lang="en-ID" sz="1600" dirty="0"/>
              <a:t> </a:t>
            </a:r>
            <a:r>
              <a:rPr lang="en-ID" sz="1600" dirty="0" err="1"/>
              <a:t>sehat</a:t>
            </a:r>
            <a:r>
              <a:rPr lang="en-ID" sz="1600" dirty="0"/>
              <a:t> </a:t>
            </a:r>
            <a:r>
              <a:rPr lang="en-ID" sz="1600" dirty="0" err="1"/>
              <a:t>serta</a:t>
            </a:r>
            <a:r>
              <a:rPr lang="en-ID" sz="1600" dirty="0"/>
              <a:t> </a:t>
            </a:r>
            <a:r>
              <a:rPr lang="en-ID" sz="1600" dirty="0" err="1"/>
              <a:t>menyediakan</a:t>
            </a:r>
            <a:r>
              <a:rPr lang="en-ID" sz="1600" dirty="0"/>
              <a:t> </a:t>
            </a:r>
            <a:r>
              <a:rPr lang="en-ID" sz="1600" dirty="0" err="1"/>
              <a:t>sumber</a:t>
            </a:r>
            <a:r>
              <a:rPr lang="en-ID" sz="1600" dirty="0"/>
              <a:t> </a:t>
            </a:r>
            <a:r>
              <a:rPr lang="en-ID" sz="1600" dirty="0" err="1"/>
              <a:t>daya</a:t>
            </a:r>
            <a:r>
              <a:rPr lang="en-ID" sz="1600" dirty="0"/>
              <a:t> yang </a:t>
            </a:r>
            <a:r>
              <a:rPr lang="en-ID" sz="1600" dirty="0" err="1"/>
              <a:t>cukup</a:t>
            </a:r>
            <a:r>
              <a:rPr lang="en-ID" sz="1600" dirty="0"/>
              <a:t> </a:t>
            </a:r>
            <a:r>
              <a:rPr lang="en-ID" sz="1600" dirty="0" err="1"/>
              <a:t>untuk</a:t>
            </a:r>
            <a:r>
              <a:rPr lang="en-ID" sz="1600" dirty="0"/>
              <a:t> </a:t>
            </a:r>
            <a:r>
              <a:rPr lang="en-ID" sz="1600" dirty="0" err="1"/>
              <a:t>memenuhi</a:t>
            </a:r>
            <a:r>
              <a:rPr lang="en-ID" sz="1600" dirty="0"/>
              <a:t> </a:t>
            </a:r>
            <a:r>
              <a:rPr lang="en-ID" sz="1600" dirty="0" err="1"/>
              <a:t>kebutuhan</a:t>
            </a:r>
            <a:r>
              <a:rPr lang="en-ID" sz="1600" dirty="0"/>
              <a:t> </a:t>
            </a:r>
          </a:p>
          <a:p>
            <a:pPr marL="342900" indent="-342900" algn="just">
              <a:lnSpc>
                <a:spcPct val="150000"/>
              </a:lnSpc>
              <a:buFont typeface="+mj-lt"/>
              <a:buAutoNum type="arabicPeriod"/>
            </a:pPr>
            <a:r>
              <a:rPr lang="en-ID" sz="1600" dirty="0" err="1"/>
              <a:t>Kerja</a:t>
            </a:r>
            <a:r>
              <a:rPr lang="en-ID" sz="1600" dirty="0"/>
              <a:t>: </a:t>
            </a:r>
            <a:r>
              <a:rPr lang="en-ID" sz="1600" dirty="0" err="1"/>
              <a:t>Memiliki</a:t>
            </a:r>
            <a:r>
              <a:rPr lang="en-ID" sz="1600" dirty="0"/>
              <a:t> </a:t>
            </a:r>
            <a:r>
              <a:rPr lang="en-ID" sz="1600" dirty="0" err="1"/>
              <a:t>pekerjaan</a:t>
            </a:r>
            <a:r>
              <a:rPr lang="en-ID" sz="1600" dirty="0"/>
              <a:t> yang </a:t>
            </a:r>
            <a:r>
              <a:rPr lang="en-ID" sz="1600" dirty="0" err="1"/>
              <a:t>mendukung</a:t>
            </a:r>
            <a:r>
              <a:rPr lang="en-ID" sz="1600" dirty="0"/>
              <a:t> dan </a:t>
            </a:r>
            <a:r>
              <a:rPr lang="en-ID" sz="1600" dirty="0" err="1"/>
              <a:t>memuaskan</a:t>
            </a:r>
            <a:r>
              <a:rPr lang="en-ID" sz="1600" dirty="0"/>
              <a:t> </a:t>
            </a:r>
            <a:r>
              <a:rPr lang="en-ID" sz="1600" dirty="0" err="1"/>
              <a:t>dapat</a:t>
            </a:r>
            <a:r>
              <a:rPr lang="en-ID" sz="1600" dirty="0"/>
              <a:t> </a:t>
            </a:r>
            <a:r>
              <a:rPr lang="en-ID" sz="1600" dirty="0" err="1"/>
              <a:t>memungkinkan</a:t>
            </a:r>
            <a:r>
              <a:rPr lang="en-ID" sz="1600" dirty="0"/>
              <a:t> </a:t>
            </a:r>
            <a:r>
              <a:rPr lang="en-ID" sz="1600" dirty="0" err="1"/>
              <a:t>kita</a:t>
            </a:r>
            <a:r>
              <a:rPr lang="en-ID" sz="1600" dirty="0"/>
              <a:t> </a:t>
            </a:r>
            <a:r>
              <a:rPr lang="en-ID" sz="1600" dirty="0" err="1"/>
              <a:t>memiliki</a:t>
            </a:r>
            <a:r>
              <a:rPr lang="en-ID" sz="1600" dirty="0"/>
              <a:t> </a:t>
            </a:r>
            <a:r>
              <a:rPr lang="en-ID" sz="1600" dirty="0" err="1"/>
              <a:t>sumber</a:t>
            </a:r>
            <a:r>
              <a:rPr lang="en-ID" sz="1600" dirty="0"/>
              <a:t> </a:t>
            </a:r>
            <a:r>
              <a:rPr lang="en-ID" sz="1600" dirty="0" err="1"/>
              <a:t>daya</a:t>
            </a:r>
            <a:r>
              <a:rPr lang="en-ID" sz="1600" dirty="0"/>
              <a:t> yang </a:t>
            </a:r>
            <a:r>
              <a:rPr lang="en-ID" sz="1600" dirty="0" err="1"/>
              <a:t>cukup</a:t>
            </a:r>
            <a:r>
              <a:rPr lang="en-ID" sz="1600" dirty="0"/>
              <a:t> </a:t>
            </a:r>
            <a:r>
              <a:rPr lang="en-ID" sz="1600" dirty="0" err="1"/>
              <a:t>sebagai</a:t>
            </a:r>
            <a:r>
              <a:rPr lang="en-ID" sz="1600" dirty="0"/>
              <a:t> </a:t>
            </a:r>
            <a:r>
              <a:rPr lang="en-ID" sz="1600" dirty="0" err="1"/>
              <a:t>serta</a:t>
            </a:r>
            <a:r>
              <a:rPr lang="en-ID" sz="1600" dirty="0"/>
              <a:t> </a:t>
            </a:r>
            <a:r>
              <a:rPr lang="en-ID" sz="1600" dirty="0" err="1"/>
              <a:t>memperluas</a:t>
            </a:r>
            <a:r>
              <a:rPr lang="en-ID" sz="1600" dirty="0"/>
              <a:t> </a:t>
            </a:r>
            <a:r>
              <a:rPr lang="en-ID" sz="1600" dirty="0" err="1"/>
              <a:t>jaringan</a:t>
            </a:r>
            <a:r>
              <a:rPr lang="en-ID" sz="1600" dirty="0"/>
              <a:t> </a:t>
            </a:r>
            <a:r>
              <a:rPr lang="en-ID" sz="1600" dirty="0" err="1"/>
              <a:t>sosial</a:t>
            </a:r>
            <a:r>
              <a:rPr lang="en-ID" sz="1600" dirty="0"/>
              <a:t> </a:t>
            </a:r>
            <a:r>
              <a:rPr lang="en-ID" sz="1600" dirty="0" err="1"/>
              <a:t>kita</a:t>
            </a:r>
            <a:r>
              <a:rPr lang="en-ID" sz="1600" dirty="0"/>
              <a:t>.</a:t>
            </a:r>
          </a:p>
          <a:p>
            <a:pPr marL="342900" indent="-342900" algn="just">
              <a:lnSpc>
                <a:spcPct val="150000"/>
              </a:lnSpc>
              <a:buFont typeface="+mj-lt"/>
              <a:buAutoNum type="arabicPeriod"/>
            </a:pPr>
            <a:r>
              <a:rPr lang="en-ID" sz="1600" dirty="0" err="1"/>
              <a:t>Keluarga</a:t>
            </a:r>
            <a:r>
              <a:rPr lang="en-ID" sz="1600" dirty="0"/>
              <a:t> dan </a:t>
            </a:r>
            <a:r>
              <a:rPr lang="en-ID" sz="1600" dirty="0" err="1"/>
              <a:t>hubungan</a:t>
            </a:r>
            <a:r>
              <a:rPr lang="en-ID" sz="1600" dirty="0"/>
              <a:t> </a:t>
            </a:r>
            <a:r>
              <a:rPr lang="en-ID" sz="1600" dirty="0" err="1"/>
              <a:t>Hubungan</a:t>
            </a:r>
            <a:r>
              <a:rPr lang="en-ID" sz="1600" dirty="0"/>
              <a:t> yang </a:t>
            </a:r>
            <a:r>
              <a:rPr lang="en-ID" sz="1600" dirty="0" err="1"/>
              <a:t>positif</a:t>
            </a:r>
            <a:r>
              <a:rPr lang="en-ID" sz="1600" dirty="0"/>
              <a:t> </a:t>
            </a:r>
            <a:r>
              <a:rPr lang="en-ID" sz="1600" dirty="0" err="1"/>
              <a:t>dapat</a:t>
            </a:r>
            <a:r>
              <a:rPr lang="en-ID" sz="1600" dirty="0"/>
              <a:t> </a:t>
            </a:r>
            <a:r>
              <a:rPr lang="en-ID" sz="1600" dirty="0" err="1"/>
              <a:t>mengurangi</a:t>
            </a:r>
            <a:r>
              <a:rPr lang="en-ID" sz="1600" dirty="0"/>
              <a:t> </a:t>
            </a:r>
            <a:r>
              <a:rPr lang="en-ID" sz="1600" dirty="0" err="1"/>
              <a:t>konflik</a:t>
            </a:r>
            <a:r>
              <a:rPr lang="en-ID" sz="1600" dirty="0"/>
              <a:t>, </a:t>
            </a:r>
            <a:r>
              <a:rPr lang="en-ID" sz="1600" dirty="0" err="1"/>
              <a:t>meningkatkan</a:t>
            </a:r>
            <a:r>
              <a:rPr lang="en-ID" sz="1600" dirty="0"/>
              <a:t> </a:t>
            </a:r>
            <a:r>
              <a:rPr lang="en-ID" sz="1600" dirty="0" err="1"/>
              <a:t>hubungan</a:t>
            </a:r>
            <a:r>
              <a:rPr lang="en-ID" sz="1600" dirty="0"/>
              <a:t> </a:t>
            </a:r>
            <a:r>
              <a:rPr lang="en-ID" sz="1600" dirty="0" err="1"/>
              <a:t>sosial</a:t>
            </a:r>
            <a:r>
              <a:rPr lang="en-ID" sz="1600" dirty="0"/>
              <a:t> modal dan </a:t>
            </a:r>
            <a:r>
              <a:rPr lang="en-ID" sz="1600" dirty="0" err="1"/>
              <a:t>menyediakan</a:t>
            </a:r>
            <a:r>
              <a:rPr lang="en-ID" sz="1600" dirty="0"/>
              <a:t> </a:t>
            </a:r>
            <a:r>
              <a:rPr lang="en-ID" sz="1600" dirty="0" err="1"/>
              <a:t>lingkungan</a:t>
            </a:r>
            <a:r>
              <a:rPr lang="en-ID" sz="1600" dirty="0"/>
              <a:t> yang </a:t>
            </a:r>
            <a:r>
              <a:rPr lang="en-ID" sz="1600" dirty="0" err="1"/>
              <a:t>mendukung</a:t>
            </a:r>
            <a:r>
              <a:rPr lang="en-ID" sz="1600" dirty="0"/>
              <a:t> </a:t>
            </a:r>
            <a:r>
              <a:rPr lang="en-ID" sz="1600" dirty="0" err="1"/>
              <a:t>untuk</a:t>
            </a:r>
            <a:r>
              <a:rPr lang="en-ID" sz="1600" dirty="0"/>
              <a:t> </a:t>
            </a:r>
            <a:r>
              <a:rPr lang="en-ID" sz="1600" dirty="0" err="1"/>
              <a:t>memasuki</a:t>
            </a:r>
            <a:r>
              <a:rPr lang="en-ID" sz="1600" dirty="0"/>
              <a:t> </a:t>
            </a:r>
            <a:r>
              <a:rPr lang="en-ID" sz="1600" dirty="0" err="1"/>
              <a:t>kehamilan</a:t>
            </a:r>
            <a:r>
              <a:rPr lang="en-ID" sz="1600" dirty="0"/>
              <a:t>.</a:t>
            </a:r>
          </a:p>
          <a:p>
            <a:pPr algn="just">
              <a:lnSpc>
                <a:spcPct val="150000"/>
              </a:lnSpc>
            </a:pPr>
            <a:r>
              <a:rPr lang="en-ID" sz="1600" dirty="0">
                <a:hlinkClick r:id="rId2"/>
              </a:rPr>
              <a:t>https://assets.publishing.service.gov.uk/government/uploads/system/uploads/attachment_data/file/729018/Making_the_case_for_preconception_care.pdf</a:t>
            </a:r>
            <a:r>
              <a:rPr lang="en-ID" sz="1600" dirty="0"/>
              <a:t> </a:t>
            </a:r>
          </a:p>
        </p:txBody>
      </p:sp>
    </p:spTree>
    <p:extLst>
      <p:ext uri="{BB962C8B-B14F-4D97-AF65-F5344CB8AC3E}">
        <p14:creationId xmlns:p14="http://schemas.microsoft.com/office/powerpoint/2010/main" val="1853401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179512" y="183129"/>
            <a:ext cx="8424936" cy="4855496"/>
          </a:xfrm>
          <a:prstGeom prst="rect">
            <a:avLst/>
          </a:prstGeom>
          <a:noFill/>
        </p:spPr>
        <p:txBody>
          <a:bodyPr wrap="square" rtlCol="0">
            <a:spAutoFit/>
          </a:bodyPr>
          <a:lstStyle/>
          <a:p>
            <a:pPr algn="just">
              <a:lnSpc>
                <a:spcPct val="150000"/>
              </a:lnSpc>
            </a:pPr>
            <a:r>
              <a:rPr lang="id-ID" sz="1600" dirty="0"/>
              <a:t>Biaya ekonomi dari kesehatan prakonsepsi yang buruk: masalah-masalah fisik secara ekonomi dapat membebani negara atau individu, contoh sebagai berikut</a:t>
            </a:r>
          </a:p>
          <a:p>
            <a:pPr marL="342900" indent="-342900" algn="just">
              <a:lnSpc>
                <a:spcPct val="150000"/>
              </a:lnSpc>
              <a:buFont typeface="+mj-lt"/>
              <a:buAutoNum type="arabicPeriod"/>
            </a:pPr>
            <a:r>
              <a:rPr lang="id-ID" sz="1600" dirty="0"/>
              <a:t>Merokok: Mengobati ibu dan bayinya (0-12 bulan) dengan masalah akibat merokok selama kehamilan diperkirakan biaya NHS antara £ 20 juta dan £ 87,5 juta setiap tahun.</a:t>
            </a:r>
          </a:p>
          <a:p>
            <a:pPr marL="342900" indent="-342900" algn="just">
              <a:lnSpc>
                <a:spcPct val="150000"/>
              </a:lnSpc>
              <a:buFont typeface="+mj-lt"/>
              <a:buAutoNum type="arabicPeriod"/>
            </a:pPr>
            <a:r>
              <a:rPr lang="id-ID" sz="1600" dirty="0"/>
              <a:t>Obesitas ibu: Obesitas membebani sumber daya publik dalam hal biaya kesehatan, pada pengusaha melalui hilangnya produktivitas dan pada keluarga karena meningkatnya beban jangka panjang kecacatan kronis. Biaya langsung ke NHS pada tahun 2006/07 orang yang kelebihan berat badan dan obesitas adalah £5,1 miliar</a:t>
            </a:r>
          </a:p>
          <a:p>
            <a:pPr marL="342900" indent="-342900" algn="just">
              <a:lnSpc>
                <a:spcPct val="150000"/>
              </a:lnSpc>
              <a:buFont typeface="+mj-lt"/>
              <a:buAutoNum type="arabicPeriod"/>
            </a:pPr>
            <a:r>
              <a:rPr lang="id-ID" sz="1600" dirty="0"/>
              <a:t>Kehamilan remaja: Mengatasi kehamilan remaja dapat menghemat uang dengan penghematan £4 untuk setiap £1 yang dibelanjakan</a:t>
            </a:r>
          </a:p>
          <a:p>
            <a:pPr algn="just">
              <a:lnSpc>
                <a:spcPct val="150000"/>
              </a:lnSpc>
            </a:pPr>
            <a:r>
              <a:rPr lang="en-ID" sz="1600" dirty="0">
                <a:hlinkClick r:id="rId2"/>
              </a:rPr>
              <a:t>https://assets.publishing.service.gov.uk/government/uploads/system/uploads/attachment_data/file/729018/Making_the_case_for_preconception_care.pdf</a:t>
            </a:r>
            <a:r>
              <a:rPr lang="en-ID" sz="1600" dirty="0"/>
              <a:t> </a:t>
            </a:r>
          </a:p>
          <a:p>
            <a:pPr algn="just">
              <a:lnSpc>
                <a:spcPct val="150000"/>
              </a:lnSpc>
            </a:pPr>
            <a:endParaRPr lang="id-ID" sz="1600" dirty="0"/>
          </a:p>
        </p:txBody>
      </p:sp>
    </p:spTree>
    <p:extLst>
      <p:ext uri="{BB962C8B-B14F-4D97-AF65-F5344CB8AC3E}">
        <p14:creationId xmlns:p14="http://schemas.microsoft.com/office/powerpoint/2010/main" val="4228042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359532" y="620688"/>
            <a:ext cx="8424936" cy="5224828"/>
          </a:xfrm>
          <a:prstGeom prst="rect">
            <a:avLst/>
          </a:prstGeom>
          <a:noFill/>
        </p:spPr>
        <p:txBody>
          <a:bodyPr wrap="square" rtlCol="0">
            <a:spAutoFit/>
          </a:bodyPr>
          <a:lstStyle/>
          <a:p>
            <a:pPr algn="just">
              <a:lnSpc>
                <a:spcPct val="150000"/>
              </a:lnSpc>
            </a:pPr>
            <a:r>
              <a:rPr lang="id-ID" sz="1600" dirty="0"/>
              <a:t>Persiapan psikologi:</a:t>
            </a:r>
          </a:p>
          <a:p>
            <a:pPr marL="342900" indent="-342900" algn="just">
              <a:lnSpc>
                <a:spcPct val="150000"/>
              </a:lnSpc>
              <a:buFont typeface="+mj-lt"/>
              <a:buAutoNum type="arabicPeriod"/>
            </a:pPr>
            <a:r>
              <a:rPr lang="id-ID" sz="1600" dirty="0"/>
              <a:t>Pengalaman masa kecil yang buruk dan kekerasan dalam rumah tangga: Pengalaman janin dan anak usia dini yang merugikan dapat menyebabkan gangguan pada otak yang bisa bertahan seumur hidup. Pengalaman masa kanak-kanak yang merugikan (</a:t>
            </a:r>
            <a:r>
              <a:rPr lang="en-ID" sz="1600" dirty="0"/>
              <a:t>Adverse childhood experiences = </a:t>
            </a:r>
            <a:r>
              <a:rPr lang="id-ID" sz="1600" dirty="0" err="1"/>
              <a:t>ACEs</a:t>
            </a:r>
            <a:r>
              <a:rPr lang="id-ID" sz="1600" dirty="0"/>
              <a:t>) berhubungan dengan </a:t>
            </a:r>
            <a:r>
              <a:rPr lang="id-ID" sz="1600" dirty="0" err="1"/>
              <a:t>serangkaian</a:t>
            </a:r>
            <a:r>
              <a:rPr lang="id-ID" sz="1600" dirty="0"/>
              <a:t> bahaya, baik langsung (misalnya pelecehan, pengabaian) dan tidak langsung (misalnya konflik orang tua, penyalahgunaan zat atau penyakit mental), sementara ada hubungan yang kuat antara peningkatan jumlah ACE dengan kemiskinan dan hasil skrining tidak </a:t>
            </a:r>
            <a:r>
              <a:rPr lang="id-ID" sz="1600" dirty="0" err="1"/>
              <a:t>prediktif</a:t>
            </a:r>
            <a:r>
              <a:rPr lang="id-ID" sz="1600" dirty="0"/>
              <a:t> dan menunjukkan ada kerentanan untuk anak-anak yang tidak mendapat ACE. </a:t>
            </a:r>
          </a:p>
          <a:p>
            <a:pPr marL="342900" indent="-342900" algn="just">
              <a:lnSpc>
                <a:spcPct val="150000"/>
              </a:lnSpc>
              <a:buFont typeface="+mj-lt"/>
              <a:buAutoNum type="arabicPeriod"/>
            </a:pPr>
            <a:r>
              <a:rPr lang="id-ID" sz="1600" dirty="0"/>
              <a:t>Perempuan lebih mungkin dibandingkan laki-laki untuk menderita kekerasan dalam rumah tangga, yang meliputi kekerasan seksual, pelecehan atau ancaman fisik dan non-fisik yang dilakukan oleh pasangan, mantan pasangan atau anggota keluarga. Selain mempengaruhi kesehatan fisik dan mental wanita, kekerasan dalam rumah tangga di kehamilan dapat menyebabkan hasil kelahiran yang buruk.</a:t>
            </a:r>
          </a:p>
        </p:txBody>
      </p:sp>
    </p:spTree>
    <p:extLst>
      <p:ext uri="{BB962C8B-B14F-4D97-AF65-F5344CB8AC3E}">
        <p14:creationId xmlns:p14="http://schemas.microsoft.com/office/powerpoint/2010/main" val="4119356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359532" y="620688"/>
            <a:ext cx="8424936" cy="5122941"/>
          </a:xfrm>
          <a:prstGeom prst="rect">
            <a:avLst/>
          </a:prstGeom>
          <a:noFill/>
        </p:spPr>
        <p:txBody>
          <a:bodyPr wrap="square" rtlCol="0">
            <a:spAutoFit/>
          </a:bodyPr>
          <a:lstStyle/>
          <a:p>
            <a:pPr algn="just">
              <a:lnSpc>
                <a:spcPct val="150000"/>
              </a:lnSpc>
            </a:pPr>
            <a:r>
              <a:rPr lang="id-ID" sz="2000" dirty="0"/>
              <a:t>3. Masalah kesehatan mental </a:t>
            </a:r>
            <a:r>
              <a:rPr lang="id-ID" sz="2000" dirty="0" err="1"/>
              <a:t>perinatal</a:t>
            </a:r>
            <a:r>
              <a:rPr lang="id-ID" sz="2000" dirty="0"/>
              <a:t>: Secara bersama-sama, depresi </a:t>
            </a:r>
            <a:r>
              <a:rPr lang="id-ID" sz="2000" dirty="0" err="1"/>
              <a:t>perinatal</a:t>
            </a:r>
            <a:r>
              <a:rPr lang="id-ID" sz="2000" dirty="0"/>
              <a:t>, kecemasan dan psikosis membawa total biaya jangka panjang kepada masyarakat sekitar £8,1 miliar untuk setiap kelompok kelahiran satu tahun di Inggris. Hampir tiga perempat (72%) dari biaya ini berkaitan dengan dampak buruk pada anak daripada ibu.</a:t>
            </a:r>
          </a:p>
          <a:p>
            <a:pPr algn="just">
              <a:lnSpc>
                <a:spcPct val="150000"/>
              </a:lnSpc>
            </a:pPr>
            <a:r>
              <a:rPr lang="id-ID" sz="2000" dirty="0"/>
              <a:t>4. Menghindari alkohol dan penyalahgunaan zat: IUGR dan kelahiran prematur berkontribusi pada peningkatan angka berat badan lahir rendah dan peningkatan angka kematian </a:t>
            </a:r>
            <a:r>
              <a:rPr lang="id-ID" sz="2000" dirty="0" err="1"/>
              <a:t>perinatal</a:t>
            </a:r>
            <a:r>
              <a:rPr lang="id-ID" sz="2000" dirty="0"/>
              <a:t>. Hasil ini adalah </a:t>
            </a:r>
            <a:r>
              <a:rPr lang="id-ID" sz="2000" dirty="0" err="1"/>
              <a:t>multifaktorial</a:t>
            </a:r>
            <a:r>
              <a:rPr lang="id-ID" sz="2000" dirty="0"/>
              <a:t> dan juga dipengaruhi oleh faktor-faktor yang berhubungan dengan sosial ekonomi yang  kekurangan, termasuk merokok.</a:t>
            </a:r>
          </a:p>
          <a:p>
            <a:pPr algn="just">
              <a:lnSpc>
                <a:spcPct val="150000"/>
              </a:lnSpc>
            </a:pPr>
            <a:endParaRPr lang="id-ID" sz="2000" dirty="0"/>
          </a:p>
        </p:txBody>
      </p:sp>
    </p:spTree>
    <p:extLst>
      <p:ext uri="{BB962C8B-B14F-4D97-AF65-F5344CB8AC3E}">
        <p14:creationId xmlns:p14="http://schemas.microsoft.com/office/powerpoint/2010/main" val="296798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359532" y="620688"/>
            <a:ext cx="8424936" cy="5594160"/>
          </a:xfrm>
          <a:prstGeom prst="rect">
            <a:avLst/>
          </a:prstGeom>
          <a:noFill/>
        </p:spPr>
        <p:txBody>
          <a:bodyPr wrap="square" rtlCol="0">
            <a:spAutoFit/>
          </a:bodyPr>
          <a:lstStyle/>
          <a:p>
            <a:pPr algn="just">
              <a:lnSpc>
                <a:spcPct val="150000"/>
              </a:lnSpc>
            </a:pPr>
            <a:r>
              <a:rPr lang="id-ID" sz="1600" dirty="0"/>
              <a:t>Apa yang termasuk dalam perawatan prakonsepsi?</a:t>
            </a:r>
          </a:p>
          <a:p>
            <a:pPr marL="342900" indent="-342900" algn="just">
              <a:lnSpc>
                <a:spcPct val="150000"/>
              </a:lnSpc>
              <a:buFont typeface="+mj-lt"/>
              <a:buAutoNum type="arabicPeriod"/>
            </a:pPr>
            <a:r>
              <a:rPr lang="id-ID" sz="1600" dirty="0"/>
              <a:t>Perawatan prakonsepsi (baik perencanaan dan kebugaran untuk kehamilan= </a:t>
            </a:r>
            <a:r>
              <a:rPr lang="id-ID" sz="1600" dirty="0" err="1"/>
              <a:t>planning</a:t>
            </a:r>
            <a:r>
              <a:rPr lang="id-ID" sz="1600" dirty="0"/>
              <a:t> </a:t>
            </a:r>
            <a:r>
              <a:rPr lang="id-ID" sz="1600" dirty="0" err="1"/>
              <a:t>and</a:t>
            </a:r>
            <a:r>
              <a:rPr lang="id-ID" sz="1600" dirty="0"/>
              <a:t> </a:t>
            </a:r>
            <a:r>
              <a:rPr lang="id-ID" sz="1600" dirty="0" err="1"/>
              <a:t>fitness</a:t>
            </a:r>
            <a:r>
              <a:rPr lang="id-ID" sz="1600" dirty="0"/>
              <a:t> </a:t>
            </a:r>
            <a:r>
              <a:rPr lang="id-ID" sz="1600" dirty="0" err="1"/>
              <a:t>for</a:t>
            </a:r>
            <a:r>
              <a:rPr lang="id-ID" sz="1600" dirty="0"/>
              <a:t> </a:t>
            </a:r>
            <a:r>
              <a:rPr lang="id-ID" sz="1600" dirty="0" err="1"/>
              <a:t>pregnancy</a:t>
            </a:r>
            <a:r>
              <a:rPr lang="id-ID" sz="1600" dirty="0"/>
              <a:t>) selama dan antar kehamilan.</a:t>
            </a:r>
          </a:p>
          <a:p>
            <a:pPr marL="342900" indent="-342900" algn="just">
              <a:lnSpc>
                <a:spcPct val="150000"/>
              </a:lnSpc>
              <a:buFont typeface="+mj-lt"/>
              <a:buAutoNum type="arabicPeriod"/>
            </a:pPr>
            <a:r>
              <a:rPr lang="id-ID" sz="1600" dirty="0"/>
              <a:t>Memastikan bahwa kelompok berisiko tinggi termasuk wanita dengan kondisi jangka panjang (long </a:t>
            </a:r>
            <a:r>
              <a:rPr lang="id-ID" sz="1600" dirty="0" err="1"/>
              <a:t>terms</a:t>
            </a:r>
            <a:r>
              <a:rPr lang="id-ID" sz="1600" dirty="0"/>
              <a:t> </a:t>
            </a:r>
            <a:r>
              <a:rPr lang="id-ID" sz="1600" dirty="0" err="1"/>
              <a:t>condition</a:t>
            </a:r>
            <a:r>
              <a:rPr lang="id-ID" sz="1600" dirty="0"/>
              <a:t>) dan mereka yang memiliki banyak </a:t>
            </a:r>
            <a:r>
              <a:rPr lang="id-ID" sz="1600" dirty="0" err="1"/>
              <a:t>kerentana</a:t>
            </a:r>
            <a:r>
              <a:rPr lang="id-ID" sz="1600" dirty="0"/>
              <a:t>,  untuk dapat menerima bantuan lebih awal untuk merencanakan kehamilan dan dukungan tambahan agar memiliki kehamilan yang sehat.</a:t>
            </a:r>
          </a:p>
          <a:p>
            <a:pPr marL="342900" indent="-342900" algn="just">
              <a:lnSpc>
                <a:spcPct val="150000"/>
              </a:lnSpc>
              <a:buFont typeface="+mj-lt"/>
              <a:buAutoNum type="arabicPeriod"/>
            </a:pPr>
            <a:r>
              <a:rPr lang="id-ID" sz="1600" dirty="0"/>
              <a:t>Mengintegrasikan kontrasepsi dan </a:t>
            </a:r>
            <a:r>
              <a:rPr lang="id-ID" sz="1600" dirty="0" err="1"/>
              <a:t>fitness</a:t>
            </a:r>
            <a:r>
              <a:rPr lang="id-ID" sz="1600" dirty="0"/>
              <a:t> </a:t>
            </a:r>
            <a:r>
              <a:rPr lang="id-ID" sz="1600" dirty="0" err="1"/>
              <a:t>for</a:t>
            </a:r>
            <a:r>
              <a:rPr lang="id-ID" sz="1600" dirty="0"/>
              <a:t> </a:t>
            </a:r>
            <a:r>
              <a:rPr lang="id-ID" sz="1600" dirty="0" err="1"/>
              <a:t>pregnancy</a:t>
            </a:r>
            <a:r>
              <a:rPr lang="id-ID" sz="1600" dirty="0"/>
              <a:t> sehingga perawatan prakonsepsi terjadi bersamaan dengan kontrasepsi dan tahap sebelum kehamilan</a:t>
            </a:r>
          </a:p>
          <a:p>
            <a:pPr marL="342900" indent="-342900" algn="just">
              <a:lnSpc>
                <a:spcPct val="150000"/>
              </a:lnSpc>
              <a:buFont typeface="+mj-lt"/>
              <a:buAutoNum type="arabicPeriod"/>
            </a:pPr>
            <a:r>
              <a:rPr lang="id-ID" sz="1600" dirty="0"/>
              <a:t>Intervensi tingkat populasi untuk mempromosikan kesehatan prakonsepsi di seluruh fase kehidupan yang selaras dengan pesan kesehatan dan kesejahteraan umum untuk keseluruhan populasi.</a:t>
            </a:r>
          </a:p>
          <a:p>
            <a:pPr marL="342900" indent="-342900" algn="just">
              <a:lnSpc>
                <a:spcPct val="150000"/>
              </a:lnSpc>
              <a:buFont typeface="+mj-lt"/>
              <a:buAutoNum type="arabicPeriod"/>
            </a:pPr>
            <a:r>
              <a:rPr lang="id-ID" sz="1600" dirty="0"/>
              <a:t>Tindakan/ </a:t>
            </a:r>
            <a:r>
              <a:rPr lang="id-ID" sz="1600" dirty="0" err="1"/>
              <a:t>treatment</a:t>
            </a:r>
            <a:r>
              <a:rPr lang="id-ID" sz="1600" dirty="0"/>
              <a:t> yang dapat mempengaruhi secara luas terhadap kesehatan dan risiko, misalnya dengan perumahan (</a:t>
            </a:r>
            <a:r>
              <a:rPr lang="id-ID" sz="1600" dirty="0" err="1"/>
              <a:t>housing</a:t>
            </a:r>
            <a:r>
              <a:rPr lang="id-ID" sz="1600" dirty="0"/>
              <a:t>), pendidikan atau pekerjaan, dan mengatasi </a:t>
            </a:r>
            <a:r>
              <a:rPr lang="id-ID" sz="1600" dirty="0" err="1"/>
              <a:t>ketidaksetaraan</a:t>
            </a:r>
            <a:r>
              <a:rPr lang="id-ID" sz="1600" dirty="0"/>
              <a:t> dalam </a:t>
            </a:r>
            <a:r>
              <a:rPr lang="id-ID" sz="1600" dirty="0" err="1"/>
              <a:t>outcome</a:t>
            </a:r>
            <a:r>
              <a:rPr lang="id-ID" sz="1600" dirty="0"/>
              <a:t>  kehamilan dalam budaya setempat</a:t>
            </a:r>
          </a:p>
        </p:txBody>
      </p:sp>
    </p:spTree>
    <p:extLst>
      <p:ext uri="{BB962C8B-B14F-4D97-AF65-F5344CB8AC3E}">
        <p14:creationId xmlns:p14="http://schemas.microsoft.com/office/powerpoint/2010/main" val="4245549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359532" y="692696"/>
            <a:ext cx="8424936" cy="5450851"/>
          </a:xfrm>
          <a:prstGeom prst="rect">
            <a:avLst/>
          </a:prstGeom>
          <a:noFill/>
        </p:spPr>
        <p:txBody>
          <a:bodyPr wrap="square" rtlCol="0">
            <a:spAutoFit/>
          </a:bodyPr>
          <a:lstStyle/>
          <a:p>
            <a:pPr algn="just">
              <a:lnSpc>
                <a:spcPct val="150000"/>
              </a:lnSpc>
            </a:pPr>
            <a:r>
              <a:rPr lang="id-ID" dirty="0"/>
              <a:t>Kesehatan prakonsepsi adalah </a:t>
            </a:r>
            <a:r>
              <a:rPr lang="id-ID" dirty="0" err="1"/>
              <a:t>pathway</a:t>
            </a:r>
            <a:r>
              <a:rPr lang="id-ID" dirty="0"/>
              <a:t> yang berproses dari kehamilan pertama dan kehamilan selanjutnya. </a:t>
            </a:r>
          </a:p>
          <a:p>
            <a:pPr algn="just">
              <a:lnSpc>
                <a:spcPct val="150000"/>
              </a:lnSpc>
            </a:pPr>
            <a:r>
              <a:rPr lang="id-ID" dirty="0"/>
              <a:t>Sepanjang jalur ini, ada perilaku kesehatan yang positif untuk dipromosikan dan aset untuk memanfaatkan, khususnya layanan universal yang menyertai reproduksi selama siklus kehidupan. Untuk risiko yang mungkin muncul, pendekatan proaktif yang ditargetkan untuk mengelola dan </a:t>
            </a:r>
            <a:r>
              <a:rPr lang="id-ID" dirty="0" err="1"/>
              <a:t>mitigasii</a:t>
            </a:r>
            <a:r>
              <a:rPr lang="id-ID" dirty="0"/>
              <a:t> secara dini juga dapat diintegrasikan ke dalam jalur/</a:t>
            </a:r>
            <a:r>
              <a:rPr lang="id-ID" dirty="0" err="1"/>
              <a:t>pathway</a:t>
            </a:r>
            <a:r>
              <a:rPr lang="id-ID" dirty="0"/>
              <a:t> sebagai berikut:</a:t>
            </a:r>
          </a:p>
          <a:p>
            <a:pPr marL="342900" indent="-342900" algn="just">
              <a:lnSpc>
                <a:spcPct val="150000"/>
              </a:lnSpc>
              <a:buFont typeface="+mj-lt"/>
              <a:buAutoNum type="arabicPeriod"/>
            </a:pPr>
            <a:r>
              <a:rPr lang="en-ID" dirty="0"/>
              <a:t>Pathway</a:t>
            </a:r>
            <a:r>
              <a:rPr lang="id-ID" dirty="0"/>
              <a:t> 1: Sebelum kehamilan pertama - Perawatan prakonsepsi universal (</a:t>
            </a:r>
            <a:r>
              <a:rPr lang="en-ID" dirty="0"/>
              <a:t>Prior to first pregnancy - Universal preconception care)</a:t>
            </a:r>
            <a:endParaRPr lang="id-ID" dirty="0"/>
          </a:p>
          <a:p>
            <a:pPr marL="342900" indent="-342900" algn="just">
              <a:lnSpc>
                <a:spcPct val="150000"/>
              </a:lnSpc>
              <a:buFont typeface="+mj-lt"/>
              <a:buAutoNum type="arabicPeriod"/>
            </a:pPr>
            <a:r>
              <a:rPr lang="en-ID" dirty="0"/>
              <a:t>Pathway</a:t>
            </a:r>
            <a:r>
              <a:rPr lang="id-ID" dirty="0"/>
              <a:t> 2: Mengelola risiko yang muncul - Perawatan prakonsepsi yang ditargetkan (</a:t>
            </a:r>
            <a:r>
              <a:rPr lang="en-ID" dirty="0"/>
              <a:t>Managing emerging risks - Targeted preconception care)</a:t>
            </a:r>
            <a:endParaRPr lang="id-ID" dirty="0"/>
          </a:p>
          <a:p>
            <a:pPr marL="342900" indent="-342900" algn="just">
              <a:lnSpc>
                <a:spcPct val="150000"/>
              </a:lnSpc>
              <a:buFont typeface="+mj-lt"/>
              <a:buAutoNum type="arabicPeriod"/>
            </a:pPr>
            <a:r>
              <a:rPr lang="en-ID" dirty="0"/>
              <a:t>Pathway </a:t>
            </a:r>
            <a:r>
              <a:rPr lang="id-ID" dirty="0"/>
              <a:t>3: Bayi berikutnya dan seterusnya - Perawatan prakonsepsi universal dan terarah (</a:t>
            </a:r>
            <a:r>
              <a:rPr lang="en-ID" dirty="0"/>
              <a:t>Next baby and beyond - Universal and targeted preconception care)</a:t>
            </a:r>
            <a:endParaRPr lang="id-ID" dirty="0"/>
          </a:p>
        </p:txBody>
      </p:sp>
    </p:spTree>
    <p:extLst>
      <p:ext uri="{BB962C8B-B14F-4D97-AF65-F5344CB8AC3E}">
        <p14:creationId xmlns:p14="http://schemas.microsoft.com/office/powerpoint/2010/main" val="3636544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359532" y="764704"/>
            <a:ext cx="8424936" cy="4661276"/>
          </a:xfrm>
          <a:prstGeom prst="rect">
            <a:avLst/>
          </a:prstGeom>
          <a:noFill/>
        </p:spPr>
        <p:txBody>
          <a:bodyPr wrap="square" rtlCol="0">
            <a:spAutoFit/>
          </a:bodyPr>
          <a:lstStyle/>
          <a:p>
            <a:pPr algn="just">
              <a:lnSpc>
                <a:spcPct val="150000"/>
              </a:lnSpc>
            </a:pPr>
            <a:r>
              <a:rPr lang="en-ID" sz="2000" b="1" dirty="0"/>
              <a:t>The early years and adolescence: Building blocks for preconception health</a:t>
            </a:r>
          </a:p>
          <a:p>
            <a:pPr algn="just">
              <a:lnSpc>
                <a:spcPct val="150000"/>
              </a:lnSpc>
            </a:pPr>
            <a:r>
              <a:rPr lang="id-ID" sz="2000" dirty="0"/>
              <a:t>Tahap ini adalah penting bahwa layanan untuk bayi dan anak-anak fokus untuk memberi informasi ke mereka sebagai awal yang terbaik dalam kehidupan. Hal ini akan mendukung peluang mereka memasuki masa reproduksi secara optimal kesehatan prakonsepsi.</a:t>
            </a:r>
          </a:p>
          <a:p>
            <a:pPr algn="just">
              <a:lnSpc>
                <a:spcPct val="150000"/>
              </a:lnSpc>
            </a:pPr>
            <a:r>
              <a:rPr lang="id-ID" sz="2000" dirty="0"/>
              <a:t>Layanan, intervensi, dan KIE harus berfokus pada:</a:t>
            </a:r>
          </a:p>
          <a:p>
            <a:pPr algn="just">
              <a:lnSpc>
                <a:spcPct val="150000"/>
              </a:lnSpc>
            </a:pPr>
            <a:r>
              <a:rPr lang="id-ID" sz="2000" dirty="0"/>
              <a:t>Memberikan awal yang baik pada kehidupan anak: Memiliki rumah yang penuh kasih, aman, disusui, menyelesaikan imunisasi rutin, aktif secara fisik, makan dengan baik, berkomunikasi secara aktif sejak dini dan memiliki kesejahteraan emosional yang baik.</a:t>
            </a:r>
          </a:p>
        </p:txBody>
      </p:sp>
    </p:spTree>
    <p:extLst>
      <p:ext uri="{BB962C8B-B14F-4D97-AF65-F5344CB8AC3E}">
        <p14:creationId xmlns:p14="http://schemas.microsoft.com/office/powerpoint/2010/main" val="62857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1649155"/>
            <a:ext cx="6858048" cy="6281848"/>
          </a:xfrm>
          <a:prstGeom prst="rect">
            <a:avLst/>
          </a:prstGeom>
          <a:noFill/>
        </p:spPr>
        <p:txBody>
          <a:bodyPr wrap="square" rtlCol="0">
            <a:spAutoFit/>
          </a:bodyPr>
          <a:lstStyle/>
          <a:p>
            <a:pPr marL="342900" indent="-342900">
              <a:lnSpc>
                <a:spcPct val="150000"/>
              </a:lnSpc>
              <a:buFont typeface="+mj-lt"/>
              <a:buAutoNum type="alphaUcPeriod"/>
            </a:pPr>
            <a:r>
              <a:rPr lang="id-ID" dirty="0">
                <a:solidFill>
                  <a:schemeClr val="tx1">
                    <a:lumMod val="75000"/>
                    <a:lumOff val="25000"/>
                  </a:schemeClr>
                </a:solidFill>
              </a:rPr>
              <a:t>Mengawali membaca Al Quran Surat Asy </a:t>
            </a:r>
            <a:r>
              <a:rPr lang="id-ID" dirty="0" err="1">
                <a:solidFill>
                  <a:schemeClr val="tx1">
                    <a:lumMod val="75000"/>
                    <a:lumOff val="25000"/>
                  </a:schemeClr>
                </a:solidFill>
              </a:rPr>
              <a:t>Syarh</a:t>
            </a:r>
            <a:endParaRPr lang="id-ID" dirty="0">
              <a:solidFill>
                <a:schemeClr val="tx1">
                  <a:lumMod val="75000"/>
                  <a:lumOff val="25000"/>
                </a:schemeClr>
              </a:solidFill>
            </a:endParaRPr>
          </a:p>
          <a:p>
            <a:pPr marL="342900" indent="-342900">
              <a:lnSpc>
                <a:spcPct val="150000"/>
              </a:lnSpc>
              <a:buFont typeface="+mj-lt"/>
              <a:buAutoNum type="alphaUcPeriod"/>
            </a:pPr>
            <a:r>
              <a:rPr lang="id-ID" dirty="0">
                <a:solidFill>
                  <a:schemeClr val="tx1">
                    <a:lumMod val="75000"/>
                    <a:lumOff val="25000"/>
                  </a:schemeClr>
                </a:solidFill>
              </a:rPr>
              <a:t>Kontrak belajar: menjelaskan Rencana Pembelajaran Semester</a:t>
            </a:r>
          </a:p>
          <a:p>
            <a:pPr marL="342900" indent="-342900">
              <a:lnSpc>
                <a:spcPct val="150000"/>
              </a:lnSpc>
              <a:buFont typeface="+mj-lt"/>
              <a:buAutoNum type="alphaUcPeriod"/>
            </a:pPr>
            <a:r>
              <a:rPr lang="id-ID" dirty="0">
                <a:solidFill>
                  <a:schemeClr val="tx1">
                    <a:lumMod val="75000"/>
                    <a:lumOff val="25000"/>
                  </a:schemeClr>
                </a:solidFill>
              </a:rPr>
              <a:t>Kuliah teori dengan bahan kajian: </a:t>
            </a:r>
            <a:r>
              <a:rPr lang="en-US" dirty="0" err="1"/>
              <a:t>Persiapan</a:t>
            </a:r>
            <a:r>
              <a:rPr lang="en-US" dirty="0"/>
              <a:t> </a:t>
            </a:r>
            <a:r>
              <a:rPr lang="en-US" dirty="0" err="1"/>
              <a:t>fisik</a:t>
            </a:r>
            <a:r>
              <a:rPr lang="en-US" dirty="0"/>
              <a:t> dan </a:t>
            </a:r>
            <a:r>
              <a:rPr lang="en-US" dirty="0" err="1"/>
              <a:t>psikologi</a:t>
            </a:r>
            <a:r>
              <a:rPr lang="en-US" dirty="0"/>
              <a:t> </a:t>
            </a:r>
            <a:r>
              <a:rPr lang="en-US" dirty="0" err="1"/>
              <a:t>dalam</a:t>
            </a:r>
            <a:r>
              <a:rPr lang="en-US" dirty="0"/>
              <a:t> </a:t>
            </a:r>
            <a:r>
              <a:rPr lang="en-US" dirty="0" err="1"/>
              <a:t>menghadapi</a:t>
            </a:r>
            <a:r>
              <a:rPr lang="en-US" dirty="0"/>
              <a:t> </a:t>
            </a:r>
            <a:r>
              <a:rPr lang="en-US" dirty="0" err="1"/>
              <a:t>kehamilan</a:t>
            </a:r>
            <a:r>
              <a:rPr lang="en-ID" dirty="0"/>
              <a:t> </a:t>
            </a:r>
          </a:p>
          <a:p>
            <a:pPr marL="342900" indent="-342900">
              <a:lnSpc>
                <a:spcPct val="150000"/>
              </a:lnSpc>
              <a:buFont typeface="+mj-lt"/>
              <a:buAutoNum type="alphaUcPeriod"/>
            </a:pPr>
            <a:r>
              <a:rPr lang="id-ID" dirty="0">
                <a:solidFill>
                  <a:schemeClr val="tx1">
                    <a:lumMod val="75000"/>
                    <a:lumOff val="25000"/>
                  </a:schemeClr>
                </a:solidFill>
              </a:rPr>
              <a:t>Materi pada hari ini adalah</a:t>
            </a:r>
            <a:r>
              <a:rPr lang="en-ID" dirty="0">
                <a:solidFill>
                  <a:schemeClr val="tx1">
                    <a:lumMod val="75000"/>
                    <a:lumOff val="25000"/>
                  </a:schemeClr>
                </a:solidFill>
              </a:rPr>
              <a:t>: </a:t>
            </a:r>
          </a:p>
          <a:p>
            <a:pPr marL="342900" indent="-342900">
              <a:lnSpc>
                <a:spcPct val="150000"/>
              </a:lnSpc>
              <a:buFont typeface="+mj-lt"/>
              <a:buAutoNum type="arabicPeriod"/>
            </a:pPr>
            <a:r>
              <a:rPr lang="en-ID" dirty="0" err="1">
                <a:solidFill>
                  <a:schemeClr val="tx1">
                    <a:lumMod val="75000"/>
                    <a:lumOff val="25000"/>
                  </a:schemeClr>
                </a:solidFill>
              </a:rPr>
              <a:t>Perubahan</a:t>
            </a:r>
            <a:r>
              <a:rPr lang="en-ID" dirty="0">
                <a:solidFill>
                  <a:schemeClr val="tx1">
                    <a:lumMod val="75000"/>
                    <a:lumOff val="25000"/>
                  </a:schemeClr>
                </a:solidFill>
              </a:rPr>
              <a:t> </a:t>
            </a:r>
            <a:r>
              <a:rPr lang="en-ID" dirty="0" err="1">
                <a:solidFill>
                  <a:schemeClr val="tx1">
                    <a:lumMod val="75000"/>
                    <a:lumOff val="25000"/>
                  </a:schemeClr>
                </a:solidFill>
              </a:rPr>
              <a:t>fisiologi</a:t>
            </a:r>
            <a:endParaRPr lang="en-ID" dirty="0">
              <a:solidFill>
                <a:schemeClr val="tx1">
                  <a:lumMod val="75000"/>
                  <a:lumOff val="25000"/>
                </a:schemeClr>
              </a:solidFill>
            </a:endParaRPr>
          </a:p>
          <a:p>
            <a:pPr marL="342900" indent="-342900">
              <a:lnSpc>
                <a:spcPct val="150000"/>
              </a:lnSpc>
              <a:buFont typeface="+mj-lt"/>
              <a:buAutoNum type="arabicPeriod"/>
            </a:pPr>
            <a:r>
              <a:rPr lang="en-ID" dirty="0" err="1">
                <a:solidFill>
                  <a:schemeClr val="tx1">
                    <a:lumMod val="75000"/>
                    <a:lumOff val="25000"/>
                  </a:schemeClr>
                </a:solidFill>
              </a:rPr>
              <a:t>Psikologi</a:t>
            </a:r>
            <a:r>
              <a:rPr lang="en-ID" dirty="0">
                <a:solidFill>
                  <a:schemeClr val="tx1">
                    <a:lumMod val="75000"/>
                    <a:lumOff val="25000"/>
                  </a:schemeClr>
                </a:solidFill>
              </a:rPr>
              <a:t> </a:t>
            </a:r>
            <a:r>
              <a:rPr lang="en-ID" dirty="0" err="1">
                <a:solidFill>
                  <a:schemeClr val="tx1">
                    <a:lumMod val="75000"/>
                    <a:lumOff val="25000"/>
                  </a:schemeClr>
                </a:solidFill>
              </a:rPr>
              <a:t>perempuan</a:t>
            </a:r>
            <a:r>
              <a:rPr lang="en-ID" dirty="0">
                <a:solidFill>
                  <a:schemeClr val="tx1">
                    <a:lumMod val="75000"/>
                    <a:lumOff val="25000"/>
                  </a:schemeClr>
                </a:solidFill>
              </a:rPr>
              <a:t> </a:t>
            </a:r>
            <a:r>
              <a:rPr lang="en-ID" dirty="0" err="1">
                <a:solidFill>
                  <a:schemeClr val="tx1">
                    <a:lumMod val="75000"/>
                    <a:lumOff val="25000"/>
                  </a:schemeClr>
                </a:solidFill>
              </a:rPr>
              <a:t>dalam</a:t>
            </a:r>
            <a:r>
              <a:rPr lang="en-ID" dirty="0">
                <a:solidFill>
                  <a:schemeClr val="tx1">
                    <a:lumMod val="75000"/>
                    <a:lumOff val="25000"/>
                  </a:schemeClr>
                </a:solidFill>
              </a:rPr>
              <a:t> </a:t>
            </a:r>
            <a:r>
              <a:rPr lang="en-ID" dirty="0" err="1">
                <a:solidFill>
                  <a:schemeClr val="tx1">
                    <a:lumMod val="75000"/>
                    <a:lumOff val="25000"/>
                  </a:schemeClr>
                </a:solidFill>
              </a:rPr>
              <a:t>keluarga</a:t>
            </a:r>
            <a:r>
              <a:rPr lang="en-ID" dirty="0">
                <a:solidFill>
                  <a:schemeClr val="tx1">
                    <a:lumMod val="75000"/>
                    <a:lumOff val="25000"/>
                  </a:schemeClr>
                </a:solidFill>
              </a:rPr>
              <a:t> </a:t>
            </a:r>
            <a:r>
              <a:rPr lang="en-ID" dirty="0" err="1">
                <a:solidFill>
                  <a:schemeClr val="tx1">
                    <a:lumMod val="75000"/>
                    <a:lumOff val="25000"/>
                  </a:schemeClr>
                </a:solidFill>
              </a:rPr>
              <a:t>dalam</a:t>
            </a:r>
            <a:r>
              <a:rPr lang="en-ID" dirty="0">
                <a:solidFill>
                  <a:schemeClr val="tx1">
                    <a:lumMod val="75000"/>
                    <a:lumOff val="25000"/>
                  </a:schemeClr>
                </a:solidFill>
              </a:rPr>
              <a:t> </a:t>
            </a:r>
            <a:r>
              <a:rPr lang="en-ID" dirty="0" err="1">
                <a:solidFill>
                  <a:schemeClr val="tx1">
                    <a:lumMod val="75000"/>
                    <a:lumOff val="25000"/>
                  </a:schemeClr>
                </a:solidFill>
              </a:rPr>
              <a:t>persiapan</a:t>
            </a:r>
            <a:r>
              <a:rPr lang="en-ID" dirty="0">
                <a:solidFill>
                  <a:schemeClr val="tx1">
                    <a:lumMod val="75000"/>
                    <a:lumOff val="25000"/>
                  </a:schemeClr>
                </a:solidFill>
              </a:rPr>
              <a:t> </a:t>
            </a:r>
            <a:r>
              <a:rPr lang="en-ID" dirty="0" err="1">
                <a:solidFill>
                  <a:schemeClr val="tx1">
                    <a:lumMod val="75000"/>
                    <a:lumOff val="25000"/>
                  </a:schemeClr>
                </a:solidFill>
              </a:rPr>
              <a:t>kehamilan</a:t>
            </a:r>
            <a:r>
              <a:rPr lang="en-ID" dirty="0">
                <a:solidFill>
                  <a:schemeClr val="tx1">
                    <a:lumMod val="75000"/>
                    <a:lumOff val="25000"/>
                  </a:schemeClr>
                </a:solidFill>
              </a:rPr>
              <a:t> yang </a:t>
            </a:r>
            <a:r>
              <a:rPr lang="en-ID" dirty="0" err="1">
                <a:solidFill>
                  <a:schemeClr val="tx1">
                    <a:lumMod val="75000"/>
                    <a:lumOff val="25000"/>
                  </a:schemeClr>
                </a:solidFill>
              </a:rPr>
              <a:t>sehat</a:t>
            </a:r>
            <a:endParaRPr lang="en-ID" dirty="0">
              <a:solidFill>
                <a:schemeClr val="tx1">
                  <a:lumMod val="75000"/>
                  <a:lumOff val="25000"/>
                </a:schemeClr>
              </a:solidFill>
            </a:endParaRPr>
          </a:p>
          <a:p>
            <a:pPr marL="342900" indent="-342900">
              <a:lnSpc>
                <a:spcPct val="150000"/>
              </a:lnSpc>
              <a:buFont typeface="+mj-lt"/>
              <a:buAutoNum type="arabicPeriod"/>
            </a:pPr>
            <a:r>
              <a:rPr lang="en-ID" dirty="0">
                <a:solidFill>
                  <a:schemeClr val="tx1">
                    <a:lumMod val="75000"/>
                    <a:lumOff val="25000"/>
                  </a:schemeClr>
                </a:solidFill>
              </a:rPr>
              <a:t>K</a:t>
            </a:r>
            <a:r>
              <a:rPr lang="en-ID" dirty="0"/>
              <a:t>ajian </a:t>
            </a:r>
            <a:r>
              <a:rPr lang="en-ID" dirty="0" err="1"/>
              <a:t>psikologis</a:t>
            </a:r>
            <a:r>
              <a:rPr lang="en-ID" dirty="0"/>
              <a:t> </a:t>
            </a:r>
            <a:r>
              <a:rPr lang="en-ID" dirty="0" err="1"/>
              <a:t>tentang</a:t>
            </a:r>
            <a:r>
              <a:rPr lang="en-ID" dirty="0"/>
              <a:t> </a:t>
            </a:r>
            <a:r>
              <a:rPr lang="en-ID" dirty="0" err="1"/>
              <a:t>perkembangan</a:t>
            </a:r>
            <a:r>
              <a:rPr lang="en-ID" dirty="0"/>
              <a:t> </a:t>
            </a:r>
            <a:r>
              <a:rPr lang="en-ID" dirty="0" err="1"/>
              <a:t>perempuan</a:t>
            </a:r>
            <a:r>
              <a:rPr lang="en-ID" dirty="0"/>
              <a:t> dan </a:t>
            </a:r>
            <a:r>
              <a:rPr lang="en-ID" dirty="0" err="1"/>
              <a:t>keluarga</a:t>
            </a:r>
            <a:r>
              <a:rPr lang="en-ID" dirty="0"/>
              <a:t> </a:t>
            </a:r>
            <a:r>
              <a:rPr lang="en-ID" dirty="0" err="1"/>
              <a:t>dalam</a:t>
            </a:r>
            <a:r>
              <a:rPr lang="en-ID" dirty="0"/>
              <a:t> </a:t>
            </a:r>
            <a:r>
              <a:rPr lang="en-ID" dirty="0" err="1"/>
              <a:t>persiapan</a:t>
            </a:r>
            <a:r>
              <a:rPr lang="en-ID" dirty="0"/>
              <a:t> </a:t>
            </a:r>
            <a:r>
              <a:rPr lang="en-ID" dirty="0" err="1"/>
              <a:t>kehamilan</a:t>
            </a:r>
            <a:r>
              <a:rPr lang="en-ID" dirty="0"/>
              <a:t> </a:t>
            </a:r>
            <a:r>
              <a:rPr lang="en-ID" dirty="0" err="1"/>
              <a:t>sehat</a:t>
            </a:r>
            <a:endParaRPr lang="en-ID" dirty="0"/>
          </a:p>
          <a:p>
            <a:pPr marL="342900" indent="-342900">
              <a:lnSpc>
                <a:spcPct val="150000"/>
              </a:lnSpc>
              <a:buFont typeface="+mj-lt"/>
              <a:buAutoNum type="arabicPeriod"/>
            </a:pPr>
            <a:r>
              <a:rPr lang="en-ID" dirty="0"/>
              <a:t>Kajian </a:t>
            </a:r>
            <a:r>
              <a:rPr lang="en-ID" dirty="0" err="1"/>
              <a:t>psikologis</a:t>
            </a:r>
            <a:r>
              <a:rPr lang="en-ID" dirty="0"/>
              <a:t> </a:t>
            </a:r>
            <a:r>
              <a:rPr lang="en-ID" dirty="0" err="1"/>
              <a:t>persiapan</a:t>
            </a:r>
            <a:r>
              <a:rPr lang="en-ID" dirty="0"/>
              <a:t> </a:t>
            </a:r>
            <a:r>
              <a:rPr lang="en-ID" dirty="0" err="1"/>
              <a:t>seorang</a:t>
            </a:r>
            <a:r>
              <a:rPr lang="en-ID" dirty="0"/>
              <a:t> ayah </a:t>
            </a:r>
            <a:r>
              <a:rPr lang="en-ID" dirty="0" err="1"/>
              <a:t>dalam</a:t>
            </a:r>
            <a:r>
              <a:rPr lang="en-ID" dirty="0"/>
              <a:t> </a:t>
            </a:r>
            <a:r>
              <a:rPr lang="en-ID" dirty="0" err="1"/>
              <a:t>persiapan</a:t>
            </a:r>
            <a:r>
              <a:rPr lang="en-ID" dirty="0"/>
              <a:t> </a:t>
            </a:r>
            <a:r>
              <a:rPr lang="en-ID" dirty="0" err="1"/>
              <a:t>menjadi</a:t>
            </a:r>
            <a:r>
              <a:rPr lang="en-ID" dirty="0"/>
              <a:t> orang </a:t>
            </a:r>
            <a:r>
              <a:rPr lang="en-ID" dirty="0" err="1"/>
              <a:t>tua</a:t>
            </a:r>
            <a:endParaRPr lang="en-ID" dirty="0"/>
          </a:p>
          <a:p>
            <a:pPr>
              <a:lnSpc>
                <a:spcPct val="150000"/>
              </a:lnSpc>
            </a:pPr>
            <a:endParaRPr lang="en-ID" dirty="0">
              <a:solidFill>
                <a:schemeClr val="tx1">
                  <a:lumMod val="75000"/>
                  <a:lumOff val="25000"/>
                </a:schemeClr>
              </a:solidFill>
            </a:endParaRPr>
          </a:p>
          <a:p>
            <a:pPr>
              <a:lnSpc>
                <a:spcPct val="150000"/>
              </a:lnSpc>
            </a:pPr>
            <a:endParaRPr lang="id-ID" dirty="0">
              <a:solidFill>
                <a:schemeClr val="tx1">
                  <a:lumMod val="75000"/>
                  <a:lumOff val="25000"/>
                </a:schemeClr>
              </a:solidFill>
            </a:endParaRPr>
          </a:p>
          <a:p>
            <a:pPr>
              <a:lnSpc>
                <a:spcPct val="150000"/>
              </a:lnSpc>
            </a:pPr>
            <a:endParaRPr lang="id-ID" dirty="0">
              <a:solidFill>
                <a:schemeClr val="tx1">
                  <a:lumMod val="75000"/>
                  <a:lumOff val="25000"/>
                </a:schemeClr>
              </a:solidFill>
            </a:endParaRPr>
          </a:p>
        </p:txBody>
      </p:sp>
      <p:sp>
        <p:nvSpPr>
          <p:cNvPr id="4" name="TextBox 3"/>
          <p:cNvSpPr txBox="1"/>
          <p:nvPr/>
        </p:nvSpPr>
        <p:spPr>
          <a:xfrm>
            <a:off x="857224" y="1219130"/>
            <a:ext cx="5643602" cy="400110"/>
          </a:xfrm>
          <a:prstGeom prst="rect">
            <a:avLst/>
          </a:prstGeom>
          <a:noFill/>
        </p:spPr>
        <p:txBody>
          <a:bodyPr wrap="square" rtlCol="0">
            <a:spAutoFit/>
          </a:bodyPr>
          <a:lstStyle/>
          <a:p>
            <a:r>
              <a:rPr lang="id-ID" sz="2000" b="1" dirty="0" err="1">
                <a:solidFill>
                  <a:schemeClr val="tx1">
                    <a:lumMod val="75000"/>
                    <a:lumOff val="25000"/>
                  </a:schemeClr>
                </a:solidFill>
              </a:rPr>
              <a:t>Aktifitas</a:t>
            </a:r>
            <a:r>
              <a:rPr lang="id-ID" sz="2000" b="1" dirty="0">
                <a:solidFill>
                  <a:schemeClr val="tx1">
                    <a:lumMod val="75000"/>
                    <a:lumOff val="25000"/>
                  </a:schemeClr>
                </a:solidFill>
              </a:rPr>
              <a:t> pembelajaran hari ini:</a:t>
            </a:r>
          </a:p>
        </p:txBody>
      </p:sp>
      <p:pic>
        <p:nvPicPr>
          <p:cNvPr id="5" name="Picture 4" descr="Cover.png"/>
          <p:cNvPicPr>
            <a:picLocks noChangeAspect="1"/>
          </p:cNvPicPr>
          <p:nvPr/>
        </p:nvPicPr>
        <p:blipFill>
          <a:blip r:embed="rId3"/>
          <a:stretch>
            <a:fillRect/>
          </a:stretch>
        </p:blipFill>
        <p:spPr>
          <a:xfrm>
            <a:off x="2453" y="1306"/>
            <a:ext cx="9141546" cy="1617934"/>
          </a:xfrm>
          <a:prstGeom prst="rect">
            <a:avLst/>
          </a:prstGeom>
        </p:spPr>
      </p:pic>
      <p:pic>
        <p:nvPicPr>
          <p:cNvPr id="7" name="Picture 3" descr="D:\ARTWORK\UNISA\BRAND BOOK\CDR\__MASTER TEMPLATE\TEMPLATE PPT\JPG\1,1.png"/>
          <p:cNvPicPr>
            <a:picLocks noChangeAspect="1" noChangeArrowheads="1"/>
          </p:cNvPicPr>
          <p:nvPr/>
        </p:nvPicPr>
        <p:blipFill>
          <a:blip r:embed="rId4" cstate="print"/>
          <a:srcRect/>
          <a:stretch>
            <a:fillRect/>
          </a:stretch>
        </p:blipFill>
        <p:spPr bwMode="auto">
          <a:xfrm>
            <a:off x="642910" y="214290"/>
            <a:ext cx="1643074" cy="59272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359532" y="692696"/>
            <a:ext cx="8424936" cy="4661276"/>
          </a:xfrm>
          <a:prstGeom prst="rect">
            <a:avLst/>
          </a:prstGeom>
          <a:noFill/>
        </p:spPr>
        <p:txBody>
          <a:bodyPr wrap="square" rtlCol="0">
            <a:spAutoFit/>
          </a:bodyPr>
          <a:lstStyle/>
          <a:p>
            <a:pPr algn="just">
              <a:lnSpc>
                <a:spcPct val="150000"/>
              </a:lnSpc>
            </a:pPr>
            <a:r>
              <a:rPr lang="id-ID" sz="2000" dirty="0"/>
              <a:t>Mempromosikan kesehatan dan kesejahteraan emosional anak-anak dan remaja: Memiliki akses melalui sekolah untuk hubungan dan pendidikan seks, pribadi, sosial, kesehatan dan ekonomi pendidikan dan menerima vaksin HPV.</a:t>
            </a:r>
          </a:p>
          <a:p>
            <a:pPr algn="just">
              <a:lnSpc>
                <a:spcPct val="150000"/>
              </a:lnSpc>
            </a:pPr>
            <a:r>
              <a:rPr lang="id-ID" sz="2000" dirty="0"/>
              <a:t>Pendekatan yang berpusat pada komunitas untuk kesehatan dan kesejahteraan: Memiliki dukungan sosial jaringan termasuk teman, keluarga, komunitas.</a:t>
            </a:r>
          </a:p>
          <a:p>
            <a:pPr algn="just">
              <a:lnSpc>
                <a:spcPct val="150000"/>
              </a:lnSpc>
            </a:pPr>
            <a:r>
              <a:rPr lang="id-ID" sz="2000" dirty="0"/>
              <a:t>Dukungan untuk usia dini meliputi universal dan target pelayanan</a:t>
            </a:r>
          </a:p>
          <a:p>
            <a:pPr algn="just">
              <a:lnSpc>
                <a:spcPct val="150000"/>
              </a:lnSpc>
            </a:pPr>
            <a:r>
              <a:rPr lang="id-ID" sz="2000" dirty="0"/>
              <a:t> Program anak sehat 0-19: menugaskan kunjungan untuk pemeriksaan kesehatan ke sekolah</a:t>
            </a:r>
          </a:p>
          <a:p>
            <a:pPr algn="just">
              <a:lnSpc>
                <a:spcPct val="150000"/>
              </a:lnSpc>
            </a:pPr>
            <a:r>
              <a:rPr lang="id-ID" sz="2000" dirty="0"/>
              <a:t> daerah berdampak tinggi</a:t>
            </a:r>
          </a:p>
          <a:p>
            <a:pPr algn="just">
              <a:lnSpc>
                <a:spcPct val="150000"/>
              </a:lnSpc>
            </a:pPr>
            <a:r>
              <a:rPr lang="id-ID" sz="2000" dirty="0"/>
              <a:t> kemitraan perawat keluarga</a:t>
            </a:r>
          </a:p>
        </p:txBody>
      </p:sp>
    </p:spTree>
    <p:extLst>
      <p:ext uri="{BB962C8B-B14F-4D97-AF65-F5344CB8AC3E}">
        <p14:creationId xmlns:p14="http://schemas.microsoft.com/office/powerpoint/2010/main" val="1689181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646D97-A4AD-8F49-A913-753F39261D24}"/>
              </a:ext>
            </a:extLst>
          </p:cNvPr>
          <p:cNvPicPr>
            <a:picLocks noChangeAspect="1"/>
          </p:cNvPicPr>
          <p:nvPr/>
        </p:nvPicPr>
        <p:blipFill rotWithShape="1">
          <a:blip r:embed="rId2">
            <a:extLst>
              <a:ext uri="{28A0092B-C50C-407E-A947-70E740481C1C}">
                <a14:useLocalDpi xmlns:a14="http://schemas.microsoft.com/office/drawing/2010/main" val="0"/>
              </a:ext>
            </a:extLst>
          </a:blip>
          <a:srcRect l="32675" t="23387" r="13775" b="13583"/>
          <a:stretch/>
        </p:blipFill>
        <p:spPr>
          <a:xfrm>
            <a:off x="1763688" y="1322766"/>
            <a:ext cx="6365507" cy="4212468"/>
          </a:xfrm>
          <a:prstGeom prst="rect">
            <a:avLst/>
          </a:prstGeom>
        </p:spPr>
      </p:pic>
    </p:spTree>
    <p:extLst>
      <p:ext uri="{BB962C8B-B14F-4D97-AF65-F5344CB8AC3E}">
        <p14:creationId xmlns:p14="http://schemas.microsoft.com/office/powerpoint/2010/main" val="1418954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683568" y="332656"/>
            <a:ext cx="7488832" cy="6129050"/>
          </a:xfrm>
          <a:prstGeom prst="rect">
            <a:avLst/>
          </a:prstGeom>
          <a:noFill/>
        </p:spPr>
        <p:txBody>
          <a:bodyPr wrap="square" rtlCol="0">
            <a:spAutoFit/>
          </a:bodyPr>
          <a:lstStyle/>
          <a:p>
            <a:pPr algn="just">
              <a:lnSpc>
                <a:spcPct val="150000"/>
              </a:lnSpc>
            </a:pPr>
            <a:r>
              <a:rPr lang="en-ID" sz="2400" b="1" dirty="0"/>
              <a:t>Pathway</a:t>
            </a:r>
            <a:r>
              <a:rPr lang="id-ID" sz="2400" b="1" dirty="0"/>
              <a:t> 1: Sebelum kehamilan pertama - Perawatan prakonsepsi universal (</a:t>
            </a:r>
            <a:r>
              <a:rPr lang="en-ID" sz="2400" b="1" dirty="0"/>
              <a:t>Prior to first pregnancy - Universal preconception care) </a:t>
            </a:r>
          </a:p>
          <a:p>
            <a:pPr algn="just">
              <a:lnSpc>
                <a:spcPct val="150000"/>
              </a:lnSpc>
            </a:pPr>
            <a:r>
              <a:rPr lang="id-ID" sz="2400" dirty="0"/>
              <a:t>Pelayanan-pelayanan universal yang berkaitan dengan usia reproduksi umumnya didasarkan pada</a:t>
            </a:r>
          </a:p>
          <a:p>
            <a:pPr algn="just">
              <a:lnSpc>
                <a:spcPct val="150000"/>
              </a:lnSpc>
            </a:pPr>
            <a:r>
              <a:rPr lang="id-ID" sz="2400" dirty="0"/>
              <a:t>Perawatan/ pelayanan primer dan layanan kesehatan seksual:</a:t>
            </a:r>
          </a:p>
          <a:p>
            <a:pPr algn="just">
              <a:lnSpc>
                <a:spcPct val="150000"/>
              </a:lnSpc>
            </a:pPr>
            <a:r>
              <a:rPr lang="id-ID" sz="2400" dirty="0"/>
              <a:t>Ketika wanita mengatur konsultasi untuk memulai kontrasepsi</a:t>
            </a:r>
          </a:p>
          <a:p>
            <a:pPr algn="just">
              <a:lnSpc>
                <a:spcPct val="150000"/>
              </a:lnSpc>
            </a:pPr>
            <a:r>
              <a:rPr lang="id-ID" sz="2400" dirty="0"/>
              <a:t>Ketika wanita datang untuk menghentikan kontrasepsi jangka panjang</a:t>
            </a:r>
          </a:p>
        </p:txBody>
      </p:sp>
    </p:spTree>
    <p:extLst>
      <p:ext uri="{BB962C8B-B14F-4D97-AF65-F5344CB8AC3E}">
        <p14:creationId xmlns:p14="http://schemas.microsoft.com/office/powerpoint/2010/main" val="3878167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827584" y="332656"/>
            <a:ext cx="7776864" cy="6046271"/>
          </a:xfrm>
          <a:prstGeom prst="rect">
            <a:avLst/>
          </a:prstGeom>
          <a:noFill/>
        </p:spPr>
        <p:txBody>
          <a:bodyPr wrap="square" rtlCol="0">
            <a:spAutoFit/>
          </a:bodyPr>
          <a:lstStyle/>
          <a:p>
            <a:pPr algn="just">
              <a:lnSpc>
                <a:spcPct val="150000"/>
              </a:lnSpc>
            </a:pPr>
            <a:r>
              <a:rPr lang="id-ID" sz="2000" dirty="0"/>
              <a:t>Kesempatan lebih lanjut untuk memberikan perawatan prakonsepsi secara sensitif mungkin muncul untuk:</a:t>
            </a:r>
          </a:p>
          <a:p>
            <a:pPr algn="just">
              <a:lnSpc>
                <a:spcPct val="150000"/>
              </a:lnSpc>
            </a:pPr>
            <a:r>
              <a:rPr lang="id-ID" sz="2000" dirty="0"/>
              <a:t> wanita yang mengalami keguguran atau mencari nasihat kesuburan</a:t>
            </a:r>
          </a:p>
          <a:p>
            <a:pPr algn="just">
              <a:lnSpc>
                <a:spcPct val="150000"/>
              </a:lnSpc>
            </a:pPr>
            <a:r>
              <a:rPr lang="id-ID" sz="2000" dirty="0"/>
              <a:t> wanita yang melakukan aborsi</a:t>
            </a:r>
          </a:p>
          <a:p>
            <a:pPr algn="just">
              <a:lnSpc>
                <a:spcPct val="150000"/>
              </a:lnSpc>
            </a:pPr>
            <a:r>
              <a:rPr lang="id-ID" sz="2000" dirty="0"/>
              <a:t> wanita yang menghadiri skrining serviks (3 tahunan dari usia 25 -64 tahun)</a:t>
            </a:r>
          </a:p>
          <a:p>
            <a:pPr algn="just">
              <a:lnSpc>
                <a:spcPct val="150000"/>
              </a:lnSpc>
            </a:pPr>
            <a:r>
              <a:rPr lang="id-ID" sz="2000" dirty="0"/>
              <a:t> wanita yang peri-menopause dan menghadiri untuk nasihat</a:t>
            </a:r>
          </a:p>
          <a:p>
            <a:pPr algn="just">
              <a:lnSpc>
                <a:spcPct val="150000"/>
              </a:lnSpc>
            </a:pPr>
            <a:r>
              <a:rPr lang="id-ID" sz="2000" dirty="0"/>
              <a:t>Layanan dan konsultasi perawatan primer lainnya</a:t>
            </a:r>
          </a:p>
          <a:p>
            <a:pPr algn="just">
              <a:lnSpc>
                <a:spcPct val="150000"/>
              </a:lnSpc>
            </a:pPr>
            <a:r>
              <a:rPr lang="id-ID" sz="2000" b="1" dirty="0"/>
              <a:t>Orang yang berkunjung sesuai dengan usia reproduksi ke pelayanan primer adalah bermakna: Setiap interaksi adalah kesempatan untuk menyampaikan pesan dan mendukung orang untuk mengadopsi perilaku sehat, yang juga akan membuat mereka lebih sehat untuk kehamilan dan menjadi orang tua.</a:t>
            </a:r>
          </a:p>
        </p:txBody>
      </p:sp>
    </p:spTree>
    <p:extLst>
      <p:ext uri="{BB962C8B-B14F-4D97-AF65-F5344CB8AC3E}">
        <p14:creationId xmlns:p14="http://schemas.microsoft.com/office/powerpoint/2010/main" val="2328919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9E8A4E-7BC7-3143-AE46-2721B640F6F7}"/>
              </a:ext>
            </a:extLst>
          </p:cNvPr>
          <p:cNvPicPr>
            <a:picLocks noChangeAspect="1"/>
          </p:cNvPicPr>
          <p:nvPr/>
        </p:nvPicPr>
        <p:blipFill rotWithShape="1">
          <a:blip r:embed="rId2">
            <a:extLst>
              <a:ext uri="{28A0092B-C50C-407E-A947-70E740481C1C}">
                <a14:useLocalDpi xmlns:a14="http://schemas.microsoft.com/office/drawing/2010/main" val="0"/>
              </a:ext>
            </a:extLst>
          </a:blip>
          <a:srcRect l="32675" t="24788" r="11413" b="12182"/>
          <a:stretch/>
        </p:blipFill>
        <p:spPr>
          <a:xfrm>
            <a:off x="683568" y="672411"/>
            <a:ext cx="7416824" cy="4700805"/>
          </a:xfrm>
          <a:prstGeom prst="rect">
            <a:avLst/>
          </a:prstGeom>
        </p:spPr>
      </p:pic>
    </p:spTree>
    <p:extLst>
      <p:ext uri="{BB962C8B-B14F-4D97-AF65-F5344CB8AC3E}">
        <p14:creationId xmlns:p14="http://schemas.microsoft.com/office/powerpoint/2010/main" val="729161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179512" y="332656"/>
            <a:ext cx="8424936" cy="6794489"/>
          </a:xfrm>
          <a:prstGeom prst="rect">
            <a:avLst/>
          </a:prstGeom>
          <a:noFill/>
        </p:spPr>
        <p:txBody>
          <a:bodyPr wrap="square" rtlCol="0">
            <a:spAutoFit/>
          </a:bodyPr>
          <a:lstStyle/>
          <a:p>
            <a:pPr algn="just">
              <a:lnSpc>
                <a:spcPct val="150000"/>
              </a:lnSpc>
            </a:pPr>
            <a:r>
              <a:rPr lang="en-ID" sz="1600" b="1" dirty="0"/>
              <a:t>Pathway</a:t>
            </a:r>
            <a:r>
              <a:rPr lang="id-ID" sz="1600" b="1" dirty="0"/>
              <a:t> 2: Mengelola risiko yang muncul - Perawatan prakonsepsi yang ditargetkan (</a:t>
            </a:r>
            <a:r>
              <a:rPr lang="en-ID" sz="1600" b="1" dirty="0"/>
              <a:t>Managing emerging risks - Targeted preconception care)</a:t>
            </a:r>
            <a:endParaRPr lang="id-ID" sz="1600" b="1" dirty="0"/>
          </a:p>
          <a:p>
            <a:pPr algn="just">
              <a:lnSpc>
                <a:spcPct val="150000"/>
              </a:lnSpc>
            </a:pPr>
            <a:r>
              <a:rPr lang="id-ID" sz="1600" dirty="0"/>
              <a:t>Meningkatkan akses ke layanan dan memfasilitasi intervensi dini bagi masyarakat di usia dini dan membantu mengurangi dan mengelola faktor risiko prakonsepsi.</a:t>
            </a:r>
          </a:p>
          <a:p>
            <a:pPr algn="just">
              <a:lnSpc>
                <a:spcPct val="150000"/>
              </a:lnSpc>
            </a:pPr>
            <a:r>
              <a:rPr lang="id-ID" sz="1600" dirty="0"/>
              <a:t>Layanan profesional dalam hal ini adalah memiliki kesempatan untuk mendukung perawatan prakonsepsi melalui promosi kontrasepsi dan </a:t>
            </a:r>
            <a:r>
              <a:rPr lang="id-ID" sz="1600" dirty="0" err="1"/>
              <a:t>fitness</a:t>
            </a:r>
            <a:r>
              <a:rPr lang="id-ID" sz="1600" dirty="0"/>
              <a:t> </a:t>
            </a:r>
            <a:r>
              <a:rPr lang="id-ID" sz="1600" dirty="0" err="1"/>
              <a:t>for</a:t>
            </a:r>
            <a:r>
              <a:rPr lang="id-ID" sz="1600" dirty="0"/>
              <a:t> </a:t>
            </a:r>
            <a:r>
              <a:rPr lang="id-ID" sz="1600" dirty="0" err="1"/>
              <a:t>pregnancy</a:t>
            </a:r>
            <a:r>
              <a:rPr lang="id-ID" sz="1600" dirty="0"/>
              <a:t>:</a:t>
            </a:r>
          </a:p>
          <a:p>
            <a:pPr algn="just">
              <a:lnSpc>
                <a:spcPct val="150000"/>
              </a:lnSpc>
            </a:pPr>
            <a:r>
              <a:rPr lang="id-ID" sz="1600" dirty="0"/>
              <a:t> layanan genetik</a:t>
            </a:r>
          </a:p>
          <a:p>
            <a:pPr algn="just">
              <a:lnSpc>
                <a:spcPct val="150000"/>
              </a:lnSpc>
            </a:pPr>
            <a:r>
              <a:rPr lang="id-ID" sz="1600" dirty="0"/>
              <a:t> pelayanan sosial</a:t>
            </a:r>
          </a:p>
          <a:p>
            <a:pPr algn="just">
              <a:lnSpc>
                <a:spcPct val="150000"/>
              </a:lnSpc>
            </a:pPr>
            <a:r>
              <a:rPr lang="id-ID" sz="1600" dirty="0"/>
              <a:t> layanan perawatan sekunder yang mengelola kondisi fisik jangka panjang</a:t>
            </a:r>
          </a:p>
          <a:p>
            <a:pPr algn="just">
              <a:lnSpc>
                <a:spcPct val="150000"/>
              </a:lnSpc>
            </a:pPr>
            <a:r>
              <a:rPr lang="id-ID" sz="1600" dirty="0"/>
              <a:t> terapi psikologis dan layanan psikiatri</a:t>
            </a:r>
          </a:p>
          <a:p>
            <a:pPr algn="just">
              <a:lnSpc>
                <a:spcPct val="150000"/>
              </a:lnSpc>
            </a:pPr>
            <a:r>
              <a:rPr lang="id-ID" sz="1600" dirty="0"/>
              <a:t> pelayanan obat-obatan dan alkohol</a:t>
            </a:r>
          </a:p>
          <a:p>
            <a:pPr algn="just">
              <a:lnSpc>
                <a:spcPct val="150000"/>
              </a:lnSpc>
            </a:pPr>
            <a:r>
              <a:rPr lang="id-ID" sz="1600" dirty="0"/>
              <a:t> layanan berhenti merokok</a:t>
            </a:r>
          </a:p>
          <a:p>
            <a:pPr algn="just">
              <a:lnSpc>
                <a:spcPct val="150000"/>
              </a:lnSpc>
            </a:pPr>
            <a:r>
              <a:rPr lang="id-ID" sz="1600" dirty="0"/>
              <a:t> layanan manajemen berat badan</a:t>
            </a:r>
          </a:p>
          <a:p>
            <a:pPr algn="just">
              <a:lnSpc>
                <a:spcPct val="150000"/>
              </a:lnSpc>
            </a:pPr>
            <a:r>
              <a:rPr lang="id-ID" sz="1600" dirty="0"/>
              <a:t> layanan terkait kesehatan menular misalnya TB, hepatitis </a:t>
            </a:r>
            <a:r>
              <a:rPr lang="id-ID" sz="1600" dirty="0" err="1"/>
              <a:t>B</a:t>
            </a:r>
            <a:r>
              <a:rPr lang="id-ID" sz="1600" dirty="0"/>
              <a:t>, HIV</a:t>
            </a:r>
          </a:p>
          <a:p>
            <a:pPr algn="just">
              <a:lnSpc>
                <a:spcPct val="150000"/>
              </a:lnSpc>
            </a:pPr>
            <a:r>
              <a:rPr lang="id-ID" sz="1600" dirty="0"/>
              <a:t> non-klinis, layanan yang dipimpin masyarakat misalnya manajemen keuangan, nasihat hukum, </a:t>
            </a:r>
          </a:p>
          <a:p>
            <a:pPr algn="just">
              <a:lnSpc>
                <a:spcPct val="150000"/>
              </a:lnSpc>
            </a:pPr>
            <a:r>
              <a:rPr lang="id-ID" sz="1600" dirty="0"/>
              <a:t>Kegiatan seni</a:t>
            </a:r>
          </a:p>
          <a:p>
            <a:pPr algn="just">
              <a:lnSpc>
                <a:spcPct val="150000"/>
              </a:lnSpc>
            </a:pPr>
            <a:r>
              <a:rPr lang="id-ID" sz="1600" dirty="0"/>
              <a:t> layanan perawatan primer termasuk praktik umum, apotek komunitas dan</a:t>
            </a:r>
          </a:p>
          <a:p>
            <a:pPr algn="just">
              <a:lnSpc>
                <a:spcPct val="150000"/>
              </a:lnSpc>
            </a:pPr>
            <a:r>
              <a:rPr lang="id-ID" sz="1600" dirty="0"/>
              <a:t>dokter gigi</a:t>
            </a:r>
          </a:p>
        </p:txBody>
      </p:sp>
    </p:spTree>
    <p:extLst>
      <p:ext uri="{BB962C8B-B14F-4D97-AF65-F5344CB8AC3E}">
        <p14:creationId xmlns:p14="http://schemas.microsoft.com/office/powerpoint/2010/main" val="3094580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052BE-814A-384B-B712-482429A4EAB1}"/>
              </a:ext>
            </a:extLst>
          </p:cNvPr>
          <p:cNvPicPr>
            <a:picLocks noChangeAspect="1"/>
          </p:cNvPicPr>
          <p:nvPr/>
        </p:nvPicPr>
        <p:blipFill rotWithShape="1">
          <a:blip r:embed="rId2">
            <a:extLst>
              <a:ext uri="{28A0092B-C50C-407E-A947-70E740481C1C}">
                <a14:useLocalDpi xmlns:a14="http://schemas.microsoft.com/office/drawing/2010/main" val="0"/>
              </a:ext>
            </a:extLst>
          </a:blip>
          <a:srcRect l="34250" t="24788" r="9838" b="16384"/>
          <a:stretch/>
        </p:blipFill>
        <p:spPr>
          <a:xfrm>
            <a:off x="899592" y="812371"/>
            <a:ext cx="7344816" cy="4344822"/>
          </a:xfrm>
          <a:prstGeom prst="rect">
            <a:avLst/>
          </a:prstGeom>
        </p:spPr>
      </p:pic>
    </p:spTree>
    <p:extLst>
      <p:ext uri="{BB962C8B-B14F-4D97-AF65-F5344CB8AC3E}">
        <p14:creationId xmlns:p14="http://schemas.microsoft.com/office/powerpoint/2010/main" val="1082817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683568" y="332656"/>
            <a:ext cx="7632848" cy="6046271"/>
          </a:xfrm>
          <a:prstGeom prst="rect">
            <a:avLst/>
          </a:prstGeom>
          <a:noFill/>
        </p:spPr>
        <p:txBody>
          <a:bodyPr wrap="square" rtlCol="0">
            <a:spAutoFit/>
          </a:bodyPr>
          <a:lstStyle/>
          <a:p>
            <a:pPr algn="just">
              <a:lnSpc>
                <a:spcPct val="150000"/>
              </a:lnSpc>
            </a:pPr>
            <a:r>
              <a:rPr lang="en-ID" sz="2000" b="1" dirty="0"/>
              <a:t>Pathway </a:t>
            </a:r>
            <a:r>
              <a:rPr lang="id-ID" sz="2000" b="1" dirty="0"/>
              <a:t>3: Bayi berikutnya dan seterusnya - Perawatan prakonsepsi universal dan terarah (</a:t>
            </a:r>
            <a:r>
              <a:rPr lang="en-ID" sz="2000" b="1" dirty="0"/>
              <a:t>Next baby and beyond - Universal and targeted preconception care)</a:t>
            </a:r>
            <a:endParaRPr lang="id-ID" sz="2000" b="1" dirty="0"/>
          </a:p>
          <a:p>
            <a:pPr algn="just">
              <a:lnSpc>
                <a:spcPct val="150000"/>
              </a:lnSpc>
            </a:pPr>
            <a:r>
              <a:rPr lang="en-ID" sz="2000" dirty="0"/>
              <a:t>Universal services to support preconception care continue with the transition from midwifery into health visiting and early years services:</a:t>
            </a:r>
          </a:p>
          <a:p>
            <a:pPr algn="just">
              <a:lnSpc>
                <a:spcPct val="150000"/>
              </a:lnSpc>
            </a:pPr>
            <a:r>
              <a:rPr lang="id-ID" sz="2000" dirty="0"/>
              <a:t>Ketika wanita datang untuk konsultasi (</a:t>
            </a:r>
            <a:r>
              <a:rPr lang="en-ID" sz="2000" dirty="0"/>
              <a:t>When women attend for their booking appointment)</a:t>
            </a:r>
            <a:r>
              <a:rPr lang="id-ID" sz="2000" dirty="0"/>
              <a:t>: Selama kesempatan penting ini, para wanita secara rutin mendiskusikan kesehatan mereka saat ini dan perilaku dan faktor risiko yang teridentifikasi, ditawarkan skrining antenatal dan menerima saran untuk memiliki kehamilan yang sehat ke depan. Menanamkan perawatan prakonsepsi melalui saran ini untuk memasukkan periode antar-kehamilan dan awal diskusi tentang kontrasepsi pasca melahirkan.</a:t>
            </a:r>
          </a:p>
        </p:txBody>
      </p:sp>
    </p:spTree>
    <p:extLst>
      <p:ext uri="{BB962C8B-B14F-4D97-AF65-F5344CB8AC3E}">
        <p14:creationId xmlns:p14="http://schemas.microsoft.com/office/powerpoint/2010/main" val="1496418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539552" y="332656"/>
            <a:ext cx="7488832" cy="6332824"/>
          </a:xfrm>
          <a:prstGeom prst="rect">
            <a:avLst/>
          </a:prstGeom>
          <a:noFill/>
        </p:spPr>
        <p:txBody>
          <a:bodyPr wrap="square" rtlCol="0">
            <a:spAutoFit/>
          </a:bodyPr>
          <a:lstStyle/>
          <a:p>
            <a:pPr algn="just">
              <a:lnSpc>
                <a:spcPct val="150000"/>
              </a:lnSpc>
            </a:pPr>
            <a:r>
              <a:rPr lang="en-ID" sz="1600" b="1" dirty="0"/>
              <a:t>Pathway </a:t>
            </a:r>
            <a:r>
              <a:rPr lang="id-ID" sz="1600" b="1" dirty="0"/>
              <a:t>3: Bayi berikutnya dan seterusnya - Perawatan prakonsepsi universal dan terarah (</a:t>
            </a:r>
            <a:r>
              <a:rPr lang="en-ID" sz="1600" b="1" dirty="0"/>
              <a:t>Next baby and beyond - Universal and targeted preconception care)</a:t>
            </a:r>
            <a:endParaRPr lang="id-ID" sz="1600" b="1" dirty="0"/>
          </a:p>
          <a:p>
            <a:pPr algn="just">
              <a:lnSpc>
                <a:spcPct val="150000"/>
              </a:lnSpc>
            </a:pPr>
            <a:r>
              <a:rPr lang="id-ID" sz="1600" dirty="0"/>
              <a:t>Ketika wanita pertama kali melihat petugas kesehatan (bidan) pada periode antenatal (</a:t>
            </a:r>
            <a:r>
              <a:rPr lang="en-ID" sz="1600" dirty="0"/>
              <a:t>When women first see a health visitor in the antenatal period): </a:t>
            </a:r>
            <a:r>
              <a:rPr lang="id-ID" sz="1600" dirty="0"/>
              <a:t>Ini mendukung wanita dengan: kesinambungan perawatan prakonsepsi mereka, memperkuat pesan kesehatan; mengakses intervensi dan dukungan perubahan perilaku, dan membuat rencana untuk kontrasepsi pasca melahirkan.</a:t>
            </a:r>
          </a:p>
          <a:p>
            <a:pPr algn="just">
              <a:lnSpc>
                <a:spcPct val="150000"/>
              </a:lnSpc>
            </a:pPr>
            <a:r>
              <a:rPr lang="id-ID" sz="1600" dirty="0"/>
              <a:t>Ketika wanita berhubungan dengan bidan dan layanan kesehatan (</a:t>
            </a:r>
            <a:r>
              <a:rPr lang="en-ID" sz="1600" dirty="0"/>
              <a:t>When women are in contact with health visitors and services during the early years) </a:t>
            </a:r>
            <a:r>
              <a:rPr lang="id-ID" sz="1600" dirty="0"/>
              <a:t>: Kebutuhan wanita dan keluarganya akan berubah setelah kelahiran bayi pertama. Perawatan prakonsepsi untuk kehamilan berikutnya perlu mengenali perubahan keadaan ini dan bagaimana kesehatan prakonsepsi dapat dioptimalkan dalam konteks keluarga yang sedang tumbuh. </a:t>
            </a:r>
          </a:p>
          <a:p>
            <a:pPr algn="just">
              <a:lnSpc>
                <a:spcPct val="150000"/>
              </a:lnSpc>
            </a:pPr>
            <a:r>
              <a:rPr lang="id-ID" sz="1600" dirty="0"/>
              <a:t>Ketika wanita berhubungan dengan layanan perawatan primer (</a:t>
            </a:r>
            <a:r>
              <a:rPr lang="en-ID" sz="1600" dirty="0"/>
              <a:t>When women are in contact with primary care services )</a:t>
            </a:r>
            <a:r>
              <a:rPr lang="id-ID" sz="1600" dirty="0"/>
              <a:t>: Wanita akan terus berhubungan dengan layanan perawatan primer antara kehamilan dan bahkan mungkin memiliki lebih banyak kontak perawatan primer sebagai konsekuensi dari kehamilan mereka dan kebutuhan keluarganya.</a:t>
            </a:r>
          </a:p>
        </p:txBody>
      </p:sp>
    </p:spTree>
    <p:extLst>
      <p:ext uri="{BB962C8B-B14F-4D97-AF65-F5344CB8AC3E}">
        <p14:creationId xmlns:p14="http://schemas.microsoft.com/office/powerpoint/2010/main" val="291981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179512" y="332656"/>
            <a:ext cx="8424936" cy="6463308"/>
          </a:xfrm>
          <a:prstGeom prst="rect">
            <a:avLst/>
          </a:prstGeom>
          <a:noFill/>
        </p:spPr>
        <p:txBody>
          <a:bodyPr wrap="square" rtlCol="0">
            <a:spAutoFit/>
          </a:bodyPr>
          <a:lstStyle/>
          <a:p>
            <a:r>
              <a:rPr lang="en-US" dirty="0" err="1"/>
              <a:t>Berikut</a:t>
            </a:r>
            <a:r>
              <a:rPr lang="en-US" dirty="0"/>
              <a:t> </a:t>
            </a:r>
            <a:r>
              <a:rPr lang="en-US" dirty="0" err="1"/>
              <a:t>dikemukakan</a:t>
            </a:r>
            <a:r>
              <a:rPr lang="en-US" dirty="0"/>
              <a:t>  </a:t>
            </a:r>
            <a:r>
              <a:rPr lang="en-US" dirty="0" err="1"/>
              <a:t>ciri-ciri</a:t>
            </a:r>
            <a:r>
              <a:rPr lang="en-US" dirty="0"/>
              <a:t> </a:t>
            </a:r>
            <a:r>
              <a:rPr lang="en-US" dirty="0" err="1"/>
              <a:t>umum</a:t>
            </a:r>
            <a:r>
              <a:rPr lang="en-US" dirty="0"/>
              <a:t> </a:t>
            </a:r>
            <a:r>
              <a:rPr lang="en-US" dirty="0" err="1"/>
              <a:t>tahap</a:t>
            </a:r>
            <a:r>
              <a:rPr lang="en-US" dirty="0"/>
              <a:t> </a:t>
            </a:r>
            <a:r>
              <a:rPr lang="en-US" dirty="0" err="1"/>
              <a:t>perkembangan</a:t>
            </a:r>
            <a:r>
              <a:rPr lang="en-US" dirty="0"/>
              <a:t> </a:t>
            </a:r>
            <a:r>
              <a:rPr lang="en-US" dirty="0" err="1"/>
              <a:t>dewasa</a:t>
            </a:r>
            <a:r>
              <a:rPr lang="en-US" dirty="0"/>
              <a:t> </a:t>
            </a:r>
            <a:r>
              <a:rPr lang="en-US" dirty="0" err="1"/>
              <a:t>awal</a:t>
            </a:r>
            <a:r>
              <a:rPr lang="en-US" dirty="0"/>
              <a:t> </a:t>
            </a:r>
            <a:r>
              <a:rPr lang="en-US" dirty="0" err="1"/>
              <a:t>adalah</a:t>
            </a:r>
            <a:r>
              <a:rPr lang="en-US" dirty="0"/>
              <a:t> : </a:t>
            </a:r>
            <a:endParaRPr lang="en-ID" dirty="0"/>
          </a:p>
          <a:p>
            <a:pPr marL="342900" lvl="0" indent="-342900">
              <a:buFont typeface="+mj-lt"/>
              <a:buAutoNum type="arabicPeriod"/>
            </a:pPr>
            <a:r>
              <a:rPr lang="en-US" dirty="0"/>
              <a:t>Masa </a:t>
            </a:r>
            <a:r>
              <a:rPr lang="en-US" dirty="0" err="1"/>
              <a:t>pengaturan</a:t>
            </a:r>
            <a:r>
              <a:rPr lang="en-US" dirty="0"/>
              <a:t>, </a:t>
            </a:r>
            <a:r>
              <a:rPr lang="en-US" dirty="0" err="1"/>
              <a:t>usia</a:t>
            </a:r>
            <a:r>
              <a:rPr lang="en-US" dirty="0"/>
              <a:t> </a:t>
            </a:r>
            <a:r>
              <a:rPr lang="en-US" dirty="0" err="1"/>
              <a:t>dewasa</a:t>
            </a:r>
            <a:r>
              <a:rPr lang="en-US" dirty="0"/>
              <a:t> </a:t>
            </a:r>
            <a:r>
              <a:rPr lang="en-US" dirty="0" err="1"/>
              <a:t>awal</a:t>
            </a:r>
            <a:r>
              <a:rPr lang="en-US" dirty="0"/>
              <a:t> </a:t>
            </a:r>
            <a:r>
              <a:rPr lang="en-US" dirty="0" err="1"/>
              <a:t>merupakan</a:t>
            </a:r>
            <a:r>
              <a:rPr lang="en-US" dirty="0"/>
              <a:t> </a:t>
            </a:r>
            <a:r>
              <a:rPr lang="en-US" dirty="0" err="1"/>
              <a:t>saat</a:t>
            </a:r>
            <a:r>
              <a:rPr lang="en-US" dirty="0"/>
              <a:t> </a:t>
            </a:r>
            <a:r>
              <a:rPr lang="en-US" dirty="0" err="1"/>
              <a:t>dimana</a:t>
            </a:r>
            <a:r>
              <a:rPr lang="en-US" dirty="0"/>
              <a:t> </a:t>
            </a:r>
            <a:r>
              <a:rPr lang="en-US" dirty="0" err="1"/>
              <a:t>seseorang</a:t>
            </a:r>
            <a:r>
              <a:rPr lang="en-US" dirty="0"/>
              <a:t> </a:t>
            </a:r>
            <a:r>
              <a:rPr lang="en-US" dirty="0" err="1"/>
              <a:t>mulai</a:t>
            </a:r>
            <a:r>
              <a:rPr lang="en-US" dirty="0"/>
              <a:t> </a:t>
            </a:r>
            <a:r>
              <a:rPr lang="en-US" dirty="0" err="1"/>
              <a:t>menerima</a:t>
            </a:r>
            <a:r>
              <a:rPr lang="en-US" dirty="0"/>
              <a:t> </a:t>
            </a:r>
            <a:r>
              <a:rPr lang="en-US" dirty="0" err="1"/>
              <a:t>tanggung</a:t>
            </a:r>
            <a:r>
              <a:rPr lang="en-US" dirty="0"/>
              <a:t> </a:t>
            </a:r>
            <a:r>
              <a:rPr lang="en-US" dirty="0" err="1"/>
              <a:t>jawab</a:t>
            </a:r>
            <a:r>
              <a:rPr lang="en-US" dirty="0"/>
              <a:t> </a:t>
            </a:r>
            <a:r>
              <a:rPr lang="en-US" dirty="0" err="1"/>
              <a:t>sebagai</a:t>
            </a:r>
            <a:r>
              <a:rPr lang="en-US" dirty="0"/>
              <a:t> orang </a:t>
            </a:r>
            <a:r>
              <a:rPr lang="en-US" dirty="0" err="1"/>
              <a:t>dewasa</a:t>
            </a:r>
            <a:r>
              <a:rPr lang="en-US" dirty="0"/>
              <a:t>. </a:t>
            </a:r>
            <a:endParaRPr lang="en-ID" dirty="0"/>
          </a:p>
          <a:p>
            <a:pPr marL="342900" lvl="0" indent="-342900">
              <a:buFont typeface="+mj-lt"/>
              <a:buAutoNum type="arabicPeriod"/>
            </a:pPr>
            <a:r>
              <a:rPr lang="en-US" dirty="0" err="1"/>
              <a:t>Usia</a:t>
            </a:r>
            <a:r>
              <a:rPr lang="en-US" dirty="0"/>
              <a:t> </a:t>
            </a:r>
            <a:r>
              <a:rPr lang="en-US" dirty="0" err="1"/>
              <a:t>reproduktif</a:t>
            </a:r>
            <a:r>
              <a:rPr lang="en-US" dirty="0"/>
              <a:t>, </a:t>
            </a:r>
            <a:r>
              <a:rPr lang="en-US" dirty="0" err="1"/>
              <a:t>usia</a:t>
            </a:r>
            <a:r>
              <a:rPr lang="en-US" dirty="0"/>
              <a:t> </a:t>
            </a:r>
            <a:r>
              <a:rPr lang="en-US" dirty="0" err="1"/>
              <a:t>dewasa</a:t>
            </a:r>
            <a:r>
              <a:rPr lang="en-US" dirty="0"/>
              <a:t> </a:t>
            </a:r>
            <a:r>
              <a:rPr lang="en-US" dirty="0" err="1"/>
              <a:t>awal</a:t>
            </a:r>
            <a:r>
              <a:rPr lang="en-US" dirty="0"/>
              <a:t> </a:t>
            </a:r>
            <a:r>
              <a:rPr lang="en-US" dirty="0" err="1"/>
              <a:t>merupakan</a:t>
            </a:r>
            <a:r>
              <a:rPr lang="en-US" dirty="0"/>
              <a:t> masa yang paling </a:t>
            </a:r>
            <a:r>
              <a:rPr lang="en-US" dirty="0" err="1"/>
              <a:t>produktif</a:t>
            </a:r>
            <a:r>
              <a:rPr lang="en-US" dirty="0"/>
              <a:t> </a:t>
            </a:r>
            <a:r>
              <a:rPr lang="en-US" dirty="0" err="1"/>
              <a:t>untuk</a:t>
            </a:r>
            <a:r>
              <a:rPr lang="en-US" dirty="0"/>
              <a:t> </a:t>
            </a:r>
            <a:r>
              <a:rPr lang="en-US" dirty="0" err="1"/>
              <a:t>memiliki</a:t>
            </a:r>
            <a:r>
              <a:rPr lang="en-US" dirty="0"/>
              <a:t> </a:t>
            </a:r>
            <a:r>
              <a:rPr lang="en-US" dirty="0" err="1"/>
              <a:t>keturunan</a:t>
            </a:r>
            <a:r>
              <a:rPr lang="en-US" dirty="0"/>
              <a:t>, </a:t>
            </a:r>
            <a:r>
              <a:rPr lang="en-US" dirty="0" err="1"/>
              <a:t>dengan</a:t>
            </a:r>
            <a:r>
              <a:rPr lang="en-US" dirty="0"/>
              <a:t> </a:t>
            </a:r>
            <a:r>
              <a:rPr lang="en-US" dirty="0" err="1"/>
              <a:t>memiliki</a:t>
            </a:r>
            <a:r>
              <a:rPr lang="en-US" dirty="0"/>
              <a:t> </a:t>
            </a:r>
            <a:r>
              <a:rPr lang="en-US" dirty="0" err="1"/>
              <a:t>anak</a:t>
            </a:r>
            <a:r>
              <a:rPr lang="en-US" dirty="0"/>
              <a:t> </a:t>
            </a:r>
            <a:r>
              <a:rPr lang="en-US" dirty="0" err="1"/>
              <a:t>mereka</a:t>
            </a:r>
            <a:r>
              <a:rPr lang="en-US" dirty="0"/>
              <a:t> </a:t>
            </a:r>
            <a:r>
              <a:rPr lang="en-US" dirty="0" err="1"/>
              <a:t>akan</a:t>
            </a:r>
            <a:r>
              <a:rPr lang="en-US" dirty="0"/>
              <a:t> </a:t>
            </a:r>
            <a:r>
              <a:rPr lang="en-US" dirty="0" err="1"/>
              <a:t>mmiliki</a:t>
            </a:r>
            <a:r>
              <a:rPr lang="en-US" dirty="0"/>
              <a:t> </a:t>
            </a:r>
            <a:r>
              <a:rPr lang="en-US" dirty="0" err="1"/>
              <a:t>peran</a:t>
            </a:r>
            <a:r>
              <a:rPr lang="en-US" dirty="0"/>
              <a:t> </a:t>
            </a:r>
            <a:r>
              <a:rPr lang="en-US" dirty="0" err="1"/>
              <a:t>baru</a:t>
            </a:r>
            <a:r>
              <a:rPr lang="en-US" dirty="0"/>
              <a:t> </a:t>
            </a:r>
            <a:r>
              <a:rPr lang="en-US" dirty="0" err="1"/>
              <a:t>sebagai</a:t>
            </a:r>
            <a:r>
              <a:rPr lang="en-US" dirty="0"/>
              <a:t> orang </a:t>
            </a:r>
            <a:r>
              <a:rPr lang="en-US" dirty="0" err="1"/>
              <a:t>tua</a:t>
            </a:r>
            <a:r>
              <a:rPr lang="en-US" dirty="0"/>
              <a:t>. </a:t>
            </a:r>
            <a:endParaRPr lang="en-ID" dirty="0"/>
          </a:p>
          <a:p>
            <a:pPr marL="342900" lvl="0" indent="-342900">
              <a:buFont typeface="+mj-lt"/>
              <a:buAutoNum type="arabicPeriod"/>
            </a:pPr>
            <a:r>
              <a:rPr lang="en-US" dirty="0"/>
              <a:t>Masa </a:t>
            </a:r>
            <a:r>
              <a:rPr lang="en-US" dirty="0" err="1"/>
              <a:t>Bersalah</a:t>
            </a:r>
            <a:r>
              <a:rPr lang="en-US" dirty="0"/>
              <a:t>, pada </a:t>
            </a:r>
            <a:r>
              <a:rPr lang="en-US" dirty="0" err="1"/>
              <a:t>usia</a:t>
            </a:r>
            <a:r>
              <a:rPr lang="en-US" dirty="0"/>
              <a:t> </a:t>
            </a:r>
            <a:r>
              <a:rPr lang="en-US" dirty="0" err="1"/>
              <a:t>dewasa</a:t>
            </a:r>
            <a:r>
              <a:rPr lang="en-US" dirty="0"/>
              <a:t> </a:t>
            </a:r>
            <a:r>
              <a:rPr lang="en-US" dirty="0" err="1"/>
              <a:t>awal</a:t>
            </a:r>
            <a:r>
              <a:rPr lang="en-US" dirty="0"/>
              <a:t> </a:t>
            </a:r>
            <a:r>
              <a:rPr lang="en-US" dirty="0" err="1"/>
              <a:t>akan</a:t>
            </a:r>
            <a:r>
              <a:rPr lang="en-US" dirty="0"/>
              <a:t> </a:t>
            </a:r>
            <a:r>
              <a:rPr lang="en-US" dirty="0" err="1"/>
              <a:t>muncul</a:t>
            </a:r>
            <a:r>
              <a:rPr lang="en-US" dirty="0"/>
              <a:t> </a:t>
            </a:r>
            <a:r>
              <a:rPr lang="en-US" dirty="0" err="1"/>
              <a:t>masalah-masalah</a:t>
            </a:r>
            <a:r>
              <a:rPr lang="en-US" dirty="0"/>
              <a:t> </a:t>
            </a:r>
            <a:r>
              <a:rPr lang="en-US" dirty="0" err="1"/>
              <a:t>baru</a:t>
            </a:r>
            <a:r>
              <a:rPr lang="en-US" dirty="0"/>
              <a:t> yang </a:t>
            </a:r>
            <a:r>
              <a:rPr lang="en-US" dirty="0" err="1"/>
              <a:t>berbeda</a:t>
            </a:r>
            <a:r>
              <a:rPr lang="en-US" dirty="0"/>
              <a:t> </a:t>
            </a:r>
            <a:r>
              <a:rPr lang="en-US" dirty="0" err="1"/>
              <a:t>dengan</a:t>
            </a:r>
            <a:r>
              <a:rPr lang="en-US" dirty="0"/>
              <a:t> </a:t>
            </a:r>
            <a:r>
              <a:rPr lang="en-US" dirty="0" err="1"/>
              <a:t>masalah</a:t>
            </a:r>
            <a:r>
              <a:rPr lang="en-US" dirty="0"/>
              <a:t> </a:t>
            </a:r>
            <a:r>
              <a:rPr lang="en-US" dirty="0" err="1"/>
              <a:t>sebelumnya</a:t>
            </a:r>
            <a:r>
              <a:rPr lang="en-US" dirty="0"/>
              <a:t>, </a:t>
            </a:r>
            <a:r>
              <a:rPr lang="en-US" dirty="0" err="1"/>
              <a:t>diantaranya</a:t>
            </a:r>
            <a:r>
              <a:rPr lang="en-US" dirty="0"/>
              <a:t> </a:t>
            </a:r>
            <a:r>
              <a:rPr lang="en-US" dirty="0" err="1"/>
              <a:t>masalah</a:t>
            </a:r>
            <a:r>
              <a:rPr lang="en-US" dirty="0"/>
              <a:t> </a:t>
            </a:r>
            <a:r>
              <a:rPr lang="en-US" dirty="0" err="1"/>
              <a:t>pernikahan</a:t>
            </a:r>
            <a:r>
              <a:rPr lang="en-US" dirty="0"/>
              <a:t>.</a:t>
            </a:r>
            <a:endParaRPr lang="en-ID" dirty="0"/>
          </a:p>
          <a:p>
            <a:pPr marL="342900" lvl="0" indent="-342900">
              <a:buFont typeface="+mj-lt"/>
              <a:buAutoNum type="arabicPeriod"/>
            </a:pPr>
            <a:r>
              <a:rPr lang="en-US" dirty="0"/>
              <a:t> Masa </a:t>
            </a:r>
            <a:r>
              <a:rPr lang="en-US" dirty="0" err="1"/>
              <a:t>ketegangan</a:t>
            </a:r>
            <a:r>
              <a:rPr lang="en-US" dirty="0"/>
              <a:t> </a:t>
            </a:r>
            <a:r>
              <a:rPr lang="en-US" dirty="0" err="1"/>
              <a:t>emosional</a:t>
            </a:r>
            <a:r>
              <a:rPr lang="en-US" dirty="0"/>
              <a:t>, </a:t>
            </a:r>
            <a:r>
              <a:rPr lang="en-US" dirty="0" err="1"/>
              <a:t>usia</a:t>
            </a:r>
            <a:r>
              <a:rPr lang="en-US" dirty="0"/>
              <a:t> </a:t>
            </a:r>
            <a:r>
              <a:rPr lang="en-US" dirty="0" err="1"/>
              <a:t>dewasa</a:t>
            </a:r>
            <a:r>
              <a:rPr lang="en-US" dirty="0"/>
              <a:t> </a:t>
            </a:r>
            <a:r>
              <a:rPr lang="en-US" dirty="0" err="1"/>
              <a:t>awal</a:t>
            </a:r>
            <a:r>
              <a:rPr lang="en-US" dirty="0"/>
              <a:t> </a:t>
            </a:r>
            <a:r>
              <a:rPr lang="en-US" dirty="0" err="1"/>
              <a:t>merupakan</a:t>
            </a:r>
            <a:r>
              <a:rPr lang="en-US" dirty="0"/>
              <a:t> masa yang </a:t>
            </a:r>
            <a:r>
              <a:rPr lang="en-US" dirty="0" err="1"/>
              <a:t>memiliki</a:t>
            </a:r>
            <a:r>
              <a:rPr lang="en-US" dirty="0"/>
              <a:t> </a:t>
            </a:r>
            <a:r>
              <a:rPr lang="en-US" dirty="0" err="1"/>
              <a:t>peluang</a:t>
            </a:r>
            <a:r>
              <a:rPr lang="en-US" dirty="0"/>
              <a:t> </a:t>
            </a:r>
            <a:r>
              <a:rPr lang="en-US" dirty="0" err="1"/>
              <a:t>terjadinya</a:t>
            </a:r>
            <a:r>
              <a:rPr lang="en-US" dirty="0"/>
              <a:t> </a:t>
            </a:r>
            <a:r>
              <a:rPr lang="en-US" dirty="0" err="1"/>
              <a:t>ketegangan</a:t>
            </a:r>
            <a:r>
              <a:rPr lang="en-US" dirty="0"/>
              <a:t> </a:t>
            </a:r>
            <a:r>
              <a:rPr lang="en-US" dirty="0" err="1"/>
              <a:t>emosional</a:t>
            </a:r>
            <a:r>
              <a:rPr lang="en-US" dirty="0"/>
              <a:t>, </a:t>
            </a:r>
            <a:r>
              <a:rPr lang="en-US" dirty="0" err="1"/>
              <a:t>karena</a:t>
            </a:r>
            <a:r>
              <a:rPr lang="en-US" dirty="0"/>
              <a:t> pada masa </a:t>
            </a:r>
            <a:r>
              <a:rPr lang="en-US" dirty="0" err="1"/>
              <a:t>itu</a:t>
            </a:r>
            <a:r>
              <a:rPr lang="en-US" dirty="0"/>
              <a:t> </a:t>
            </a:r>
            <a:r>
              <a:rPr lang="en-US" dirty="0" err="1"/>
              <a:t>seseorang</a:t>
            </a:r>
            <a:r>
              <a:rPr lang="en-US" dirty="0"/>
              <a:t> </a:t>
            </a:r>
            <a:r>
              <a:rPr lang="en-US" dirty="0" err="1"/>
              <a:t>berada</a:t>
            </a:r>
            <a:r>
              <a:rPr lang="en-US" dirty="0"/>
              <a:t> pada wilayah </a:t>
            </a:r>
            <a:r>
              <a:rPr lang="en-US" dirty="0" err="1"/>
              <a:t>baru</a:t>
            </a:r>
            <a:r>
              <a:rPr lang="en-US" dirty="0"/>
              <a:t> </a:t>
            </a:r>
            <a:r>
              <a:rPr lang="en-US" dirty="0" err="1"/>
              <a:t>dengan</a:t>
            </a:r>
            <a:r>
              <a:rPr lang="en-US" dirty="0"/>
              <a:t> </a:t>
            </a:r>
            <a:r>
              <a:rPr lang="en-US" dirty="0" err="1"/>
              <a:t>harapan-harapan</a:t>
            </a:r>
            <a:r>
              <a:rPr lang="en-US" dirty="0"/>
              <a:t> </a:t>
            </a:r>
            <a:r>
              <a:rPr lang="en-US" dirty="0" err="1"/>
              <a:t>baru</a:t>
            </a:r>
            <a:r>
              <a:rPr lang="en-US" dirty="0"/>
              <a:t>, dan </a:t>
            </a:r>
            <a:r>
              <a:rPr lang="en-US" dirty="0" err="1"/>
              <a:t>kondisi</a:t>
            </a:r>
            <a:r>
              <a:rPr lang="en-US" dirty="0"/>
              <a:t> </a:t>
            </a:r>
            <a:r>
              <a:rPr lang="en-US" dirty="0" err="1"/>
              <a:t>lingkungan</a:t>
            </a:r>
            <a:r>
              <a:rPr lang="en-US" dirty="0"/>
              <a:t> </a:t>
            </a:r>
            <a:r>
              <a:rPr lang="en-US" dirty="0" err="1"/>
              <a:t>serta</a:t>
            </a:r>
            <a:r>
              <a:rPr lang="en-US" dirty="0"/>
              <a:t> </a:t>
            </a:r>
            <a:r>
              <a:rPr lang="en-US" dirty="0" err="1"/>
              <a:t>permasalahan</a:t>
            </a:r>
            <a:r>
              <a:rPr lang="en-US" dirty="0"/>
              <a:t> </a:t>
            </a:r>
            <a:r>
              <a:rPr lang="en-US" dirty="0" err="1"/>
              <a:t>baru</a:t>
            </a:r>
            <a:r>
              <a:rPr lang="en-US" dirty="0"/>
              <a:t>. </a:t>
            </a:r>
            <a:endParaRPr lang="en-ID" dirty="0"/>
          </a:p>
          <a:p>
            <a:pPr marL="342900" lvl="0" indent="-342900">
              <a:buFont typeface="+mj-lt"/>
              <a:buAutoNum type="arabicPeriod"/>
            </a:pPr>
            <a:r>
              <a:rPr lang="en-US" dirty="0"/>
              <a:t>Masa </a:t>
            </a:r>
            <a:r>
              <a:rPr lang="en-US" dirty="0" err="1"/>
              <a:t>keterasingan</a:t>
            </a:r>
            <a:r>
              <a:rPr lang="en-US" dirty="0"/>
              <a:t>  </a:t>
            </a:r>
            <a:r>
              <a:rPr lang="en-US" dirty="0" err="1"/>
              <a:t>sosial</a:t>
            </a:r>
            <a:r>
              <a:rPr lang="en-US" dirty="0"/>
              <a:t>, </a:t>
            </a:r>
            <a:r>
              <a:rPr lang="en-US" dirty="0" err="1"/>
              <a:t>ketika</a:t>
            </a:r>
            <a:r>
              <a:rPr lang="en-US" dirty="0"/>
              <a:t> </a:t>
            </a:r>
            <a:r>
              <a:rPr lang="en-US" dirty="0" err="1"/>
              <a:t>pendidikan</a:t>
            </a:r>
            <a:r>
              <a:rPr lang="en-US" dirty="0"/>
              <a:t> </a:t>
            </a:r>
            <a:r>
              <a:rPr lang="en-US" dirty="0" err="1"/>
              <a:t>berakhir</a:t>
            </a:r>
            <a:r>
              <a:rPr lang="en-US" dirty="0"/>
              <a:t> </a:t>
            </a:r>
            <a:r>
              <a:rPr lang="en-US" dirty="0" err="1"/>
              <a:t>seseorang</a:t>
            </a:r>
            <a:r>
              <a:rPr lang="en-US" dirty="0"/>
              <a:t> </a:t>
            </a:r>
            <a:r>
              <a:rPr lang="en-US" dirty="0" err="1"/>
              <a:t>akan</a:t>
            </a:r>
            <a:r>
              <a:rPr lang="en-US" dirty="0"/>
              <a:t> </a:t>
            </a:r>
            <a:r>
              <a:rPr lang="en-US" dirty="0" err="1"/>
              <a:t>memasuki</a:t>
            </a:r>
            <a:r>
              <a:rPr lang="en-US" dirty="0"/>
              <a:t> dunia </a:t>
            </a:r>
            <a:r>
              <a:rPr lang="en-US" dirty="0" err="1"/>
              <a:t>kerja</a:t>
            </a:r>
            <a:r>
              <a:rPr lang="en-US" dirty="0"/>
              <a:t> dan </a:t>
            </a:r>
            <a:r>
              <a:rPr lang="en-US" dirty="0" err="1"/>
              <a:t>kehidupan</a:t>
            </a:r>
            <a:r>
              <a:rPr lang="en-US" dirty="0"/>
              <a:t> </a:t>
            </a:r>
            <a:r>
              <a:rPr lang="en-US" dirty="0" err="1"/>
              <a:t>keluarga</a:t>
            </a:r>
            <a:r>
              <a:rPr lang="en-US" dirty="0"/>
              <a:t>, </a:t>
            </a:r>
            <a:r>
              <a:rPr lang="en-US" dirty="0" err="1"/>
              <a:t>seiring</a:t>
            </a:r>
            <a:r>
              <a:rPr lang="en-US" dirty="0"/>
              <a:t> </a:t>
            </a:r>
            <a:r>
              <a:rPr lang="en-US" dirty="0" err="1"/>
              <a:t>dengan</a:t>
            </a:r>
            <a:r>
              <a:rPr lang="en-US" dirty="0"/>
              <a:t> </a:t>
            </a:r>
            <a:r>
              <a:rPr lang="en-US" dirty="0" err="1"/>
              <a:t>itu</a:t>
            </a:r>
            <a:r>
              <a:rPr lang="en-US" dirty="0"/>
              <a:t> </a:t>
            </a:r>
            <a:r>
              <a:rPr lang="en-US" dirty="0" err="1"/>
              <a:t>hubungan</a:t>
            </a:r>
            <a:r>
              <a:rPr lang="en-US" dirty="0"/>
              <a:t> </a:t>
            </a:r>
            <a:r>
              <a:rPr lang="en-US" dirty="0" err="1"/>
              <a:t>dengan</a:t>
            </a:r>
            <a:r>
              <a:rPr lang="en-US" dirty="0"/>
              <a:t> </a:t>
            </a:r>
            <a:r>
              <a:rPr lang="en-US" dirty="0" err="1"/>
              <a:t>kelompok</a:t>
            </a:r>
            <a:r>
              <a:rPr lang="en-US" dirty="0"/>
              <a:t> </a:t>
            </a:r>
            <a:r>
              <a:rPr lang="en-US" dirty="0" err="1"/>
              <a:t>teman</a:t>
            </a:r>
            <a:r>
              <a:rPr lang="en-US" dirty="0"/>
              <a:t> </a:t>
            </a:r>
            <a:r>
              <a:rPr lang="en-US" dirty="0" err="1"/>
              <a:t>sebaya</a:t>
            </a:r>
            <a:r>
              <a:rPr lang="en-US" dirty="0"/>
              <a:t> </a:t>
            </a:r>
            <a:r>
              <a:rPr lang="en-US" dirty="0" err="1"/>
              <a:t>semakin</a:t>
            </a:r>
            <a:r>
              <a:rPr lang="en-US" dirty="0"/>
              <a:t> </a:t>
            </a:r>
            <a:r>
              <a:rPr lang="en-US" dirty="0" err="1"/>
              <a:t>renggang</a:t>
            </a:r>
            <a:r>
              <a:rPr lang="en-US" dirty="0"/>
              <a:t>.</a:t>
            </a:r>
            <a:endParaRPr lang="en-ID" dirty="0"/>
          </a:p>
          <a:p>
            <a:pPr marL="342900" lvl="0" indent="-342900">
              <a:buFont typeface="+mj-lt"/>
              <a:buAutoNum type="arabicPeriod"/>
            </a:pPr>
            <a:r>
              <a:rPr lang="en-US" dirty="0"/>
              <a:t>Masa </a:t>
            </a:r>
            <a:r>
              <a:rPr lang="en-US" dirty="0" err="1"/>
              <a:t>komitmen</a:t>
            </a:r>
            <a:r>
              <a:rPr lang="en-US" dirty="0"/>
              <a:t>, pada </a:t>
            </a:r>
            <a:r>
              <a:rPr lang="en-US" dirty="0" err="1"/>
              <a:t>usia</a:t>
            </a:r>
            <a:r>
              <a:rPr lang="en-US" dirty="0"/>
              <a:t> </a:t>
            </a:r>
            <a:r>
              <a:rPr lang="en-US" dirty="0" err="1"/>
              <a:t>dewasa</a:t>
            </a:r>
            <a:r>
              <a:rPr lang="en-US" dirty="0"/>
              <a:t> </a:t>
            </a:r>
            <a:r>
              <a:rPr lang="en-US" dirty="0" err="1"/>
              <a:t>awal</a:t>
            </a:r>
            <a:r>
              <a:rPr lang="en-US" dirty="0"/>
              <a:t> </a:t>
            </a:r>
            <a:r>
              <a:rPr lang="en-US" dirty="0" err="1"/>
              <a:t>seseorang</a:t>
            </a:r>
            <a:r>
              <a:rPr lang="en-US" dirty="0"/>
              <a:t> </a:t>
            </a:r>
            <a:r>
              <a:rPr lang="en-US" dirty="0" err="1"/>
              <a:t>akan</a:t>
            </a:r>
            <a:r>
              <a:rPr lang="en-US" dirty="0"/>
              <a:t> </a:t>
            </a:r>
            <a:r>
              <a:rPr lang="en-US" dirty="0" err="1"/>
              <a:t>menentukan</a:t>
            </a:r>
            <a:r>
              <a:rPr lang="en-US" dirty="0"/>
              <a:t> </a:t>
            </a:r>
            <a:r>
              <a:rPr lang="en-US" dirty="0" err="1"/>
              <a:t>pola</a:t>
            </a:r>
            <a:r>
              <a:rPr lang="en-US" dirty="0"/>
              <a:t> </a:t>
            </a:r>
            <a:r>
              <a:rPr lang="en-US" dirty="0" err="1"/>
              <a:t>hidup</a:t>
            </a:r>
            <a:r>
              <a:rPr lang="en-US" dirty="0"/>
              <a:t> </a:t>
            </a:r>
            <a:r>
              <a:rPr lang="en-US" dirty="0" err="1"/>
              <a:t>baru</a:t>
            </a:r>
            <a:r>
              <a:rPr lang="en-US" dirty="0"/>
              <a:t>, </a:t>
            </a:r>
            <a:r>
              <a:rPr lang="en-US" dirty="0" err="1"/>
              <a:t>dengan</a:t>
            </a:r>
            <a:r>
              <a:rPr lang="en-US" dirty="0"/>
              <a:t> </a:t>
            </a:r>
            <a:r>
              <a:rPr lang="en-US" dirty="0" err="1"/>
              <a:t>memikul</a:t>
            </a:r>
            <a:r>
              <a:rPr lang="en-US" dirty="0"/>
              <a:t> </a:t>
            </a:r>
            <a:r>
              <a:rPr lang="en-US" dirty="0" err="1"/>
              <a:t>tanggung</a:t>
            </a:r>
            <a:r>
              <a:rPr lang="en-US" dirty="0"/>
              <a:t> </a:t>
            </a:r>
            <a:r>
              <a:rPr lang="en-US" dirty="0" err="1"/>
              <a:t>jawab</a:t>
            </a:r>
            <a:r>
              <a:rPr lang="en-US" dirty="0"/>
              <a:t> </a:t>
            </a:r>
            <a:r>
              <a:rPr lang="en-US" dirty="0" err="1"/>
              <a:t>baru</a:t>
            </a:r>
            <a:r>
              <a:rPr lang="en-US" dirty="0"/>
              <a:t> dan </a:t>
            </a:r>
            <a:r>
              <a:rPr lang="en-US" dirty="0" err="1"/>
              <a:t>memuat</a:t>
            </a:r>
            <a:r>
              <a:rPr lang="en-US" dirty="0"/>
              <a:t> </a:t>
            </a:r>
            <a:r>
              <a:rPr lang="en-US" dirty="0" err="1"/>
              <a:t>komitmen-komitmen</a:t>
            </a:r>
            <a:r>
              <a:rPr lang="en-US" dirty="0"/>
              <a:t> </a:t>
            </a:r>
            <a:r>
              <a:rPr lang="en-US" dirty="0" err="1"/>
              <a:t>baru</a:t>
            </a:r>
            <a:r>
              <a:rPr lang="en-US" dirty="0"/>
              <a:t> </a:t>
            </a:r>
            <a:r>
              <a:rPr lang="en-US" dirty="0" err="1"/>
              <a:t>dalam</a:t>
            </a:r>
            <a:r>
              <a:rPr lang="en-US" dirty="0"/>
              <a:t> </a:t>
            </a:r>
            <a:r>
              <a:rPr lang="en-US" dirty="0" err="1"/>
              <a:t>kehidupan</a:t>
            </a:r>
            <a:r>
              <a:rPr lang="en-US" dirty="0"/>
              <a:t>. </a:t>
            </a:r>
            <a:endParaRPr lang="en-ID" dirty="0"/>
          </a:p>
          <a:p>
            <a:pPr marL="342900" lvl="0" indent="-342900">
              <a:buFont typeface="+mj-lt"/>
              <a:buAutoNum type="arabicPeriod"/>
            </a:pPr>
            <a:r>
              <a:rPr lang="en-US" dirty="0"/>
              <a:t>Masa </a:t>
            </a:r>
            <a:r>
              <a:rPr lang="en-US" dirty="0" err="1"/>
              <a:t>ketergantungan</a:t>
            </a:r>
            <a:r>
              <a:rPr lang="en-US" dirty="0"/>
              <a:t>, </a:t>
            </a:r>
            <a:r>
              <a:rPr lang="en-US" dirty="0" err="1"/>
              <a:t>meskipun</a:t>
            </a:r>
            <a:r>
              <a:rPr lang="en-US" dirty="0"/>
              <a:t> </a:t>
            </a:r>
            <a:r>
              <a:rPr lang="en-US" dirty="0" err="1"/>
              <a:t>telah</a:t>
            </a:r>
            <a:r>
              <a:rPr lang="en-US" dirty="0"/>
              <a:t> </a:t>
            </a:r>
            <a:r>
              <a:rPr lang="en-US" dirty="0" err="1"/>
              <a:t>mencapai</a:t>
            </a:r>
            <a:r>
              <a:rPr lang="en-US" dirty="0"/>
              <a:t> status </a:t>
            </a:r>
            <a:r>
              <a:rPr lang="en-US" dirty="0" err="1"/>
              <a:t>dewasa</a:t>
            </a:r>
            <a:r>
              <a:rPr lang="en-US" dirty="0"/>
              <a:t> dan </a:t>
            </a:r>
            <a:r>
              <a:rPr lang="en-US" dirty="0" err="1"/>
              <a:t>kemandirian</a:t>
            </a:r>
            <a:r>
              <a:rPr lang="en-US" dirty="0"/>
              <a:t>, </a:t>
            </a:r>
            <a:r>
              <a:rPr lang="en-US" dirty="0" err="1"/>
              <a:t>ternyata</a:t>
            </a:r>
            <a:r>
              <a:rPr lang="en-US" dirty="0"/>
              <a:t> </a:t>
            </a:r>
            <a:r>
              <a:rPr lang="en-US" dirty="0" err="1"/>
              <a:t>masih</a:t>
            </a:r>
            <a:r>
              <a:rPr lang="en-US" dirty="0"/>
              <a:t> </a:t>
            </a:r>
            <a:r>
              <a:rPr lang="en-US" dirty="0" err="1"/>
              <a:t>banyak</a:t>
            </a:r>
            <a:r>
              <a:rPr lang="en-US" dirty="0"/>
              <a:t> orang </a:t>
            </a:r>
            <a:r>
              <a:rPr lang="en-US" dirty="0" err="1"/>
              <a:t>dewasa</a:t>
            </a:r>
            <a:r>
              <a:rPr lang="en-US" dirty="0"/>
              <a:t> </a:t>
            </a:r>
            <a:r>
              <a:rPr lang="en-US" dirty="0" err="1"/>
              <a:t>awal</a:t>
            </a:r>
            <a:r>
              <a:rPr lang="en-US" dirty="0"/>
              <a:t> yang </a:t>
            </a:r>
            <a:r>
              <a:rPr lang="en-US" dirty="0" err="1"/>
              <a:t>tergantung</a:t>
            </a:r>
            <a:r>
              <a:rPr lang="en-US" dirty="0"/>
              <a:t> pada </a:t>
            </a:r>
            <a:r>
              <a:rPr lang="en-US" dirty="0" err="1"/>
              <a:t>pihak</a:t>
            </a:r>
            <a:r>
              <a:rPr lang="en-US" dirty="0"/>
              <a:t> lain. </a:t>
            </a:r>
            <a:endParaRPr lang="en-ID" dirty="0"/>
          </a:p>
          <a:p>
            <a:pPr marL="342900" lvl="0" indent="-342900">
              <a:buFont typeface="+mj-lt"/>
              <a:buAutoNum type="arabicPeriod"/>
            </a:pPr>
            <a:r>
              <a:rPr lang="en-US" dirty="0"/>
              <a:t>Masa </a:t>
            </a:r>
            <a:r>
              <a:rPr lang="en-US" dirty="0" err="1"/>
              <a:t>perubahan</a:t>
            </a:r>
            <a:r>
              <a:rPr lang="en-US" dirty="0"/>
              <a:t> </a:t>
            </a:r>
            <a:r>
              <a:rPr lang="en-US" dirty="0" err="1"/>
              <a:t>nilai</a:t>
            </a:r>
            <a:r>
              <a:rPr lang="en-US" dirty="0"/>
              <a:t>, </a:t>
            </a:r>
            <a:r>
              <a:rPr lang="en-US" dirty="0" err="1"/>
              <a:t>jika</a:t>
            </a:r>
            <a:r>
              <a:rPr lang="en-US" dirty="0"/>
              <a:t> orang </a:t>
            </a:r>
            <a:r>
              <a:rPr lang="en-US" dirty="0" err="1"/>
              <a:t>dewasa</a:t>
            </a:r>
            <a:r>
              <a:rPr lang="en-US" dirty="0"/>
              <a:t> </a:t>
            </a:r>
            <a:r>
              <a:rPr lang="en-US" dirty="0" err="1"/>
              <a:t>awal</a:t>
            </a:r>
            <a:r>
              <a:rPr lang="en-US" dirty="0"/>
              <a:t> </a:t>
            </a:r>
            <a:r>
              <a:rPr lang="en-US" dirty="0" err="1"/>
              <a:t>ingin</a:t>
            </a:r>
            <a:r>
              <a:rPr lang="en-US" dirty="0"/>
              <a:t> </a:t>
            </a:r>
            <a:r>
              <a:rPr lang="en-US" dirty="0" err="1"/>
              <a:t>diterima</a:t>
            </a:r>
            <a:r>
              <a:rPr lang="en-US" dirty="0"/>
              <a:t> oleh </a:t>
            </a:r>
            <a:r>
              <a:rPr lang="en-US" dirty="0" err="1"/>
              <a:t>anggota</a:t>
            </a:r>
            <a:r>
              <a:rPr lang="en-US" dirty="0"/>
              <a:t> </a:t>
            </a:r>
            <a:r>
              <a:rPr lang="en-US" dirty="0" err="1"/>
              <a:t>kelompok</a:t>
            </a:r>
            <a:r>
              <a:rPr lang="en-US" dirty="0"/>
              <a:t> orang </a:t>
            </a:r>
            <a:r>
              <a:rPr lang="en-US" dirty="0" err="1"/>
              <a:t>dewasa</a:t>
            </a:r>
            <a:r>
              <a:rPr lang="en-US" dirty="0"/>
              <a:t>. </a:t>
            </a:r>
            <a:endParaRPr lang="en-ID" dirty="0"/>
          </a:p>
          <a:p>
            <a:pPr marL="342900" lvl="0" indent="-342900">
              <a:buFont typeface="+mj-lt"/>
              <a:buAutoNum type="arabicPeriod"/>
            </a:pPr>
            <a:r>
              <a:rPr lang="en-US" dirty="0"/>
              <a:t>Masa </a:t>
            </a:r>
            <a:r>
              <a:rPr lang="en-US" dirty="0" err="1"/>
              <a:t>penyesuaian</a:t>
            </a:r>
            <a:r>
              <a:rPr lang="en-US" dirty="0"/>
              <a:t> </a:t>
            </a:r>
            <a:r>
              <a:rPr lang="en-US" dirty="0" err="1"/>
              <a:t>diri</a:t>
            </a:r>
            <a:r>
              <a:rPr lang="en-US" dirty="0"/>
              <a:t> </a:t>
            </a:r>
            <a:r>
              <a:rPr lang="en-US" dirty="0" err="1"/>
              <a:t>dengan</a:t>
            </a:r>
            <a:r>
              <a:rPr lang="en-US" dirty="0"/>
              <a:t> </a:t>
            </a:r>
            <a:r>
              <a:rPr lang="en-US" dirty="0" err="1"/>
              <a:t>cara</a:t>
            </a:r>
            <a:r>
              <a:rPr lang="en-US" dirty="0"/>
              <a:t> </a:t>
            </a:r>
            <a:r>
              <a:rPr lang="en-US" dirty="0" err="1"/>
              <a:t>hidup</a:t>
            </a:r>
            <a:r>
              <a:rPr lang="en-US" dirty="0"/>
              <a:t> </a:t>
            </a:r>
            <a:r>
              <a:rPr lang="en-US" dirty="0" err="1"/>
              <a:t>baru</a:t>
            </a:r>
            <a:r>
              <a:rPr lang="en-US" dirty="0"/>
              <a:t>. </a:t>
            </a:r>
            <a:endParaRPr lang="en-ID" dirty="0"/>
          </a:p>
        </p:txBody>
      </p:sp>
    </p:spTree>
    <p:extLst>
      <p:ext uri="{BB962C8B-B14F-4D97-AF65-F5344CB8AC3E}">
        <p14:creationId xmlns:p14="http://schemas.microsoft.com/office/powerpoint/2010/main" val="305056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0E3666-66FD-F547-B8E7-91B1D8FB884C}"/>
              </a:ext>
            </a:extLst>
          </p:cNvPr>
          <p:cNvSpPr txBox="1"/>
          <p:nvPr/>
        </p:nvSpPr>
        <p:spPr>
          <a:xfrm>
            <a:off x="611560" y="332656"/>
            <a:ext cx="7920880" cy="5450851"/>
          </a:xfrm>
          <a:prstGeom prst="rect">
            <a:avLst/>
          </a:prstGeom>
          <a:noFill/>
        </p:spPr>
        <p:txBody>
          <a:bodyPr wrap="square" rtlCol="0">
            <a:spAutoFit/>
          </a:bodyPr>
          <a:lstStyle/>
          <a:p>
            <a:pPr algn="just">
              <a:lnSpc>
                <a:spcPct val="150000"/>
              </a:lnSpc>
            </a:pPr>
            <a:r>
              <a:rPr lang="en-ID" dirty="0" err="1"/>
              <a:t>Persiapan</a:t>
            </a:r>
            <a:r>
              <a:rPr lang="en-ID" dirty="0"/>
              <a:t> </a:t>
            </a:r>
            <a:r>
              <a:rPr lang="en-ID" dirty="0" err="1"/>
              <a:t>prakehamilan</a:t>
            </a:r>
            <a:r>
              <a:rPr lang="en-ID" dirty="0"/>
              <a:t> (</a:t>
            </a:r>
            <a:r>
              <a:rPr lang="en-ID" dirty="0" err="1"/>
              <a:t>perawatan</a:t>
            </a:r>
            <a:r>
              <a:rPr lang="en-ID" dirty="0"/>
              <a:t> </a:t>
            </a:r>
            <a:r>
              <a:rPr lang="en-ID" dirty="0" err="1"/>
              <a:t>prakonsepsi</a:t>
            </a:r>
            <a:r>
              <a:rPr lang="en-ID" dirty="0"/>
              <a:t>) </a:t>
            </a:r>
            <a:r>
              <a:rPr lang="en-ID" dirty="0" err="1"/>
              <a:t>adalah</a:t>
            </a:r>
            <a:r>
              <a:rPr lang="en-ID" dirty="0"/>
              <a:t> </a:t>
            </a:r>
            <a:r>
              <a:rPr lang="en-ID" dirty="0" err="1"/>
              <a:t>istilah</a:t>
            </a:r>
            <a:r>
              <a:rPr lang="en-ID" dirty="0"/>
              <a:t> </a:t>
            </a:r>
            <a:r>
              <a:rPr lang="en-ID" dirty="0" err="1"/>
              <a:t>luas</a:t>
            </a:r>
            <a:r>
              <a:rPr lang="en-ID" dirty="0"/>
              <a:t> yang </a:t>
            </a:r>
            <a:r>
              <a:rPr lang="en-ID" dirty="0" err="1"/>
              <a:t>mengacu</a:t>
            </a:r>
            <a:r>
              <a:rPr lang="en-ID" dirty="0"/>
              <a:t> pada proses </a:t>
            </a:r>
            <a:r>
              <a:rPr lang="en-ID" dirty="0" err="1"/>
              <a:t>identifikasi</a:t>
            </a:r>
            <a:r>
              <a:rPr lang="en-ID" dirty="0"/>
              <a:t> </a:t>
            </a:r>
            <a:r>
              <a:rPr lang="en-ID" dirty="0" err="1"/>
              <a:t>berbagai</a:t>
            </a:r>
            <a:r>
              <a:rPr lang="en-ID" dirty="0"/>
              <a:t> </a:t>
            </a:r>
            <a:r>
              <a:rPr lang="en-ID" dirty="0" err="1"/>
              <a:t>risiko</a:t>
            </a:r>
            <a:r>
              <a:rPr lang="en-ID" dirty="0"/>
              <a:t>, </a:t>
            </a:r>
            <a:r>
              <a:rPr lang="en-ID" dirty="0" err="1"/>
              <a:t>seperti</a:t>
            </a:r>
            <a:r>
              <a:rPr lang="en-ID" dirty="0"/>
              <a:t> </a:t>
            </a:r>
            <a:r>
              <a:rPr lang="en-ID" dirty="0" err="1"/>
              <a:t>risiko</a:t>
            </a:r>
            <a:r>
              <a:rPr lang="en-ID" dirty="0"/>
              <a:t> </a:t>
            </a:r>
            <a:r>
              <a:rPr lang="en-ID" dirty="0" err="1"/>
              <a:t>sosial</a:t>
            </a:r>
            <a:r>
              <a:rPr lang="en-ID" dirty="0"/>
              <a:t>, </a:t>
            </a:r>
            <a:r>
              <a:rPr lang="en-ID" dirty="0" err="1"/>
              <a:t>perilaku</a:t>
            </a:r>
            <a:r>
              <a:rPr lang="en-ID" dirty="0"/>
              <a:t>, </a:t>
            </a:r>
            <a:r>
              <a:rPr lang="en-ID" dirty="0" err="1"/>
              <a:t>lingkungan</a:t>
            </a:r>
            <a:r>
              <a:rPr lang="en-ID" dirty="0"/>
              <a:t>, dan </a:t>
            </a:r>
            <a:r>
              <a:rPr lang="en-ID" dirty="0" err="1"/>
              <a:t>biomedis</a:t>
            </a:r>
            <a:r>
              <a:rPr lang="en-ID" dirty="0"/>
              <a:t> </a:t>
            </a:r>
            <a:r>
              <a:rPr lang="en-ID" dirty="0" err="1"/>
              <a:t>terhadap</a:t>
            </a:r>
            <a:r>
              <a:rPr lang="en-ID" dirty="0"/>
              <a:t> </a:t>
            </a:r>
            <a:r>
              <a:rPr lang="en-ID" dirty="0" err="1"/>
              <a:t>kesuburan</a:t>
            </a:r>
            <a:r>
              <a:rPr lang="en-ID" dirty="0"/>
              <a:t> dan </a:t>
            </a:r>
            <a:r>
              <a:rPr lang="en-ID" dirty="0" err="1"/>
              <a:t>hasil</a:t>
            </a:r>
            <a:r>
              <a:rPr lang="en-ID" dirty="0"/>
              <a:t> </a:t>
            </a:r>
            <a:r>
              <a:rPr lang="en-ID" dirty="0" err="1"/>
              <a:t>kehamilan</a:t>
            </a:r>
            <a:r>
              <a:rPr lang="en-ID" dirty="0"/>
              <a:t> </a:t>
            </a:r>
            <a:r>
              <a:rPr lang="en-ID" dirty="0" err="1"/>
              <a:t>seorang</a:t>
            </a:r>
            <a:r>
              <a:rPr lang="en-ID" dirty="0"/>
              <a:t> </a:t>
            </a:r>
            <a:r>
              <a:rPr lang="en-ID" dirty="0" err="1"/>
              <a:t>wanita</a:t>
            </a:r>
            <a:r>
              <a:rPr lang="en-ID" dirty="0"/>
              <a:t>, yang </a:t>
            </a:r>
            <a:r>
              <a:rPr lang="en-ID" dirty="0" err="1"/>
              <a:t>bertujuan</a:t>
            </a:r>
            <a:r>
              <a:rPr lang="en-ID" dirty="0"/>
              <a:t> </a:t>
            </a:r>
            <a:r>
              <a:rPr lang="en-ID" dirty="0" err="1"/>
              <a:t>untuk</a:t>
            </a:r>
            <a:r>
              <a:rPr lang="en-ID" dirty="0"/>
              <a:t> </a:t>
            </a:r>
            <a:r>
              <a:rPr lang="en-ID" dirty="0" err="1"/>
              <a:t>mengurangi</a:t>
            </a:r>
            <a:r>
              <a:rPr lang="en-ID" dirty="0"/>
              <a:t> </a:t>
            </a:r>
            <a:r>
              <a:rPr lang="en-ID" dirty="0" err="1"/>
              <a:t>risiko</a:t>
            </a:r>
            <a:r>
              <a:rPr lang="en-ID" dirty="0"/>
              <a:t> </a:t>
            </a:r>
            <a:r>
              <a:rPr lang="en-ID" dirty="0" err="1"/>
              <a:t>ini</a:t>
            </a:r>
            <a:r>
              <a:rPr lang="en-ID" dirty="0"/>
              <a:t> (</a:t>
            </a:r>
            <a:r>
              <a:rPr lang="en-ID" dirty="0" err="1"/>
              <a:t>bila</a:t>
            </a:r>
            <a:r>
              <a:rPr lang="en-ID" dirty="0"/>
              <a:t> </a:t>
            </a:r>
            <a:r>
              <a:rPr lang="en-ID" dirty="0" err="1"/>
              <a:t>mungkin</a:t>
            </a:r>
            <a:r>
              <a:rPr lang="en-ID" dirty="0"/>
              <a:t>) </a:t>
            </a:r>
            <a:r>
              <a:rPr lang="en-ID" dirty="0" err="1"/>
              <a:t>melalui</a:t>
            </a:r>
            <a:r>
              <a:rPr lang="en-ID" dirty="0"/>
              <a:t> </a:t>
            </a:r>
            <a:r>
              <a:rPr lang="en-ID" dirty="0" err="1"/>
              <a:t>pendidikan</a:t>
            </a:r>
            <a:r>
              <a:rPr lang="en-ID" dirty="0"/>
              <a:t>, </a:t>
            </a:r>
            <a:r>
              <a:rPr lang="en-ID" dirty="0" err="1"/>
              <a:t>konseling</a:t>
            </a:r>
            <a:r>
              <a:rPr lang="en-ID" dirty="0"/>
              <a:t>, dan </a:t>
            </a:r>
            <a:r>
              <a:rPr lang="en-ID" dirty="0" err="1"/>
              <a:t>intervensi</a:t>
            </a:r>
            <a:r>
              <a:rPr lang="en-ID" dirty="0"/>
              <a:t> yang </a:t>
            </a:r>
            <a:r>
              <a:rPr lang="en-ID" dirty="0" err="1"/>
              <a:t>tepat</a:t>
            </a:r>
            <a:r>
              <a:rPr lang="en-ID" dirty="0"/>
              <a:t>, </a:t>
            </a:r>
            <a:r>
              <a:rPr lang="en-ID" dirty="0" err="1"/>
              <a:t>sebelum</a:t>
            </a:r>
            <a:r>
              <a:rPr lang="en-ID" dirty="0"/>
              <a:t> </a:t>
            </a:r>
            <a:r>
              <a:rPr lang="en-ID" dirty="0" err="1"/>
              <a:t>kehamilan</a:t>
            </a:r>
            <a:r>
              <a:rPr lang="en-ID" dirty="0"/>
              <a:t>.</a:t>
            </a:r>
          </a:p>
          <a:p>
            <a:pPr algn="just">
              <a:lnSpc>
                <a:spcPct val="150000"/>
              </a:lnSpc>
            </a:pPr>
            <a:r>
              <a:rPr lang="en-ID" dirty="0" err="1"/>
              <a:t>Intervensi</a:t>
            </a:r>
            <a:r>
              <a:rPr lang="en-ID" dirty="0"/>
              <a:t> </a:t>
            </a:r>
            <a:r>
              <a:rPr lang="en-ID" dirty="0" err="1"/>
              <a:t>prakonsepsi</a:t>
            </a:r>
            <a:r>
              <a:rPr lang="en-ID" dirty="0"/>
              <a:t> </a:t>
            </a:r>
            <a:r>
              <a:rPr lang="en-ID" dirty="0" err="1"/>
              <a:t>lebih</a:t>
            </a:r>
            <a:r>
              <a:rPr lang="en-ID" dirty="0"/>
              <a:t> </a:t>
            </a:r>
            <a:r>
              <a:rPr lang="en-ID" dirty="0" err="1"/>
              <a:t>penting</a:t>
            </a:r>
            <a:r>
              <a:rPr lang="en-ID" dirty="0"/>
              <a:t> </a:t>
            </a:r>
            <a:r>
              <a:rPr lang="en-ID" dirty="0" err="1"/>
              <a:t>dari</a:t>
            </a:r>
            <a:r>
              <a:rPr lang="en-ID" dirty="0"/>
              <a:t> </a:t>
            </a:r>
            <a:r>
              <a:rPr lang="en-ID" dirty="0" err="1"/>
              <a:t>intervensi</a:t>
            </a:r>
            <a:r>
              <a:rPr lang="en-ID" dirty="0"/>
              <a:t> prenatal </a:t>
            </a:r>
            <a:r>
              <a:rPr lang="en-ID" dirty="0" err="1"/>
              <a:t>untuk</a:t>
            </a:r>
            <a:r>
              <a:rPr lang="en-ID" dirty="0"/>
              <a:t> </a:t>
            </a:r>
            <a:r>
              <a:rPr lang="en-ID" dirty="0" err="1"/>
              <a:t>pencegahan</a:t>
            </a:r>
            <a:r>
              <a:rPr lang="en-ID" dirty="0"/>
              <a:t> </a:t>
            </a:r>
            <a:r>
              <a:rPr lang="en-ID" dirty="0" err="1"/>
              <a:t>anomali</a:t>
            </a:r>
            <a:r>
              <a:rPr lang="en-ID" dirty="0"/>
              <a:t> </a:t>
            </a:r>
            <a:r>
              <a:rPr lang="en-ID" dirty="0" err="1"/>
              <a:t>kongenital</a:t>
            </a:r>
            <a:r>
              <a:rPr lang="en-ID" dirty="0"/>
              <a:t> </a:t>
            </a:r>
            <a:r>
              <a:rPr lang="en-ID" dirty="0" err="1"/>
              <a:t>karena</a:t>
            </a:r>
            <a:r>
              <a:rPr lang="en-ID" dirty="0"/>
              <a:t> </a:t>
            </a:r>
            <a:r>
              <a:rPr lang="en-ID" dirty="0" err="1"/>
              <a:t>sebanyak</a:t>
            </a:r>
            <a:r>
              <a:rPr lang="en-ID" dirty="0"/>
              <a:t> 30 </a:t>
            </a:r>
            <a:r>
              <a:rPr lang="en-ID" dirty="0" err="1"/>
              <a:t>persen</a:t>
            </a:r>
            <a:r>
              <a:rPr lang="en-ID" dirty="0"/>
              <a:t> </a:t>
            </a:r>
            <a:r>
              <a:rPr lang="en-ID" dirty="0" err="1"/>
              <a:t>ibu</a:t>
            </a:r>
            <a:r>
              <a:rPr lang="en-ID" dirty="0"/>
              <a:t> </a:t>
            </a:r>
            <a:r>
              <a:rPr lang="en-ID" dirty="0" err="1"/>
              <a:t>hamil</a:t>
            </a:r>
            <a:r>
              <a:rPr lang="en-ID" dirty="0"/>
              <a:t> </a:t>
            </a:r>
            <a:r>
              <a:rPr lang="en-ID" dirty="0" err="1"/>
              <a:t>baru</a:t>
            </a:r>
            <a:r>
              <a:rPr lang="en-ID" dirty="0"/>
              <a:t> </a:t>
            </a:r>
            <a:r>
              <a:rPr lang="en-ID" dirty="0" err="1"/>
              <a:t>memeriksakan</a:t>
            </a:r>
            <a:r>
              <a:rPr lang="en-ID" dirty="0"/>
              <a:t> </a:t>
            </a:r>
            <a:r>
              <a:rPr lang="en-ID" dirty="0" err="1"/>
              <a:t>kehamilannya</a:t>
            </a:r>
            <a:r>
              <a:rPr lang="en-ID" dirty="0"/>
              <a:t> pada trimester </a:t>
            </a:r>
            <a:r>
              <a:rPr lang="en-ID" dirty="0" err="1"/>
              <a:t>kedua</a:t>
            </a:r>
            <a:r>
              <a:rPr lang="en-ID" dirty="0"/>
              <a:t> ( &gt; 13 </a:t>
            </a:r>
            <a:r>
              <a:rPr lang="en-ID" dirty="0" err="1"/>
              <a:t>minggu</a:t>
            </a:r>
            <a:r>
              <a:rPr lang="en-ID" dirty="0"/>
              <a:t> </a:t>
            </a:r>
            <a:r>
              <a:rPr lang="en-ID" dirty="0" err="1"/>
              <a:t>kehamilan</a:t>
            </a:r>
            <a:r>
              <a:rPr lang="en-ID" dirty="0"/>
              <a:t>, </a:t>
            </a:r>
            <a:r>
              <a:rPr lang="en-ID" dirty="0" err="1"/>
              <a:t>yaitu</a:t>
            </a:r>
            <a:r>
              <a:rPr lang="en-ID" dirty="0"/>
              <a:t> </a:t>
            </a:r>
            <a:r>
              <a:rPr lang="en-ID" dirty="0" err="1"/>
              <a:t>setelah</a:t>
            </a:r>
            <a:r>
              <a:rPr lang="en-ID" dirty="0"/>
              <a:t> </a:t>
            </a:r>
            <a:r>
              <a:rPr lang="en-ID" dirty="0" err="1"/>
              <a:t>periode</a:t>
            </a:r>
            <a:r>
              <a:rPr lang="en-ID" dirty="0"/>
              <a:t> organogenesis </a:t>
            </a:r>
            <a:r>
              <a:rPr lang="en-ID" dirty="0" err="1"/>
              <a:t>utama</a:t>
            </a:r>
            <a:r>
              <a:rPr lang="en-ID" dirty="0"/>
              <a:t> (</a:t>
            </a:r>
            <a:r>
              <a:rPr lang="en-ID" dirty="0" err="1"/>
              <a:t>antara</a:t>
            </a:r>
            <a:r>
              <a:rPr lang="en-ID" dirty="0"/>
              <a:t> 3 dan 10 </a:t>
            </a:r>
            <a:r>
              <a:rPr lang="en-ID" dirty="0" err="1"/>
              <a:t>minggu</a:t>
            </a:r>
            <a:r>
              <a:rPr lang="en-ID" dirty="0"/>
              <a:t> </a:t>
            </a:r>
            <a:r>
              <a:rPr lang="en-ID" dirty="0" err="1"/>
              <a:t>kehamilan</a:t>
            </a:r>
            <a:r>
              <a:rPr lang="en-ID" dirty="0"/>
              <a:t>). Ref: </a:t>
            </a:r>
            <a:r>
              <a:rPr lang="en-ID" i="1" dirty="0"/>
              <a:t>(PDF) </a:t>
            </a:r>
            <a:r>
              <a:rPr lang="en-ID" i="1" dirty="0" err="1"/>
              <a:t>Persiapan</a:t>
            </a:r>
            <a:r>
              <a:rPr lang="en-ID" i="1" dirty="0"/>
              <a:t> – </a:t>
            </a:r>
            <a:r>
              <a:rPr lang="en-ID" i="1" dirty="0" err="1"/>
              <a:t>prakehamilan</a:t>
            </a:r>
            <a:r>
              <a:rPr lang="en-ID" dirty="0"/>
              <a:t>. Available from: </a:t>
            </a:r>
            <a:r>
              <a:rPr lang="en-ID" u="sng" dirty="0">
                <a:hlinkClick r:id="rId2"/>
              </a:rPr>
              <a:t>https://www.researchgate.net/publication/282295367_Persiapan_-_prakehamilan</a:t>
            </a:r>
            <a:r>
              <a:rPr lang="en-ID" dirty="0"/>
              <a:t> [accessed Oct 08 2021].</a:t>
            </a:r>
            <a:endParaRPr lang="en-US" dirty="0"/>
          </a:p>
          <a:p>
            <a:pPr algn="just">
              <a:lnSpc>
                <a:spcPct val="150000"/>
              </a:lnSpc>
            </a:pPr>
            <a:endParaRPr lang="en-ID" dirty="0"/>
          </a:p>
        </p:txBody>
      </p:sp>
      <p:sp>
        <p:nvSpPr>
          <p:cNvPr id="2" name="TextBox 1">
            <a:extLst>
              <a:ext uri="{FF2B5EF4-FFF2-40B4-BE49-F238E27FC236}">
                <a16:creationId xmlns:a16="http://schemas.microsoft.com/office/drawing/2014/main" id="{A7ECC286-8C63-054C-AAE8-7CE142E906B7}"/>
              </a:ext>
            </a:extLst>
          </p:cNvPr>
          <p:cNvSpPr txBox="1"/>
          <p:nvPr/>
        </p:nvSpPr>
        <p:spPr>
          <a:xfrm>
            <a:off x="3419872" y="5798734"/>
            <a:ext cx="1818959" cy="369332"/>
          </a:xfrm>
          <a:prstGeom prst="rect">
            <a:avLst/>
          </a:prstGeom>
          <a:noFill/>
        </p:spPr>
        <p:txBody>
          <a:bodyPr wrap="none" rtlCol="0">
            <a:spAutoFit/>
          </a:bodyPr>
          <a:lstStyle/>
          <a:p>
            <a:pPr algn="ctr"/>
            <a:r>
              <a:rPr lang="en-US" dirty="0"/>
              <a:t>LATAR BELAKANG</a:t>
            </a:r>
          </a:p>
        </p:txBody>
      </p:sp>
    </p:spTree>
    <p:extLst>
      <p:ext uri="{BB962C8B-B14F-4D97-AF65-F5344CB8AC3E}">
        <p14:creationId xmlns:p14="http://schemas.microsoft.com/office/powerpoint/2010/main" val="3152789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179512" y="332656"/>
            <a:ext cx="8424936" cy="4619854"/>
          </a:xfrm>
          <a:prstGeom prst="rect">
            <a:avLst/>
          </a:prstGeom>
          <a:noFill/>
        </p:spPr>
        <p:txBody>
          <a:bodyPr wrap="square" rtlCol="0">
            <a:spAutoFit/>
          </a:bodyPr>
          <a:lstStyle/>
          <a:p>
            <a:pPr algn="just">
              <a:lnSpc>
                <a:spcPct val="150000"/>
              </a:lnSpc>
            </a:pPr>
            <a:r>
              <a:rPr lang="en-US" dirty="0"/>
              <a:t>Masa </a:t>
            </a:r>
            <a:r>
              <a:rPr lang="en-US" dirty="0" err="1"/>
              <a:t>kreatif</a:t>
            </a:r>
            <a:r>
              <a:rPr lang="en-US" dirty="0"/>
              <a:t>, masa </a:t>
            </a:r>
            <a:r>
              <a:rPr lang="en-US" dirty="0" err="1"/>
              <a:t>dewasa</a:t>
            </a:r>
            <a:r>
              <a:rPr lang="en-US" dirty="0"/>
              <a:t> </a:t>
            </a:r>
            <a:r>
              <a:rPr lang="en-US" dirty="0" err="1"/>
              <a:t>awal</a:t>
            </a:r>
            <a:r>
              <a:rPr lang="en-US" dirty="0"/>
              <a:t> </a:t>
            </a:r>
            <a:r>
              <a:rPr lang="en-US" dirty="0" err="1"/>
              <a:t>merupakan</a:t>
            </a:r>
            <a:r>
              <a:rPr lang="en-US" dirty="0"/>
              <a:t> </a:t>
            </a:r>
            <a:r>
              <a:rPr lang="en-US" dirty="0" err="1"/>
              <a:t>puncak</a:t>
            </a:r>
            <a:r>
              <a:rPr lang="en-US" dirty="0"/>
              <a:t> </a:t>
            </a:r>
            <a:r>
              <a:rPr lang="en-US" dirty="0" err="1"/>
              <a:t>kreativitas</a:t>
            </a:r>
            <a:r>
              <a:rPr lang="en-US" dirty="0"/>
              <a:t>. </a:t>
            </a:r>
            <a:r>
              <a:rPr lang="en-US" dirty="0" err="1"/>
              <a:t>Ditinjau</a:t>
            </a:r>
            <a:r>
              <a:rPr lang="en-US" dirty="0"/>
              <a:t> </a:t>
            </a:r>
            <a:r>
              <a:rPr lang="en-US" dirty="0" err="1"/>
              <a:t>dari</a:t>
            </a:r>
            <a:r>
              <a:rPr lang="en-US" dirty="0"/>
              <a:t> </a:t>
            </a:r>
            <a:r>
              <a:rPr lang="en-US" dirty="0" err="1"/>
              <a:t>tugas</a:t>
            </a:r>
            <a:r>
              <a:rPr lang="en-US" dirty="0"/>
              <a:t> </a:t>
            </a:r>
            <a:r>
              <a:rPr lang="en-US" dirty="0" err="1"/>
              <a:t>perkembangan</a:t>
            </a:r>
            <a:r>
              <a:rPr lang="en-US" dirty="0"/>
              <a:t> yang </a:t>
            </a:r>
            <a:r>
              <a:rPr lang="en-US" dirty="0" err="1"/>
              <a:t>sedang</a:t>
            </a:r>
            <a:r>
              <a:rPr lang="en-US" dirty="0"/>
              <a:t> </a:t>
            </a:r>
            <a:r>
              <a:rPr lang="en-US" dirty="0" err="1"/>
              <a:t>dihadapi</a:t>
            </a:r>
            <a:r>
              <a:rPr lang="en-US" dirty="0"/>
              <a:t> pada </a:t>
            </a:r>
            <a:r>
              <a:rPr lang="en-US" dirty="0" err="1"/>
              <a:t>fase</a:t>
            </a:r>
            <a:r>
              <a:rPr lang="en-US" dirty="0"/>
              <a:t> </a:t>
            </a:r>
            <a:r>
              <a:rPr lang="en-US" dirty="0" err="1"/>
              <a:t>usia</a:t>
            </a:r>
            <a:r>
              <a:rPr lang="en-US" dirty="0"/>
              <a:t> </a:t>
            </a:r>
            <a:r>
              <a:rPr lang="en-US" dirty="0" err="1"/>
              <a:t>dewasa</a:t>
            </a:r>
            <a:r>
              <a:rPr lang="en-US" dirty="0"/>
              <a:t> </a:t>
            </a:r>
            <a:r>
              <a:rPr lang="en-US" dirty="0" err="1"/>
              <a:t>awal</a:t>
            </a:r>
            <a:r>
              <a:rPr lang="en-US" dirty="0"/>
              <a:t>, </a:t>
            </a:r>
            <a:r>
              <a:rPr lang="en-US" dirty="0" err="1"/>
              <a:t>maka</a:t>
            </a:r>
            <a:r>
              <a:rPr lang="en-US" dirty="0"/>
              <a:t> </a:t>
            </a:r>
            <a:r>
              <a:rPr lang="en-US" dirty="0" err="1"/>
              <a:t>tugas</a:t>
            </a:r>
            <a:r>
              <a:rPr lang="en-US" dirty="0"/>
              <a:t> </a:t>
            </a:r>
            <a:r>
              <a:rPr lang="en-US" dirty="0" err="1"/>
              <a:t>perkembangan</a:t>
            </a:r>
            <a:r>
              <a:rPr lang="en-US" dirty="0"/>
              <a:t> yang </a:t>
            </a:r>
            <a:r>
              <a:rPr lang="en-US" dirty="0" err="1"/>
              <a:t>sedang</a:t>
            </a:r>
            <a:r>
              <a:rPr lang="en-US" dirty="0"/>
              <a:t> </a:t>
            </a:r>
            <a:r>
              <a:rPr lang="en-US" dirty="0" err="1"/>
              <a:t>dihadapi</a:t>
            </a:r>
            <a:r>
              <a:rPr lang="en-US" dirty="0"/>
              <a:t> </a:t>
            </a:r>
            <a:r>
              <a:rPr lang="en-US" dirty="0" err="1"/>
              <a:t>adalah</a:t>
            </a:r>
            <a:r>
              <a:rPr lang="en-US" dirty="0"/>
              <a:t> </a:t>
            </a:r>
            <a:r>
              <a:rPr lang="en-US" dirty="0" err="1"/>
              <a:t>sebagai</a:t>
            </a:r>
            <a:r>
              <a:rPr lang="en-US" dirty="0"/>
              <a:t> </a:t>
            </a:r>
            <a:r>
              <a:rPr lang="en-US" dirty="0" err="1"/>
              <a:t>berikut</a:t>
            </a:r>
            <a:r>
              <a:rPr lang="en-US" dirty="0"/>
              <a:t>  :  </a:t>
            </a:r>
            <a:endParaRPr lang="en-ID" dirty="0"/>
          </a:p>
          <a:p>
            <a:pPr marL="342900" lvl="0" indent="-342900" algn="just">
              <a:lnSpc>
                <a:spcPct val="150000"/>
              </a:lnSpc>
              <a:buFont typeface="+mj-lt"/>
              <a:buAutoNum type="arabicPeriod"/>
            </a:pPr>
            <a:r>
              <a:rPr lang="en-US" dirty="0" err="1"/>
              <a:t>mulai</a:t>
            </a:r>
            <a:r>
              <a:rPr lang="en-US" dirty="0"/>
              <a:t> </a:t>
            </a:r>
            <a:r>
              <a:rPr lang="en-US" dirty="0" err="1"/>
              <a:t>bekerja</a:t>
            </a:r>
            <a:r>
              <a:rPr lang="en-US" dirty="0"/>
              <a:t> ; </a:t>
            </a:r>
            <a:endParaRPr lang="en-ID" dirty="0"/>
          </a:p>
          <a:p>
            <a:pPr marL="342900" lvl="0" indent="-342900" algn="just">
              <a:lnSpc>
                <a:spcPct val="150000"/>
              </a:lnSpc>
              <a:buFont typeface="+mj-lt"/>
              <a:buAutoNum type="arabicPeriod"/>
            </a:pPr>
            <a:r>
              <a:rPr lang="en-US" dirty="0" err="1"/>
              <a:t>memilih</a:t>
            </a:r>
            <a:r>
              <a:rPr lang="en-US" dirty="0"/>
              <a:t> </a:t>
            </a:r>
            <a:r>
              <a:rPr lang="en-US" dirty="0" err="1"/>
              <a:t>pasangan</a:t>
            </a:r>
            <a:r>
              <a:rPr lang="en-US" dirty="0"/>
              <a:t> </a:t>
            </a:r>
            <a:r>
              <a:rPr lang="en-US" dirty="0" err="1"/>
              <a:t>hidup</a:t>
            </a:r>
            <a:r>
              <a:rPr lang="en-US" dirty="0"/>
              <a:t> ; </a:t>
            </a:r>
            <a:endParaRPr lang="en-ID" dirty="0"/>
          </a:p>
          <a:p>
            <a:pPr marL="342900" lvl="0" indent="-342900" algn="just">
              <a:lnSpc>
                <a:spcPct val="150000"/>
              </a:lnSpc>
              <a:buFont typeface="+mj-lt"/>
              <a:buAutoNum type="arabicPeriod"/>
            </a:pPr>
            <a:r>
              <a:rPr lang="en-US" dirty="0" err="1"/>
              <a:t>belajar</a:t>
            </a:r>
            <a:r>
              <a:rPr lang="en-US" dirty="0"/>
              <a:t> </a:t>
            </a:r>
            <a:r>
              <a:rPr lang="en-US" dirty="0" err="1"/>
              <a:t>hidup</a:t>
            </a:r>
            <a:r>
              <a:rPr lang="en-US" dirty="0"/>
              <a:t> </a:t>
            </a:r>
            <a:r>
              <a:rPr lang="en-US" dirty="0" err="1"/>
              <a:t>dengan</a:t>
            </a:r>
            <a:r>
              <a:rPr lang="en-US" dirty="0"/>
              <a:t> </a:t>
            </a:r>
            <a:r>
              <a:rPr lang="en-US" dirty="0" err="1"/>
              <a:t>pasangan</a:t>
            </a:r>
            <a:r>
              <a:rPr lang="en-US" dirty="0"/>
              <a:t> ; </a:t>
            </a:r>
            <a:endParaRPr lang="en-ID" dirty="0"/>
          </a:p>
          <a:p>
            <a:pPr marL="342900" lvl="0" indent="-342900" algn="just">
              <a:lnSpc>
                <a:spcPct val="150000"/>
              </a:lnSpc>
              <a:buFont typeface="+mj-lt"/>
              <a:buAutoNum type="arabicPeriod"/>
            </a:pPr>
            <a:r>
              <a:rPr lang="en-US" dirty="0" err="1"/>
              <a:t>mempersiapkan</a:t>
            </a:r>
            <a:r>
              <a:rPr lang="en-US" dirty="0"/>
              <a:t> </a:t>
            </a:r>
            <a:r>
              <a:rPr lang="en-US" dirty="0" err="1"/>
              <a:t>pernikahan</a:t>
            </a:r>
            <a:r>
              <a:rPr lang="en-US" dirty="0"/>
              <a:t> dan </a:t>
            </a:r>
            <a:r>
              <a:rPr lang="en-US" dirty="0" err="1"/>
              <a:t>hidup</a:t>
            </a:r>
            <a:r>
              <a:rPr lang="en-US" dirty="0"/>
              <a:t> </a:t>
            </a:r>
            <a:r>
              <a:rPr lang="en-US" dirty="0" err="1"/>
              <a:t>berkeluarga</a:t>
            </a:r>
            <a:r>
              <a:rPr lang="en-US" dirty="0"/>
              <a:t> ; </a:t>
            </a:r>
            <a:endParaRPr lang="en-ID" dirty="0"/>
          </a:p>
          <a:p>
            <a:pPr marL="342900" lvl="0" indent="-342900" algn="just">
              <a:lnSpc>
                <a:spcPct val="150000"/>
              </a:lnSpc>
              <a:buFont typeface="+mj-lt"/>
              <a:buAutoNum type="arabicPeriod"/>
            </a:pPr>
            <a:r>
              <a:rPr lang="en-US" dirty="0" err="1"/>
              <a:t>memelihara</a:t>
            </a:r>
            <a:r>
              <a:rPr lang="en-US" dirty="0"/>
              <a:t> </a:t>
            </a:r>
            <a:r>
              <a:rPr lang="en-US" dirty="0" err="1"/>
              <a:t>anak</a:t>
            </a:r>
            <a:r>
              <a:rPr lang="en-US" dirty="0"/>
              <a:t> ;</a:t>
            </a:r>
            <a:endParaRPr lang="en-ID" dirty="0"/>
          </a:p>
          <a:p>
            <a:pPr marL="342900" lvl="0" indent="-342900" algn="just">
              <a:lnSpc>
                <a:spcPct val="150000"/>
              </a:lnSpc>
              <a:buFont typeface="+mj-lt"/>
              <a:buAutoNum type="arabicPeriod"/>
            </a:pPr>
            <a:r>
              <a:rPr lang="en-US" dirty="0" err="1"/>
              <a:t>mengelola</a:t>
            </a:r>
            <a:r>
              <a:rPr lang="en-US" dirty="0"/>
              <a:t> </a:t>
            </a:r>
            <a:r>
              <a:rPr lang="en-US" dirty="0" err="1"/>
              <a:t>rumah</a:t>
            </a:r>
            <a:r>
              <a:rPr lang="en-US" dirty="0"/>
              <a:t> </a:t>
            </a:r>
            <a:r>
              <a:rPr lang="en-US" dirty="0" err="1"/>
              <a:t>tangga</a:t>
            </a:r>
            <a:r>
              <a:rPr lang="en-US" dirty="0"/>
              <a:t> ;</a:t>
            </a:r>
            <a:endParaRPr lang="en-ID" dirty="0"/>
          </a:p>
          <a:p>
            <a:pPr marL="342900" lvl="0" indent="-342900" algn="just">
              <a:lnSpc>
                <a:spcPct val="150000"/>
              </a:lnSpc>
              <a:buFont typeface="+mj-lt"/>
              <a:buAutoNum type="arabicPeriod"/>
            </a:pPr>
            <a:r>
              <a:rPr lang="en-US" dirty="0" err="1"/>
              <a:t>mengambil</a:t>
            </a:r>
            <a:r>
              <a:rPr lang="en-US" dirty="0"/>
              <a:t> </a:t>
            </a:r>
            <a:r>
              <a:rPr lang="en-US" dirty="0" err="1"/>
              <a:t>tanggung</a:t>
            </a:r>
            <a:r>
              <a:rPr lang="en-US" dirty="0"/>
              <a:t> </a:t>
            </a:r>
            <a:r>
              <a:rPr lang="en-US" dirty="0" err="1"/>
              <a:t>jawab</a:t>
            </a:r>
            <a:r>
              <a:rPr lang="en-US" dirty="0"/>
              <a:t> </a:t>
            </a:r>
            <a:r>
              <a:rPr lang="en-US" dirty="0" err="1"/>
              <a:t>sebagai</a:t>
            </a:r>
            <a:r>
              <a:rPr lang="en-US" dirty="0"/>
              <a:t> </a:t>
            </a:r>
            <a:r>
              <a:rPr lang="en-US" dirty="0" err="1"/>
              <a:t>warga</a:t>
            </a:r>
            <a:r>
              <a:rPr lang="en-US" dirty="0"/>
              <a:t> negara ;</a:t>
            </a:r>
            <a:endParaRPr lang="en-ID" dirty="0"/>
          </a:p>
          <a:p>
            <a:pPr marL="342900" lvl="0" indent="-342900" algn="just">
              <a:lnSpc>
                <a:spcPct val="150000"/>
              </a:lnSpc>
              <a:buFont typeface="+mj-lt"/>
              <a:buAutoNum type="arabicPeriod"/>
            </a:pPr>
            <a:r>
              <a:rPr lang="en-US" dirty="0" err="1"/>
              <a:t>menemukan</a:t>
            </a:r>
            <a:r>
              <a:rPr lang="en-US" dirty="0"/>
              <a:t> </a:t>
            </a:r>
            <a:r>
              <a:rPr lang="en-US" dirty="0" err="1"/>
              <a:t>suatu</a:t>
            </a:r>
            <a:r>
              <a:rPr lang="en-US" dirty="0"/>
              <a:t> </a:t>
            </a:r>
            <a:r>
              <a:rPr lang="en-US" dirty="0" err="1"/>
              <a:t>kelompok</a:t>
            </a:r>
            <a:r>
              <a:rPr lang="en-US" dirty="0"/>
              <a:t> yang </a:t>
            </a:r>
            <a:r>
              <a:rPr lang="en-US" dirty="0" err="1"/>
              <a:t>serasi</a:t>
            </a:r>
            <a:endParaRPr lang="en-ID" dirty="0"/>
          </a:p>
        </p:txBody>
      </p:sp>
    </p:spTree>
    <p:extLst>
      <p:ext uri="{BB962C8B-B14F-4D97-AF65-F5344CB8AC3E}">
        <p14:creationId xmlns:p14="http://schemas.microsoft.com/office/powerpoint/2010/main" val="3210642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683568" y="332656"/>
            <a:ext cx="7920880" cy="5000728"/>
          </a:xfrm>
          <a:prstGeom prst="rect">
            <a:avLst/>
          </a:prstGeom>
          <a:noFill/>
        </p:spPr>
        <p:txBody>
          <a:bodyPr wrap="square" rtlCol="0">
            <a:spAutoFit/>
          </a:bodyPr>
          <a:lstStyle/>
          <a:p>
            <a:pPr algn="just">
              <a:lnSpc>
                <a:spcPct val="200000"/>
              </a:lnSpc>
            </a:pPr>
            <a:r>
              <a:rPr lang="en-US" dirty="0" err="1"/>
              <a:t>Pembahasan</a:t>
            </a:r>
            <a:r>
              <a:rPr lang="en-US" dirty="0"/>
              <a:t> </a:t>
            </a:r>
            <a:r>
              <a:rPr lang="en-US" dirty="0" err="1"/>
              <a:t>topik</a:t>
            </a:r>
            <a:r>
              <a:rPr lang="en-US" dirty="0"/>
              <a:t> </a:t>
            </a:r>
            <a:r>
              <a:rPr lang="en-US" dirty="0" err="1"/>
              <a:t>terkait</a:t>
            </a:r>
            <a:r>
              <a:rPr lang="en-US"/>
              <a:t> kesiapan</a:t>
            </a:r>
            <a:r>
              <a:rPr lang="en-US" dirty="0"/>
              <a:t> </a:t>
            </a:r>
            <a:r>
              <a:rPr lang="en-US" dirty="0" err="1"/>
              <a:t>dalam</a:t>
            </a:r>
            <a:r>
              <a:rPr lang="en-US" dirty="0"/>
              <a:t> </a:t>
            </a:r>
            <a:r>
              <a:rPr lang="en-US" dirty="0" err="1"/>
              <a:t>kehamilan</a:t>
            </a:r>
            <a:r>
              <a:rPr lang="en-US" dirty="0"/>
              <a:t> </a:t>
            </a:r>
            <a:r>
              <a:rPr lang="en-US" dirty="0" err="1"/>
              <a:t>membahas</a:t>
            </a:r>
            <a:r>
              <a:rPr lang="en-US" dirty="0"/>
              <a:t> juga </a:t>
            </a:r>
            <a:r>
              <a:rPr lang="en-US" dirty="0" err="1"/>
              <a:t>tentang</a:t>
            </a:r>
            <a:r>
              <a:rPr lang="en-US" dirty="0"/>
              <a:t> </a:t>
            </a:r>
            <a:r>
              <a:rPr lang="en-US" dirty="0" err="1"/>
              <a:t>determinan</a:t>
            </a:r>
            <a:r>
              <a:rPr lang="en-US" dirty="0"/>
              <a:t> </a:t>
            </a:r>
            <a:r>
              <a:rPr lang="en-US" dirty="0" err="1"/>
              <a:t>kesehatan</a:t>
            </a:r>
            <a:r>
              <a:rPr lang="en-US" dirty="0"/>
              <a:t>. Kajian </a:t>
            </a:r>
            <a:r>
              <a:rPr lang="en-US" dirty="0" err="1"/>
              <a:t>menunjukkan</a:t>
            </a:r>
            <a:r>
              <a:rPr lang="en-US" dirty="0"/>
              <a:t> </a:t>
            </a:r>
            <a:r>
              <a:rPr lang="en-US" dirty="0" err="1"/>
              <a:t>bahwa</a:t>
            </a:r>
            <a:r>
              <a:rPr lang="en-US" dirty="0"/>
              <a:t> </a:t>
            </a:r>
            <a:r>
              <a:rPr lang="en-US" dirty="0" err="1"/>
              <a:t>untuk</a:t>
            </a:r>
            <a:r>
              <a:rPr lang="en-US" dirty="0"/>
              <a:t> </a:t>
            </a:r>
            <a:r>
              <a:rPr lang="en-US" dirty="0" err="1"/>
              <a:t>menjadi</a:t>
            </a:r>
            <a:r>
              <a:rPr lang="en-US" dirty="0"/>
              <a:t> orang </a:t>
            </a:r>
            <a:r>
              <a:rPr lang="en-US" dirty="0" err="1"/>
              <a:t>tua</a:t>
            </a:r>
            <a:r>
              <a:rPr lang="en-US" dirty="0"/>
              <a:t> </a:t>
            </a:r>
            <a:r>
              <a:rPr lang="en-US" dirty="0" err="1"/>
              <a:t>diperlukan</a:t>
            </a:r>
            <a:r>
              <a:rPr lang="en-US" dirty="0"/>
              <a:t> </a:t>
            </a:r>
            <a:r>
              <a:rPr lang="en-US" dirty="0" err="1"/>
              <a:t>kesiapan</a:t>
            </a:r>
            <a:r>
              <a:rPr lang="en-US" dirty="0"/>
              <a:t> </a:t>
            </a:r>
            <a:r>
              <a:rPr lang="en-US" dirty="0" err="1"/>
              <a:t>secara</a:t>
            </a:r>
            <a:r>
              <a:rPr lang="en-US" dirty="0"/>
              <a:t> </a:t>
            </a:r>
            <a:r>
              <a:rPr lang="en-US" dirty="0" err="1"/>
              <a:t>fisik</a:t>
            </a:r>
            <a:r>
              <a:rPr lang="en-US" dirty="0"/>
              <a:t> dan </a:t>
            </a:r>
            <a:r>
              <a:rPr lang="en-US" dirty="0" err="1"/>
              <a:t>psikologis</a:t>
            </a:r>
            <a:r>
              <a:rPr lang="en-US" dirty="0"/>
              <a:t>, </a:t>
            </a:r>
            <a:r>
              <a:rPr lang="en-US" dirty="0" err="1"/>
              <a:t>secara</a:t>
            </a:r>
            <a:r>
              <a:rPr lang="en-US" dirty="0"/>
              <a:t> </a:t>
            </a:r>
            <a:r>
              <a:rPr lang="en-US" dirty="0" err="1"/>
              <a:t>tinjauan</a:t>
            </a:r>
            <a:r>
              <a:rPr lang="en-US" dirty="0"/>
              <a:t> </a:t>
            </a:r>
            <a:r>
              <a:rPr lang="en-US" dirty="0" err="1"/>
              <a:t>fisiologi</a:t>
            </a:r>
            <a:r>
              <a:rPr lang="en-US" dirty="0"/>
              <a:t> </a:t>
            </a:r>
            <a:r>
              <a:rPr lang="en-US" dirty="0" err="1"/>
              <a:t>dalam</a:t>
            </a:r>
            <a:r>
              <a:rPr lang="en-US" dirty="0"/>
              <a:t> </a:t>
            </a:r>
            <a:r>
              <a:rPr lang="en-US" dirty="0" err="1"/>
              <a:t>struktur</a:t>
            </a:r>
            <a:r>
              <a:rPr lang="en-US" dirty="0"/>
              <a:t> </a:t>
            </a:r>
            <a:r>
              <a:rPr lang="en-US" dirty="0" err="1"/>
              <a:t>tubuh</a:t>
            </a:r>
            <a:r>
              <a:rPr lang="en-US" dirty="0"/>
              <a:t> </a:t>
            </a:r>
            <a:r>
              <a:rPr lang="en-US" dirty="0" err="1"/>
              <a:t>manusia</a:t>
            </a:r>
            <a:r>
              <a:rPr lang="en-US" dirty="0"/>
              <a:t> </a:t>
            </a:r>
            <a:r>
              <a:rPr lang="en-US" dirty="0" err="1"/>
              <a:t>ada</a:t>
            </a:r>
            <a:r>
              <a:rPr lang="en-US" dirty="0"/>
              <a:t> </a:t>
            </a:r>
            <a:r>
              <a:rPr lang="en-US" dirty="0" err="1"/>
              <a:t>fase</a:t>
            </a:r>
            <a:r>
              <a:rPr lang="en-US" dirty="0"/>
              <a:t> </a:t>
            </a:r>
            <a:r>
              <a:rPr lang="en-US" dirty="0" err="1"/>
              <a:t>kematangan</a:t>
            </a:r>
            <a:r>
              <a:rPr lang="en-US" dirty="0"/>
              <a:t> organ dan hormonal yang </a:t>
            </a:r>
            <a:r>
              <a:rPr lang="en-US" dirty="0" err="1"/>
              <a:t>dipengaruhi</a:t>
            </a:r>
            <a:r>
              <a:rPr lang="en-US" dirty="0"/>
              <a:t> oleh </a:t>
            </a:r>
            <a:r>
              <a:rPr lang="en-US" dirty="0" err="1"/>
              <a:t>usia</a:t>
            </a:r>
            <a:r>
              <a:rPr lang="en-US" dirty="0"/>
              <a:t> (pada </a:t>
            </a:r>
            <a:r>
              <a:rPr lang="en-US" dirty="0" err="1"/>
              <a:t>fase</a:t>
            </a:r>
            <a:r>
              <a:rPr lang="en-US" dirty="0"/>
              <a:t> </a:t>
            </a:r>
            <a:r>
              <a:rPr lang="en-US" dirty="0" err="1"/>
              <a:t>pasca</a:t>
            </a:r>
            <a:r>
              <a:rPr lang="en-US" dirty="0"/>
              <a:t> </a:t>
            </a:r>
            <a:r>
              <a:rPr lang="en-US" dirty="0" err="1"/>
              <a:t>pubertas</a:t>
            </a:r>
            <a:r>
              <a:rPr lang="en-US" dirty="0"/>
              <a:t>/ </a:t>
            </a:r>
            <a:r>
              <a:rPr lang="en-US" dirty="0" err="1"/>
              <a:t>dewasa</a:t>
            </a:r>
            <a:r>
              <a:rPr lang="en-US" dirty="0"/>
              <a:t> </a:t>
            </a:r>
            <a:r>
              <a:rPr lang="en-US" dirty="0" err="1"/>
              <a:t>seseorang</a:t>
            </a:r>
            <a:r>
              <a:rPr lang="en-US" dirty="0"/>
              <a:t> </a:t>
            </a:r>
            <a:r>
              <a:rPr lang="en-US" dirty="0" err="1"/>
              <a:t>baru</a:t>
            </a:r>
            <a:r>
              <a:rPr lang="en-US" dirty="0"/>
              <a:t> </a:t>
            </a:r>
            <a:r>
              <a:rPr lang="en-US" dirty="0" err="1"/>
              <a:t>siap</a:t>
            </a:r>
            <a:r>
              <a:rPr lang="en-US" dirty="0"/>
              <a:t> </a:t>
            </a:r>
            <a:r>
              <a:rPr lang="en-US" dirty="0" err="1"/>
              <a:t>untuk</a:t>
            </a:r>
            <a:r>
              <a:rPr lang="en-US" dirty="0"/>
              <a:t> </a:t>
            </a:r>
            <a:r>
              <a:rPr lang="en-US" dirty="0" err="1"/>
              <a:t>terjadi</a:t>
            </a:r>
            <a:r>
              <a:rPr lang="en-US" dirty="0"/>
              <a:t> </a:t>
            </a:r>
            <a:r>
              <a:rPr lang="en-US" dirty="0" err="1"/>
              <a:t>pembuahan</a:t>
            </a:r>
            <a:r>
              <a:rPr lang="en-US" dirty="0"/>
              <a:t>. </a:t>
            </a:r>
            <a:r>
              <a:rPr lang="en-US" dirty="0" err="1"/>
              <a:t>Menjadi</a:t>
            </a:r>
            <a:r>
              <a:rPr lang="en-US" dirty="0"/>
              <a:t> orang </a:t>
            </a:r>
            <a:r>
              <a:rPr lang="en-US" dirty="0" err="1"/>
              <a:t>tua</a:t>
            </a:r>
            <a:r>
              <a:rPr lang="en-US" dirty="0"/>
              <a:t> juga </a:t>
            </a:r>
            <a:r>
              <a:rPr lang="en-US" dirty="0" err="1"/>
              <a:t>diperlukan</a:t>
            </a:r>
            <a:r>
              <a:rPr lang="en-US" dirty="0"/>
              <a:t> </a:t>
            </a:r>
            <a:r>
              <a:rPr lang="en-US" dirty="0" err="1"/>
              <a:t>kesiapan</a:t>
            </a:r>
            <a:r>
              <a:rPr lang="en-US" dirty="0"/>
              <a:t> </a:t>
            </a:r>
            <a:r>
              <a:rPr lang="en-US" dirty="0" err="1"/>
              <a:t>psikologis</a:t>
            </a:r>
            <a:r>
              <a:rPr lang="en-US" dirty="0"/>
              <a:t> </a:t>
            </a:r>
            <a:r>
              <a:rPr lang="en-US" dirty="0" err="1"/>
              <a:t>sehingga</a:t>
            </a:r>
            <a:r>
              <a:rPr lang="en-US" dirty="0"/>
              <a:t> </a:t>
            </a:r>
            <a:r>
              <a:rPr lang="en-US" dirty="0" err="1"/>
              <a:t>akan</a:t>
            </a:r>
            <a:r>
              <a:rPr lang="en-US" dirty="0"/>
              <a:t> </a:t>
            </a:r>
            <a:r>
              <a:rPr lang="en-US" dirty="0" err="1"/>
              <a:t>kuat</a:t>
            </a:r>
            <a:r>
              <a:rPr lang="en-US" dirty="0"/>
              <a:t> di </a:t>
            </a:r>
            <a:r>
              <a:rPr lang="en-US" dirty="0" err="1"/>
              <a:t>dalam</a:t>
            </a:r>
            <a:r>
              <a:rPr lang="en-US" dirty="0"/>
              <a:t> </a:t>
            </a:r>
            <a:r>
              <a:rPr lang="en-US" dirty="0" err="1"/>
              <a:t>menghadapi</a:t>
            </a:r>
            <a:r>
              <a:rPr lang="en-US" dirty="0"/>
              <a:t> </a:t>
            </a:r>
            <a:r>
              <a:rPr lang="en-US" dirty="0" err="1"/>
              <a:t>permasalahan</a:t>
            </a:r>
            <a:r>
              <a:rPr lang="en-US" dirty="0"/>
              <a:t> yang </a:t>
            </a:r>
            <a:r>
              <a:rPr lang="en-US" dirty="0" err="1"/>
              <a:t>ada</a:t>
            </a:r>
            <a:r>
              <a:rPr lang="en-US" dirty="0"/>
              <a:t>. </a:t>
            </a:r>
            <a:r>
              <a:rPr lang="en-US" dirty="0" err="1"/>
              <a:t>Persiapan</a:t>
            </a:r>
            <a:r>
              <a:rPr lang="en-US" dirty="0"/>
              <a:t> non </a:t>
            </a:r>
            <a:r>
              <a:rPr lang="en-US" dirty="0" err="1"/>
              <a:t>fisik</a:t>
            </a:r>
            <a:r>
              <a:rPr lang="en-US" dirty="0"/>
              <a:t>: </a:t>
            </a:r>
            <a:r>
              <a:rPr lang="en-US" dirty="0" err="1"/>
              <a:t>pekerjaan</a:t>
            </a:r>
            <a:r>
              <a:rPr lang="en-US" dirty="0"/>
              <a:t>, </a:t>
            </a:r>
            <a:r>
              <a:rPr lang="en-US" dirty="0" err="1"/>
              <a:t>finansial</a:t>
            </a:r>
            <a:r>
              <a:rPr lang="en-US" dirty="0"/>
              <a:t>, </a:t>
            </a:r>
            <a:r>
              <a:rPr lang="en-US" dirty="0" err="1"/>
              <a:t>rumah</a:t>
            </a:r>
            <a:r>
              <a:rPr lang="en-US" dirty="0"/>
              <a:t> </a:t>
            </a:r>
            <a:r>
              <a:rPr lang="en-US" dirty="0" err="1"/>
              <a:t>menjadi</a:t>
            </a:r>
            <a:r>
              <a:rPr lang="en-US" dirty="0"/>
              <a:t> factor </a:t>
            </a:r>
            <a:r>
              <a:rPr lang="en-US" dirty="0" err="1"/>
              <a:t>determinan</a:t>
            </a:r>
            <a:r>
              <a:rPr lang="en-US" dirty="0"/>
              <a:t> yang </a:t>
            </a:r>
            <a:r>
              <a:rPr lang="en-US" dirty="0" err="1"/>
              <a:t>penting</a:t>
            </a:r>
            <a:r>
              <a:rPr lang="en-US" dirty="0"/>
              <a:t> yang </a:t>
            </a:r>
            <a:r>
              <a:rPr lang="en-US" dirty="0" err="1"/>
              <a:t>mempengaruhi</a:t>
            </a:r>
            <a:r>
              <a:rPr lang="en-US" dirty="0"/>
              <a:t> </a:t>
            </a:r>
            <a:r>
              <a:rPr lang="en-US" dirty="0" err="1"/>
              <a:t>kesiapan</a:t>
            </a:r>
            <a:r>
              <a:rPr lang="en-US" dirty="0"/>
              <a:t> </a:t>
            </a:r>
            <a:r>
              <a:rPr lang="en-US" dirty="0" err="1"/>
              <a:t>menjadi</a:t>
            </a:r>
            <a:r>
              <a:rPr lang="en-US" dirty="0"/>
              <a:t> orang </a:t>
            </a:r>
            <a:r>
              <a:rPr lang="en-US" dirty="0" err="1"/>
              <a:t>tua</a:t>
            </a:r>
            <a:r>
              <a:rPr lang="en-US" dirty="0"/>
              <a:t>.</a:t>
            </a:r>
            <a:endParaRPr lang="en-ID" dirty="0"/>
          </a:p>
        </p:txBody>
      </p:sp>
      <p:sp>
        <p:nvSpPr>
          <p:cNvPr id="3" name="TextBox 2">
            <a:extLst>
              <a:ext uri="{FF2B5EF4-FFF2-40B4-BE49-F238E27FC236}">
                <a16:creationId xmlns:a16="http://schemas.microsoft.com/office/drawing/2014/main" id="{8CC63D27-713B-244A-B5A5-3102648A65D3}"/>
              </a:ext>
            </a:extLst>
          </p:cNvPr>
          <p:cNvSpPr txBox="1"/>
          <p:nvPr/>
        </p:nvSpPr>
        <p:spPr>
          <a:xfrm>
            <a:off x="2713703" y="5751871"/>
            <a:ext cx="1272143" cy="369332"/>
          </a:xfrm>
          <a:prstGeom prst="rect">
            <a:avLst/>
          </a:prstGeom>
          <a:noFill/>
        </p:spPr>
        <p:txBody>
          <a:bodyPr wrap="none" rtlCol="0">
            <a:spAutoFit/>
          </a:bodyPr>
          <a:lstStyle/>
          <a:p>
            <a:r>
              <a:rPr lang="en-US" dirty="0"/>
              <a:t>Kesimpulan</a:t>
            </a:r>
          </a:p>
        </p:txBody>
      </p:sp>
    </p:spTree>
    <p:extLst>
      <p:ext uri="{BB962C8B-B14F-4D97-AF65-F5344CB8AC3E}">
        <p14:creationId xmlns:p14="http://schemas.microsoft.com/office/powerpoint/2010/main" val="2387584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ARTWORK\UNISA\BRAND BOOK\CDR\__MASTER TEMPLATE\TEMPLATE PPT\JPG\4.png"/>
          <p:cNvPicPr>
            <a:picLocks noChangeAspect="1" noChangeArrowheads="1"/>
          </p:cNvPicPr>
          <p:nvPr/>
        </p:nvPicPr>
        <p:blipFill>
          <a:blip r:embed="rId3"/>
          <a:srcRect/>
          <a:stretch>
            <a:fillRect/>
          </a:stretch>
        </p:blipFill>
        <p:spPr bwMode="auto">
          <a:xfrm>
            <a:off x="3500430" y="2214554"/>
            <a:ext cx="2071702" cy="236364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0E3666-66FD-F547-B8E7-91B1D8FB884C}"/>
              </a:ext>
            </a:extLst>
          </p:cNvPr>
          <p:cNvSpPr txBox="1"/>
          <p:nvPr/>
        </p:nvSpPr>
        <p:spPr>
          <a:xfrm>
            <a:off x="1043608" y="332656"/>
            <a:ext cx="7200800" cy="5122941"/>
          </a:xfrm>
          <a:prstGeom prst="rect">
            <a:avLst/>
          </a:prstGeom>
          <a:noFill/>
        </p:spPr>
        <p:txBody>
          <a:bodyPr wrap="square" rtlCol="0">
            <a:spAutoFit/>
          </a:bodyPr>
          <a:lstStyle/>
          <a:p>
            <a:pPr algn="just">
              <a:lnSpc>
                <a:spcPct val="150000"/>
              </a:lnSpc>
            </a:pPr>
            <a:r>
              <a:rPr lang="en-ID" sz="2000" dirty="0"/>
              <a:t>Kita </a:t>
            </a:r>
            <a:r>
              <a:rPr lang="en-ID" sz="2000" dirty="0" err="1"/>
              <a:t>perlu</a:t>
            </a:r>
            <a:r>
              <a:rPr lang="en-ID" sz="2000" dirty="0"/>
              <a:t> </a:t>
            </a:r>
            <a:r>
              <a:rPr lang="en-ID" sz="2000" dirty="0" err="1"/>
              <a:t>memperkuat</a:t>
            </a:r>
            <a:r>
              <a:rPr lang="en-ID" sz="2000" dirty="0"/>
              <a:t> program </a:t>
            </a:r>
            <a:r>
              <a:rPr lang="en-ID" sz="2000" dirty="0" err="1"/>
              <a:t>kesehatan</a:t>
            </a:r>
            <a:r>
              <a:rPr lang="en-ID" sz="2000" dirty="0"/>
              <a:t> </a:t>
            </a:r>
            <a:r>
              <a:rPr lang="en-ID" sz="2000" dirty="0" err="1"/>
              <a:t>masyarakat</a:t>
            </a:r>
            <a:r>
              <a:rPr lang="en-ID" sz="2000" dirty="0"/>
              <a:t> di </a:t>
            </a:r>
            <a:r>
              <a:rPr lang="en-ID" sz="2000" dirty="0" err="1"/>
              <a:t>seluruh</a:t>
            </a:r>
            <a:r>
              <a:rPr lang="en-ID" sz="2000" dirty="0"/>
              <a:t> </a:t>
            </a:r>
            <a:r>
              <a:rPr lang="en-ID" sz="2000" dirty="0" err="1"/>
              <a:t>siklus</a:t>
            </a:r>
            <a:r>
              <a:rPr lang="en-ID" sz="2000" dirty="0"/>
              <a:t> </a:t>
            </a:r>
            <a:r>
              <a:rPr lang="en-ID" sz="2000" dirty="0" err="1"/>
              <a:t>kehidupan</a:t>
            </a:r>
            <a:r>
              <a:rPr lang="en-ID" sz="2000" dirty="0"/>
              <a:t>. Kita juga </a:t>
            </a:r>
            <a:r>
              <a:rPr lang="en-ID" sz="2000" dirty="0" err="1"/>
              <a:t>perlu</a:t>
            </a:r>
            <a:r>
              <a:rPr lang="en-ID" sz="2000" dirty="0"/>
              <a:t> </a:t>
            </a:r>
            <a:r>
              <a:rPr lang="en-ID" sz="2000" dirty="0" err="1"/>
              <a:t>meningkatkan</a:t>
            </a:r>
            <a:r>
              <a:rPr lang="en-ID" sz="2000" dirty="0"/>
              <a:t> </a:t>
            </a:r>
            <a:r>
              <a:rPr lang="en-ID" sz="2000" dirty="0" err="1"/>
              <a:t>akses</a:t>
            </a:r>
            <a:r>
              <a:rPr lang="en-ID" sz="2000" dirty="0"/>
              <a:t> </a:t>
            </a:r>
            <a:r>
              <a:rPr lang="en-ID" sz="2000" dirty="0" err="1"/>
              <a:t>ke</a:t>
            </a:r>
            <a:r>
              <a:rPr lang="en-ID" sz="2000" dirty="0"/>
              <a:t> </a:t>
            </a:r>
            <a:r>
              <a:rPr lang="en-ID" sz="2000" dirty="0" err="1"/>
              <a:t>layanan</a:t>
            </a:r>
            <a:r>
              <a:rPr lang="en-ID" sz="2000" dirty="0"/>
              <a:t> </a:t>
            </a:r>
            <a:r>
              <a:rPr lang="en-ID" sz="2000" dirty="0" err="1"/>
              <a:t>perawatan</a:t>
            </a:r>
            <a:r>
              <a:rPr lang="en-ID" sz="2000" dirty="0"/>
              <a:t> prenatal yang </a:t>
            </a:r>
            <a:r>
              <a:rPr lang="en-ID" sz="2000" dirty="0" err="1"/>
              <a:t>berkualitas</a:t>
            </a:r>
            <a:r>
              <a:rPr lang="en-ID" sz="2000" dirty="0"/>
              <a:t> </a:t>
            </a:r>
            <a:r>
              <a:rPr lang="en-ID" sz="2000" dirty="0" err="1"/>
              <a:t>baik</a:t>
            </a:r>
            <a:r>
              <a:rPr lang="en-ID" sz="2000" dirty="0"/>
              <a:t>. </a:t>
            </a:r>
            <a:r>
              <a:rPr lang="en-ID" sz="2000" dirty="0" err="1"/>
              <a:t>Selain</a:t>
            </a:r>
            <a:r>
              <a:rPr lang="en-ID" sz="2000" dirty="0"/>
              <a:t> </a:t>
            </a:r>
            <a:r>
              <a:rPr lang="en-ID" sz="2000" dirty="0" err="1"/>
              <a:t>itu</a:t>
            </a:r>
            <a:r>
              <a:rPr lang="en-ID" sz="2000" dirty="0"/>
              <a:t>, </a:t>
            </a:r>
            <a:r>
              <a:rPr lang="en-ID" sz="2000" dirty="0" err="1"/>
              <a:t>ada</a:t>
            </a:r>
            <a:r>
              <a:rPr lang="en-ID" sz="2000" dirty="0"/>
              <a:t> </a:t>
            </a:r>
            <a:r>
              <a:rPr lang="en-ID" sz="2000" dirty="0" err="1"/>
              <a:t>bukti</a:t>
            </a:r>
            <a:r>
              <a:rPr lang="en-ID" sz="2000" dirty="0"/>
              <a:t> yang </a:t>
            </a:r>
            <a:r>
              <a:rPr lang="en-ID" sz="2000" dirty="0" err="1"/>
              <a:t>berkembang</a:t>
            </a:r>
            <a:r>
              <a:rPr lang="en-ID" sz="2000" dirty="0"/>
              <a:t> </a:t>
            </a:r>
            <a:r>
              <a:rPr lang="en-ID" sz="2000" dirty="0" err="1"/>
              <a:t>bahwa</a:t>
            </a:r>
            <a:r>
              <a:rPr lang="en-ID" sz="2000" dirty="0"/>
              <a:t> </a:t>
            </a:r>
            <a:r>
              <a:rPr lang="en-ID" sz="2000" dirty="0" err="1"/>
              <a:t>menjaga</a:t>
            </a:r>
            <a:r>
              <a:rPr lang="en-ID" sz="2000" dirty="0"/>
              <a:t> </a:t>
            </a:r>
            <a:r>
              <a:rPr lang="en-ID" sz="2000" dirty="0" err="1"/>
              <a:t>secara</a:t>
            </a:r>
            <a:r>
              <a:rPr lang="en-ID" sz="2000" dirty="0"/>
              <a:t> </a:t>
            </a:r>
            <a:r>
              <a:rPr lang="en-ID" sz="2000" dirty="0" err="1"/>
              <a:t>kontinum</a:t>
            </a:r>
            <a:r>
              <a:rPr lang="en-ID" sz="2000" dirty="0"/>
              <a:t> </a:t>
            </a:r>
            <a:r>
              <a:rPr lang="en-ID" sz="2000" dirty="0" err="1"/>
              <a:t>kesehatan</a:t>
            </a:r>
            <a:r>
              <a:rPr lang="en-ID" sz="2000" dirty="0"/>
              <a:t>  </a:t>
            </a:r>
            <a:r>
              <a:rPr lang="en-ID" sz="2000" dirty="0" err="1"/>
              <a:t>usia</a:t>
            </a:r>
            <a:r>
              <a:rPr lang="en-ID" sz="2000" dirty="0"/>
              <a:t> </a:t>
            </a:r>
            <a:r>
              <a:rPr lang="en-ID" sz="2000" dirty="0" err="1"/>
              <a:t>ibu</a:t>
            </a:r>
            <a:r>
              <a:rPr lang="en-ID" sz="2000" dirty="0"/>
              <a:t>, </a:t>
            </a:r>
            <a:r>
              <a:rPr lang="en-ID" sz="2000" dirty="0" err="1"/>
              <a:t>bayi</a:t>
            </a:r>
            <a:r>
              <a:rPr lang="en-ID" sz="2000" dirty="0"/>
              <a:t> </a:t>
            </a:r>
            <a:r>
              <a:rPr lang="en-ID" sz="2000" dirty="0" err="1"/>
              <a:t>baru</a:t>
            </a:r>
            <a:r>
              <a:rPr lang="en-ID" sz="2000" dirty="0"/>
              <a:t> </a:t>
            </a:r>
            <a:r>
              <a:rPr lang="en-ID" sz="2000" dirty="0" err="1"/>
              <a:t>lahir</a:t>
            </a:r>
            <a:r>
              <a:rPr lang="en-ID" sz="2000" dirty="0"/>
              <a:t> dan </a:t>
            </a:r>
            <a:r>
              <a:rPr lang="en-ID" sz="2000" dirty="0" err="1"/>
              <a:t>anak</a:t>
            </a:r>
            <a:r>
              <a:rPr lang="en-ID" sz="2000" dirty="0"/>
              <a:t> </a:t>
            </a:r>
            <a:r>
              <a:rPr lang="en-ID" sz="2000" dirty="0" err="1"/>
              <a:t>dengan</a:t>
            </a:r>
            <a:r>
              <a:rPr lang="en-ID" sz="2000" dirty="0"/>
              <a:t> </a:t>
            </a:r>
            <a:r>
              <a:rPr lang="en-ID" sz="2000" dirty="0" err="1"/>
              <a:t>satu</a:t>
            </a:r>
            <a:r>
              <a:rPr lang="en-ID" sz="2000" dirty="0"/>
              <a:t> </a:t>
            </a:r>
            <a:r>
              <a:rPr lang="en-ID" sz="2000" dirty="0" err="1"/>
              <a:t>langkah</a:t>
            </a:r>
            <a:r>
              <a:rPr lang="en-ID" sz="2000" dirty="0"/>
              <a:t> </a:t>
            </a:r>
            <a:r>
              <a:rPr lang="en-ID" sz="2000" dirty="0" err="1"/>
              <a:t>sebelum</a:t>
            </a:r>
            <a:r>
              <a:rPr lang="en-ID" sz="2000" dirty="0"/>
              <a:t> </a:t>
            </a:r>
            <a:r>
              <a:rPr lang="en-ID" sz="2000" dirty="0" err="1"/>
              <a:t>perawatan</a:t>
            </a:r>
            <a:r>
              <a:rPr lang="en-ID" sz="2000" dirty="0"/>
              <a:t> prenatal – </a:t>
            </a:r>
            <a:r>
              <a:rPr lang="en-ID" sz="2000" dirty="0" err="1"/>
              <a:t>yaitu</a:t>
            </a:r>
            <a:r>
              <a:rPr lang="en-ID" sz="2000" dirty="0"/>
              <a:t> </a:t>
            </a:r>
            <a:r>
              <a:rPr lang="en-ID" sz="2000" dirty="0" err="1"/>
              <a:t>sebelum</a:t>
            </a:r>
            <a:r>
              <a:rPr lang="en-ID" sz="2000" dirty="0"/>
              <a:t> </a:t>
            </a:r>
            <a:r>
              <a:rPr lang="en-ID" sz="2000" dirty="0" err="1"/>
              <a:t>kehamilan</a:t>
            </a:r>
            <a:r>
              <a:rPr lang="en-ID" sz="2000" dirty="0"/>
              <a:t> </a:t>
            </a:r>
            <a:r>
              <a:rPr lang="en-ID" sz="2000" dirty="0" err="1"/>
              <a:t>terjadi</a:t>
            </a:r>
            <a:r>
              <a:rPr lang="en-ID" sz="2000" dirty="0"/>
              <a:t> (</a:t>
            </a:r>
            <a:r>
              <a:rPr lang="en-ID" sz="2000" dirty="0" err="1"/>
              <a:t>pra</a:t>
            </a:r>
            <a:r>
              <a:rPr lang="en-ID" sz="2000" dirty="0"/>
              <a:t> </a:t>
            </a:r>
            <a:r>
              <a:rPr lang="en-ID" sz="2000" dirty="0" err="1"/>
              <a:t>konsepsi</a:t>
            </a:r>
            <a:r>
              <a:rPr lang="en-ID" sz="2000" dirty="0"/>
              <a:t>) – </a:t>
            </a:r>
            <a:r>
              <a:rPr lang="en-ID" sz="2000" dirty="0" err="1"/>
              <a:t>dapat</a:t>
            </a:r>
            <a:r>
              <a:rPr lang="en-ID" sz="2000" dirty="0"/>
              <a:t> </a:t>
            </a:r>
            <a:r>
              <a:rPr lang="en-ID" sz="2000" dirty="0" err="1"/>
              <a:t>meningkatkan</a:t>
            </a:r>
            <a:r>
              <a:rPr lang="en-ID" sz="2000" dirty="0"/>
              <a:t> </a:t>
            </a:r>
            <a:r>
              <a:rPr lang="en-ID" sz="2000" dirty="0" err="1"/>
              <a:t>kesejahteraan</a:t>
            </a:r>
            <a:r>
              <a:rPr lang="en-ID" sz="2000" dirty="0"/>
              <a:t> </a:t>
            </a:r>
            <a:r>
              <a:rPr lang="en-ID" sz="2000" dirty="0" err="1"/>
              <a:t>perempuan</a:t>
            </a:r>
            <a:r>
              <a:rPr lang="en-ID" sz="2000" dirty="0"/>
              <a:t> dan </a:t>
            </a:r>
            <a:r>
              <a:rPr lang="en-ID" sz="2000" dirty="0" err="1"/>
              <a:t>pasangan</a:t>
            </a:r>
            <a:r>
              <a:rPr lang="en-ID" sz="2000" dirty="0"/>
              <a:t> dan </a:t>
            </a:r>
            <a:r>
              <a:rPr lang="en-ID" sz="2000" dirty="0" err="1"/>
              <a:t>meningkatkan</a:t>
            </a:r>
            <a:r>
              <a:rPr lang="en-ID" sz="2000" dirty="0"/>
              <a:t> outcome pada </a:t>
            </a:r>
            <a:r>
              <a:rPr lang="en-ID" sz="2000" dirty="0" err="1"/>
              <a:t>kehamilan</a:t>
            </a:r>
            <a:r>
              <a:rPr lang="en-ID" sz="2000" dirty="0"/>
              <a:t> dan </a:t>
            </a:r>
            <a:r>
              <a:rPr lang="en-ID" sz="2000" dirty="0" err="1"/>
              <a:t>kesehatan</a:t>
            </a:r>
            <a:r>
              <a:rPr lang="en-ID" sz="2000" dirty="0"/>
              <a:t> </a:t>
            </a:r>
            <a:r>
              <a:rPr lang="en-ID" sz="2000" dirty="0" err="1"/>
              <a:t>anak</a:t>
            </a:r>
            <a:r>
              <a:rPr lang="en-ID" sz="2000" dirty="0"/>
              <a:t> (</a:t>
            </a:r>
            <a:r>
              <a:rPr lang="en-ID" sz="2000" i="1" dirty="0"/>
              <a:t>Meeting to Develop a Global Consensus on Preconception Care to Reduce Maternal and Childhood Mortality and Morbidity</a:t>
            </a:r>
            <a:r>
              <a:rPr lang="en-ID" sz="2000" dirty="0"/>
              <a:t>, WHO, 2012)</a:t>
            </a:r>
          </a:p>
        </p:txBody>
      </p:sp>
      <p:sp>
        <p:nvSpPr>
          <p:cNvPr id="3" name="TextBox 2">
            <a:extLst>
              <a:ext uri="{FF2B5EF4-FFF2-40B4-BE49-F238E27FC236}">
                <a16:creationId xmlns:a16="http://schemas.microsoft.com/office/drawing/2014/main" id="{B1C6584B-4EA6-0549-A482-0D911738EFF5}"/>
              </a:ext>
            </a:extLst>
          </p:cNvPr>
          <p:cNvSpPr txBox="1"/>
          <p:nvPr/>
        </p:nvSpPr>
        <p:spPr>
          <a:xfrm>
            <a:off x="3209196" y="5796116"/>
            <a:ext cx="1818960" cy="646331"/>
          </a:xfrm>
          <a:prstGeom prst="rect">
            <a:avLst/>
          </a:prstGeom>
          <a:noFill/>
        </p:spPr>
        <p:txBody>
          <a:bodyPr wrap="none" rtlCol="0">
            <a:spAutoFit/>
          </a:bodyPr>
          <a:lstStyle/>
          <a:p>
            <a:r>
              <a:rPr lang="en-US" dirty="0"/>
              <a:t>LATAR BELAKANG</a:t>
            </a:r>
          </a:p>
          <a:p>
            <a:endParaRPr lang="en-US" dirty="0"/>
          </a:p>
        </p:txBody>
      </p:sp>
    </p:spTree>
    <p:extLst>
      <p:ext uri="{BB962C8B-B14F-4D97-AF65-F5344CB8AC3E}">
        <p14:creationId xmlns:p14="http://schemas.microsoft.com/office/powerpoint/2010/main" val="292766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ECCEF9-CA1E-4E4A-9493-77F5F4FBB3D1}"/>
              </a:ext>
            </a:extLst>
          </p:cNvPr>
          <p:cNvSpPr txBox="1"/>
          <p:nvPr/>
        </p:nvSpPr>
        <p:spPr>
          <a:xfrm>
            <a:off x="575556" y="1003110"/>
            <a:ext cx="7992887" cy="4446730"/>
          </a:xfrm>
          <a:prstGeom prst="rect">
            <a:avLst/>
          </a:prstGeom>
          <a:noFill/>
        </p:spPr>
        <p:txBody>
          <a:bodyPr wrap="square" rtlCol="0" anchor="b">
            <a:spAutoFit/>
          </a:bodyPr>
          <a:lstStyle/>
          <a:p>
            <a:pPr marL="285750" indent="-285750" algn="just">
              <a:lnSpc>
                <a:spcPct val="200000"/>
              </a:lnSpc>
              <a:buFont typeface="Arial" panose="020B0604020202020204" pitchFamily="34" charset="0"/>
              <a:buChar char="•"/>
            </a:pPr>
            <a:r>
              <a:rPr lang="en-US" dirty="0" err="1"/>
              <a:t>Pra</a:t>
            </a:r>
            <a:r>
              <a:rPr lang="en-US" dirty="0"/>
              <a:t> </a:t>
            </a:r>
            <a:r>
              <a:rPr lang="en-US" dirty="0" err="1"/>
              <a:t>konsepsi</a:t>
            </a:r>
            <a:r>
              <a:rPr lang="en-US" dirty="0"/>
              <a:t> </a:t>
            </a:r>
            <a:r>
              <a:rPr lang="en-ID" dirty="0" err="1"/>
              <a:t>adalah</a:t>
            </a:r>
            <a:r>
              <a:rPr lang="en-ID" dirty="0"/>
              <a:t> masa </a:t>
            </a:r>
            <a:r>
              <a:rPr lang="en-ID" dirty="0" err="1"/>
              <a:t>sebelum</a:t>
            </a:r>
            <a:r>
              <a:rPr lang="en-ID" dirty="0"/>
              <a:t> </a:t>
            </a:r>
            <a:r>
              <a:rPr lang="en-ID" dirty="0" err="1"/>
              <a:t>terjadi</a:t>
            </a:r>
            <a:r>
              <a:rPr lang="en-ID" dirty="0"/>
              <a:t> </a:t>
            </a:r>
            <a:r>
              <a:rPr lang="en-ID" dirty="0" err="1"/>
              <a:t>kehamilan</a:t>
            </a:r>
            <a:r>
              <a:rPr lang="en-ID" dirty="0"/>
              <a:t> </a:t>
            </a:r>
            <a:r>
              <a:rPr lang="en-ID" dirty="0" err="1"/>
              <a:t>dengan</a:t>
            </a:r>
            <a:r>
              <a:rPr lang="en-ID" dirty="0"/>
              <a:t> </a:t>
            </a:r>
            <a:r>
              <a:rPr lang="en-ID" dirty="0" err="1"/>
              <a:t>rentang</a:t>
            </a:r>
            <a:r>
              <a:rPr lang="en-ID" dirty="0"/>
              <a:t> </a:t>
            </a:r>
            <a:r>
              <a:rPr lang="en-ID" dirty="0" err="1"/>
              <a:t>waktu</a:t>
            </a:r>
            <a:r>
              <a:rPr lang="en-ID" dirty="0"/>
              <a:t> </a:t>
            </a:r>
            <a:r>
              <a:rPr lang="en-ID" dirty="0" err="1"/>
              <a:t>dari</a:t>
            </a:r>
            <a:r>
              <a:rPr lang="en-ID" dirty="0"/>
              <a:t> </a:t>
            </a:r>
            <a:r>
              <a:rPr lang="en-ID" dirty="0" err="1"/>
              <a:t>tiga</a:t>
            </a:r>
            <a:r>
              <a:rPr lang="en-ID" dirty="0"/>
              <a:t> </a:t>
            </a:r>
            <a:r>
              <a:rPr lang="en-ID" dirty="0" err="1"/>
              <a:t>bulan</a:t>
            </a:r>
            <a:r>
              <a:rPr lang="en-ID" dirty="0"/>
              <a:t> </a:t>
            </a:r>
            <a:r>
              <a:rPr lang="en-ID" dirty="0" err="1"/>
              <a:t>hingga</a:t>
            </a:r>
            <a:r>
              <a:rPr lang="en-ID" dirty="0"/>
              <a:t> </a:t>
            </a:r>
            <a:r>
              <a:rPr lang="en-ID" dirty="0" err="1"/>
              <a:t>satu</a:t>
            </a:r>
            <a:r>
              <a:rPr lang="en-ID" dirty="0"/>
              <a:t> </a:t>
            </a:r>
            <a:r>
              <a:rPr lang="en-ID" dirty="0" err="1"/>
              <a:t>tahun</a:t>
            </a:r>
            <a:r>
              <a:rPr lang="en-ID" dirty="0"/>
              <a:t> </a:t>
            </a:r>
            <a:r>
              <a:rPr lang="en-ID" dirty="0" err="1"/>
              <a:t>sebelum</a:t>
            </a:r>
            <a:r>
              <a:rPr lang="en-ID" dirty="0"/>
              <a:t> </a:t>
            </a:r>
            <a:r>
              <a:rPr lang="en-ID" dirty="0" err="1"/>
              <a:t>konsepsi</a:t>
            </a:r>
            <a:r>
              <a:rPr lang="en-ID" dirty="0"/>
              <a:t>.</a:t>
            </a:r>
          </a:p>
          <a:p>
            <a:pPr marL="285750" indent="-285750" algn="just">
              <a:lnSpc>
                <a:spcPct val="200000"/>
              </a:lnSpc>
              <a:buFont typeface="Arial" panose="020B0604020202020204" pitchFamily="34" charset="0"/>
              <a:buChar char="•"/>
            </a:pPr>
            <a:r>
              <a:rPr lang="en-US" dirty="0"/>
              <a:t>Kesehatan </a:t>
            </a:r>
            <a:r>
              <a:rPr lang="en-US" dirty="0" err="1"/>
              <a:t>pra</a:t>
            </a:r>
            <a:r>
              <a:rPr lang="en-US" dirty="0"/>
              <a:t> </a:t>
            </a:r>
            <a:r>
              <a:rPr lang="en-US" dirty="0" err="1"/>
              <a:t>konsepsi</a:t>
            </a:r>
            <a:r>
              <a:rPr lang="en-US" dirty="0"/>
              <a:t> </a:t>
            </a:r>
            <a:r>
              <a:rPr lang="en-US" dirty="0" err="1"/>
              <a:t>penting</a:t>
            </a:r>
            <a:r>
              <a:rPr lang="en-US" dirty="0"/>
              <a:t> </a:t>
            </a:r>
            <a:r>
              <a:rPr lang="en-US" dirty="0" err="1"/>
              <a:t>untuk</a:t>
            </a:r>
            <a:r>
              <a:rPr lang="en-US" dirty="0"/>
              <a:t> </a:t>
            </a:r>
            <a:r>
              <a:rPr lang="en-US" dirty="0" err="1"/>
              <a:t>dipelajari</a:t>
            </a:r>
            <a:r>
              <a:rPr lang="en-US" dirty="0"/>
              <a:t> </a:t>
            </a:r>
            <a:r>
              <a:rPr lang="en-US" dirty="0" err="1"/>
              <a:t>karena</a:t>
            </a:r>
            <a:r>
              <a:rPr lang="en-US" dirty="0"/>
              <a:t> </a:t>
            </a:r>
            <a:r>
              <a:rPr lang="en-US" dirty="0" err="1"/>
              <a:t>untuk</a:t>
            </a:r>
            <a:r>
              <a:rPr lang="en-US" dirty="0"/>
              <a:t> </a:t>
            </a:r>
            <a:r>
              <a:rPr lang="en-US" dirty="0" err="1"/>
              <a:t>mengetahui</a:t>
            </a:r>
            <a:r>
              <a:rPr lang="en-US" dirty="0"/>
              <a:t> </a:t>
            </a:r>
            <a:r>
              <a:rPr lang="en-US" dirty="0" err="1"/>
              <a:t>kesehatan</a:t>
            </a:r>
            <a:r>
              <a:rPr lang="en-US" dirty="0"/>
              <a:t> </a:t>
            </a:r>
            <a:r>
              <a:rPr lang="en-US" dirty="0" err="1"/>
              <a:t>sebelum</a:t>
            </a:r>
            <a:r>
              <a:rPr lang="en-US" dirty="0"/>
              <a:t> </a:t>
            </a:r>
            <a:r>
              <a:rPr lang="en-US" dirty="0" err="1"/>
              <a:t>terjadi</a:t>
            </a:r>
            <a:r>
              <a:rPr lang="en-US" dirty="0"/>
              <a:t> </a:t>
            </a:r>
            <a:r>
              <a:rPr lang="en-US" dirty="0" err="1"/>
              <a:t>pembuahan</a:t>
            </a:r>
            <a:r>
              <a:rPr lang="en-US" dirty="0"/>
              <a:t>, </a:t>
            </a:r>
            <a:r>
              <a:rPr lang="en-US" dirty="0" err="1"/>
              <a:t>sekalipun</a:t>
            </a:r>
            <a:r>
              <a:rPr lang="en-US" dirty="0"/>
              <a:t> pada </a:t>
            </a:r>
            <a:r>
              <a:rPr lang="en-US" dirty="0" err="1"/>
              <a:t>perempuan</a:t>
            </a:r>
            <a:r>
              <a:rPr lang="en-US" dirty="0"/>
              <a:t> yang </a:t>
            </a:r>
            <a:r>
              <a:rPr lang="en-US" dirty="0" err="1"/>
              <a:t>mengalami</a:t>
            </a:r>
            <a:r>
              <a:rPr lang="en-US" dirty="0"/>
              <a:t> </a:t>
            </a:r>
            <a:r>
              <a:rPr lang="en-US" dirty="0" err="1"/>
              <a:t>kehamilan</a:t>
            </a:r>
            <a:r>
              <a:rPr lang="en-US" dirty="0"/>
              <a:t> yang </a:t>
            </a:r>
            <a:r>
              <a:rPr lang="en-US" dirty="0" err="1"/>
              <a:t>tidak</a:t>
            </a:r>
            <a:r>
              <a:rPr lang="en-US" dirty="0"/>
              <a:t> </a:t>
            </a:r>
            <a:r>
              <a:rPr lang="en-US" dirty="0" err="1"/>
              <a:t>diinginkan</a:t>
            </a:r>
            <a:r>
              <a:rPr lang="en-US" dirty="0"/>
              <a:t>.</a:t>
            </a:r>
          </a:p>
          <a:p>
            <a:pPr marL="285750" indent="-285750" algn="just">
              <a:lnSpc>
                <a:spcPct val="200000"/>
              </a:lnSpc>
              <a:buFont typeface="Arial" panose="020B0604020202020204" pitchFamily="34" charset="0"/>
              <a:buChar char="•"/>
            </a:pPr>
            <a:r>
              <a:rPr lang="en-US" dirty="0" err="1"/>
              <a:t>Pelayanan</a:t>
            </a:r>
            <a:r>
              <a:rPr lang="en-US" dirty="0"/>
              <a:t> </a:t>
            </a:r>
            <a:r>
              <a:rPr lang="en-US" dirty="0" err="1"/>
              <a:t>kesehatan</a:t>
            </a:r>
            <a:r>
              <a:rPr lang="en-US" dirty="0"/>
              <a:t> </a:t>
            </a:r>
            <a:r>
              <a:rPr lang="en-US" dirty="0" err="1"/>
              <a:t>untuk</a:t>
            </a:r>
            <a:r>
              <a:rPr lang="en-US" dirty="0"/>
              <a:t> </a:t>
            </a:r>
            <a:r>
              <a:rPr lang="en-US" dirty="0" err="1"/>
              <a:t>mempersiapkan</a:t>
            </a:r>
            <a:r>
              <a:rPr lang="en-US" dirty="0"/>
              <a:t> </a:t>
            </a:r>
            <a:r>
              <a:rPr lang="en-US" dirty="0" err="1"/>
              <a:t>kehamilan</a:t>
            </a:r>
            <a:r>
              <a:rPr lang="en-US" dirty="0"/>
              <a:t> pada </a:t>
            </a:r>
            <a:r>
              <a:rPr lang="en-US" dirty="0" err="1"/>
              <a:t>perempuan</a:t>
            </a:r>
            <a:r>
              <a:rPr lang="en-US" dirty="0"/>
              <a:t> </a:t>
            </a:r>
            <a:r>
              <a:rPr lang="en-US" dirty="0" err="1"/>
              <a:t>diatur</a:t>
            </a:r>
            <a:r>
              <a:rPr lang="en-US" dirty="0"/>
              <a:t> </a:t>
            </a:r>
            <a:r>
              <a:rPr lang="en-US" dirty="0" err="1"/>
              <a:t>dalam</a:t>
            </a:r>
            <a:r>
              <a:rPr lang="en-US" dirty="0"/>
              <a:t> PMK No 97 </a:t>
            </a:r>
            <a:r>
              <a:rPr lang="en-US" dirty="0" err="1"/>
              <a:t>Tahun</a:t>
            </a:r>
            <a:r>
              <a:rPr lang="en-US" dirty="0"/>
              <a:t> 2014 yang </a:t>
            </a:r>
            <a:r>
              <a:rPr lang="en-US" dirty="0" err="1"/>
              <a:t>memiliki</a:t>
            </a:r>
            <a:r>
              <a:rPr lang="en-US" dirty="0"/>
              <a:t> </a:t>
            </a:r>
            <a:r>
              <a:rPr lang="en-US" dirty="0" err="1"/>
              <a:t>sasaran</a:t>
            </a:r>
            <a:r>
              <a:rPr lang="en-US" dirty="0"/>
              <a:t> </a:t>
            </a:r>
            <a:r>
              <a:rPr lang="en-US" dirty="0" err="1"/>
              <a:t>kepada</a:t>
            </a:r>
            <a:r>
              <a:rPr lang="en-US" dirty="0"/>
              <a:t> </a:t>
            </a:r>
            <a:r>
              <a:rPr lang="en-US" dirty="0" err="1"/>
              <a:t>remaja</a:t>
            </a:r>
            <a:r>
              <a:rPr lang="en-US" dirty="0"/>
              <a:t>, </a:t>
            </a:r>
            <a:r>
              <a:rPr lang="en-US" dirty="0" err="1"/>
              <a:t>calon</a:t>
            </a:r>
            <a:r>
              <a:rPr lang="en-US" dirty="0"/>
              <a:t> </a:t>
            </a:r>
            <a:r>
              <a:rPr lang="en-US" dirty="0" err="1"/>
              <a:t>pengantin</a:t>
            </a:r>
            <a:r>
              <a:rPr lang="en-US" dirty="0"/>
              <a:t> dan </a:t>
            </a:r>
            <a:r>
              <a:rPr lang="en-US" dirty="0" err="1"/>
              <a:t>pasangan</a:t>
            </a:r>
            <a:r>
              <a:rPr lang="en-US" dirty="0"/>
              <a:t> </a:t>
            </a:r>
            <a:r>
              <a:rPr lang="en-US" dirty="0" err="1"/>
              <a:t>usia</a:t>
            </a:r>
            <a:r>
              <a:rPr lang="en-US" dirty="0"/>
              <a:t> </a:t>
            </a:r>
            <a:r>
              <a:rPr lang="en-US" dirty="0" err="1"/>
              <a:t>subur</a:t>
            </a:r>
            <a:r>
              <a:rPr lang="en-US" dirty="0"/>
              <a:t>.</a:t>
            </a:r>
          </a:p>
        </p:txBody>
      </p:sp>
      <p:sp>
        <p:nvSpPr>
          <p:cNvPr id="3" name="TextBox 2">
            <a:extLst>
              <a:ext uri="{FF2B5EF4-FFF2-40B4-BE49-F238E27FC236}">
                <a16:creationId xmlns:a16="http://schemas.microsoft.com/office/drawing/2014/main" id="{9677B789-0E1C-6E4F-BCF0-54C49452619A}"/>
              </a:ext>
            </a:extLst>
          </p:cNvPr>
          <p:cNvSpPr txBox="1"/>
          <p:nvPr/>
        </p:nvSpPr>
        <p:spPr>
          <a:xfrm>
            <a:off x="1179871" y="5309419"/>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3E703502-C9BA-964C-9A5E-75447BBBB7D5}"/>
              </a:ext>
            </a:extLst>
          </p:cNvPr>
          <p:cNvSpPr txBox="1"/>
          <p:nvPr/>
        </p:nvSpPr>
        <p:spPr>
          <a:xfrm>
            <a:off x="1691680" y="5781989"/>
            <a:ext cx="4515403" cy="369332"/>
          </a:xfrm>
          <a:prstGeom prst="rect">
            <a:avLst/>
          </a:prstGeom>
          <a:noFill/>
        </p:spPr>
        <p:txBody>
          <a:bodyPr wrap="none" rtlCol="0">
            <a:spAutoFit/>
          </a:bodyPr>
          <a:lstStyle/>
          <a:p>
            <a:r>
              <a:rPr lang="en-US" b="1" dirty="0" err="1"/>
              <a:t>Pengertian</a:t>
            </a:r>
            <a:r>
              <a:rPr lang="en-US" b="1" dirty="0"/>
              <a:t> </a:t>
            </a:r>
            <a:r>
              <a:rPr lang="en-US" b="1" dirty="0" err="1"/>
              <a:t>pra</a:t>
            </a:r>
            <a:r>
              <a:rPr lang="en-US" b="1" dirty="0"/>
              <a:t> </a:t>
            </a:r>
            <a:r>
              <a:rPr lang="en-US" b="1" dirty="0" err="1"/>
              <a:t>konsepsi</a:t>
            </a:r>
            <a:r>
              <a:rPr lang="en-US" b="1" dirty="0"/>
              <a:t> dan </a:t>
            </a:r>
            <a:r>
              <a:rPr lang="en-US" b="1" dirty="0" err="1"/>
              <a:t>dasar</a:t>
            </a:r>
            <a:r>
              <a:rPr lang="en-US" b="1" dirty="0"/>
              <a:t> </a:t>
            </a:r>
            <a:r>
              <a:rPr lang="en-US" b="1" dirty="0" err="1"/>
              <a:t>hukumnya</a:t>
            </a:r>
            <a:endParaRPr lang="en-US" b="1" dirty="0"/>
          </a:p>
        </p:txBody>
      </p:sp>
    </p:spTree>
    <p:extLst>
      <p:ext uri="{BB962C8B-B14F-4D97-AF65-F5344CB8AC3E}">
        <p14:creationId xmlns:p14="http://schemas.microsoft.com/office/powerpoint/2010/main" val="133223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654F3-1B73-6A45-93A1-B75F89BFCEBD}"/>
              </a:ext>
            </a:extLst>
          </p:cNvPr>
          <p:cNvSpPr txBox="1"/>
          <p:nvPr/>
        </p:nvSpPr>
        <p:spPr>
          <a:xfrm>
            <a:off x="683568" y="1386348"/>
            <a:ext cx="7848871" cy="2784737"/>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en-US" dirty="0" err="1"/>
              <a:t>Perubahan</a:t>
            </a:r>
            <a:r>
              <a:rPr lang="en-US" dirty="0"/>
              <a:t> </a:t>
            </a:r>
            <a:r>
              <a:rPr lang="en-US" dirty="0" err="1"/>
              <a:t>fisiologi</a:t>
            </a:r>
            <a:r>
              <a:rPr lang="en-US" dirty="0"/>
              <a:t> </a:t>
            </a:r>
            <a:r>
              <a:rPr lang="en-US" dirty="0" err="1"/>
              <a:t>adalah</a:t>
            </a:r>
            <a:r>
              <a:rPr lang="en-US" dirty="0"/>
              <a:t> </a:t>
            </a:r>
            <a:r>
              <a:rPr lang="en-ID" b="1" dirty="0" err="1"/>
              <a:t>fisiologi</a:t>
            </a:r>
            <a:r>
              <a:rPr lang="en-ID" i="1" dirty="0"/>
              <a:t>/</a:t>
            </a:r>
            <a:r>
              <a:rPr lang="en-ID" i="1" dirty="0" err="1"/>
              <a:t>fi·si·o·lo·gi</a:t>
            </a:r>
            <a:r>
              <a:rPr lang="en-ID" i="1" dirty="0"/>
              <a:t>/</a:t>
            </a:r>
            <a:r>
              <a:rPr lang="en-ID" dirty="0"/>
              <a:t> </a:t>
            </a:r>
            <a:r>
              <a:rPr lang="en-ID" i="1" dirty="0"/>
              <a:t>n</a:t>
            </a:r>
            <a:r>
              <a:rPr lang="en-ID" dirty="0"/>
              <a:t> </a:t>
            </a:r>
            <a:r>
              <a:rPr lang="en-ID" dirty="0" err="1"/>
              <a:t>cabang</a:t>
            </a:r>
            <a:r>
              <a:rPr lang="en-ID" dirty="0"/>
              <a:t> </a:t>
            </a:r>
            <a:r>
              <a:rPr lang="en-ID" dirty="0" err="1"/>
              <a:t>biologi</a:t>
            </a:r>
            <a:r>
              <a:rPr lang="en-ID" dirty="0"/>
              <a:t> yang </a:t>
            </a:r>
            <a:r>
              <a:rPr lang="en-ID" dirty="0" err="1"/>
              <a:t>berkaitan</a:t>
            </a:r>
            <a:r>
              <a:rPr lang="en-ID" dirty="0"/>
              <a:t> </a:t>
            </a:r>
            <a:r>
              <a:rPr lang="en-ID" dirty="0" err="1"/>
              <a:t>dengan</a:t>
            </a:r>
            <a:r>
              <a:rPr lang="en-ID" dirty="0"/>
              <a:t> </a:t>
            </a:r>
            <a:r>
              <a:rPr lang="en-ID" dirty="0" err="1"/>
              <a:t>fungsi</a:t>
            </a:r>
            <a:r>
              <a:rPr lang="en-ID" dirty="0"/>
              <a:t> dan </a:t>
            </a:r>
            <a:r>
              <a:rPr lang="en-ID" dirty="0" err="1"/>
              <a:t>kegiatan</a:t>
            </a:r>
            <a:r>
              <a:rPr lang="en-ID" dirty="0"/>
              <a:t> </a:t>
            </a:r>
            <a:r>
              <a:rPr lang="en-ID" dirty="0" err="1"/>
              <a:t>kehidupan</a:t>
            </a:r>
            <a:r>
              <a:rPr lang="en-ID" dirty="0"/>
              <a:t> </a:t>
            </a:r>
            <a:r>
              <a:rPr lang="en-ID" dirty="0" err="1"/>
              <a:t>atau</a:t>
            </a:r>
            <a:r>
              <a:rPr lang="en-ID" dirty="0"/>
              <a:t> </a:t>
            </a:r>
            <a:r>
              <a:rPr lang="en-ID" dirty="0" err="1"/>
              <a:t>zat</a:t>
            </a:r>
            <a:r>
              <a:rPr lang="en-ID" dirty="0"/>
              <a:t> </a:t>
            </a:r>
            <a:r>
              <a:rPr lang="en-ID" dirty="0" err="1"/>
              <a:t>hidup</a:t>
            </a:r>
            <a:r>
              <a:rPr lang="en-ID" dirty="0"/>
              <a:t> (organ, </a:t>
            </a:r>
            <a:r>
              <a:rPr lang="en-ID" dirty="0" err="1"/>
              <a:t>jaringan</a:t>
            </a:r>
            <a:r>
              <a:rPr lang="en-ID" dirty="0"/>
              <a:t>, </a:t>
            </a:r>
            <a:r>
              <a:rPr lang="en-ID" dirty="0" err="1"/>
              <a:t>atau</a:t>
            </a:r>
            <a:r>
              <a:rPr lang="en-ID" dirty="0"/>
              <a:t> </a:t>
            </a:r>
            <a:r>
              <a:rPr lang="en-ID" dirty="0" err="1"/>
              <a:t>sel</a:t>
            </a:r>
            <a:r>
              <a:rPr lang="en-ID" dirty="0"/>
              <a:t>); </a:t>
            </a:r>
            <a:r>
              <a:rPr lang="en-ID" dirty="0" err="1"/>
              <a:t>ilmu</a:t>
            </a:r>
            <a:r>
              <a:rPr lang="en-ID" dirty="0"/>
              <a:t> </a:t>
            </a:r>
            <a:r>
              <a:rPr lang="en-ID" dirty="0" err="1"/>
              <a:t>faal</a:t>
            </a:r>
            <a:r>
              <a:rPr lang="en-ID" dirty="0"/>
              <a:t> (</a:t>
            </a:r>
            <a:r>
              <a:rPr lang="en-ID" dirty="0">
                <a:hlinkClick r:id="rId2"/>
              </a:rPr>
              <a:t>https://kbbi.web.id/fisiologi</a:t>
            </a:r>
            <a:r>
              <a:rPr lang="en-ID" dirty="0"/>
              <a:t>), </a:t>
            </a:r>
            <a:r>
              <a:rPr lang="en-ID" dirty="0" err="1"/>
              <a:t>sehingga</a:t>
            </a:r>
            <a:r>
              <a:rPr lang="en-ID" dirty="0"/>
              <a:t> </a:t>
            </a:r>
            <a:r>
              <a:rPr lang="en-ID" dirty="0" err="1"/>
              <a:t>perubahan</a:t>
            </a:r>
            <a:r>
              <a:rPr lang="en-ID" dirty="0"/>
              <a:t> </a:t>
            </a:r>
            <a:r>
              <a:rPr lang="en-ID" dirty="0" err="1"/>
              <a:t>fisiologi</a:t>
            </a:r>
            <a:r>
              <a:rPr lang="en-ID" dirty="0"/>
              <a:t> </a:t>
            </a:r>
            <a:r>
              <a:rPr lang="en-ID" dirty="0" err="1"/>
              <a:t>adalah</a:t>
            </a:r>
            <a:r>
              <a:rPr lang="en-ID" dirty="0"/>
              <a:t> </a:t>
            </a:r>
            <a:r>
              <a:rPr lang="en-ID" dirty="0" err="1"/>
              <a:t>perubahan</a:t>
            </a:r>
            <a:r>
              <a:rPr lang="en-ID" dirty="0"/>
              <a:t> pada </a:t>
            </a:r>
            <a:r>
              <a:rPr lang="en-ID" dirty="0" err="1"/>
              <a:t>fisik</a:t>
            </a:r>
            <a:r>
              <a:rPr lang="en-ID" dirty="0"/>
              <a:t>. </a:t>
            </a:r>
            <a:endParaRPr lang="en-US" dirty="0"/>
          </a:p>
          <a:p>
            <a:pPr algn="just">
              <a:lnSpc>
                <a:spcPct val="200000"/>
              </a:lnSpc>
            </a:pPr>
            <a:endParaRPr lang="en-US" dirty="0"/>
          </a:p>
        </p:txBody>
      </p:sp>
    </p:spTree>
    <p:extLst>
      <p:ext uri="{BB962C8B-B14F-4D97-AF65-F5344CB8AC3E}">
        <p14:creationId xmlns:p14="http://schemas.microsoft.com/office/powerpoint/2010/main" val="1213317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395536" y="288076"/>
            <a:ext cx="7776864" cy="6281848"/>
          </a:xfrm>
          <a:prstGeom prst="rect">
            <a:avLst/>
          </a:prstGeom>
          <a:noFill/>
        </p:spPr>
        <p:txBody>
          <a:bodyPr wrap="square" rtlCol="0">
            <a:spAutoFit/>
          </a:bodyPr>
          <a:lstStyle/>
          <a:p>
            <a:pPr algn="just">
              <a:lnSpc>
                <a:spcPct val="150000"/>
              </a:lnSpc>
            </a:pPr>
            <a:r>
              <a:rPr lang="en-US" dirty="0"/>
              <a:t>M</a:t>
            </a:r>
            <a:r>
              <a:rPr lang="en-ID" dirty="0" err="1"/>
              <a:t>asa</a:t>
            </a:r>
            <a:r>
              <a:rPr lang="en-ID" dirty="0"/>
              <a:t> </a:t>
            </a:r>
            <a:r>
              <a:rPr lang="en-ID" dirty="0" err="1"/>
              <a:t>puber</a:t>
            </a:r>
            <a:r>
              <a:rPr lang="en-ID" dirty="0"/>
              <a:t> </a:t>
            </a:r>
            <a:r>
              <a:rPr lang="en-ID" dirty="0" err="1"/>
              <a:t>terjadi</a:t>
            </a:r>
            <a:r>
              <a:rPr lang="en-ID" dirty="0"/>
              <a:t> </a:t>
            </a:r>
            <a:r>
              <a:rPr lang="en-ID" dirty="0" err="1"/>
              <a:t>secara</a:t>
            </a:r>
            <a:r>
              <a:rPr lang="en-ID" dirty="0"/>
              <a:t> </a:t>
            </a:r>
            <a:r>
              <a:rPr lang="en-ID" dirty="0" err="1"/>
              <a:t>bertahap</a:t>
            </a:r>
            <a:r>
              <a:rPr lang="en-ID" dirty="0"/>
              <a:t>, </a:t>
            </a:r>
            <a:r>
              <a:rPr lang="en-ID" dirty="0" err="1"/>
              <a:t>yaitu</a:t>
            </a:r>
            <a:r>
              <a:rPr lang="en-ID" dirty="0"/>
              <a:t> : </a:t>
            </a:r>
          </a:p>
          <a:p>
            <a:pPr marL="342900" indent="-342900" algn="just">
              <a:lnSpc>
                <a:spcPct val="150000"/>
              </a:lnSpc>
              <a:buFont typeface="+mj-lt"/>
              <a:buAutoNum type="arabicPeriod"/>
            </a:pPr>
            <a:r>
              <a:rPr lang="id-ID" dirty="0"/>
              <a:t>Tahap Prapubertas Tahap ini disebut juga tahap pematangan yaitu pada satu atau dua terakhir masa kanak-kanak. Pada masa ini anak dianggap sebagai ”prapuber”, sehingga ia tidak disebut seorang anak dan tidak pula seorang remaja. Pada tahap ini, ciri-ciri seks sekunder mulai tampak, namun organ-organ reproduksinya belum berkembang secara sempurna. </a:t>
            </a:r>
            <a:endParaRPr lang="en-ID" dirty="0"/>
          </a:p>
          <a:p>
            <a:pPr marL="342900" indent="-342900" algn="just">
              <a:lnSpc>
                <a:spcPct val="150000"/>
              </a:lnSpc>
              <a:buFont typeface="+mj-lt"/>
              <a:buAutoNum type="arabicPeriod"/>
            </a:pPr>
            <a:r>
              <a:rPr lang="id-ID" dirty="0"/>
              <a:t>Tahap Puber Tahap ini disebut juga tahap matang, yaitu terjadi pada garis antara masa kanak - kanak dan masa remaja. Pada tahap ini, kriteria kematangan seksual mulai muncul. Pada anak perempuan terjadi haid pertama dan pada anak laki - laki terjadi mimpi basah pertama kali. Dan mulai berkembang ciri - ciri seks sekunder dan sel - sel diproduksi dalam organ - organ seks. </a:t>
            </a:r>
            <a:endParaRPr lang="en-ID" sz="1600" dirty="0"/>
          </a:p>
          <a:p>
            <a:pPr marL="342900" indent="-342900" algn="just">
              <a:lnSpc>
                <a:spcPct val="150000"/>
              </a:lnSpc>
              <a:buFont typeface="+mj-lt"/>
              <a:buAutoNum type="arabicPeriod"/>
            </a:pPr>
            <a:r>
              <a:rPr lang="id-ID" dirty="0"/>
              <a:t>Tahap </a:t>
            </a:r>
            <a:r>
              <a:rPr lang="id-ID" dirty="0" err="1"/>
              <a:t>Pascapuber</a:t>
            </a:r>
            <a:r>
              <a:rPr lang="id-ID" dirty="0"/>
              <a:t> Pada tahap ini menyatu dengan tahun pertama dan kedua masa remaja. Pada tahap ini ciri -ciri seks sekunder sudah berkembang dengan baik dan organ-organ seks juga berfungsi secara matang. </a:t>
            </a:r>
            <a:endParaRPr lang="en-ID" sz="1600" dirty="0"/>
          </a:p>
        </p:txBody>
      </p:sp>
    </p:spTree>
    <p:extLst>
      <p:ext uri="{BB962C8B-B14F-4D97-AF65-F5344CB8AC3E}">
        <p14:creationId xmlns:p14="http://schemas.microsoft.com/office/powerpoint/2010/main" val="345263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179512" y="752168"/>
            <a:ext cx="8424936" cy="5909310"/>
          </a:xfrm>
          <a:prstGeom prst="rect">
            <a:avLst/>
          </a:prstGeom>
          <a:noFill/>
        </p:spPr>
        <p:txBody>
          <a:bodyPr wrap="square" rtlCol="0">
            <a:spAutoFit/>
          </a:bodyPr>
          <a:lstStyle/>
          <a:p>
            <a:r>
              <a:rPr lang="en-US" dirty="0"/>
              <a:t>T</a:t>
            </a:r>
            <a:r>
              <a:rPr lang="id-ID" dirty="0"/>
              <a:t>iga hal yang menjadi penyebab masa puber, yaitu : </a:t>
            </a:r>
            <a:endParaRPr lang="en-ID" dirty="0"/>
          </a:p>
          <a:p>
            <a:pPr marL="800100" lvl="1" indent="-342900" algn="just">
              <a:buFont typeface="+mj-lt"/>
              <a:buAutoNum type="arabicPeriod"/>
            </a:pPr>
            <a:r>
              <a:rPr lang="id-ID" dirty="0"/>
              <a:t>Peran kelenjar </a:t>
            </a:r>
            <a:r>
              <a:rPr lang="id-ID" dirty="0" err="1"/>
              <a:t>pituitary</a:t>
            </a:r>
            <a:r>
              <a:rPr lang="id-ID" dirty="0"/>
              <a:t> Kelenjar </a:t>
            </a:r>
            <a:r>
              <a:rPr lang="id-ID" dirty="0" err="1"/>
              <a:t>pituitary</a:t>
            </a:r>
            <a:r>
              <a:rPr lang="id-ID" dirty="0"/>
              <a:t> memproduksi dua hormon, yaitu hormon pertumbuhan yang berpengaruh dalam menentukan besarnya individu, hormon gonadotropik yang merangsang gonad untuk meningkatkan aktivitasnya. Sebelum datangnya masa puber, jumlah hormon gonadotropik bertambah secara bertahap, demikian pula kepekaan gonad terhadap hormon gonadotropik. Dalam keadaan itulah terjadinya perubahan-perubahan masa puber. </a:t>
            </a:r>
            <a:endParaRPr lang="en-ID" sz="1600" dirty="0"/>
          </a:p>
          <a:p>
            <a:pPr marL="800100" lvl="1" indent="-342900" algn="just">
              <a:buFont typeface="+mj-lt"/>
              <a:buAutoNum type="arabicPeriod"/>
            </a:pPr>
            <a:r>
              <a:rPr lang="id-ID" dirty="0"/>
              <a:t>Peranan Gonad Seiring pertumbuhan dan perkembangan gonad, bertambah besarlah organ-organ seks, yaitu ciri-ciri seks primer dan fungsinya pun menjadi matang. Begitu pula ciri-ciri seks sekunder seperti berkembangnya rambut kemaluan. </a:t>
            </a:r>
            <a:endParaRPr lang="en-ID" sz="1600" dirty="0"/>
          </a:p>
          <a:p>
            <a:pPr marL="800100" lvl="1" indent="-342900" algn="just">
              <a:buFont typeface="+mj-lt"/>
              <a:buAutoNum type="arabicPeriod"/>
            </a:pPr>
            <a:r>
              <a:rPr lang="id-ID" dirty="0"/>
              <a:t>Interaksi kelenjar </a:t>
            </a:r>
            <a:r>
              <a:rPr lang="id-ID" dirty="0" err="1"/>
              <a:t>pituitary</a:t>
            </a:r>
            <a:r>
              <a:rPr lang="id-ID" dirty="0"/>
              <a:t> dan gonad Hormon yang telah diproduksi gonad, yang telah dirangsang oleh hormon gonadotropik yang diproduksi oleh kelenjar </a:t>
            </a:r>
            <a:r>
              <a:rPr lang="id-ID" dirty="0" err="1"/>
              <a:t>pituitary</a:t>
            </a:r>
            <a:r>
              <a:rPr lang="id-ID" dirty="0"/>
              <a:t>, kemudian bereaksi terhadap kelenjar ini dan secara berangsur-angsur mengakibatkan penurunan jumlah kromosom hormon pertumbuhan yang diproduksi sehingga menjadikan proses pertumbuhan terhenti. Interaksi antara hormon gonadotropik dan gonad terus berlangsung sepanjang kehidupan reproduksi individu, kemudian berkurang secara perlahan saat wanita mendekati menopause</a:t>
            </a:r>
            <a:r>
              <a:rPr lang="en-US" dirty="0"/>
              <a:t>. </a:t>
            </a:r>
          </a:p>
          <a:p>
            <a:pPr lvl="1" algn="just"/>
            <a:r>
              <a:rPr lang="en-US" dirty="0"/>
              <a:t>(</a:t>
            </a:r>
            <a:r>
              <a:rPr lang="en-US" u="sng" dirty="0">
                <a:hlinkClick r:id="rId2"/>
              </a:rPr>
              <a:t>http://www.jtptunimus-gdl-trimutfika-6017-2-babii.pdf</a:t>
            </a:r>
            <a:r>
              <a:rPr lang="en-US" dirty="0"/>
              <a:t>) .</a:t>
            </a:r>
            <a:endParaRPr lang="en-ID" sz="1600" dirty="0"/>
          </a:p>
        </p:txBody>
      </p:sp>
    </p:spTree>
    <p:extLst>
      <p:ext uri="{BB962C8B-B14F-4D97-AF65-F5344CB8AC3E}">
        <p14:creationId xmlns:p14="http://schemas.microsoft.com/office/powerpoint/2010/main" val="72608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6C665-EEE4-F840-9CAA-CD6BB8782AFB}"/>
              </a:ext>
            </a:extLst>
          </p:cNvPr>
          <p:cNvSpPr txBox="1"/>
          <p:nvPr/>
        </p:nvSpPr>
        <p:spPr>
          <a:xfrm>
            <a:off x="179512" y="752168"/>
            <a:ext cx="8424936" cy="5909310"/>
          </a:xfrm>
          <a:prstGeom prst="rect">
            <a:avLst/>
          </a:prstGeom>
          <a:noFill/>
        </p:spPr>
        <p:txBody>
          <a:bodyPr wrap="square" rtlCol="0">
            <a:spAutoFit/>
          </a:bodyPr>
          <a:lstStyle/>
          <a:p>
            <a:r>
              <a:rPr lang="en-US" dirty="0"/>
              <a:t>T</a:t>
            </a:r>
            <a:r>
              <a:rPr lang="id-ID" dirty="0"/>
              <a:t>iga hal yang menjadi penyebab masa puber, yaitu : </a:t>
            </a:r>
            <a:endParaRPr lang="en-ID" dirty="0"/>
          </a:p>
          <a:p>
            <a:pPr marL="800100" lvl="1" indent="-342900" algn="just">
              <a:buFont typeface="+mj-lt"/>
              <a:buAutoNum type="arabicPeriod"/>
            </a:pPr>
            <a:r>
              <a:rPr lang="id-ID" dirty="0"/>
              <a:t>Peran kelenjar </a:t>
            </a:r>
            <a:r>
              <a:rPr lang="id-ID" dirty="0" err="1"/>
              <a:t>pituitary</a:t>
            </a:r>
            <a:r>
              <a:rPr lang="id-ID" dirty="0"/>
              <a:t> Kelenjar </a:t>
            </a:r>
            <a:r>
              <a:rPr lang="id-ID" dirty="0" err="1"/>
              <a:t>pituitary</a:t>
            </a:r>
            <a:r>
              <a:rPr lang="id-ID" dirty="0"/>
              <a:t> memproduksi dua hormon, yaitu hormon pertumbuhan yang berpengaruh dalam menentukan besarnya individu, hormon gonadotropik yang merangsang gonad untuk meningkatkan aktivitasnya. Sebelum datangnya masa puber, jumlah hormon gonadotropik bertambah secara bertahap, demikian pula kepekaan gonad terhadap hormon gonadotropik. Dalam keadaan itulah terjadinya perubahan-perubahan masa puber. </a:t>
            </a:r>
            <a:endParaRPr lang="en-ID" sz="1600" dirty="0"/>
          </a:p>
          <a:p>
            <a:pPr marL="800100" lvl="1" indent="-342900" algn="just">
              <a:buFont typeface="+mj-lt"/>
              <a:buAutoNum type="arabicPeriod"/>
            </a:pPr>
            <a:r>
              <a:rPr lang="id-ID" dirty="0"/>
              <a:t>Peranan Gonad Seiring pertumbuhan dan perkembangan gonad, bertambah besarlah organ-organ seks, yaitu ciri-ciri seks primer dan fungsinya pun menjadi matang. Begitu pula ciri-ciri seks sekunder seperti berkembangnya rambut kemaluan. </a:t>
            </a:r>
            <a:endParaRPr lang="en-ID" sz="1600" dirty="0"/>
          </a:p>
          <a:p>
            <a:pPr marL="800100" lvl="1" indent="-342900" algn="just">
              <a:buFont typeface="+mj-lt"/>
              <a:buAutoNum type="arabicPeriod"/>
            </a:pPr>
            <a:r>
              <a:rPr lang="id-ID" dirty="0"/>
              <a:t>Interaksi kelenjar </a:t>
            </a:r>
            <a:r>
              <a:rPr lang="id-ID" dirty="0" err="1"/>
              <a:t>pituitary</a:t>
            </a:r>
            <a:r>
              <a:rPr lang="id-ID" dirty="0"/>
              <a:t> dan gonad Hormon yang telah diproduksi gonad, yang telah dirangsang oleh hormon gonadotropik yang diproduksi oleh kelenjar </a:t>
            </a:r>
            <a:r>
              <a:rPr lang="id-ID" dirty="0" err="1"/>
              <a:t>pituitary</a:t>
            </a:r>
            <a:r>
              <a:rPr lang="id-ID" dirty="0"/>
              <a:t>, kemudian bereaksi terhadap kelenjar ini dan secara berangsur-angsur mengakibatkan penurunan jumlah kromosom hormon pertumbuhan yang diproduksi sehingga menjadikan proses pertumbuhan terhenti. Interaksi antara hormon gonadotropik dan gonad terus berlangsung sepanjang kehidupan reproduksi individu, kemudian berkurang secara perlahan saat wanita mendekati menopause</a:t>
            </a:r>
            <a:r>
              <a:rPr lang="en-US" dirty="0"/>
              <a:t>. </a:t>
            </a:r>
          </a:p>
          <a:p>
            <a:pPr lvl="1" algn="just"/>
            <a:r>
              <a:rPr lang="en-US" dirty="0"/>
              <a:t>(</a:t>
            </a:r>
            <a:r>
              <a:rPr lang="en-US" u="sng" dirty="0">
                <a:hlinkClick r:id="rId2"/>
              </a:rPr>
              <a:t>http://www.jtptunimus-gdl-trimutfika-6017-2-babii.pdf</a:t>
            </a:r>
            <a:r>
              <a:rPr lang="en-US" dirty="0"/>
              <a:t>) .</a:t>
            </a:r>
            <a:endParaRPr lang="en-ID" sz="1600" dirty="0"/>
          </a:p>
        </p:txBody>
      </p:sp>
    </p:spTree>
    <p:extLst>
      <p:ext uri="{BB962C8B-B14F-4D97-AF65-F5344CB8AC3E}">
        <p14:creationId xmlns:p14="http://schemas.microsoft.com/office/powerpoint/2010/main" val="2017115364"/>
      </p:ext>
    </p:extLst>
  </p:cSld>
  <p:clrMapOvr>
    <a:masterClrMapping/>
  </p:clrMapOvr>
</p:sld>
</file>

<file path=ppt/theme/theme1.xml><?xml version="1.0" encoding="utf-8"?>
<a:theme xmlns:a="http://schemas.openxmlformats.org/drawingml/2006/main" name="Presentation UNISA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UNISA_01</Template>
  <TotalTime>491</TotalTime>
  <Words>3348</Words>
  <Application>Microsoft Macintosh PowerPoint</Application>
  <PresentationFormat>On-screen Show (4:3)</PresentationFormat>
  <Paragraphs>143</Paragraphs>
  <Slides>32</Slides>
  <Notes>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32</vt:i4>
      </vt:variant>
    </vt:vector>
  </HeadingPairs>
  <TitlesOfParts>
    <vt:vector size="37" baseType="lpstr">
      <vt:lpstr>Arial</vt:lpstr>
      <vt:lpstr>Calibri</vt:lpstr>
      <vt:lpstr>Presentation UNISA_01</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Microsoft Office User</cp:lastModifiedBy>
  <cp:revision>15</cp:revision>
  <dcterms:created xsi:type="dcterms:W3CDTF">2018-06-25T02:53:09Z</dcterms:created>
  <dcterms:modified xsi:type="dcterms:W3CDTF">2021-10-08T07:35:34Z</dcterms:modified>
</cp:coreProperties>
</file>