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14"/>
  </p:notesMasterIdLst>
  <p:sldIdLst>
    <p:sldId id="256" r:id="rId2"/>
    <p:sldId id="274" r:id="rId3"/>
    <p:sldId id="264" r:id="rId4"/>
    <p:sldId id="270" r:id="rId5"/>
    <p:sldId id="271" r:id="rId6"/>
    <p:sldId id="272" r:id="rId7"/>
    <p:sldId id="260" r:id="rId8"/>
    <p:sldId id="261" r:id="rId9"/>
    <p:sldId id="262" r:id="rId10"/>
    <p:sldId id="263" r:id="rId11"/>
    <p:sldId id="269" r:id="rId12"/>
    <p:sldId id="2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986"/>
  </p:normalViewPr>
  <p:slideViewPr>
    <p:cSldViewPr snapToGrid="0" snapToObjects="1">
      <p:cViewPr>
        <p:scale>
          <a:sx n="86" d="100"/>
          <a:sy n="86" d="100"/>
        </p:scale>
        <p:origin x="1592" y="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80F91-9CD4-4C4B-AB2F-A534E73B9A02}" type="datetimeFigureOut">
              <a:rPr lang="en-US" smtClean="0"/>
              <a:t>2/22/21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F2FF5-5904-1E4A-A700-6F647855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529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ketik</a:t>
            </a:r>
            <a:r>
              <a:rPr lang="en-US" dirty="0" smtClean="0"/>
              <a:t>, </a:t>
            </a:r>
            <a:r>
              <a:rPr lang="en-US" dirty="0" err="1" smtClean="0"/>
              <a:t>mesin</a:t>
            </a:r>
            <a:r>
              <a:rPr lang="en-US" dirty="0" smtClean="0"/>
              <a:t> print </a:t>
            </a:r>
            <a:r>
              <a:rPr lang="en-US" dirty="0" err="1" smtClean="0"/>
              <a:t>pertama</a:t>
            </a:r>
            <a:r>
              <a:rPr lang="en-US" dirty="0" smtClean="0"/>
              <a:t>, </a:t>
            </a:r>
            <a:r>
              <a:rPr lang="en-US" dirty="0" err="1" smtClean="0"/>
              <a:t>teknologi</a:t>
            </a:r>
            <a:r>
              <a:rPr lang="en-US" dirty="0" smtClean="0"/>
              <a:t> photocopy, </a:t>
            </a:r>
            <a:r>
              <a:rPr lang="en-US" dirty="0" err="1" smtClean="0"/>
              <a:t>higga</a:t>
            </a:r>
            <a:r>
              <a:rPr lang="en-US" dirty="0" smtClean="0"/>
              <a:t> </a:t>
            </a:r>
            <a:r>
              <a:rPr lang="en-US" dirty="0" err="1" smtClean="0"/>
              <a:t>pemanfaatan</a:t>
            </a:r>
            <a:r>
              <a:rPr lang="en-US" dirty="0" smtClean="0"/>
              <a:t> computer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mencetak</a:t>
            </a:r>
            <a:r>
              <a:rPr lang="en-US" dirty="0" smtClean="0"/>
              <a:t>; </a:t>
            </a:r>
            <a:r>
              <a:rPr lang="en-US" dirty="0" err="1" smtClean="0"/>
              <a:t>majalah</a:t>
            </a:r>
            <a:r>
              <a:rPr lang="en-US" dirty="0" smtClean="0"/>
              <a:t>,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kabar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tampilan</a:t>
            </a:r>
            <a:r>
              <a:rPr lang="en-US" dirty="0" smtClean="0"/>
              <a:t> on line di internet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2. </a:t>
            </a:r>
            <a:r>
              <a:rPr lang="en-US" dirty="0" err="1" smtClean="0"/>
              <a:t>Dengan</a:t>
            </a:r>
            <a:r>
              <a:rPr lang="en-US" baseline="0" dirty="0" smtClean="0"/>
              <a:t> 3g,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short message services 160 </a:t>
            </a:r>
            <a:r>
              <a:rPr lang="en-US" baseline="0" dirty="0" err="1" smtClean="0"/>
              <a:t>karakter</a:t>
            </a: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3. </a:t>
            </a:r>
            <a:r>
              <a:rPr lang="en-US" baseline="0" dirty="0" err="1" smtClean="0"/>
              <a:t>Ditengah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perkembangan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teknologi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lainnya</a:t>
            </a:r>
            <a:r>
              <a:rPr lang="en-US" baseline="0" dirty="0" smtClean="0"/>
              <a:t> radio </a:t>
            </a:r>
            <a:r>
              <a:rPr lang="en-US" baseline="0" dirty="0" err="1" smtClean="0"/>
              <a:t>masih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eksis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karena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keunikanya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cepat</a:t>
            </a:r>
            <a:r>
              <a:rPr lang="en-US" baseline="0" dirty="0" smtClean="0"/>
              <a:t>, yang </a:t>
            </a:r>
            <a:r>
              <a:rPr lang="en-US" baseline="0" dirty="0" err="1" smtClean="0"/>
              <a:t>sulit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diikuti</a:t>
            </a:r>
            <a:r>
              <a:rPr lang="en-US" baseline="0" dirty="0" smtClean="0"/>
              <a:t> media </a:t>
            </a:r>
            <a:r>
              <a:rPr lang="en-US" baseline="0" dirty="0" err="1" smtClean="0"/>
              <a:t>massa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lainnya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berbekal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ponsel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seorang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penyiar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langsung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menyiapkan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sebuah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informasi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tertentu</a:t>
            </a: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Menciptakan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imajinasi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pendengarkan</a:t>
            </a:r>
            <a:r>
              <a:rPr lang="en-US" baseline="0" dirty="0" smtClean="0"/>
              <a:t> , </a:t>
            </a:r>
            <a:r>
              <a:rPr lang="en-US" baseline="0" dirty="0" err="1" smtClean="0"/>
              <a:t>kepiawaoian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sorang</a:t>
            </a:r>
            <a:r>
              <a:rPr lang="en-US" baseline="0" dirty="0" smtClean="0"/>
              <a:t> reporter </a:t>
            </a:r>
            <a:r>
              <a:rPr lang="en-US" baseline="0" dirty="0" err="1" smtClean="0"/>
              <a:t>mampu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membawa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pendengar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seolah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dibawa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loakasi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dimana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tsb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berlangsung</a:t>
            </a: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Tanpa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batas</a:t>
            </a:r>
            <a:r>
              <a:rPr lang="en-US" baseline="0" dirty="0" smtClean="0"/>
              <a:t>; </a:t>
            </a:r>
            <a:r>
              <a:rPr lang="en-US" baseline="0" dirty="0" err="1" smtClean="0"/>
              <a:t>keluasan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jangkauan</a:t>
            </a:r>
            <a:r>
              <a:rPr lang="en-US" baseline="0" dirty="0" smtClean="0"/>
              <a:t>  </a:t>
            </a:r>
            <a:r>
              <a:rPr lang="en-US" baseline="0" dirty="0" err="1" smtClean="0"/>
              <a:t>tanpa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memperdulikan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geografis</a:t>
            </a: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Murah,bisa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dinikmati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sambil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melakukan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kegiatan</a:t>
            </a:r>
            <a:r>
              <a:rPr lang="en-US" baseline="0" dirty="0" smtClean="0"/>
              <a:t> lain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4. </a:t>
            </a:r>
            <a:r>
              <a:rPr lang="en-US" baseline="0" dirty="0" err="1" smtClean="0"/>
              <a:t>Berkembangnya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jumlah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stasiun</a:t>
            </a:r>
            <a:r>
              <a:rPr lang="en-US" baseline="0" dirty="0" smtClean="0"/>
              <a:t> ; di </a:t>
            </a:r>
            <a:r>
              <a:rPr lang="en-US" baseline="0" dirty="0" err="1" smtClean="0"/>
              <a:t>indonesia</a:t>
            </a:r>
            <a:r>
              <a:rPr lang="en-US" baseline="0" dirty="0" smtClean="0"/>
              <a:t> awal2 </a:t>
            </a:r>
            <a:r>
              <a:rPr lang="en-US" baseline="0" dirty="0" err="1" smtClean="0"/>
              <a:t>hanya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tvri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kemudian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berkembang</a:t>
            </a:r>
            <a:r>
              <a:rPr lang="en-US" baseline="0" dirty="0" smtClean="0"/>
              <a:t> dg </a:t>
            </a:r>
            <a:r>
              <a:rPr lang="en-US" baseline="0" dirty="0" err="1" smtClean="0"/>
              <a:t>lahirnya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swasta</a:t>
            </a:r>
            <a:r>
              <a:rPr lang="en-US" baseline="0" dirty="0" smtClean="0"/>
              <a:t> RCTI </a:t>
            </a:r>
            <a:r>
              <a:rPr lang="en-US" baseline="0" dirty="0" err="1" smtClean="0"/>
              <a:t>dsb</a:t>
            </a: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5. </a:t>
            </a:r>
            <a:r>
              <a:rPr lang="en-US" baseline="0" dirty="0" err="1" smtClean="0"/>
              <a:t>Penemuan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komputer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sesungguhnya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revolusi</a:t>
            </a:r>
            <a:r>
              <a:rPr lang="en-US" baseline="0" dirty="0" smtClean="0"/>
              <a:t> di </a:t>
            </a:r>
            <a:r>
              <a:rPr lang="en-US" baseline="0" dirty="0" err="1" smtClean="0"/>
              <a:t>bdg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komputer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dibagi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tahap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yaitu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tahun</a:t>
            </a:r>
            <a:r>
              <a:rPr lang="en-US" baseline="0" dirty="0" smtClean="0"/>
              <a:t> 1943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percobaan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pertama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oleh</a:t>
            </a:r>
            <a:r>
              <a:rPr lang="en-US" baseline="0" dirty="0" smtClean="0"/>
              <a:t> Thomas Watson </a:t>
            </a:r>
            <a:r>
              <a:rPr lang="en-US" baseline="0" dirty="0" err="1" smtClean="0"/>
              <a:t>penemu</a:t>
            </a:r>
            <a:r>
              <a:rPr lang="en-US" baseline="0" dirty="0" smtClean="0"/>
              <a:t> IBM, 1967 </a:t>
            </a:r>
            <a:r>
              <a:rPr lang="en-US" baseline="0" dirty="0" err="1" smtClean="0"/>
              <a:t>iBM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dipatenkan</a:t>
            </a:r>
            <a:r>
              <a:rPr lang="en-US" baseline="0" dirty="0" smtClean="0"/>
              <a:t>, 1977 ken </a:t>
            </a:r>
            <a:r>
              <a:rPr lang="en-US" baseline="0" dirty="0" err="1" smtClean="0"/>
              <a:t>olsen</a:t>
            </a:r>
            <a:r>
              <a:rPr lang="en-US" baseline="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F2FF5-5904-1E4A-A700-6F647855C99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41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Konsekuensinya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kemajuan</a:t>
            </a:r>
            <a:r>
              <a:rPr lang="en-US" baseline="0" dirty="0" smtClean="0"/>
              <a:t> TI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mempengaruhi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bagaimana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pemerintahan</a:t>
            </a:r>
            <a:r>
              <a:rPr lang="en-US" baseline="0" dirty="0" smtClean="0"/>
              <a:t> di masa modern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harus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bersikap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secara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benar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efektif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mereposisikan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peranannya</a:t>
            </a:r>
            <a:r>
              <a:rPr lang="en-US" baseline="0" dirty="0" smtClean="0"/>
              <a:t> d </a:t>
            </a:r>
          </a:p>
          <a:p>
            <a:r>
              <a:rPr lang="en-US" baseline="0" dirty="0" err="1" smtClean="0"/>
              <a:t>goalam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melayani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publik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Good governance </a:t>
            </a:r>
            <a:r>
              <a:rPr lang="en-US" baseline="0" dirty="0" err="1" smtClean="0"/>
              <a:t>salah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cirinya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transparansi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dibangun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arus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infomrasi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bebas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dimana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seluruh</a:t>
            </a:r>
            <a:r>
              <a:rPr lang="en-US" baseline="0" dirty="0" smtClean="0"/>
              <a:t> proses </a:t>
            </a:r>
            <a:r>
              <a:rPr lang="en-US" baseline="0" dirty="0" err="1" smtClean="0"/>
              <a:t>pemerintahan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informasinya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diakses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oleh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semua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pihak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berkepentingan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Sehingga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diperlukan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sarana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komunikasi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menjadmin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kelancaran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informasi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antara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pemerintah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masyarakat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dunia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usaha</a:t>
            </a:r>
            <a:r>
              <a:rPr lang="en-US" baseline="0" dirty="0" smtClean="0"/>
              <a:t>. . Yang </a:t>
            </a:r>
            <a:r>
              <a:rPr lang="en-US" baseline="0" dirty="0" err="1" smtClean="0"/>
              <a:t>dimana</a:t>
            </a:r>
            <a:r>
              <a:rPr lang="en-US" baseline="0" dirty="0" smtClean="0"/>
              <a:t> dg </a:t>
            </a:r>
            <a:r>
              <a:rPr lang="en-US" baseline="0" dirty="0" err="1" smtClean="0"/>
              <a:t>egov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diyaikini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memmperbaiki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pengelolaan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permerintah</a:t>
            </a:r>
            <a:r>
              <a:rPr lang="en-US" baseline="0" dirty="0" smtClean="0"/>
              <a:t> di Indonesia. </a:t>
            </a:r>
            <a:r>
              <a:rPr lang="en-US" baseline="0" dirty="0" err="1" smtClean="0"/>
              <a:t>Maraknya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korupsi</a:t>
            </a:r>
            <a:r>
              <a:rPr lang="en-US" baseline="0" dirty="0" smtClean="0"/>
              <a:t> di </a:t>
            </a:r>
            <a:r>
              <a:rPr lang="en-US" baseline="0" dirty="0" err="1" smtClean="0"/>
              <a:t>indonesia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rendahnya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kepercayaan</a:t>
            </a:r>
            <a:r>
              <a:rPr lang="en-US" baseline="0" dirty="0" smtClean="0"/>
              <a:t> investor </a:t>
            </a:r>
            <a:r>
              <a:rPr lang="en-US" baseline="0" dirty="0" err="1" smtClean="0"/>
              <a:t>asing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menunjukkan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rendahnya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kualitas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manajemen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pemrintahan</a:t>
            </a:r>
            <a:r>
              <a:rPr lang="en-US" baseline="0" dirty="0" smtClean="0"/>
              <a:t> di </a:t>
            </a:r>
            <a:r>
              <a:rPr lang="en-US" baseline="0" dirty="0" err="1" smtClean="0"/>
              <a:t>indonesia</a:t>
            </a:r>
            <a:r>
              <a:rPr lang="en-US" baseline="0" dirty="0" smtClean="0"/>
              <a:t>.  </a:t>
            </a:r>
            <a:r>
              <a:rPr lang="en-US" baseline="0" dirty="0" err="1" smtClean="0"/>
              <a:t>Sehingga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jika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dilakukan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gov</a:t>
            </a:r>
            <a:r>
              <a:rPr lang="en-US" baseline="0" dirty="0" smtClean="0"/>
              <a:t>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F2FF5-5904-1E4A-A700-6F647855C99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74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 </a:t>
            </a:r>
            <a:r>
              <a:rPr lang="en-US" dirty="0" err="1" smtClean="0"/>
              <a:t>pihak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dijelaskan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bahwa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gov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didefinisikan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sebagai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penggunaan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teknologi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informasi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membuka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pemerintah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infomrasi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pemerintah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rangka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berbagai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informasi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denmi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kemanfaatna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publik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memungkinkan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terjadinya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transaksi</a:t>
            </a:r>
            <a:r>
              <a:rPr lang="en-US" baseline="0" dirty="0" smtClean="0"/>
              <a:t> online 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mendorong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pelaksanan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demokrasi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F2FF5-5904-1E4A-A700-6F647855C99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42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F2FF5-5904-1E4A-A700-6F647855C99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317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F2FF5-5904-1E4A-A700-6F647855C99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3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0DD7AB7-902A-E343-9437-F8B7BAA2FE39}" type="datetimeFigureOut">
              <a:rPr lang="en-US" smtClean="0"/>
              <a:t>2/22/21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C83377F9-5427-5C42-BC1E-E02C5C2E2D93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8785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D7AB7-902A-E343-9437-F8B7BAA2FE39}" type="datetimeFigureOut">
              <a:rPr lang="en-US" smtClean="0"/>
              <a:t>2/22/21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77F9-5427-5C42-BC1E-E02C5C2E2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90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0DD7AB7-902A-E343-9437-F8B7BAA2FE39}" type="datetimeFigureOut">
              <a:rPr lang="en-US" smtClean="0"/>
              <a:t>2/22/21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C83377F9-5427-5C42-BC1E-E02C5C2E2D9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984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D7AB7-902A-E343-9437-F8B7BAA2FE39}" type="datetimeFigureOut">
              <a:rPr lang="en-US" smtClean="0"/>
              <a:t>2/22/21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77F9-5427-5C42-BC1E-E02C5C2E2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37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0DD7AB7-902A-E343-9437-F8B7BAA2FE39}" type="datetimeFigureOut">
              <a:rPr lang="en-US" smtClean="0"/>
              <a:t>2/22/21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83377F9-5427-5C42-BC1E-E02C5C2E2D9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631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D7AB7-902A-E343-9437-F8B7BAA2FE39}" type="datetimeFigureOut">
              <a:rPr lang="en-US" smtClean="0"/>
              <a:t>2/22/21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77F9-5427-5C42-BC1E-E02C5C2E2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53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D7AB7-902A-E343-9437-F8B7BAA2FE39}" type="datetimeFigureOut">
              <a:rPr lang="en-US" smtClean="0"/>
              <a:t>2/22/21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77F9-5427-5C42-BC1E-E02C5C2E2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26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D7AB7-902A-E343-9437-F8B7BAA2FE39}" type="datetimeFigureOut">
              <a:rPr lang="en-US" smtClean="0"/>
              <a:t>2/22/21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77F9-5427-5C42-BC1E-E02C5C2E2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7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D7AB7-902A-E343-9437-F8B7BAA2FE39}" type="datetimeFigureOut">
              <a:rPr lang="en-US" smtClean="0"/>
              <a:t>2/22/21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77F9-5427-5C42-BC1E-E02C5C2E2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0127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0DD7AB7-902A-E343-9437-F8B7BAA2FE39}" type="datetimeFigureOut">
              <a:rPr lang="en-US" smtClean="0"/>
              <a:t>2/22/21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C83377F9-5427-5C42-BC1E-E02C5C2E2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19016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0DD7AB7-902A-E343-9437-F8B7BAA2FE39}" type="datetimeFigureOut">
              <a:rPr lang="en-US" smtClean="0"/>
              <a:t>2/22/21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C83377F9-5427-5C42-BC1E-E02C5C2E2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98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0DD7AB7-902A-E343-9437-F8B7BAA2FE39}" type="datetimeFigureOut">
              <a:rPr lang="en-US" smtClean="0"/>
              <a:t>2/22/21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83377F9-5427-5C42-BC1E-E02C5C2E2D9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666992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GOVERNANSI DIGITAL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2698687"/>
            <a:ext cx="3793678" cy="1037760"/>
          </a:xfrm>
        </p:spPr>
        <p:txBody>
          <a:bodyPr/>
          <a:lstStyle/>
          <a:p>
            <a:r>
              <a:rPr lang="en-US" dirty="0" smtClean="0"/>
              <a:t>REVOLUSI TI, </a:t>
            </a:r>
            <a:r>
              <a:rPr lang="en-US" smtClean="0"/>
              <a:t>KONSEP DAN MANFAAT GOVERNANSI DIGITAL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20752" y="4856813"/>
            <a:ext cx="327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ERNI SAHARUDDIN, </a:t>
            </a:r>
            <a:r>
              <a:rPr lang="en-US" dirty="0" err="1" smtClean="0">
                <a:solidFill>
                  <a:schemeClr val="bg1"/>
                </a:solidFill>
              </a:rPr>
              <a:t>S.Sos</a:t>
            </a:r>
            <a:r>
              <a:rPr lang="en-US" dirty="0" smtClean="0">
                <a:solidFill>
                  <a:schemeClr val="bg1"/>
                </a:solidFill>
              </a:rPr>
              <a:t>., MPA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964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495" y="0"/>
            <a:ext cx="11053010" cy="762000"/>
          </a:xfrm>
          <a:solidFill>
            <a:srgbClr val="00206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 smtClean="0"/>
              <a:t>MANFAAT GOVERNANSI DIGITAL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516" y="914401"/>
            <a:ext cx="11053010" cy="5791200"/>
          </a:xfrm>
        </p:spPr>
        <p:txBody>
          <a:bodyPr>
            <a:noAutofit/>
          </a:bodyPr>
          <a:lstStyle/>
          <a:p>
            <a:pPr algn="just">
              <a:buFont typeface="+mj-lt"/>
              <a:buAutoNum type="arabicPeriod"/>
            </a:pPr>
            <a:r>
              <a:rPr lang="en-US" b="1" i="1" dirty="0" err="1"/>
              <a:t>Peningkatan</a:t>
            </a:r>
            <a:r>
              <a:rPr lang="en-US" b="1" i="1" dirty="0"/>
              <a:t> </a:t>
            </a:r>
            <a:r>
              <a:rPr lang="en-US" b="1" i="1" dirty="0" err="1"/>
              <a:t>efisiensi</a:t>
            </a:r>
            <a:r>
              <a:rPr lang="en-US" b="1" i="1" dirty="0"/>
              <a:t>, </a:t>
            </a:r>
            <a:r>
              <a:rPr lang="en-US" b="1" i="1" dirty="0" err="1"/>
              <a:t>kenyamanan</a:t>
            </a:r>
            <a:r>
              <a:rPr lang="en-US" b="1" i="1" dirty="0"/>
              <a:t>, </a:t>
            </a:r>
            <a:r>
              <a:rPr lang="en-US" b="1" i="1" dirty="0" err="1"/>
              <a:t>serta</a:t>
            </a:r>
            <a:r>
              <a:rPr lang="en-US" b="1" i="1" dirty="0"/>
              <a:t> </a:t>
            </a:r>
            <a:r>
              <a:rPr lang="en-US" b="1" i="1" dirty="0" err="1"/>
              <a:t>aksesibilitas</a:t>
            </a:r>
            <a:r>
              <a:rPr lang="en-US" b="1" i="1" dirty="0"/>
              <a:t> yang </a:t>
            </a:r>
            <a:r>
              <a:rPr lang="en-US" b="1" i="1" dirty="0" err="1"/>
              <a:t>lebih</a:t>
            </a:r>
            <a:r>
              <a:rPr lang="en-US" b="1" i="1" dirty="0"/>
              <a:t> </a:t>
            </a:r>
            <a:r>
              <a:rPr lang="en-US" b="1" i="1" dirty="0" err="1"/>
              <a:t>baik</a:t>
            </a:r>
            <a:r>
              <a:rPr lang="en-US" b="1" i="1" dirty="0"/>
              <a:t> </a:t>
            </a:r>
            <a:r>
              <a:rPr lang="en-US" b="1" i="1" dirty="0" err="1"/>
              <a:t>dari</a:t>
            </a:r>
            <a:r>
              <a:rPr lang="en-US" b="1" i="1" dirty="0"/>
              <a:t> </a:t>
            </a:r>
            <a:r>
              <a:rPr lang="en-US" b="1" i="1" dirty="0" err="1"/>
              <a:t>pelayanan</a:t>
            </a:r>
            <a:r>
              <a:rPr lang="en-US" b="1" i="1" dirty="0"/>
              <a:t> </a:t>
            </a:r>
            <a:r>
              <a:rPr lang="en-US" b="1" i="1" dirty="0" err="1"/>
              <a:t>publik</a:t>
            </a:r>
            <a:r>
              <a:rPr lang="en-US" b="1" i="1" dirty="0"/>
              <a:t>.</a:t>
            </a:r>
            <a:endParaRPr lang="en-US" b="1" dirty="0"/>
          </a:p>
          <a:p>
            <a:pPr algn="just">
              <a:buFont typeface="+mj-lt"/>
              <a:buAutoNum type="arabicPeriod"/>
            </a:pPr>
            <a:r>
              <a:rPr lang="en-US" b="1" dirty="0" err="1"/>
              <a:t>Memperbaiki</a:t>
            </a:r>
            <a:r>
              <a:rPr lang="en-US" b="1" dirty="0"/>
              <a:t> </a:t>
            </a:r>
            <a:r>
              <a:rPr lang="en-US" b="1" dirty="0" err="1"/>
              <a:t>kualitas</a:t>
            </a:r>
            <a:r>
              <a:rPr lang="en-US" b="1" dirty="0"/>
              <a:t> </a:t>
            </a:r>
            <a:r>
              <a:rPr lang="en-US" b="1" dirty="0" err="1"/>
              <a:t>pelayanan</a:t>
            </a:r>
            <a:r>
              <a:rPr lang="en-US" b="1" dirty="0"/>
              <a:t> </a:t>
            </a:r>
            <a:r>
              <a:rPr lang="en-US" b="1" dirty="0" err="1"/>
              <a:t>pemerintah</a:t>
            </a:r>
            <a:r>
              <a:rPr lang="en-US" b="1" dirty="0"/>
              <a:t> </a:t>
            </a:r>
            <a:r>
              <a:rPr lang="en-US" b="1" dirty="0" err="1"/>
              <a:t>kepada</a:t>
            </a:r>
            <a:r>
              <a:rPr lang="en-US" b="1" dirty="0"/>
              <a:t> </a:t>
            </a:r>
            <a:r>
              <a:rPr lang="en-US" b="1" dirty="0" err="1"/>
              <a:t>publik</a:t>
            </a:r>
            <a:r>
              <a:rPr lang="en-US" b="1" dirty="0"/>
              <a:t>. </a:t>
            </a:r>
          </a:p>
          <a:p>
            <a:pPr algn="just">
              <a:buFont typeface="+mj-lt"/>
              <a:buAutoNum type="arabicPeriod"/>
            </a:pPr>
            <a:r>
              <a:rPr lang="en-US" b="1" dirty="0" err="1"/>
              <a:t>Meningkatkan</a:t>
            </a:r>
            <a:r>
              <a:rPr lang="en-US" b="1" dirty="0"/>
              <a:t> </a:t>
            </a:r>
            <a:r>
              <a:rPr lang="en-US" b="1" dirty="0" err="1"/>
              <a:t>transparansi</a:t>
            </a:r>
            <a:r>
              <a:rPr lang="en-US" b="1" dirty="0"/>
              <a:t>, </a:t>
            </a:r>
            <a:r>
              <a:rPr lang="en-US" b="1" dirty="0" err="1"/>
              <a:t>kontrol</a:t>
            </a:r>
            <a:r>
              <a:rPr lang="en-US" b="1" dirty="0"/>
              <a:t>,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akuntabilitas</a:t>
            </a:r>
            <a:r>
              <a:rPr lang="en-US" b="1" dirty="0"/>
              <a:t> </a:t>
            </a:r>
            <a:r>
              <a:rPr lang="en-US" b="1" dirty="0" err="1"/>
              <a:t>penyelenggaraan</a:t>
            </a:r>
            <a:r>
              <a:rPr lang="en-US" b="1" dirty="0"/>
              <a:t> </a:t>
            </a:r>
            <a:r>
              <a:rPr lang="en-US" b="1" dirty="0" err="1"/>
              <a:t>pemerintahan</a:t>
            </a:r>
            <a:r>
              <a:rPr lang="en-US" b="1" dirty="0"/>
              <a:t>. </a:t>
            </a:r>
          </a:p>
          <a:p>
            <a:pPr algn="just">
              <a:buFont typeface="+mj-lt"/>
              <a:buAutoNum type="arabicPeriod"/>
            </a:pPr>
            <a:r>
              <a:rPr lang="en-US" b="1" dirty="0" err="1"/>
              <a:t>Mengurangi</a:t>
            </a:r>
            <a:r>
              <a:rPr lang="en-US" b="1" dirty="0"/>
              <a:t>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signifikan</a:t>
            </a:r>
            <a:r>
              <a:rPr lang="en-US" b="1" dirty="0"/>
              <a:t> total </a:t>
            </a:r>
            <a:r>
              <a:rPr lang="en-US" b="1" dirty="0" err="1"/>
              <a:t>biaya</a:t>
            </a:r>
            <a:r>
              <a:rPr lang="en-US" b="1" dirty="0"/>
              <a:t> </a:t>
            </a:r>
            <a:r>
              <a:rPr lang="en-US" b="1" dirty="0" err="1"/>
              <a:t>administrasi</a:t>
            </a:r>
            <a:r>
              <a:rPr lang="en-US" b="1" dirty="0"/>
              <a:t>, </a:t>
            </a:r>
            <a:r>
              <a:rPr lang="en-US" b="1" dirty="0" err="1"/>
              <a:t>relasi</a:t>
            </a:r>
            <a:r>
              <a:rPr lang="en-US" b="1" dirty="0"/>
              <a:t>,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interaksi</a:t>
            </a:r>
            <a:r>
              <a:rPr lang="en-US" b="1" dirty="0"/>
              <a:t> yang #</a:t>
            </a:r>
            <a:r>
              <a:rPr lang="en-US" b="1" dirty="0" err="1"/>
              <a:t>dikeluarkan</a:t>
            </a:r>
            <a:r>
              <a:rPr lang="en-US" b="1" dirty="0"/>
              <a:t> </a:t>
            </a:r>
            <a:r>
              <a:rPr lang="en-US" b="1" dirty="0" err="1"/>
              <a:t>pemerintah</a:t>
            </a:r>
            <a:r>
              <a:rPr lang="en-US" b="1" dirty="0"/>
              <a:t> </a:t>
            </a:r>
            <a:r>
              <a:rPr lang="en-US" b="1" dirty="0" err="1"/>
              <a:t>maupun</a:t>
            </a:r>
            <a:r>
              <a:rPr lang="en-US" b="1" dirty="0"/>
              <a:t> </a:t>
            </a:r>
            <a:r>
              <a:rPr lang="en-US" b="1" dirty="0" err="1"/>
              <a:t>stakeholdernya</a:t>
            </a:r>
            <a:r>
              <a:rPr lang="en-US" b="1" dirty="0"/>
              <a:t>. </a:t>
            </a:r>
          </a:p>
          <a:p>
            <a:pPr algn="just">
              <a:buFont typeface="+mj-lt"/>
              <a:buAutoNum type="arabicPeriod"/>
            </a:pPr>
            <a:r>
              <a:rPr lang="en-US" b="1" dirty="0" err="1"/>
              <a:t>Memberikan</a:t>
            </a:r>
            <a:r>
              <a:rPr lang="en-US" b="1" dirty="0"/>
              <a:t> </a:t>
            </a:r>
            <a:r>
              <a:rPr lang="en-US" b="1" dirty="0" err="1"/>
              <a:t>peluang</a:t>
            </a:r>
            <a:r>
              <a:rPr lang="en-US" b="1" dirty="0"/>
              <a:t> </a:t>
            </a:r>
            <a:r>
              <a:rPr lang="en-US" b="1" dirty="0" err="1"/>
              <a:t>bagi</a:t>
            </a:r>
            <a:r>
              <a:rPr lang="en-US" b="1" dirty="0"/>
              <a:t> </a:t>
            </a:r>
            <a:r>
              <a:rPr lang="en-US" b="1" dirty="0" err="1"/>
              <a:t>pemerintah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mendapatkan</a:t>
            </a:r>
            <a:r>
              <a:rPr lang="en-US" b="1" dirty="0"/>
              <a:t> </a:t>
            </a:r>
            <a:r>
              <a:rPr lang="en-US" b="1" dirty="0" err="1"/>
              <a:t>sumber-sumber</a:t>
            </a:r>
            <a:r>
              <a:rPr lang="en-US" b="1" dirty="0"/>
              <a:t> </a:t>
            </a:r>
            <a:r>
              <a:rPr lang="en-US" b="1" dirty="0" err="1"/>
              <a:t>pendapatan</a:t>
            </a:r>
            <a:r>
              <a:rPr lang="en-US" b="1" dirty="0"/>
              <a:t> </a:t>
            </a:r>
            <a:r>
              <a:rPr lang="en-US" b="1" dirty="0" err="1"/>
              <a:t>baru</a:t>
            </a:r>
            <a:r>
              <a:rPr lang="en-US" b="1" dirty="0"/>
              <a:t> </a:t>
            </a:r>
            <a:r>
              <a:rPr lang="en-US" b="1" dirty="0" err="1"/>
              <a:t>melalui</a:t>
            </a:r>
            <a:r>
              <a:rPr lang="en-US" b="1" dirty="0"/>
              <a:t> </a:t>
            </a:r>
            <a:r>
              <a:rPr lang="en-US" b="1" dirty="0" err="1"/>
              <a:t>interaksinya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pihak-pihak</a:t>
            </a:r>
            <a:r>
              <a:rPr lang="en-US" b="1" dirty="0"/>
              <a:t> yang </a:t>
            </a:r>
            <a:r>
              <a:rPr lang="en-US" b="1" dirty="0" err="1"/>
              <a:t>berkepentingan</a:t>
            </a:r>
            <a:r>
              <a:rPr lang="en-US" b="1" dirty="0"/>
              <a:t>;</a:t>
            </a:r>
          </a:p>
          <a:p>
            <a:pPr algn="just">
              <a:buFont typeface="+mj-lt"/>
              <a:buAutoNum type="arabicPeriod"/>
            </a:pPr>
            <a:r>
              <a:rPr lang="en-US" b="1" dirty="0" err="1"/>
              <a:t>Menciptakan</a:t>
            </a:r>
            <a:r>
              <a:rPr lang="en-US" b="1" dirty="0"/>
              <a:t> </a:t>
            </a:r>
            <a:r>
              <a:rPr lang="en-US" b="1" dirty="0" err="1"/>
              <a:t>suatu</a:t>
            </a:r>
            <a:r>
              <a:rPr lang="en-US" b="1" dirty="0"/>
              <a:t> </a:t>
            </a:r>
            <a:r>
              <a:rPr lang="en-US" b="1" dirty="0" err="1"/>
              <a:t>lingkungan</a:t>
            </a:r>
            <a:r>
              <a:rPr lang="en-US" b="1" dirty="0"/>
              <a:t> </a:t>
            </a:r>
            <a:r>
              <a:rPr lang="en-US" b="1" dirty="0" err="1"/>
              <a:t>masyarakat</a:t>
            </a:r>
            <a:r>
              <a:rPr lang="en-US" b="1" dirty="0"/>
              <a:t> </a:t>
            </a:r>
            <a:r>
              <a:rPr lang="en-US" b="1" dirty="0" err="1"/>
              <a:t>baru</a:t>
            </a:r>
            <a:r>
              <a:rPr lang="en-US" b="1" dirty="0"/>
              <a:t> yang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cepat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tepat</a:t>
            </a:r>
            <a:r>
              <a:rPr lang="en-US" b="1" dirty="0"/>
              <a:t> </a:t>
            </a:r>
            <a:r>
              <a:rPr lang="en-US" b="1" dirty="0" err="1"/>
              <a:t>menjawab</a:t>
            </a:r>
            <a:r>
              <a:rPr lang="en-US" b="1" dirty="0"/>
              <a:t> </a:t>
            </a:r>
            <a:r>
              <a:rPr lang="en-US" b="1" dirty="0" err="1"/>
              <a:t>berbagai</a:t>
            </a:r>
            <a:r>
              <a:rPr lang="en-US" b="1" dirty="0"/>
              <a:t> </a:t>
            </a:r>
            <a:r>
              <a:rPr lang="en-US" b="1" dirty="0" err="1"/>
              <a:t>perubahan</a:t>
            </a:r>
            <a:r>
              <a:rPr lang="en-US" b="1" dirty="0"/>
              <a:t>. </a:t>
            </a:r>
          </a:p>
          <a:p>
            <a:pPr algn="just">
              <a:buFont typeface="+mj-lt"/>
              <a:buAutoNum type="arabicPeriod"/>
            </a:pPr>
            <a:r>
              <a:rPr lang="en-US" b="1" dirty="0" err="1"/>
              <a:t>Memberdayakan</a:t>
            </a:r>
            <a:r>
              <a:rPr lang="en-US" b="1" dirty="0"/>
              <a:t> </a:t>
            </a:r>
            <a:r>
              <a:rPr lang="en-US" b="1" dirty="0" err="1" smtClean="0"/>
              <a:t>masyarakat</a:t>
            </a:r>
            <a:r>
              <a:rPr lang="en-US" b="1" dirty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pihak-pihak</a:t>
            </a:r>
            <a:r>
              <a:rPr lang="en-US" b="1" dirty="0" smtClean="0"/>
              <a:t> lain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pemerintah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 </a:t>
            </a:r>
            <a:endParaRPr lang="en-US" b="1" dirty="0"/>
          </a:p>
          <a:p>
            <a:pPr algn="just">
              <a:buFont typeface="+mj-lt"/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0122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Kendala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governansi</a:t>
            </a:r>
            <a:r>
              <a:rPr lang="en-US" dirty="0" smtClean="0"/>
              <a:t> digital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standarisasi</a:t>
            </a:r>
            <a:r>
              <a:rPr lang="en-US" dirty="0" smtClean="0"/>
              <a:t> yang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e government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sosialisasi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situs</a:t>
            </a:r>
            <a:r>
              <a:rPr lang="en-US" dirty="0" smtClean="0"/>
              <a:t> </a:t>
            </a:r>
            <a:r>
              <a:rPr lang="en-US" dirty="0" err="1" smtClean="0"/>
              <a:t>pemda</a:t>
            </a:r>
            <a:r>
              <a:rPr lang="en-US" dirty="0" smtClean="0"/>
              <a:t> yang </a:t>
            </a:r>
            <a:r>
              <a:rPr lang="en-US" dirty="0" err="1" smtClean="0"/>
              <a:t>riil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ideal.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walaupun</a:t>
            </a:r>
            <a:r>
              <a:rPr lang="en-US" dirty="0" smtClean="0"/>
              <a:t> </a:t>
            </a:r>
            <a:r>
              <a:rPr lang="en-US" dirty="0" err="1" smtClean="0"/>
              <a:t>sdh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UU,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pemda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menerjemahkannya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sendiri-sendiri</a:t>
            </a:r>
            <a:r>
              <a:rPr lang="en-US" dirty="0" smtClean="0"/>
              <a:t> </a:t>
            </a:r>
            <a:r>
              <a:rPr lang="en-US" dirty="0" err="1" smtClean="0"/>
              <a:t>karen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 </a:t>
            </a:r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tenis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gamblang</a:t>
            </a:r>
            <a:endParaRPr lang="en-US" dirty="0" smtClean="0"/>
          </a:p>
          <a:p>
            <a:pPr algn="just"/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tersedia</a:t>
            </a:r>
            <a:r>
              <a:rPr lang="en-US" dirty="0" smtClean="0"/>
              <a:t> SDM yang </a:t>
            </a:r>
            <a:r>
              <a:rPr lang="en-US" dirty="0" err="1" smtClean="0"/>
              <a:t>memadai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minim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segi</a:t>
            </a:r>
            <a:r>
              <a:rPr lang="en-US" dirty="0" smtClean="0"/>
              <a:t> skill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manajerial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pengelolaan</a:t>
            </a:r>
            <a:r>
              <a:rPr lang="en-US" dirty="0" smtClean="0"/>
              <a:t> </a:t>
            </a:r>
            <a:r>
              <a:rPr lang="en-US" dirty="0" err="1" smtClean="0"/>
              <a:t>situs</a:t>
            </a:r>
            <a:r>
              <a:rPr lang="en-US" dirty="0" smtClean="0"/>
              <a:t> </a:t>
            </a:r>
            <a:r>
              <a:rPr lang="en-US" dirty="0" err="1" smtClean="0"/>
              <a:t>pemda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pemkab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pemkot</a:t>
            </a:r>
            <a:r>
              <a:rPr lang="en-US" dirty="0" smtClean="0"/>
              <a:t> yang </a:t>
            </a:r>
            <a:r>
              <a:rPr lang="en-US" dirty="0" err="1" smtClean="0"/>
              <a:t>ragu</a:t>
            </a:r>
            <a:r>
              <a:rPr lang="en-US" dirty="0" smtClean="0"/>
              <a:t>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egov</a:t>
            </a:r>
            <a:endParaRPr lang="en-US" dirty="0" smtClean="0"/>
          </a:p>
          <a:p>
            <a:pPr algn="just"/>
            <a:r>
              <a:rPr lang="en-US" dirty="0" err="1" smtClean="0"/>
              <a:t>Infrastruktur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memadai</a:t>
            </a:r>
            <a:r>
              <a:rPr lang="en-US" dirty="0" smtClean="0"/>
              <a:t> ;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infrastruktur</a:t>
            </a:r>
            <a:r>
              <a:rPr lang="en-US" dirty="0" smtClean="0"/>
              <a:t> </a:t>
            </a:r>
            <a:r>
              <a:rPr lang="en-US" dirty="0" err="1" smtClean="0"/>
              <a:t>telekomunikasi</a:t>
            </a:r>
            <a:r>
              <a:rPr lang="en-US" dirty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; </a:t>
            </a:r>
            <a:r>
              <a:rPr lang="en-US" dirty="0" err="1" smtClean="0"/>
              <a:t>lingkup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endParaRPr lang="en-US" dirty="0" smtClean="0"/>
          </a:p>
          <a:p>
            <a:pPr algn="just"/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meratanya</a:t>
            </a:r>
            <a:r>
              <a:rPr lang="en-US" dirty="0" smtClean="0"/>
              <a:t> </a:t>
            </a:r>
            <a:r>
              <a:rPr lang="en-US" dirty="0" err="1" smtClean="0"/>
              <a:t>literasi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pemanfaatan</a:t>
            </a:r>
            <a:r>
              <a:rPr lang="en-US" dirty="0" smtClean="0"/>
              <a:t> </a:t>
            </a:r>
            <a:r>
              <a:rPr lang="en-US" dirty="0" err="1" smtClean="0"/>
              <a:t>egov</a:t>
            </a:r>
            <a:endParaRPr lang="en-US" dirty="0" smtClean="0"/>
          </a:p>
          <a:p>
            <a:pPr algn="just"/>
            <a:r>
              <a:rPr lang="en-US" dirty="0" err="1" smtClean="0"/>
              <a:t>Kesenjangan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internet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62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Tantangan</a:t>
            </a:r>
            <a:r>
              <a:rPr lang="en-US" dirty="0" smtClean="0"/>
              <a:t> </a:t>
            </a:r>
            <a:r>
              <a:rPr lang="en-US" dirty="0" err="1" smtClean="0"/>
              <a:t>administrasi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di era digital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Kampanye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e </a:t>
            </a:r>
            <a:r>
              <a:rPr lang="en-US" dirty="0" err="1" smtClean="0"/>
              <a:t>gov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e literacy</a:t>
            </a:r>
          </a:p>
          <a:p>
            <a:r>
              <a:rPr lang="en-US" dirty="0" smtClean="0"/>
              <a:t>Para </a:t>
            </a:r>
            <a:r>
              <a:rPr lang="en-US" dirty="0" err="1" smtClean="0"/>
              <a:t>perumus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pimpinan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mengantisipasi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buruk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pemakaian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internet yang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produktif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326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Penyampaian</a:t>
            </a:r>
            <a:r>
              <a:rPr lang="en-US" dirty="0" smtClean="0"/>
              <a:t> Timeline/RPS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endParaRPr lang="en-US" dirty="0" smtClean="0"/>
          </a:p>
          <a:p>
            <a:r>
              <a:rPr lang="en-US" dirty="0" err="1" smtClean="0"/>
              <a:t>Pembelajaran</a:t>
            </a:r>
            <a:r>
              <a:rPr lang="en-US" dirty="0" smtClean="0"/>
              <a:t> via zoom/</a:t>
            </a:r>
            <a:r>
              <a:rPr lang="en-US" dirty="0" err="1" smtClean="0"/>
              <a:t>wa</a:t>
            </a:r>
            <a:r>
              <a:rPr lang="en-US" dirty="0" smtClean="0"/>
              <a:t>/e learning </a:t>
            </a:r>
            <a:r>
              <a:rPr lang="en-US" dirty="0" err="1" smtClean="0"/>
              <a:t>unisa</a:t>
            </a:r>
            <a:endParaRPr lang="en-US" dirty="0" smtClean="0"/>
          </a:p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dikumpulkan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 smtClean="0"/>
          </a:p>
          <a:p>
            <a:r>
              <a:rPr lang="en-US" dirty="0" err="1" smtClean="0"/>
              <a:t>Penilaian</a:t>
            </a:r>
            <a:r>
              <a:rPr lang="en-US" dirty="0" smtClean="0"/>
              <a:t> UTS 40%, UAS 40%, TUGAS 20%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512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0080" y="152400"/>
            <a:ext cx="10957560" cy="914400"/>
          </a:xfrm>
          <a:solidFill>
            <a:schemeClr val="accent6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100" b="1" dirty="0" smtClean="0"/>
              <a:t>PERKEMBANGAN </a:t>
            </a:r>
            <a:r>
              <a:rPr lang="en-US" sz="3100" b="1" dirty="0"/>
              <a:t>PERAN TIK/ICT DALAM SEKTOR PUBLIK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40080" y="1280160"/>
            <a:ext cx="5379720" cy="4896803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id-ID" b="1" dirty="0" smtClean="0"/>
              <a:t>TUJUAN PEMBELAJARAN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(</a:t>
            </a:r>
            <a:r>
              <a:rPr lang="en-US" b="1" i="1" dirty="0" smtClean="0"/>
              <a:t>Learning  Objectives</a:t>
            </a:r>
            <a:r>
              <a:rPr lang="en-US" b="1" dirty="0" smtClean="0"/>
              <a:t>)</a:t>
            </a:r>
          </a:p>
          <a:p>
            <a:r>
              <a:rPr lang="en-US" dirty="0" smtClean="0"/>
              <a:t>M</a:t>
            </a:r>
            <a:r>
              <a:rPr lang="id-ID" dirty="0" err="1" smtClean="0"/>
              <a:t>emahami</a:t>
            </a:r>
            <a:r>
              <a:rPr lang="en-US" dirty="0" smtClean="0"/>
              <a:t> </a:t>
            </a:r>
            <a:r>
              <a:rPr lang="en-US" dirty="0" err="1"/>
              <a:t>Revolusi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lang="en-US" dirty="0"/>
          </a:p>
          <a:p>
            <a:pPr algn="just"/>
            <a:r>
              <a:rPr lang="en-US" dirty="0" smtClean="0"/>
              <a:t>M</a:t>
            </a:r>
            <a:r>
              <a:rPr lang="id-ID" dirty="0" smtClean="0"/>
              <a:t>e</a:t>
            </a:r>
            <a:r>
              <a:rPr lang="en-US" dirty="0" err="1" smtClean="0"/>
              <a:t>njelaskan</a:t>
            </a:r>
            <a:r>
              <a:rPr lang="id-ID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konsepsi</a:t>
            </a:r>
            <a:r>
              <a:rPr lang="en-US" dirty="0" smtClean="0"/>
              <a:t> </a:t>
            </a:r>
            <a:r>
              <a:rPr lang="en-US" dirty="0" err="1" smtClean="0"/>
              <a:t>governansi</a:t>
            </a:r>
            <a:r>
              <a:rPr lang="en-US" dirty="0" smtClean="0"/>
              <a:t> Digital. </a:t>
            </a:r>
          </a:p>
          <a:p>
            <a:pPr algn="just"/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ICT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endParaRPr lang="en-US" dirty="0" smtClean="0"/>
          </a:p>
          <a:p>
            <a:pPr algn="just"/>
            <a:r>
              <a:rPr lang="en-US" dirty="0" smtClean="0"/>
              <a:t>M</a:t>
            </a:r>
            <a:r>
              <a:rPr lang="id-ID" dirty="0" smtClean="0"/>
              <a:t>emahami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Governansi</a:t>
            </a:r>
            <a:r>
              <a:rPr lang="id-ID" dirty="0" smtClean="0"/>
              <a:t> </a:t>
            </a:r>
            <a:r>
              <a:rPr lang="en-US" dirty="0" smtClean="0"/>
              <a:t>D</a:t>
            </a:r>
            <a:r>
              <a:rPr lang="id-ID" dirty="0" smtClean="0"/>
              <a:t>igital 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endParaRPr lang="en-US" dirty="0" smtClean="0"/>
          </a:p>
          <a:p>
            <a:pPr algn="just"/>
            <a:r>
              <a:rPr lang="en-US" dirty="0" smtClean="0"/>
              <a:t>M</a:t>
            </a:r>
            <a:r>
              <a:rPr lang="id-ID" dirty="0" smtClean="0"/>
              <a:t>emahami kendala G</a:t>
            </a:r>
            <a:r>
              <a:rPr lang="en-US" dirty="0" err="1" smtClean="0"/>
              <a:t>overnansi</a:t>
            </a:r>
            <a:r>
              <a:rPr lang="en-US" dirty="0" smtClean="0"/>
              <a:t> Digital</a:t>
            </a:r>
            <a:endParaRPr lang="id-ID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48400" y="1280159"/>
            <a:ext cx="5349240" cy="4896803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742950" indent="-742950" algn="just">
              <a:buFont typeface="+mj-lt"/>
              <a:buAutoNum type="alphaUcPeriod"/>
            </a:pPr>
            <a:r>
              <a:rPr lang="en-US" sz="2000" b="1" dirty="0" err="1" smtClean="0"/>
              <a:t>Revolusi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Teknologi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informasi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komunikasi</a:t>
            </a:r>
            <a:endParaRPr lang="en-US" sz="2000" b="1" dirty="0"/>
          </a:p>
          <a:p>
            <a:pPr marL="742950" indent="-742950" algn="just">
              <a:buFont typeface="+mj-lt"/>
              <a:buAutoNum type="alphaUcPeriod"/>
            </a:pPr>
            <a:r>
              <a:rPr lang="en-US" sz="2000" b="1" dirty="0" err="1"/>
              <a:t>Definisi</a:t>
            </a:r>
            <a:r>
              <a:rPr lang="en-US" sz="2000" b="1" dirty="0"/>
              <a:t> </a:t>
            </a:r>
            <a:r>
              <a:rPr lang="en-US" sz="2000" b="1" dirty="0" err="1"/>
              <a:t>Governansi</a:t>
            </a:r>
            <a:r>
              <a:rPr lang="en-US" sz="2000" b="1" dirty="0"/>
              <a:t> Digital</a:t>
            </a:r>
          </a:p>
          <a:p>
            <a:pPr marL="1543050" lvl="2" indent="-742950" algn="just">
              <a:buFont typeface="+mj-lt"/>
              <a:buAutoNum type="arabicPeriod"/>
            </a:pPr>
            <a:r>
              <a:rPr lang="en-US" sz="1400" b="1" dirty="0" err="1"/>
              <a:t>Konsepsi</a:t>
            </a:r>
            <a:r>
              <a:rPr lang="en-US" sz="1400" b="1" dirty="0"/>
              <a:t> </a:t>
            </a:r>
            <a:r>
              <a:rPr lang="en-US" sz="1400" b="1" dirty="0" err="1"/>
              <a:t>Governansi</a:t>
            </a:r>
            <a:endParaRPr lang="en-US" sz="1400" b="1" dirty="0"/>
          </a:p>
          <a:p>
            <a:pPr marL="1543050" lvl="2" indent="-742950" algn="just">
              <a:buFont typeface="+mj-lt"/>
              <a:buAutoNum type="arabicPeriod"/>
            </a:pPr>
            <a:r>
              <a:rPr lang="en-US" sz="1400" b="1" dirty="0" err="1"/>
              <a:t>Konsepsi</a:t>
            </a:r>
            <a:r>
              <a:rPr lang="en-US" sz="1400" b="1" dirty="0"/>
              <a:t> Digital</a:t>
            </a:r>
          </a:p>
          <a:p>
            <a:pPr marL="1543050" lvl="2" indent="-742950" algn="just">
              <a:buFont typeface="+mj-lt"/>
              <a:buAutoNum type="arabicPeriod"/>
            </a:pPr>
            <a:r>
              <a:rPr lang="en-US" sz="1400" b="1" dirty="0" err="1"/>
              <a:t>Definisi</a:t>
            </a:r>
            <a:r>
              <a:rPr lang="en-US" sz="1400" b="1" dirty="0"/>
              <a:t> </a:t>
            </a:r>
            <a:r>
              <a:rPr lang="en-US" sz="1400" b="1" dirty="0" err="1"/>
              <a:t>Governansi</a:t>
            </a:r>
            <a:r>
              <a:rPr lang="en-US" sz="1400" b="1" dirty="0"/>
              <a:t> Digital</a:t>
            </a:r>
          </a:p>
          <a:p>
            <a:pPr marL="742950" indent="-742950" algn="just">
              <a:buAutoNum type="alphaUcPeriod" startAt="3"/>
            </a:pPr>
            <a:r>
              <a:rPr lang="en-US" sz="2000" b="1" dirty="0" err="1" smtClean="0"/>
              <a:t>Manfaat</a:t>
            </a:r>
            <a:r>
              <a:rPr lang="en-US" sz="2000" b="1" dirty="0" smtClean="0"/>
              <a:t>  </a:t>
            </a:r>
            <a:r>
              <a:rPr lang="en-US" sz="2000" b="1" dirty="0" err="1"/>
              <a:t>Governansi</a:t>
            </a:r>
            <a:r>
              <a:rPr lang="en-US" sz="2000" b="1" dirty="0"/>
              <a:t> Digital</a:t>
            </a:r>
          </a:p>
          <a:p>
            <a:pPr marL="742950" indent="-742950" algn="just">
              <a:buAutoNum type="alphaUcPeriod" startAt="3"/>
            </a:pPr>
            <a:r>
              <a:rPr lang="en-US" sz="2000" b="1" dirty="0" err="1"/>
              <a:t>Kendala</a:t>
            </a:r>
            <a:r>
              <a:rPr lang="en-US" sz="2000" b="1" dirty="0"/>
              <a:t> </a:t>
            </a:r>
            <a:r>
              <a:rPr lang="en-US" sz="2000" b="1" dirty="0" err="1"/>
              <a:t>dalam</a:t>
            </a:r>
            <a:r>
              <a:rPr lang="en-US" sz="2000" b="1" dirty="0"/>
              <a:t> </a:t>
            </a:r>
            <a:r>
              <a:rPr lang="en-US" sz="2000" b="1" dirty="0" err="1"/>
              <a:t>penerapan</a:t>
            </a:r>
            <a:r>
              <a:rPr lang="en-US" sz="2000" b="1" dirty="0"/>
              <a:t> </a:t>
            </a:r>
            <a:r>
              <a:rPr lang="en-US" sz="2000" b="1" dirty="0" err="1"/>
              <a:t>Governansi</a:t>
            </a:r>
            <a:r>
              <a:rPr lang="en-US" sz="2000" b="1" dirty="0"/>
              <a:t> Digital</a:t>
            </a:r>
          </a:p>
        </p:txBody>
      </p:sp>
    </p:spTree>
    <p:extLst>
      <p:ext uri="{BB962C8B-B14F-4D97-AF65-F5344CB8AC3E}">
        <p14:creationId xmlns:p14="http://schemas.microsoft.com/office/powerpoint/2010/main" val="43949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REVOLUSI TEKNOLOGI INFORMASI DAN KOMUNIKASI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Penemuan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cetak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Johannes Gutenberg (1455)-</a:t>
            </a:r>
            <a:r>
              <a:rPr lang="en-US" dirty="0" err="1" smtClean="0"/>
              <a:t>penerbitan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kabar</a:t>
            </a:r>
            <a:r>
              <a:rPr lang="en-US" dirty="0" smtClean="0"/>
              <a:t>, </a:t>
            </a:r>
            <a:r>
              <a:rPr lang="en-US" dirty="0" err="1" smtClean="0"/>
              <a:t>majalah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pesat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Penemuan</a:t>
            </a:r>
            <a:r>
              <a:rPr lang="en-US" dirty="0" smtClean="0"/>
              <a:t> </a:t>
            </a:r>
            <a:r>
              <a:rPr lang="en-US" dirty="0" err="1" smtClean="0"/>
              <a:t>telepon</a:t>
            </a:r>
            <a:r>
              <a:rPr lang="en-US" dirty="0" smtClean="0"/>
              <a:t> (1876) </a:t>
            </a:r>
            <a:r>
              <a:rPr lang="en-US" dirty="0" err="1" smtClean="0"/>
              <a:t>oleh</a:t>
            </a:r>
            <a:r>
              <a:rPr lang="en-US" dirty="0" smtClean="0"/>
              <a:t> Alexander Graham Bell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telephone mobile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Ditemukannya</a:t>
            </a:r>
            <a:r>
              <a:rPr lang="en-US" dirty="0" smtClean="0"/>
              <a:t> radio </a:t>
            </a:r>
            <a:r>
              <a:rPr lang="en-US" dirty="0" err="1" smtClean="0"/>
              <a:t>siaran</a:t>
            </a:r>
            <a:r>
              <a:rPr lang="en-US" dirty="0" smtClean="0"/>
              <a:t> (1920an)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Penemuan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1926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Penemuan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(1946)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computer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 internet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613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PEMICU E-GOVERNMENT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Kehadiran</a:t>
            </a:r>
            <a:r>
              <a:rPr lang="en-US" dirty="0" smtClean="0"/>
              <a:t> </a:t>
            </a:r>
            <a:r>
              <a:rPr lang="en-US" dirty="0" err="1" smtClean="0"/>
              <a:t>globalisasi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isu-isu</a:t>
            </a:r>
            <a:r>
              <a:rPr lang="en-US" dirty="0" smtClean="0"/>
              <a:t> </a:t>
            </a:r>
            <a:r>
              <a:rPr lang="en-US" dirty="0" err="1" smtClean="0"/>
              <a:t>demokratisasi</a:t>
            </a:r>
            <a:r>
              <a:rPr lang="en-US" dirty="0" smtClean="0"/>
              <a:t>, good governance, civil society, </a:t>
            </a:r>
            <a:r>
              <a:rPr lang="en-US" dirty="0" err="1" smtClean="0"/>
              <a:t>transparansi</a:t>
            </a:r>
            <a:r>
              <a:rPr lang="en-US" dirty="0" smtClean="0"/>
              <a:t>, </a:t>
            </a:r>
            <a:r>
              <a:rPr lang="en-US" dirty="0" err="1" smtClean="0"/>
              <a:t>perdagangan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pesatnya</a:t>
            </a:r>
            <a:r>
              <a:rPr lang="en-US" dirty="0" smtClean="0"/>
              <a:t> </a:t>
            </a:r>
            <a:r>
              <a:rPr lang="en-US" dirty="0" err="1" smtClean="0"/>
              <a:t>kemajuan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terciptanya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data,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disebarkan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lapirsan</a:t>
            </a:r>
            <a:r>
              <a:rPr lang="en-US" dirty="0" smtClean="0"/>
              <a:t> </a:t>
            </a:r>
            <a:r>
              <a:rPr lang="en-US" dirty="0" err="1" smtClean="0"/>
              <a:t>msayrakat</a:t>
            </a:r>
            <a:r>
              <a:rPr lang="en-US" dirty="0" smtClean="0"/>
              <a:t> di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belahan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hitungan</a:t>
            </a:r>
            <a:r>
              <a:rPr lang="en-US" dirty="0" smtClean="0"/>
              <a:t> </a:t>
            </a:r>
            <a:r>
              <a:rPr lang="en-US" dirty="0" err="1" smtClean="0"/>
              <a:t>detik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12534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 GOVERNMENT: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err="1"/>
              <a:t>-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smtClean="0"/>
              <a:t>lain yang </a:t>
            </a:r>
            <a:r>
              <a:rPr lang="en-US" dirty="0" err="1" smtClean="0"/>
              <a:t>berkepentingan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pemanfaatan</a:t>
            </a:r>
            <a:r>
              <a:rPr lang="en-US" dirty="0" smtClean="0"/>
              <a:t> TIK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(</a:t>
            </a:r>
            <a:r>
              <a:rPr lang="en-US" dirty="0" err="1" smtClean="0"/>
              <a:t>Eko</a:t>
            </a:r>
            <a:r>
              <a:rPr lang="en-US" dirty="0" smtClean="0"/>
              <a:t> </a:t>
            </a:r>
            <a:r>
              <a:rPr lang="en-US" dirty="0" err="1" smtClean="0"/>
              <a:t>Indrajit</a:t>
            </a:r>
            <a:r>
              <a:rPr lang="en-US" dirty="0" smtClean="0"/>
              <a:t>, 2002)</a:t>
            </a:r>
          </a:p>
          <a:p>
            <a:r>
              <a:rPr lang="en-US" dirty="0" smtClean="0"/>
              <a:t>World bank group </a:t>
            </a:r>
            <a:r>
              <a:rPr lang="en-US" dirty="0" err="1" smtClean="0"/>
              <a:t>mendefinisikan</a:t>
            </a:r>
            <a:r>
              <a:rPr lang="en-US" dirty="0" smtClean="0"/>
              <a:t> </a:t>
            </a:r>
            <a:r>
              <a:rPr lang="en-US" dirty="0" err="1" smtClean="0"/>
              <a:t>egov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instansi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(</a:t>
            </a:r>
            <a:r>
              <a:rPr lang="en-US" dirty="0" err="1" smtClean="0"/>
              <a:t>seperti</a:t>
            </a:r>
            <a:r>
              <a:rPr lang="en-US" dirty="0" smtClean="0"/>
              <a:t> WAN, internet , mobile computing)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,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instansi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836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74" y="274638"/>
            <a:ext cx="10427368" cy="9445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 smtClean="0"/>
              <a:t>KONSEPSI  GOVERNANSI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274" y="1371601"/>
            <a:ext cx="10427368" cy="4754563"/>
          </a:xfrm>
        </p:spPr>
        <p:txBody>
          <a:bodyPr>
            <a:normAutofit/>
          </a:bodyPr>
          <a:lstStyle/>
          <a:p>
            <a:pPr algn="just"/>
            <a:r>
              <a:rPr lang="en-US" sz="4000" b="1" i="1" dirty="0" err="1"/>
              <a:t>Definisi</a:t>
            </a:r>
            <a:r>
              <a:rPr lang="en-US" sz="4000" b="1" i="1" dirty="0"/>
              <a:t> </a:t>
            </a:r>
            <a:r>
              <a:rPr lang="en-US" sz="4000" b="1" i="1" dirty="0" err="1"/>
              <a:t>Konseptual</a:t>
            </a:r>
            <a:r>
              <a:rPr lang="en-US" sz="4000" b="1" i="1" dirty="0"/>
              <a:t> </a:t>
            </a:r>
            <a:r>
              <a:rPr lang="en-US" sz="4000" b="1" i="1" dirty="0" err="1"/>
              <a:t>Governansi</a:t>
            </a:r>
            <a:endParaRPr lang="en-US" sz="4000" b="1" i="1" dirty="0"/>
          </a:p>
          <a:p>
            <a:pPr marL="0" indent="0" algn="just">
              <a:buNone/>
            </a:pPr>
            <a:r>
              <a:rPr lang="en-US" sz="4000" i="1" dirty="0"/>
              <a:t>“</a:t>
            </a:r>
            <a:r>
              <a:rPr lang="en-US" sz="4000" i="1" dirty="0" err="1"/>
              <a:t>suatu</a:t>
            </a:r>
            <a:r>
              <a:rPr lang="en-US" sz="4000" i="1" dirty="0"/>
              <a:t> </a:t>
            </a:r>
            <a:r>
              <a:rPr lang="en-US" sz="4000" i="1" dirty="0" err="1"/>
              <a:t>manajemen</a:t>
            </a:r>
            <a:r>
              <a:rPr lang="en-US" sz="4000" i="1" dirty="0"/>
              <a:t> </a:t>
            </a:r>
            <a:r>
              <a:rPr lang="en-US" sz="4000" i="1" dirty="0" err="1"/>
              <a:t>pemerintahan</a:t>
            </a:r>
            <a:r>
              <a:rPr lang="en-US" sz="4000" i="1" dirty="0"/>
              <a:t> </a:t>
            </a:r>
            <a:r>
              <a:rPr lang="en-US" sz="4000" i="1" dirty="0" err="1"/>
              <a:t>negara</a:t>
            </a:r>
            <a:r>
              <a:rPr lang="en-US" sz="4000" i="1" dirty="0"/>
              <a:t>  yang solid </a:t>
            </a:r>
            <a:r>
              <a:rPr lang="en-US" sz="4000" i="1" dirty="0" err="1"/>
              <a:t>dan</a:t>
            </a:r>
            <a:r>
              <a:rPr lang="en-US" sz="4000" i="1" dirty="0"/>
              <a:t> </a:t>
            </a:r>
            <a:r>
              <a:rPr lang="en-US" sz="4000" i="1" dirty="0" err="1"/>
              <a:t>bertanggung</a:t>
            </a:r>
            <a:r>
              <a:rPr lang="en-US" sz="4000" i="1" dirty="0"/>
              <a:t> </a:t>
            </a:r>
            <a:r>
              <a:rPr lang="en-US" sz="4000" i="1" dirty="0" err="1"/>
              <a:t>jawab</a:t>
            </a:r>
            <a:r>
              <a:rPr lang="en-US" sz="4000" i="1" dirty="0"/>
              <a:t>  </a:t>
            </a:r>
            <a:r>
              <a:rPr lang="en-US" sz="4000" i="1" dirty="0" err="1"/>
              <a:t>pemerintah</a:t>
            </a:r>
            <a:r>
              <a:rPr lang="en-US" sz="4000" i="1" dirty="0"/>
              <a:t>, </a:t>
            </a:r>
            <a:r>
              <a:rPr lang="en-US" sz="4000" i="1" dirty="0" err="1"/>
              <a:t>dunia</a:t>
            </a:r>
            <a:r>
              <a:rPr lang="en-US" sz="4000" i="1" dirty="0"/>
              <a:t> </a:t>
            </a:r>
            <a:r>
              <a:rPr lang="en-US" sz="4000" i="1" dirty="0" err="1"/>
              <a:t>usaha</a:t>
            </a:r>
            <a:r>
              <a:rPr lang="en-US" sz="4000" i="1" dirty="0"/>
              <a:t>, </a:t>
            </a:r>
            <a:r>
              <a:rPr lang="en-US" sz="4000" i="1" dirty="0" err="1"/>
              <a:t>dan</a:t>
            </a:r>
            <a:r>
              <a:rPr lang="en-US" sz="4000" i="1" dirty="0"/>
              <a:t> </a:t>
            </a:r>
            <a:r>
              <a:rPr lang="en-US" sz="4000" i="1" dirty="0" err="1"/>
              <a:t>masyarakat</a:t>
            </a:r>
            <a:r>
              <a:rPr lang="en-US" sz="4000" i="1" dirty="0"/>
              <a:t> </a:t>
            </a:r>
            <a:r>
              <a:rPr lang="en-US" sz="4000" i="1" dirty="0" err="1"/>
              <a:t>untuk</a:t>
            </a:r>
            <a:r>
              <a:rPr lang="en-US" sz="4000" i="1" dirty="0"/>
              <a:t> </a:t>
            </a:r>
            <a:r>
              <a:rPr lang="en-US" sz="4000" i="1" dirty="0" err="1"/>
              <a:t>meningkatkan</a:t>
            </a:r>
            <a:r>
              <a:rPr lang="en-US" sz="4000" i="1" dirty="0"/>
              <a:t> </a:t>
            </a:r>
            <a:r>
              <a:rPr lang="en-US" sz="4000" i="1" dirty="0" err="1"/>
              <a:t>kualitas</a:t>
            </a:r>
            <a:r>
              <a:rPr lang="en-US" sz="4000" i="1" dirty="0"/>
              <a:t> </a:t>
            </a:r>
            <a:r>
              <a:rPr lang="en-US" sz="4000" i="1" dirty="0" err="1"/>
              <a:t>layanan</a:t>
            </a:r>
            <a:r>
              <a:rPr lang="en-US" sz="4000" i="1" dirty="0"/>
              <a:t> </a:t>
            </a:r>
            <a:r>
              <a:rPr lang="en-US" sz="4000" i="1" dirty="0" err="1"/>
              <a:t>publik</a:t>
            </a:r>
            <a:r>
              <a:rPr lang="en-US" sz="4000" i="1" dirty="0"/>
              <a:t>” </a:t>
            </a:r>
          </a:p>
          <a:p>
            <a:pPr algn="just"/>
            <a:endParaRPr lang="en-US" sz="4000" dirty="0"/>
          </a:p>
          <a:p>
            <a:pPr marL="457200" indent="-457200">
              <a:buFont typeface="+mj-lt"/>
              <a:buAutoNum type="arabicPeriod"/>
            </a:pPr>
            <a:endParaRPr lang="en-US" sz="4000" b="1" dirty="0"/>
          </a:p>
          <a:p>
            <a:pPr marL="457200" indent="-457200">
              <a:buFont typeface="+mj-lt"/>
              <a:buAutoNum type="arabicPeriod"/>
            </a:pPr>
            <a:endParaRPr lang="en-US" sz="4000" dirty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algn="just"/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8970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726" y="274638"/>
            <a:ext cx="10940716" cy="86836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b="1" dirty="0"/>
              <a:t>PENGERTIAN DIGITAL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726" y="1295401"/>
            <a:ext cx="10940716" cy="48307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 smtClean="0"/>
              <a:t>Digital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i="1" dirty="0" err="1" smtClean="0"/>
              <a:t>Digitus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Yunani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i="1" dirty="0" err="1" smtClean="0"/>
              <a:t>jari</a:t>
            </a:r>
            <a:r>
              <a:rPr lang="en-US" i="1" dirty="0" smtClean="0"/>
              <a:t> </a:t>
            </a:r>
            <a:r>
              <a:rPr lang="en-US" i="1" dirty="0" err="1" smtClean="0"/>
              <a:t>jemari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hitung</a:t>
            </a:r>
            <a:r>
              <a:rPr lang="en-US" dirty="0" smtClean="0"/>
              <a:t> </a:t>
            </a:r>
            <a:r>
              <a:rPr lang="en-US" dirty="0" err="1" smtClean="0"/>
              <a:t>jari</a:t>
            </a:r>
            <a:r>
              <a:rPr lang="en-US" dirty="0" smtClean="0"/>
              <a:t> </a:t>
            </a:r>
            <a:r>
              <a:rPr lang="en-US" dirty="0" err="1" smtClean="0"/>
              <a:t>jemari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berjumlah</a:t>
            </a:r>
            <a:r>
              <a:rPr lang="en-US" dirty="0" smtClean="0"/>
              <a:t> </a:t>
            </a:r>
            <a:r>
              <a:rPr lang="en-US" dirty="0" err="1" smtClean="0"/>
              <a:t>sepuluh</a:t>
            </a:r>
            <a:r>
              <a:rPr lang="en-US" dirty="0" smtClean="0"/>
              <a:t> (10).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sepuluh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2 </a:t>
            </a:r>
            <a:r>
              <a:rPr lang="en-US" i="1" dirty="0" smtClean="0"/>
              <a:t>radix (</a:t>
            </a:r>
            <a:r>
              <a:rPr lang="en-US" i="1" dirty="0" err="1" smtClean="0"/>
              <a:t>bilangam</a:t>
            </a:r>
            <a:r>
              <a:rPr lang="en-US" i="1" dirty="0" smtClean="0"/>
              <a:t> </a:t>
            </a:r>
            <a:r>
              <a:rPr lang="en-US" i="1" dirty="0" err="1" smtClean="0"/>
              <a:t>dasar</a:t>
            </a:r>
            <a:r>
              <a:rPr lang="en-US" i="1" dirty="0" smtClean="0"/>
              <a:t>)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1 </a:t>
            </a:r>
            <a:r>
              <a:rPr lang="en-US" dirty="0" err="1" smtClean="0"/>
              <a:t>dan</a:t>
            </a:r>
            <a:r>
              <a:rPr lang="en-US" dirty="0" smtClean="0"/>
              <a:t> 0,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Digital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penggambaran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0 </a:t>
            </a:r>
            <a:r>
              <a:rPr lang="en-US" dirty="0" err="1" smtClean="0"/>
              <a:t>dan</a:t>
            </a:r>
            <a:r>
              <a:rPr lang="en-US" dirty="0" smtClean="0"/>
              <a:t> 1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i="1" dirty="0" smtClean="0"/>
              <a:t>off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on</a:t>
            </a:r>
            <a:r>
              <a:rPr lang="en-US" dirty="0" smtClean="0"/>
              <a:t> (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biner</a:t>
            </a:r>
            <a:r>
              <a:rPr lang="en-US" dirty="0" smtClean="0"/>
              <a:t>).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digital </a:t>
            </a:r>
            <a:r>
              <a:rPr lang="en-US" dirty="0" err="1" smtClean="0"/>
              <a:t>sebagai</a:t>
            </a:r>
            <a:r>
              <a:rPr lang="en-US" dirty="0" smtClean="0"/>
              <a:t> basis </a:t>
            </a:r>
            <a:r>
              <a:rPr lang="en-US" dirty="0" err="1" smtClean="0"/>
              <a:t>datanya</a:t>
            </a:r>
            <a:r>
              <a:rPr lang="en-US" dirty="0" smtClean="0"/>
              <a:t>.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Bit (</a:t>
            </a:r>
            <a:r>
              <a:rPr lang="en-US" i="1" dirty="0" smtClean="0"/>
              <a:t>Binary Digit).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sz="3500" b="1" dirty="0" err="1" smtClean="0"/>
              <a:t>Digitalisasi</a:t>
            </a:r>
            <a:r>
              <a:rPr lang="en-US" sz="3500" b="1" dirty="0" smtClean="0"/>
              <a:t>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“</a:t>
            </a:r>
            <a:r>
              <a:rPr lang="en-US" sz="4000" b="1" i="1" dirty="0" err="1"/>
              <a:t>pengintegrasian</a:t>
            </a:r>
            <a:r>
              <a:rPr lang="en-US" sz="4000" b="1" i="1" dirty="0"/>
              <a:t> </a:t>
            </a:r>
            <a:r>
              <a:rPr lang="en-US" sz="4000" b="1" i="1" dirty="0" err="1"/>
              <a:t>teknologi</a:t>
            </a:r>
            <a:r>
              <a:rPr lang="en-US" sz="4000" b="1" i="1" dirty="0"/>
              <a:t> digital </a:t>
            </a:r>
            <a:r>
              <a:rPr lang="en-US" sz="4000" b="1" i="1" dirty="0" err="1"/>
              <a:t>ke</a:t>
            </a:r>
            <a:r>
              <a:rPr lang="en-US" sz="4000" b="1" i="1" dirty="0"/>
              <a:t> </a:t>
            </a:r>
            <a:r>
              <a:rPr lang="en-US" sz="4000" b="1" i="1" dirty="0" err="1"/>
              <a:t>dalam</a:t>
            </a:r>
            <a:r>
              <a:rPr lang="en-US" sz="4000" b="1" i="1" dirty="0"/>
              <a:t> </a:t>
            </a:r>
            <a:r>
              <a:rPr lang="en-US" sz="4000" b="1" i="1" dirty="0" err="1"/>
              <a:t>kehidupan</a:t>
            </a:r>
            <a:r>
              <a:rPr lang="en-US" sz="4000" b="1" i="1" dirty="0"/>
              <a:t> </a:t>
            </a:r>
            <a:r>
              <a:rPr lang="en-US" sz="4000" b="1" i="1" dirty="0" err="1"/>
              <a:t>sehari-hari</a:t>
            </a:r>
            <a:r>
              <a:rPr lang="en-US" sz="4000" b="1" i="1" dirty="0"/>
              <a:t> </a:t>
            </a:r>
            <a:r>
              <a:rPr lang="en-US" sz="4000" b="1" i="1" dirty="0" err="1"/>
              <a:t>termasuk</a:t>
            </a:r>
            <a:r>
              <a:rPr lang="en-US" sz="4000" b="1" i="1" dirty="0"/>
              <a:t> </a:t>
            </a:r>
            <a:r>
              <a:rPr lang="en-US" sz="4000" b="1" i="1" dirty="0" err="1"/>
              <a:t>dalam</a:t>
            </a:r>
            <a:r>
              <a:rPr lang="en-US" sz="4000" b="1" i="1" dirty="0"/>
              <a:t> </a:t>
            </a:r>
            <a:r>
              <a:rPr lang="en-US" sz="4000" b="1" i="1" dirty="0" err="1"/>
              <a:t>pengelolaan</a:t>
            </a:r>
            <a:r>
              <a:rPr lang="en-US" sz="4000" b="1" i="1" dirty="0"/>
              <a:t> </a:t>
            </a:r>
            <a:r>
              <a:rPr lang="en-US" sz="4000" b="1" i="1" dirty="0" err="1"/>
              <a:t>pemerintahan</a:t>
            </a:r>
            <a:r>
              <a:rPr lang="en-US" sz="4000" b="1" i="1" dirty="0"/>
              <a:t> (</a:t>
            </a:r>
            <a:r>
              <a:rPr lang="en-US" sz="4000" b="1" i="1" dirty="0" err="1"/>
              <a:t>governansi</a:t>
            </a:r>
            <a:r>
              <a:rPr lang="en-US" sz="4000" b="1" i="1" dirty="0"/>
              <a:t>)” . </a:t>
            </a:r>
            <a:endParaRPr lang="en-US" b="1" i="1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7142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516" y="274638"/>
            <a:ext cx="10988842" cy="792162"/>
          </a:xfr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DEFINISI GOVERNANSI DIGITAL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516" y="1219200"/>
            <a:ext cx="10988842" cy="4648200"/>
          </a:xfrm>
        </p:spPr>
        <p:txBody>
          <a:bodyPr>
            <a:normAutofit fontScale="92500"/>
          </a:bodyPr>
          <a:lstStyle/>
          <a:p>
            <a:pPr algn="just"/>
            <a:endParaRPr lang="en-US" sz="4800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48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Governansi</a:t>
            </a:r>
            <a:r>
              <a:rPr lang="en-US" sz="48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Digital </a:t>
            </a:r>
            <a:r>
              <a:rPr lang="en-US" sz="4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atau</a:t>
            </a:r>
            <a:r>
              <a:rPr lang="en-US" sz="4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dalam</a:t>
            </a:r>
            <a:r>
              <a:rPr lang="en-US" sz="4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konteks</a:t>
            </a:r>
            <a:r>
              <a:rPr lang="en-US" sz="4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tertentu</a:t>
            </a:r>
            <a:r>
              <a:rPr lang="en-US" sz="4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3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transformational government </a:t>
            </a:r>
            <a:r>
              <a:rPr lang="en-US" sz="4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adalah</a:t>
            </a:r>
            <a:r>
              <a:rPr lang="en-US" sz="4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</a:t>
            </a:r>
            <a:r>
              <a:rPr lang="en-US" sz="48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penggunaan</a:t>
            </a:r>
            <a:r>
              <a:rPr lang="en-US" sz="4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8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teknologi</a:t>
            </a:r>
            <a:r>
              <a:rPr lang="en-US" sz="4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8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informasi</a:t>
            </a:r>
            <a:r>
              <a:rPr lang="en-US" sz="4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&amp; </a:t>
            </a:r>
            <a:r>
              <a:rPr lang="en-US" sz="48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komunikasi</a:t>
            </a:r>
            <a:r>
              <a:rPr lang="en-US" sz="4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8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oleh</a:t>
            </a:r>
            <a:r>
              <a:rPr lang="en-US" sz="4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8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pemerintah</a:t>
            </a:r>
            <a:r>
              <a:rPr lang="en-US" sz="4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8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untuk</a:t>
            </a:r>
            <a:r>
              <a:rPr lang="en-US" sz="4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8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meningkatkan</a:t>
            </a:r>
            <a:r>
              <a:rPr lang="en-US" sz="4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8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kualitas</a:t>
            </a:r>
            <a:r>
              <a:rPr lang="en-US" sz="4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8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pelayanan</a:t>
            </a:r>
            <a:r>
              <a:rPr lang="en-US" sz="4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8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publik</a:t>
            </a:r>
            <a:r>
              <a:rPr lang="en-US" sz="4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”</a:t>
            </a:r>
            <a:endParaRPr lang="en-US" sz="4300" dirty="0"/>
          </a:p>
          <a:p>
            <a:pPr algn="just"/>
            <a:endParaRPr lang="en-US" b="1" i="1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02245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772</TotalTime>
  <Words>970</Words>
  <Application>Microsoft Macintosh PowerPoint</Application>
  <PresentationFormat>Widescreen</PresentationFormat>
  <Paragraphs>87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Century Schoolbook</vt:lpstr>
      <vt:lpstr>Corbel</vt:lpstr>
      <vt:lpstr>Wingdings</vt:lpstr>
      <vt:lpstr>Feathered</vt:lpstr>
      <vt:lpstr>GOVERNANSI DIGITAL</vt:lpstr>
      <vt:lpstr>Kontrak Belajar</vt:lpstr>
      <vt:lpstr>PERKEMBANGAN PERAN TIK/ICT DALAM SEKTOR PUBLIK </vt:lpstr>
      <vt:lpstr>REVOLUSI TEKNOLOGI INFORMASI DAN KOMUNIKASI</vt:lpstr>
      <vt:lpstr>PEMICU E-GOVERNMENT</vt:lpstr>
      <vt:lpstr>E government</vt:lpstr>
      <vt:lpstr>KONSEPSI  GOVERNANSI</vt:lpstr>
      <vt:lpstr>PENGERTIAN DIGITAL </vt:lpstr>
      <vt:lpstr>DEFINISI GOVERNANSI DIGITAL</vt:lpstr>
      <vt:lpstr>MANFAAT GOVERNANSI DIGITAL</vt:lpstr>
      <vt:lpstr>Kendala dalam penerapan governansi digital </vt:lpstr>
      <vt:lpstr>Tantangan administrasi publik di era digital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GOVERNANSI DIGITAL</dc:title>
  <dc:creator>Microsoft Office User</dc:creator>
  <cp:lastModifiedBy>Microsoft Office User</cp:lastModifiedBy>
  <cp:revision>20</cp:revision>
  <dcterms:created xsi:type="dcterms:W3CDTF">2020-03-10T16:55:08Z</dcterms:created>
  <dcterms:modified xsi:type="dcterms:W3CDTF">2021-02-22T07:42:18Z</dcterms:modified>
</cp:coreProperties>
</file>