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3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ja zaki" userId="b82706a7dd301264" providerId="LiveId" clId="{831CD552-B653-4415-B7CB-EAA4A82CA606}"/>
    <pc:docChg chg="custSel modSld">
      <pc:chgData name="alija zaki" userId="b82706a7dd301264" providerId="LiveId" clId="{831CD552-B653-4415-B7CB-EAA4A82CA606}" dt="2024-07-03T09:37:50.678" v="27" actId="478"/>
      <pc:docMkLst>
        <pc:docMk/>
      </pc:docMkLst>
      <pc:sldChg chg="delSp modSp mod">
        <pc:chgData name="alija zaki" userId="b82706a7dd301264" providerId="LiveId" clId="{831CD552-B653-4415-B7CB-EAA4A82CA606}" dt="2024-07-03T09:37:23.264" v="24" actId="14100"/>
        <pc:sldMkLst>
          <pc:docMk/>
          <pc:sldMk cId="0" sldId="256"/>
        </pc:sldMkLst>
        <pc:spChg chg="mod">
          <ac:chgData name="alija zaki" userId="b82706a7dd301264" providerId="LiveId" clId="{831CD552-B653-4415-B7CB-EAA4A82CA606}" dt="2024-07-03T09:37:23.264" v="24" actId="14100"/>
          <ac:spMkLst>
            <pc:docMk/>
            <pc:sldMk cId="0" sldId="256"/>
            <ac:spMk id="6" creationId="{00000000-0000-0000-0000-000000000000}"/>
          </ac:spMkLst>
        </pc:spChg>
        <pc:spChg chg="del">
          <ac:chgData name="alija zaki" userId="b82706a7dd301264" providerId="LiveId" clId="{831CD552-B653-4415-B7CB-EAA4A82CA606}" dt="2024-07-03T09:36:46.869" v="16" actId="478"/>
          <ac:spMkLst>
            <pc:docMk/>
            <pc:sldMk cId="0" sldId="256"/>
            <ac:spMk id="8" creationId="{00000000-0000-0000-0000-000000000000}"/>
          </ac:spMkLst>
        </pc:spChg>
        <pc:spChg chg="mod">
          <ac:chgData name="alija zaki" userId="b82706a7dd301264" providerId="LiveId" clId="{831CD552-B653-4415-B7CB-EAA4A82CA606}" dt="2024-07-03T09:36:42.373" v="14" actId="20577"/>
          <ac:spMkLst>
            <pc:docMk/>
            <pc:sldMk cId="0" sldId="256"/>
            <ac:spMk id="10" creationId="{00000000-0000-0000-0000-000000000000}"/>
          </ac:spMkLst>
        </pc:spChg>
        <pc:picChg chg="del">
          <ac:chgData name="alija zaki" userId="b82706a7dd301264" providerId="LiveId" clId="{831CD552-B653-4415-B7CB-EAA4A82CA606}" dt="2024-07-03T09:36:44.294" v="15" actId="478"/>
          <ac:picMkLst>
            <pc:docMk/>
            <pc:sldMk cId="0" sldId="256"/>
            <ac:picMk id="9" creationId="{00000000-0000-0000-0000-000000000000}"/>
          </ac:picMkLst>
        </pc:picChg>
        <pc:picChg chg="del">
          <ac:chgData name="alija zaki" userId="b82706a7dd301264" providerId="LiveId" clId="{831CD552-B653-4415-B7CB-EAA4A82CA606}" dt="2024-07-03T09:36:49.671" v="17" actId="478"/>
          <ac:picMkLst>
            <pc:docMk/>
            <pc:sldMk cId="0" sldId="256"/>
            <ac:picMk id="11" creationId="{00000000-0000-0000-0000-000000000000}"/>
          </ac:picMkLst>
        </pc:picChg>
      </pc:sldChg>
      <pc:sldChg chg="delSp mod">
        <pc:chgData name="alija zaki" userId="b82706a7dd301264" providerId="LiveId" clId="{831CD552-B653-4415-B7CB-EAA4A82CA606}" dt="2024-07-03T09:36:56.077" v="18" actId="478"/>
        <pc:sldMkLst>
          <pc:docMk/>
          <pc:sldMk cId="0" sldId="257"/>
        </pc:sldMkLst>
        <pc:picChg chg="del">
          <ac:chgData name="alija zaki" userId="b82706a7dd301264" providerId="LiveId" clId="{831CD552-B653-4415-B7CB-EAA4A82CA606}" dt="2024-07-03T09:36:56.077" v="18" actId="478"/>
          <ac:picMkLst>
            <pc:docMk/>
            <pc:sldMk cId="0" sldId="257"/>
            <ac:picMk id="24" creationId="{00000000-0000-0000-0000-000000000000}"/>
          </ac:picMkLst>
        </pc:picChg>
      </pc:sldChg>
      <pc:sldChg chg="delSp mod">
        <pc:chgData name="alija zaki" userId="b82706a7dd301264" providerId="LiveId" clId="{831CD552-B653-4415-B7CB-EAA4A82CA606}" dt="2024-07-03T09:36:58.023" v="19" actId="478"/>
        <pc:sldMkLst>
          <pc:docMk/>
          <pc:sldMk cId="0" sldId="258"/>
        </pc:sldMkLst>
        <pc:picChg chg="del">
          <ac:chgData name="alija zaki" userId="b82706a7dd301264" providerId="LiveId" clId="{831CD552-B653-4415-B7CB-EAA4A82CA606}" dt="2024-07-03T09:36:58.023" v="19" actId="478"/>
          <ac:picMkLst>
            <pc:docMk/>
            <pc:sldMk cId="0" sldId="258"/>
            <ac:picMk id="12" creationId="{00000000-0000-0000-0000-000000000000}"/>
          </ac:picMkLst>
        </pc:picChg>
      </pc:sldChg>
      <pc:sldChg chg="delSp mod">
        <pc:chgData name="alija zaki" userId="b82706a7dd301264" providerId="LiveId" clId="{831CD552-B653-4415-B7CB-EAA4A82CA606}" dt="2024-07-03T09:37:50.678" v="27" actId="478"/>
        <pc:sldMkLst>
          <pc:docMk/>
          <pc:sldMk cId="0" sldId="259"/>
        </pc:sldMkLst>
        <pc:picChg chg="del">
          <ac:chgData name="alija zaki" userId="b82706a7dd301264" providerId="LiveId" clId="{831CD552-B653-4415-B7CB-EAA4A82CA606}" dt="2024-07-03T09:37:50.678" v="27" actId="478"/>
          <ac:picMkLst>
            <pc:docMk/>
            <pc:sldMk cId="0" sldId="259"/>
            <ac:picMk id="24" creationId="{00000000-0000-0000-0000-000000000000}"/>
          </ac:picMkLst>
        </pc:picChg>
      </pc:sldChg>
      <pc:sldChg chg="delSp mod">
        <pc:chgData name="alija zaki" userId="b82706a7dd301264" providerId="LiveId" clId="{831CD552-B653-4415-B7CB-EAA4A82CA606}" dt="2024-07-03T09:36:59.649" v="20" actId="478"/>
        <pc:sldMkLst>
          <pc:docMk/>
          <pc:sldMk cId="0" sldId="260"/>
        </pc:sldMkLst>
        <pc:picChg chg="del">
          <ac:chgData name="alija zaki" userId="b82706a7dd301264" providerId="LiveId" clId="{831CD552-B653-4415-B7CB-EAA4A82CA606}" dt="2024-07-03T09:36:59.649" v="20" actId="478"/>
          <ac:picMkLst>
            <pc:docMk/>
            <pc:sldMk cId="0" sldId="260"/>
            <ac:picMk id="16" creationId="{00000000-0000-0000-0000-000000000000}"/>
          </ac:picMkLst>
        </pc:picChg>
      </pc:sldChg>
      <pc:sldChg chg="delSp mod">
        <pc:chgData name="alija zaki" userId="b82706a7dd301264" providerId="LiveId" clId="{831CD552-B653-4415-B7CB-EAA4A82CA606}" dt="2024-07-03T09:37:44.068" v="26" actId="478"/>
        <pc:sldMkLst>
          <pc:docMk/>
          <pc:sldMk cId="0" sldId="261"/>
        </pc:sldMkLst>
        <pc:picChg chg="del">
          <ac:chgData name="alija zaki" userId="b82706a7dd301264" providerId="LiveId" clId="{831CD552-B653-4415-B7CB-EAA4A82CA606}" dt="2024-07-03T09:37:44.068" v="26" actId="478"/>
          <ac:picMkLst>
            <pc:docMk/>
            <pc:sldMk cId="0" sldId="261"/>
            <ac:picMk id="15" creationId="{00000000-0000-0000-0000-000000000000}"/>
          </ac:picMkLst>
        </pc:picChg>
      </pc:sldChg>
      <pc:sldChg chg="delSp mod">
        <pc:chgData name="alija zaki" userId="b82706a7dd301264" providerId="LiveId" clId="{831CD552-B653-4415-B7CB-EAA4A82CA606}" dt="2024-07-03T09:37:01.504" v="21" actId="478"/>
        <pc:sldMkLst>
          <pc:docMk/>
          <pc:sldMk cId="0" sldId="262"/>
        </pc:sldMkLst>
        <pc:picChg chg="del">
          <ac:chgData name="alija zaki" userId="b82706a7dd301264" providerId="LiveId" clId="{831CD552-B653-4415-B7CB-EAA4A82CA606}" dt="2024-07-03T09:37:01.504" v="21" actId="478"/>
          <ac:picMkLst>
            <pc:docMk/>
            <pc:sldMk cId="0" sldId="262"/>
            <ac:picMk id="17" creationId="{00000000-0000-0000-0000-000000000000}"/>
          </ac:picMkLst>
        </pc:picChg>
      </pc:sldChg>
      <pc:sldChg chg="delSp mod">
        <pc:chgData name="alija zaki" userId="b82706a7dd301264" providerId="LiveId" clId="{831CD552-B653-4415-B7CB-EAA4A82CA606}" dt="2024-07-03T09:37:02.927" v="22" actId="478"/>
        <pc:sldMkLst>
          <pc:docMk/>
          <pc:sldMk cId="0" sldId="263"/>
        </pc:sldMkLst>
        <pc:picChg chg="del">
          <ac:chgData name="alija zaki" userId="b82706a7dd301264" providerId="LiveId" clId="{831CD552-B653-4415-B7CB-EAA4A82CA606}" dt="2024-07-03T09:37:02.927" v="22" actId="478"/>
          <ac:picMkLst>
            <pc:docMk/>
            <pc:sldMk cId="0" sldId="263"/>
            <ac:picMk id="17" creationId="{00000000-0000-0000-0000-000000000000}"/>
          </ac:picMkLst>
        </pc:picChg>
      </pc:sldChg>
      <pc:sldChg chg="delSp mod">
        <pc:chgData name="alija zaki" userId="b82706a7dd301264" providerId="LiveId" clId="{831CD552-B653-4415-B7CB-EAA4A82CA606}" dt="2024-07-03T09:37:31.960" v="25" actId="478"/>
        <pc:sldMkLst>
          <pc:docMk/>
          <pc:sldMk cId="0" sldId="264"/>
        </pc:sldMkLst>
        <pc:picChg chg="del">
          <ac:chgData name="alija zaki" userId="b82706a7dd301264" providerId="LiveId" clId="{831CD552-B653-4415-B7CB-EAA4A82CA606}" dt="2024-07-03T09:37:31.960" v="25" actId="478"/>
          <ac:picMkLst>
            <pc:docMk/>
            <pc:sldMk cId="0" sldId="264"/>
            <ac:picMk id="15" creationId="{00000000-0000-0000-0000-000000000000}"/>
          </ac:picMkLst>
        </pc:picChg>
      </pc:sldChg>
      <pc:sldChg chg="delSp mod">
        <pc:chgData name="alija zaki" userId="b82706a7dd301264" providerId="LiveId" clId="{831CD552-B653-4415-B7CB-EAA4A82CA606}" dt="2024-07-03T09:37:04.582" v="23" actId="478"/>
        <pc:sldMkLst>
          <pc:docMk/>
          <pc:sldMk cId="0" sldId="265"/>
        </pc:sldMkLst>
        <pc:picChg chg="del">
          <ac:chgData name="alija zaki" userId="b82706a7dd301264" providerId="LiveId" clId="{831CD552-B653-4415-B7CB-EAA4A82CA606}" dt="2024-07-03T09:37:04.582" v="23" actId="478"/>
          <ac:picMkLst>
            <pc:docMk/>
            <pc:sldMk cId="0" sldId="265"/>
            <ac:picMk id="2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45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88" y="1927741"/>
            <a:ext cx="4919305" cy="437411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280190" y="588579"/>
            <a:ext cx="7556421" cy="37716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702"/>
              </a:lnSpc>
              <a:buNone/>
            </a:pPr>
            <a:r>
              <a:rPr lang="en-US" sz="6162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Memahami Konsep Diferensial dalam Ekonomi</a:t>
            </a:r>
            <a:endParaRPr lang="en-US" sz="6162" dirty="0"/>
          </a:p>
        </p:txBody>
      </p:sp>
      <p:sp>
        <p:nvSpPr>
          <p:cNvPr id="7" name="Text 2"/>
          <p:cNvSpPr/>
          <p:nvPr/>
        </p:nvSpPr>
        <p:spPr>
          <a:xfrm>
            <a:off x="6280190" y="4700349"/>
            <a:ext cx="7556421" cy="1451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Diferensial dalam ekonomi merupakan konsep dasar yang mengkaji perubahan kecil pada variabel ekonomi. Konsep ini memberikan pemahaman mendalam tentang bagaimana variabel ekonomi saling berhubungan dan bereaksi terhadap perubahan kecil.</a:t>
            </a:r>
            <a:endParaRPr lang="en-US" sz="1786" dirty="0"/>
          </a:p>
        </p:txBody>
      </p:sp>
      <p:sp>
        <p:nvSpPr>
          <p:cNvPr id="10" name="Text 4"/>
          <p:cNvSpPr/>
          <p:nvPr/>
        </p:nvSpPr>
        <p:spPr>
          <a:xfrm>
            <a:off x="6756440" y="6407110"/>
            <a:ext cx="2049185" cy="3968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26"/>
              </a:lnSpc>
              <a:buNone/>
            </a:pPr>
            <a:endParaRPr lang="en-US" sz="223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33" y="2169081"/>
            <a:ext cx="5037415" cy="3891439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114931" y="1061561"/>
            <a:ext cx="7886938" cy="11222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19"/>
              </a:lnSpc>
              <a:buNone/>
            </a:pPr>
            <a:r>
              <a:rPr lang="en-US" sz="3535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Kesimpulan dan Implikasi Diferensial dalam Ekonomi</a:t>
            </a:r>
            <a:endParaRPr lang="en-US" sz="3535" dirty="0"/>
          </a:p>
        </p:txBody>
      </p:sp>
      <p:sp>
        <p:nvSpPr>
          <p:cNvPr id="7" name="Text 2"/>
          <p:cNvSpPr/>
          <p:nvPr/>
        </p:nvSpPr>
        <p:spPr>
          <a:xfrm>
            <a:off x="6114931" y="2453164"/>
            <a:ext cx="7886938" cy="861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63"/>
              </a:lnSpc>
              <a:buNone/>
            </a:pPr>
            <a:r>
              <a:rPr lang="en-US" sz="1414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Diferensial merupakan alat analisis yang kuat dalam ekonomi. Konsep ini membantu kita memahami bagaimana variabel ekonomi saling berhubungan dan bereaksi terhadap perubahan kecil.</a:t>
            </a:r>
            <a:endParaRPr lang="en-US" sz="1414" dirty="0"/>
          </a:p>
        </p:txBody>
      </p:sp>
      <p:sp>
        <p:nvSpPr>
          <p:cNvPr id="8" name="Shape 3"/>
          <p:cNvSpPr/>
          <p:nvPr/>
        </p:nvSpPr>
        <p:spPr>
          <a:xfrm>
            <a:off x="6114931" y="3718798"/>
            <a:ext cx="404098" cy="404098"/>
          </a:xfrm>
          <a:prstGeom prst="roundRect">
            <a:avLst>
              <a:gd name="adj" fmla="val 2000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9" name="Text 4"/>
          <p:cNvSpPr/>
          <p:nvPr/>
        </p:nvSpPr>
        <p:spPr>
          <a:xfrm>
            <a:off x="6255306" y="3786068"/>
            <a:ext cx="123349" cy="2694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21"/>
              </a:lnSpc>
              <a:buNone/>
            </a:pPr>
            <a:r>
              <a:rPr lang="en-US" sz="2121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</a:t>
            </a:r>
            <a:endParaRPr lang="en-US" sz="2121" dirty="0"/>
          </a:p>
        </p:txBody>
      </p:sp>
      <p:sp>
        <p:nvSpPr>
          <p:cNvPr id="10" name="Text 5"/>
          <p:cNvSpPr/>
          <p:nvPr/>
        </p:nvSpPr>
        <p:spPr>
          <a:xfrm>
            <a:off x="6698575" y="3718798"/>
            <a:ext cx="3270052" cy="5612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10"/>
              </a:lnSpc>
              <a:buNone/>
            </a:pPr>
            <a:r>
              <a:rPr lang="en-US" sz="1768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Pentingnya Analisis Marjinal</a:t>
            </a:r>
            <a:endParaRPr lang="en-US" sz="1768" dirty="0"/>
          </a:p>
        </p:txBody>
      </p:sp>
      <p:sp>
        <p:nvSpPr>
          <p:cNvPr id="11" name="Text 6"/>
          <p:cNvSpPr/>
          <p:nvPr/>
        </p:nvSpPr>
        <p:spPr>
          <a:xfrm>
            <a:off x="6698575" y="4387810"/>
            <a:ext cx="3270052" cy="14358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63"/>
              </a:lnSpc>
              <a:buNone/>
            </a:pPr>
            <a:r>
              <a:rPr lang="en-US" sz="1414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Analisis marjinal membantu perusahaan dalam membuat keputusan yang optimal dalam produksi, penetapan harga, dan alokasi sumber daya.</a:t>
            </a:r>
            <a:endParaRPr lang="en-US" sz="1414" dirty="0"/>
          </a:p>
        </p:txBody>
      </p:sp>
      <p:sp>
        <p:nvSpPr>
          <p:cNvPr id="12" name="Shape 7"/>
          <p:cNvSpPr/>
          <p:nvPr/>
        </p:nvSpPr>
        <p:spPr>
          <a:xfrm>
            <a:off x="10148173" y="3718798"/>
            <a:ext cx="404098" cy="404098"/>
          </a:xfrm>
          <a:prstGeom prst="roundRect">
            <a:avLst>
              <a:gd name="adj" fmla="val 2000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3" name="Text 8"/>
          <p:cNvSpPr/>
          <p:nvPr/>
        </p:nvSpPr>
        <p:spPr>
          <a:xfrm>
            <a:off x="10268664" y="3786068"/>
            <a:ext cx="162997" cy="2694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21"/>
              </a:lnSpc>
              <a:buNone/>
            </a:pPr>
            <a:r>
              <a:rPr lang="en-US" sz="2121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2</a:t>
            </a:r>
            <a:endParaRPr lang="en-US" sz="2121" dirty="0"/>
          </a:p>
        </p:txBody>
      </p:sp>
      <p:sp>
        <p:nvSpPr>
          <p:cNvPr id="14" name="Text 9"/>
          <p:cNvSpPr/>
          <p:nvPr/>
        </p:nvSpPr>
        <p:spPr>
          <a:xfrm>
            <a:off x="10731818" y="3718798"/>
            <a:ext cx="3270052" cy="5612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10"/>
              </a:lnSpc>
              <a:buNone/>
            </a:pPr>
            <a:r>
              <a:rPr lang="en-US" sz="1768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Pengambilan Keputusan Investasi</a:t>
            </a:r>
            <a:endParaRPr lang="en-US" sz="1768" dirty="0"/>
          </a:p>
        </p:txBody>
      </p:sp>
      <p:sp>
        <p:nvSpPr>
          <p:cNvPr id="15" name="Text 10"/>
          <p:cNvSpPr/>
          <p:nvPr/>
        </p:nvSpPr>
        <p:spPr>
          <a:xfrm>
            <a:off x="10731818" y="4387810"/>
            <a:ext cx="3270052" cy="861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63"/>
              </a:lnSpc>
              <a:buNone/>
            </a:pPr>
            <a:r>
              <a:rPr lang="en-US" sz="1414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Diferensial membantu investor dalam menilai peluang investasi dan mengelola risiko.</a:t>
            </a:r>
            <a:endParaRPr lang="en-US" sz="1414" dirty="0"/>
          </a:p>
        </p:txBody>
      </p:sp>
      <p:sp>
        <p:nvSpPr>
          <p:cNvPr id="16" name="Shape 11"/>
          <p:cNvSpPr/>
          <p:nvPr/>
        </p:nvSpPr>
        <p:spPr>
          <a:xfrm>
            <a:off x="6114931" y="6205299"/>
            <a:ext cx="404098" cy="404098"/>
          </a:xfrm>
          <a:prstGeom prst="roundRect">
            <a:avLst>
              <a:gd name="adj" fmla="val 2000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7" name="Text 12"/>
          <p:cNvSpPr/>
          <p:nvPr/>
        </p:nvSpPr>
        <p:spPr>
          <a:xfrm>
            <a:off x="6240661" y="6272570"/>
            <a:ext cx="152519" cy="2694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21"/>
              </a:lnSpc>
              <a:buNone/>
            </a:pPr>
            <a:r>
              <a:rPr lang="en-US" sz="2121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3</a:t>
            </a:r>
            <a:endParaRPr lang="en-US" sz="2121" dirty="0"/>
          </a:p>
        </p:txBody>
      </p:sp>
      <p:sp>
        <p:nvSpPr>
          <p:cNvPr id="18" name="Text 13"/>
          <p:cNvSpPr/>
          <p:nvPr/>
        </p:nvSpPr>
        <p:spPr>
          <a:xfrm>
            <a:off x="6698575" y="6205299"/>
            <a:ext cx="2244923" cy="2806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10"/>
              </a:lnSpc>
              <a:buNone/>
            </a:pPr>
            <a:r>
              <a:rPr lang="en-US" sz="1768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Kebijakan Ekonomi</a:t>
            </a:r>
            <a:endParaRPr lang="en-US" sz="1768" dirty="0"/>
          </a:p>
        </p:txBody>
      </p:sp>
      <p:sp>
        <p:nvSpPr>
          <p:cNvPr id="19" name="Text 14"/>
          <p:cNvSpPr/>
          <p:nvPr/>
        </p:nvSpPr>
        <p:spPr>
          <a:xfrm>
            <a:off x="6698575" y="6593681"/>
            <a:ext cx="7303294" cy="5743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63"/>
              </a:lnSpc>
              <a:buNone/>
            </a:pPr>
            <a:r>
              <a:rPr lang="en-US" sz="1414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Diferensial memberikan wawasan yang berharga bagi para pembuat kebijakan dalam merumuskan kebijakan ekonomi yang efektif.</a:t>
            </a:r>
            <a:endParaRPr lang="en-US" sz="141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6287" y="1705689"/>
            <a:ext cx="5081707" cy="4818221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566618" y="1352312"/>
            <a:ext cx="5122307" cy="506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984"/>
              </a:lnSpc>
              <a:buNone/>
            </a:pPr>
            <a:r>
              <a:rPr lang="en-US" sz="318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Konsep Dasar Diferensial</a:t>
            </a:r>
            <a:endParaRPr lang="en-US" sz="3187" dirty="0"/>
          </a:p>
        </p:txBody>
      </p:sp>
      <p:sp>
        <p:nvSpPr>
          <p:cNvPr id="7" name="Text 2"/>
          <p:cNvSpPr/>
          <p:nvPr/>
        </p:nvSpPr>
        <p:spPr>
          <a:xfrm>
            <a:off x="566618" y="2101096"/>
            <a:ext cx="8010763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40"/>
              </a:lnSpc>
              <a:buNone/>
            </a:pPr>
            <a:r>
              <a:rPr lang="en-US" sz="1275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Diferensial, dalam konteks matematika, merepresentasikan perubahan kecil pada suatu variabel. Dalam ekonomi, diferensial digunakan untuk mengukur perubahan kecil pada variabel ekonomi, seperti harga, kuantitas, atau pendapatan.</a:t>
            </a:r>
            <a:endParaRPr lang="en-US" sz="1275" dirty="0"/>
          </a:p>
        </p:txBody>
      </p:sp>
      <p:sp>
        <p:nvSpPr>
          <p:cNvPr id="8" name="Shape 3"/>
          <p:cNvSpPr/>
          <p:nvPr/>
        </p:nvSpPr>
        <p:spPr>
          <a:xfrm>
            <a:off x="566618" y="3242429"/>
            <a:ext cx="364212" cy="364212"/>
          </a:xfrm>
          <a:prstGeom prst="roundRect">
            <a:avLst>
              <a:gd name="adj" fmla="val 20005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9" name="Text 4"/>
          <p:cNvSpPr/>
          <p:nvPr/>
        </p:nvSpPr>
        <p:spPr>
          <a:xfrm>
            <a:off x="693063" y="3303032"/>
            <a:ext cx="111204" cy="242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12"/>
              </a:lnSpc>
              <a:buNone/>
            </a:pPr>
            <a:r>
              <a:rPr lang="en-US" sz="1912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</a:t>
            </a:r>
            <a:endParaRPr lang="en-US" sz="1912" dirty="0"/>
          </a:p>
        </p:txBody>
      </p:sp>
      <p:sp>
        <p:nvSpPr>
          <p:cNvPr id="10" name="Text 5"/>
          <p:cNvSpPr/>
          <p:nvPr/>
        </p:nvSpPr>
        <p:spPr>
          <a:xfrm>
            <a:off x="1092637" y="3242429"/>
            <a:ext cx="2023824" cy="2530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92"/>
              </a:lnSpc>
              <a:buNone/>
            </a:pPr>
            <a:r>
              <a:rPr lang="en-US" sz="159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Turunan</a:t>
            </a:r>
            <a:endParaRPr lang="en-US" sz="1594" dirty="0"/>
          </a:p>
        </p:txBody>
      </p:sp>
      <p:sp>
        <p:nvSpPr>
          <p:cNvPr id="11" name="Text 6"/>
          <p:cNvSpPr/>
          <p:nvPr/>
        </p:nvSpPr>
        <p:spPr>
          <a:xfrm>
            <a:off x="1092637" y="3592473"/>
            <a:ext cx="3398520" cy="1295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40"/>
              </a:lnSpc>
              <a:buNone/>
            </a:pPr>
            <a:r>
              <a:rPr lang="en-US" sz="1275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Turunan dari suatu fungsi mengukur laju perubahan fungsi tersebut terhadap variabel independennya. Dalam ekonomi, turunan digunakan untuk menganalisis perubahan kecil pada variabel ekonomi.</a:t>
            </a:r>
            <a:endParaRPr lang="en-US" sz="1275" dirty="0"/>
          </a:p>
        </p:txBody>
      </p:sp>
      <p:sp>
        <p:nvSpPr>
          <p:cNvPr id="12" name="Shape 7"/>
          <p:cNvSpPr/>
          <p:nvPr/>
        </p:nvSpPr>
        <p:spPr>
          <a:xfrm>
            <a:off x="4652963" y="3242429"/>
            <a:ext cx="364212" cy="364212"/>
          </a:xfrm>
          <a:prstGeom prst="roundRect">
            <a:avLst>
              <a:gd name="adj" fmla="val 20005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3" name="Text 8"/>
          <p:cNvSpPr/>
          <p:nvPr/>
        </p:nvSpPr>
        <p:spPr>
          <a:xfrm>
            <a:off x="4761548" y="3303032"/>
            <a:ext cx="146923" cy="242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12"/>
              </a:lnSpc>
              <a:buNone/>
            </a:pPr>
            <a:r>
              <a:rPr lang="en-US" sz="1912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2</a:t>
            </a:r>
            <a:endParaRPr lang="en-US" sz="1912" dirty="0"/>
          </a:p>
        </p:txBody>
      </p:sp>
      <p:sp>
        <p:nvSpPr>
          <p:cNvPr id="14" name="Text 9"/>
          <p:cNvSpPr/>
          <p:nvPr/>
        </p:nvSpPr>
        <p:spPr>
          <a:xfrm>
            <a:off x="5178981" y="3242429"/>
            <a:ext cx="2023824" cy="2530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92"/>
              </a:lnSpc>
              <a:buNone/>
            </a:pPr>
            <a:r>
              <a:rPr lang="en-US" sz="159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Limit</a:t>
            </a:r>
            <a:endParaRPr lang="en-US" sz="1594" dirty="0"/>
          </a:p>
        </p:txBody>
      </p:sp>
      <p:sp>
        <p:nvSpPr>
          <p:cNvPr id="15" name="Text 10"/>
          <p:cNvSpPr/>
          <p:nvPr/>
        </p:nvSpPr>
        <p:spPr>
          <a:xfrm>
            <a:off x="5178981" y="3592473"/>
            <a:ext cx="3398520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40"/>
              </a:lnSpc>
              <a:buNone/>
            </a:pPr>
            <a:r>
              <a:rPr lang="en-US" sz="1275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Limit adalah konsep yang digunakan untuk mendefinisikan nilai suatu fungsi ketika variabel independen mendekati suatu nilai tertentu. Limit membantu kita memahami perilaku fungsi ketika perubahan kecil terjadi.</a:t>
            </a:r>
            <a:endParaRPr lang="en-US" sz="1275" dirty="0"/>
          </a:p>
        </p:txBody>
      </p:sp>
      <p:sp>
        <p:nvSpPr>
          <p:cNvPr id="16" name="Shape 11"/>
          <p:cNvSpPr/>
          <p:nvPr/>
        </p:nvSpPr>
        <p:spPr>
          <a:xfrm>
            <a:off x="566618" y="5490805"/>
            <a:ext cx="364212" cy="364212"/>
          </a:xfrm>
          <a:prstGeom prst="roundRect">
            <a:avLst>
              <a:gd name="adj" fmla="val 20005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7" name="Text 12"/>
          <p:cNvSpPr/>
          <p:nvPr/>
        </p:nvSpPr>
        <p:spPr>
          <a:xfrm>
            <a:off x="679966" y="5551408"/>
            <a:ext cx="137517" cy="242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12"/>
              </a:lnSpc>
              <a:buNone/>
            </a:pPr>
            <a:r>
              <a:rPr lang="en-US" sz="1912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3</a:t>
            </a:r>
            <a:endParaRPr lang="en-US" sz="1912" dirty="0"/>
          </a:p>
        </p:txBody>
      </p:sp>
      <p:sp>
        <p:nvSpPr>
          <p:cNvPr id="18" name="Text 13"/>
          <p:cNvSpPr/>
          <p:nvPr/>
        </p:nvSpPr>
        <p:spPr>
          <a:xfrm>
            <a:off x="1092637" y="5490805"/>
            <a:ext cx="2023824" cy="2530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92"/>
              </a:lnSpc>
              <a:buNone/>
            </a:pPr>
            <a:r>
              <a:rPr lang="en-US" sz="159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Diferensial Total</a:t>
            </a:r>
            <a:endParaRPr lang="en-US" sz="1594" dirty="0"/>
          </a:p>
        </p:txBody>
      </p:sp>
      <p:sp>
        <p:nvSpPr>
          <p:cNvPr id="19" name="Text 14"/>
          <p:cNvSpPr/>
          <p:nvPr/>
        </p:nvSpPr>
        <p:spPr>
          <a:xfrm>
            <a:off x="1092637" y="5840849"/>
            <a:ext cx="339852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40"/>
              </a:lnSpc>
              <a:buNone/>
            </a:pPr>
            <a:r>
              <a:rPr lang="en-US" sz="1275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Diferensial total mengukur perubahan total suatu fungsi ketika variabel independennya mengalami perubahan kecil.</a:t>
            </a:r>
            <a:endParaRPr lang="en-US" sz="1275" dirty="0"/>
          </a:p>
        </p:txBody>
      </p:sp>
      <p:sp>
        <p:nvSpPr>
          <p:cNvPr id="20" name="Shape 15"/>
          <p:cNvSpPr/>
          <p:nvPr/>
        </p:nvSpPr>
        <p:spPr>
          <a:xfrm>
            <a:off x="4652963" y="5490805"/>
            <a:ext cx="364212" cy="364212"/>
          </a:xfrm>
          <a:prstGeom prst="roundRect">
            <a:avLst>
              <a:gd name="adj" fmla="val 20005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21" name="Text 16"/>
          <p:cNvSpPr/>
          <p:nvPr/>
        </p:nvSpPr>
        <p:spPr>
          <a:xfrm>
            <a:off x="4754761" y="5551408"/>
            <a:ext cx="160496" cy="242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12"/>
              </a:lnSpc>
              <a:buNone/>
            </a:pPr>
            <a:r>
              <a:rPr lang="en-US" sz="1912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4</a:t>
            </a:r>
            <a:endParaRPr lang="en-US" sz="1912" dirty="0"/>
          </a:p>
        </p:txBody>
      </p:sp>
      <p:sp>
        <p:nvSpPr>
          <p:cNvPr id="22" name="Text 17"/>
          <p:cNvSpPr/>
          <p:nvPr/>
        </p:nvSpPr>
        <p:spPr>
          <a:xfrm>
            <a:off x="5178981" y="5490805"/>
            <a:ext cx="2023824" cy="2530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92"/>
              </a:lnSpc>
              <a:buNone/>
            </a:pPr>
            <a:r>
              <a:rPr lang="en-US" sz="159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Diferensial Parsial</a:t>
            </a:r>
            <a:endParaRPr lang="en-US" sz="1594" dirty="0"/>
          </a:p>
        </p:txBody>
      </p:sp>
      <p:sp>
        <p:nvSpPr>
          <p:cNvPr id="23" name="Text 18"/>
          <p:cNvSpPr/>
          <p:nvPr/>
        </p:nvSpPr>
        <p:spPr>
          <a:xfrm>
            <a:off x="5178981" y="5840849"/>
            <a:ext cx="3398520" cy="1036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40"/>
              </a:lnSpc>
              <a:buNone/>
            </a:pPr>
            <a:r>
              <a:rPr lang="en-US" sz="1275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Diferensial parsial mengukur perubahan suatu fungsi ketika hanya satu variabel independen yang berubah, sementara variabel lainnya tetap konstan.</a:t>
            </a:r>
            <a:endParaRPr lang="en-US" sz="12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793790" y="1098232"/>
            <a:ext cx="13042821" cy="1417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Diferensial dalam Ekonomi: Aplikasi dan Manfaat</a:t>
            </a:r>
            <a:endParaRPr lang="en-US" sz="4465" dirty="0"/>
          </a:p>
        </p:txBody>
      </p:sp>
      <p:sp>
        <p:nvSpPr>
          <p:cNvPr id="5" name="Text 2"/>
          <p:cNvSpPr/>
          <p:nvPr/>
        </p:nvSpPr>
        <p:spPr>
          <a:xfrm>
            <a:off x="793790" y="2969419"/>
            <a:ext cx="13042821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Penerapan diferensial dalam ekonomi sangat luas, mulai dari analisis pasar hingga pengambilan keputusan bisnis.</a:t>
            </a:r>
            <a:endParaRPr lang="en-US" sz="1786" dirty="0"/>
          </a:p>
        </p:txBody>
      </p:sp>
      <p:sp>
        <p:nvSpPr>
          <p:cNvPr id="6" name="Text 3"/>
          <p:cNvSpPr/>
          <p:nvPr/>
        </p:nvSpPr>
        <p:spPr>
          <a:xfrm>
            <a:off x="793790" y="3814286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Analisis Pasar</a:t>
            </a:r>
            <a:endParaRPr lang="en-US" sz="2233" dirty="0"/>
          </a:p>
        </p:txBody>
      </p:sp>
      <p:sp>
        <p:nvSpPr>
          <p:cNvPr id="7" name="Text 4"/>
          <p:cNvSpPr/>
          <p:nvPr/>
        </p:nvSpPr>
        <p:spPr>
          <a:xfrm>
            <a:off x="793790" y="4395430"/>
            <a:ext cx="3978116" cy="1814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Diferensial membantu memahami bagaimana perubahan kecil pada harga atau pendapatan konsumen berdampak pada permintaan dan penawaran di pasar.</a:t>
            </a:r>
            <a:endParaRPr lang="en-US" sz="1786" dirty="0"/>
          </a:p>
        </p:txBody>
      </p:sp>
      <p:sp>
        <p:nvSpPr>
          <p:cNvPr id="8" name="Text 5"/>
          <p:cNvSpPr/>
          <p:nvPr/>
        </p:nvSpPr>
        <p:spPr>
          <a:xfrm>
            <a:off x="5332928" y="3814286"/>
            <a:ext cx="3978116" cy="708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Pengambilan Keputusan Bisnis</a:t>
            </a:r>
            <a:endParaRPr lang="en-US" sz="2233" dirty="0"/>
          </a:p>
        </p:txBody>
      </p:sp>
      <p:sp>
        <p:nvSpPr>
          <p:cNvPr id="9" name="Text 6"/>
          <p:cNvSpPr/>
          <p:nvPr/>
        </p:nvSpPr>
        <p:spPr>
          <a:xfrm>
            <a:off x="5332928" y="4749760"/>
            <a:ext cx="3978116" cy="1814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Diferensial membantu perusahaan dalam mengoptimalkan produksi, menetapkan harga, dan mengalokasikan sumber daya dengan lebih efektif.</a:t>
            </a:r>
            <a:endParaRPr lang="en-US" sz="1786" dirty="0"/>
          </a:p>
        </p:txBody>
      </p:sp>
      <p:sp>
        <p:nvSpPr>
          <p:cNvPr id="10" name="Text 7"/>
          <p:cNvSpPr/>
          <p:nvPr/>
        </p:nvSpPr>
        <p:spPr>
          <a:xfrm>
            <a:off x="9872067" y="3814286"/>
            <a:ext cx="3978116" cy="708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Analisis Kebijakan Ekonomi</a:t>
            </a:r>
            <a:endParaRPr lang="en-US" sz="2233" dirty="0"/>
          </a:p>
        </p:txBody>
      </p:sp>
      <p:sp>
        <p:nvSpPr>
          <p:cNvPr id="11" name="Text 8"/>
          <p:cNvSpPr/>
          <p:nvPr/>
        </p:nvSpPr>
        <p:spPr>
          <a:xfrm>
            <a:off x="9872067" y="4749760"/>
            <a:ext cx="3978116" cy="21774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Diferensial membantu para ekonom dalam memahami efektivitas kebijakan fiskal dan moneter, serta mengukur dampak perubahan ekonomi pada pertumbuhan ekonomi dan inflasi.</a:t>
            </a:r>
            <a:endParaRPr lang="en-US" sz="1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5694" y="2440067"/>
            <a:ext cx="5042892" cy="3349347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20792" y="908090"/>
            <a:ext cx="7902416" cy="11087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65"/>
              </a:lnSpc>
              <a:buNone/>
            </a:pPr>
            <a:r>
              <a:rPr lang="en-US" sz="3492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Analisis Marginal: Konsep Kunci Diferensial Ekonomi</a:t>
            </a:r>
            <a:endParaRPr lang="en-US" sz="3492" dirty="0"/>
          </a:p>
        </p:txBody>
      </p:sp>
      <p:sp>
        <p:nvSpPr>
          <p:cNvPr id="7" name="Text 2"/>
          <p:cNvSpPr/>
          <p:nvPr/>
        </p:nvSpPr>
        <p:spPr>
          <a:xfrm>
            <a:off x="620792" y="2282785"/>
            <a:ext cx="7902416" cy="5676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5"/>
              </a:lnSpc>
              <a:buNone/>
            </a:pPr>
            <a:r>
              <a:rPr lang="en-US" sz="1397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Analisis marginal merupakan aplikasi penting dari diferensial dalam ekonomi. Konsep ini fokus pada analisis perubahan kecil pada variabel ekonomi.</a:t>
            </a:r>
            <a:endParaRPr lang="en-US" sz="1397" dirty="0"/>
          </a:p>
        </p:txBody>
      </p:sp>
      <p:sp>
        <p:nvSpPr>
          <p:cNvPr id="8" name="Shape 3"/>
          <p:cNvSpPr/>
          <p:nvPr/>
        </p:nvSpPr>
        <p:spPr>
          <a:xfrm>
            <a:off x="869156" y="3050024"/>
            <a:ext cx="35362" cy="4271486"/>
          </a:xfrm>
          <a:prstGeom prst="roundRect">
            <a:avLst>
              <a:gd name="adj" fmla="val 225737"/>
            </a:avLst>
          </a:prstGeom>
          <a:solidFill>
            <a:srgbClr val="E5BEB2"/>
          </a:solidFill>
          <a:ln/>
        </p:spPr>
      </p:sp>
      <p:sp>
        <p:nvSpPr>
          <p:cNvPr id="9" name="Shape 4"/>
          <p:cNvSpPr/>
          <p:nvPr/>
        </p:nvSpPr>
        <p:spPr>
          <a:xfrm>
            <a:off x="1086326" y="3431441"/>
            <a:ext cx="620792" cy="35362"/>
          </a:xfrm>
          <a:prstGeom prst="roundRect">
            <a:avLst>
              <a:gd name="adj" fmla="val 225737"/>
            </a:avLst>
          </a:prstGeom>
          <a:solidFill>
            <a:srgbClr val="E5BEB2"/>
          </a:solidFill>
          <a:ln/>
        </p:spPr>
      </p:sp>
      <p:sp>
        <p:nvSpPr>
          <p:cNvPr id="10" name="Shape 5"/>
          <p:cNvSpPr/>
          <p:nvPr/>
        </p:nvSpPr>
        <p:spPr>
          <a:xfrm>
            <a:off x="687229" y="3249573"/>
            <a:ext cx="399098" cy="399098"/>
          </a:xfrm>
          <a:prstGeom prst="roundRect">
            <a:avLst>
              <a:gd name="adj" fmla="val 20001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1" name="Text 6"/>
          <p:cNvSpPr/>
          <p:nvPr/>
        </p:nvSpPr>
        <p:spPr>
          <a:xfrm>
            <a:off x="825818" y="3316010"/>
            <a:ext cx="121920" cy="2661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95"/>
              </a:lnSpc>
              <a:buNone/>
            </a:pPr>
            <a:r>
              <a:rPr lang="en-US" sz="2095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</a:t>
            </a:r>
            <a:endParaRPr lang="en-US" sz="2095" dirty="0"/>
          </a:p>
        </p:txBody>
      </p:sp>
      <p:sp>
        <p:nvSpPr>
          <p:cNvPr id="12" name="Text 7"/>
          <p:cNvSpPr/>
          <p:nvPr/>
        </p:nvSpPr>
        <p:spPr>
          <a:xfrm>
            <a:off x="1862376" y="3227308"/>
            <a:ext cx="2217301" cy="2770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82"/>
              </a:lnSpc>
              <a:buNone/>
            </a:pPr>
            <a:r>
              <a:rPr lang="en-US" sz="1746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Biaya Marjinal</a:t>
            </a:r>
            <a:endParaRPr lang="en-US" sz="1746" dirty="0"/>
          </a:p>
        </p:txBody>
      </p:sp>
      <p:sp>
        <p:nvSpPr>
          <p:cNvPr id="13" name="Text 8"/>
          <p:cNvSpPr/>
          <p:nvPr/>
        </p:nvSpPr>
        <p:spPr>
          <a:xfrm>
            <a:off x="1862376" y="3610689"/>
            <a:ext cx="6660833" cy="5676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35"/>
              </a:lnSpc>
              <a:buNone/>
            </a:pPr>
            <a:r>
              <a:rPr lang="en-US" sz="1397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Biaya tambahan yang dikeluarkan untuk memproduksi satu unit tambahan barang atau jasa.</a:t>
            </a:r>
            <a:endParaRPr lang="en-US" sz="1397" dirty="0"/>
          </a:p>
        </p:txBody>
      </p:sp>
      <p:sp>
        <p:nvSpPr>
          <p:cNvPr id="14" name="Shape 9"/>
          <p:cNvSpPr/>
          <p:nvPr/>
        </p:nvSpPr>
        <p:spPr>
          <a:xfrm>
            <a:off x="1086326" y="4914364"/>
            <a:ext cx="620792" cy="35362"/>
          </a:xfrm>
          <a:prstGeom prst="roundRect">
            <a:avLst>
              <a:gd name="adj" fmla="val 225737"/>
            </a:avLst>
          </a:prstGeom>
          <a:solidFill>
            <a:srgbClr val="E5BEB2"/>
          </a:solidFill>
          <a:ln/>
        </p:spPr>
      </p:sp>
      <p:sp>
        <p:nvSpPr>
          <p:cNvPr id="15" name="Shape 10"/>
          <p:cNvSpPr/>
          <p:nvPr/>
        </p:nvSpPr>
        <p:spPr>
          <a:xfrm>
            <a:off x="687229" y="4732496"/>
            <a:ext cx="399098" cy="399098"/>
          </a:xfrm>
          <a:prstGeom prst="roundRect">
            <a:avLst>
              <a:gd name="adj" fmla="val 20001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806291" y="4798933"/>
            <a:ext cx="160973" cy="2661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95"/>
              </a:lnSpc>
              <a:buNone/>
            </a:pPr>
            <a:r>
              <a:rPr lang="en-US" sz="2095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2</a:t>
            </a:r>
            <a:endParaRPr lang="en-US" sz="2095" dirty="0"/>
          </a:p>
        </p:txBody>
      </p:sp>
      <p:sp>
        <p:nvSpPr>
          <p:cNvPr id="17" name="Text 12"/>
          <p:cNvSpPr/>
          <p:nvPr/>
        </p:nvSpPr>
        <p:spPr>
          <a:xfrm>
            <a:off x="1862376" y="4710232"/>
            <a:ext cx="2357795" cy="2770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82"/>
              </a:lnSpc>
              <a:buNone/>
            </a:pPr>
            <a:r>
              <a:rPr lang="en-US" sz="1746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Penerimaan Marjinal</a:t>
            </a:r>
            <a:endParaRPr lang="en-US" sz="1746" dirty="0"/>
          </a:p>
        </p:txBody>
      </p:sp>
      <p:sp>
        <p:nvSpPr>
          <p:cNvPr id="18" name="Text 13"/>
          <p:cNvSpPr/>
          <p:nvPr/>
        </p:nvSpPr>
        <p:spPr>
          <a:xfrm>
            <a:off x="1862376" y="5093613"/>
            <a:ext cx="6660833" cy="5676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35"/>
              </a:lnSpc>
              <a:buNone/>
            </a:pPr>
            <a:r>
              <a:rPr lang="en-US" sz="1397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Penerimaan tambahan yang diperoleh dari menjual satu unit tambahan barang atau jasa.</a:t>
            </a:r>
            <a:endParaRPr lang="en-US" sz="1397" dirty="0"/>
          </a:p>
        </p:txBody>
      </p:sp>
      <p:sp>
        <p:nvSpPr>
          <p:cNvPr id="19" name="Shape 14"/>
          <p:cNvSpPr/>
          <p:nvPr/>
        </p:nvSpPr>
        <p:spPr>
          <a:xfrm>
            <a:off x="1086326" y="6397288"/>
            <a:ext cx="620792" cy="35362"/>
          </a:xfrm>
          <a:prstGeom prst="roundRect">
            <a:avLst>
              <a:gd name="adj" fmla="val 225737"/>
            </a:avLst>
          </a:prstGeom>
          <a:solidFill>
            <a:srgbClr val="E5BEB2"/>
          </a:solidFill>
          <a:ln/>
        </p:spPr>
      </p:sp>
      <p:sp>
        <p:nvSpPr>
          <p:cNvPr id="20" name="Shape 15"/>
          <p:cNvSpPr/>
          <p:nvPr/>
        </p:nvSpPr>
        <p:spPr>
          <a:xfrm>
            <a:off x="687229" y="6215420"/>
            <a:ext cx="399098" cy="399098"/>
          </a:xfrm>
          <a:prstGeom prst="roundRect">
            <a:avLst>
              <a:gd name="adj" fmla="val 20001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21" name="Text 16"/>
          <p:cNvSpPr/>
          <p:nvPr/>
        </p:nvSpPr>
        <p:spPr>
          <a:xfrm>
            <a:off x="811411" y="6281857"/>
            <a:ext cx="150614" cy="2661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95"/>
              </a:lnSpc>
              <a:buNone/>
            </a:pPr>
            <a:r>
              <a:rPr lang="en-US" sz="2095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3</a:t>
            </a:r>
            <a:endParaRPr lang="en-US" sz="2095" dirty="0"/>
          </a:p>
        </p:txBody>
      </p:sp>
      <p:sp>
        <p:nvSpPr>
          <p:cNvPr id="22" name="Text 17"/>
          <p:cNvSpPr/>
          <p:nvPr/>
        </p:nvSpPr>
        <p:spPr>
          <a:xfrm>
            <a:off x="1862376" y="6193155"/>
            <a:ext cx="2386013" cy="2770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82"/>
              </a:lnSpc>
              <a:buNone/>
            </a:pPr>
            <a:r>
              <a:rPr lang="en-US" sz="1746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Keuntungan Marjinal</a:t>
            </a:r>
            <a:endParaRPr lang="en-US" sz="1746" dirty="0"/>
          </a:p>
        </p:txBody>
      </p:sp>
      <p:sp>
        <p:nvSpPr>
          <p:cNvPr id="23" name="Text 18"/>
          <p:cNvSpPr/>
          <p:nvPr/>
        </p:nvSpPr>
        <p:spPr>
          <a:xfrm>
            <a:off x="1862376" y="6576536"/>
            <a:ext cx="6660833" cy="5676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35"/>
              </a:lnSpc>
              <a:buNone/>
            </a:pPr>
            <a:r>
              <a:rPr lang="en-US" sz="1397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Perubahan keuntungan yang diperoleh dari menjual satu unit tambahan barang atau jasa.</a:t>
            </a:r>
            <a:endParaRPr lang="en-US" sz="13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08442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01654" y="2543056"/>
            <a:ext cx="7055882" cy="5211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103"/>
              </a:lnSpc>
              <a:buNone/>
            </a:pPr>
            <a:r>
              <a:rPr lang="en-US" sz="3283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Optimisasi dalam Ekonomi Mikro</a:t>
            </a:r>
            <a:endParaRPr lang="en-US" sz="3283" dirty="0"/>
          </a:p>
        </p:txBody>
      </p:sp>
      <p:sp>
        <p:nvSpPr>
          <p:cNvPr id="6" name="Text 2"/>
          <p:cNvSpPr/>
          <p:nvPr/>
        </p:nvSpPr>
        <p:spPr>
          <a:xfrm>
            <a:off x="1801654" y="3314224"/>
            <a:ext cx="11027093" cy="2668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01"/>
              </a:lnSpc>
              <a:buNone/>
            </a:pPr>
            <a:r>
              <a:rPr lang="en-US" sz="1313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Diferensial berperan penting dalam memaksimalkan keuntungan atau meminimalkan biaya dalam ekonomi mikro.</a:t>
            </a:r>
            <a:endParaRPr lang="en-US" sz="1313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654" y="3768566"/>
            <a:ext cx="833795" cy="133409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885480" y="3935254"/>
            <a:ext cx="2084427" cy="2605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641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Teori Konsumen</a:t>
            </a:r>
            <a:endParaRPr lang="en-US" sz="1641" dirty="0"/>
          </a:p>
        </p:txBody>
      </p:sp>
      <p:sp>
        <p:nvSpPr>
          <p:cNvPr id="9" name="Text 4"/>
          <p:cNvSpPr/>
          <p:nvPr/>
        </p:nvSpPr>
        <p:spPr>
          <a:xfrm>
            <a:off x="2885480" y="4295775"/>
            <a:ext cx="9943267" cy="2668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01"/>
              </a:lnSpc>
              <a:buNone/>
            </a:pPr>
            <a:r>
              <a:rPr lang="en-US" sz="1313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Diferensial digunakan untuk menentukan kombinasi barang dan jasa yang memaksimalkan kepuasan konsumen.</a:t>
            </a:r>
            <a:endParaRPr lang="en-US" sz="1313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1654" y="5102662"/>
            <a:ext cx="833795" cy="133409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885480" y="5269349"/>
            <a:ext cx="2084427" cy="2605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641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Teori Produsen</a:t>
            </a:r>
            <a:endParaRPr lang="en-US" sz="1641" dirty="0"/>
          </a:p>
        </p:txBody>
      </p:sp>
      <p:sp>
        <p:nvSpPr>
          <p:cNvPr id="12" name="Text 6"/>
          <p:cNvSpPr/>
          <p:nvPr/>
        </p:nvSpPr>
        <p:spPr>
          <a:xfrm>
            <a:off x="2885480" y="5629870"/>
            <a:ext cx="9943267" cy="2668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01"/>
              </a:lnSpc>
              <a:buNone/>
            </a:pPr>
            <a:r>
              <a:rPr lang="en-US" sz="1313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Diferensial digunakan untuk menentukan tingkat produksi yang memaksimalkan keuntungan perusahaan.</a:t>
            </a:r>
            <a:endParaRPr lang="en-US" sz="1313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1654" y="6436757"/>
            <a:ext cx="833795" cy="133409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885480" y="6603444"/>
            <a:ext cx="2084427" cy="2605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641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Teori Pasar</a:t>
            </a:r>
            <a:endParaRPr lang="en-US" sz="1641" dirty="0"/>
          </a:p>
        </p:txBody>
      </p:sp>
      <p:sp>
        <p:nvSpPr>
          <p:cNvPr id="15" name="Text 8"/>
          <p:cNvSpPr/>
          <p:nvPr/>
        </p:nvSpPr>
        <p:spPr>
          <a:xfrm>
            <a:off x="2885480" y="6963966"/>
            <a:ext cx="9943267" cy="2668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01"/>
              </a:lnSpc>
              <a:buNone/>
            </a:pPr>
            <a:r>
              <a:rPr lang="en-US" sz="1313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Diferensial digunakan untuk menganalisis keseimbangan pasar dan pengaruh perubahan pada harga dan kuantitas.</a:t>
            </a:r>
            <a:endParaRPr lang="en-US" sz="13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88" y="1655088"/>
            <a:ext cx="4919424" cy="4919424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280190" y="817364"/>
            <a:ext cx="7556421" cy="1417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Elastisitas Permintaan dan Penawaran</a:t>
            </a:r>
            <a:endParaRPr lang="en-US" sz="4465" dirty="0"/>
          </a:p>
        </p:txBody>
      </p:sp>
      <p:sp>
        <p:nvSpPr>
          <p:cNvPr id="7" name="Text 2"/>
          <p:cNvSpPr/>
          <p:nvPr/>
        </p:nvSpPr>
        <p:spPr>
          <a:xfrm>
            <a:off x="6280190" y="2575084"/>
            <a:ext cx="7556421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Elastisitas mengukur sensitivitas permintaan atau penawaran terhadap perubahan harga atau faktor lainnya. Konsep ini penting untuk memahami perilaku pasar.</a:t>
            </a:r>
            <a:endParaRPr lang="en-US" sz="1786" dirty="0"/>
          </a:p>
        </p:txBody>
      </p:sp>
      <p:sp>
        <p:nvSpPr>
          <p:cNvPr id="8" name="Shape 3"/>
          <p:cNvSpPr/>
          <p:nvPr/>
        </p:nvSpPr>
        <p:spPr>
          <a:xfrm>
            <a:off x="6280190" y="3918942"/>
            <a:ext cx="7556421" cy="3493294"/>
          </a:xfrm>
          <a:prstGeom prst="roundRect">
            <a:avLst>
              <a:gd name="adj" fmla="val 292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9" name="Shape 4"/>
          <p:cNvSpPr/>
          <p:nvPr/>
        </p:nvSpPr>
        <p:spPr>
          <a:xfrm>
            <a:off x="6287810" y="3926562"/>
            <a:ext cx="7541181" cy="173902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0" name="Text 5"/>
          <p:cNvSpPr/>
          <p:nvPr/>
        </p:nvSpPr>
        <p:spPr>
          <a:xfrm>
            <a:off x="6514624" y="4070271"/>
            <a:ext cx="3313152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Elastisitas Permintaan</a:t>
            </a:r>
            <a:endParaRPr lang="en-US" sz="1786" dirty="0"/>
          </a:p>
        </p:txBody>
      </p:sp>
      <p:sp>
        <p:nvSpPr>
          <p:cNvPr id="11" name="Text 6"/>
          <p:cNvSpPr/>
          <p:nvPr/>
        </p:nvSpPr>
        <p:spPr>
          <a:xfrm>
            <a:off x="10289024" y="4070271"/>
            <a:ext cx="3313152" cy="1451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Mengukur perubahan persentase kuantitas yang diminta terhadap perubahan persentase harga.</a:t>
            </a:r>
            <a:endParaRPr lang="en-US" sz="1786" dirty="0"/>
          </a:p>
        </p:txBody>
      </p:sp>
      <p:sp>
        <p:nvSpPr>
          <p:cNvPr id="12" name="Shape 7"/>
          <p:cNvSpPr/>
          <p:nvPr/>
        </p:nvSpPr>
        <p:spPr>
          <a:xfrm>
            <a:off x="6287810" y="5665589"/>
            <a:ext cx="7541181" cy="173902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3" name="Text 8"/>
          <p:cNvSpPr/>
          <p:nvPr/>
        </p:nvSpPr>
        <p:spPr>
          <a:xfrm>
            <a:off x="6514624" y="5809298"/>
            <a:ext cx="3313152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Elastisitas Penawaran</a:t>
            </a:r>
            <a:endParaRPr lang="en-US" sz="1786" dirty="0"/>
          </a:p>
        </p:txBody>
      </p:sp>
      <p:sp>
        <p:nvSpPr>
          <p:cNvPr id="14" name="Text 9"/>
          <p:cNvSpPr/>
          <p:nvPr/>
        </p:nvSpPr>
        <p:spPr>
          <a:xfrm>
            <a:off x="10289024" y="5809298"/>
            <a:ext cx="3313152" cy="1451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Mengukur perubahan persentase kuantitas yang ditawarkan terhadap perubahan persentase harga.</a:t>
            </a:r>
            <a:endParaRPr lang="en-US" sz="17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029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31029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3081" y="2701171"/>
            <a:ext cx="4948118" cy="2828687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53427" y="591979"/>
            <a:ext cx="7637145" cy="13454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97"/>
              </a:lnSpc>
              <a:buNone/>
            </a:pPr>
            <a:r>
              <a:rPr lang="en-US" sz="4238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Analisis Biaya Marjinal dan Penerimaan Marjinal</a:t>
            </a:r>
            <a:endParaRPr lang="en-US" sz="4238" dirty="0"/>
          </a:p>
        </p:txBody>
      </p:sp>
      <p:sp>
        <p:nvSpPr>
          <p:cNvPr id="7" name="Text 2"/>
          <p:cNvSpPr/>
          <p:nvPr/>
        </p:nvSpPr>
        <p:spPr>
          <a:xfrm>
            <a:off x="753427" y="2260283"/>
            <a:ext cx="7637145" cy="10329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2"/>
              </a:lnSpc>
              <a:buNone/>
            </a:pPr>
            <a:r>
              <a:rPr lang="en-US" sz="1695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Analisis biaya marjinal dan penerimaan marjinal membantu perusahaan dalam menentukan tingkat produksi yang optimal untuk memaksimalkan keuntungan.</a:t>
            </a:r>
            <a:endParaRPr lang="en-US" sz="1695" dirty="0"/>
          </a:p>
        </p:txBody>
      </p:sp>
      <p:sp>
        <p:nvSpPr>
          <p:cNvPr id="8" name="Shape 3"/>
          <p:cNvSpPr/>
          <p:nvPr/>
        </p:nvSpPr>
        <p:spPr>
          <a:xfrm>
            <a:off x="753427" y="3535442"/>
            <a:ext cx="3710940" cy="2288500"/>
          </a:xfrm>
          <a:prstGeom prst="roundRect">
            <a:avLst>
              <a:gd name="adj" fmla="val 423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9" name="Text 4"/>
          <p:cNvSpPr/>
          <p:nvPr/>
        </p:nvSpPr>
        <p:spPr>
          <a:xfrm>
            <a:off x="976312" y="3758327"/>
            <a:ext cx="2690812" cy="3363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8"/>
              </a:lnSpc>
              <a:buNone/>
            </a:pPr>
            <a:r>
              <a:rPr lang="en-US" sz="2119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Biaya Marjinal</a:t>
            </a:r>
            <a:endParaRPr lang="en-US" sz="2119" dirty="0"/>
          </a:p>
        </p:txBody>
      </p:sp>
      <p:sp>
        <p:nvSpPr>
          <p:cNvPr id="10" name="Text 5"/>
          <p:cNvSpPr/>
          <p:nvPr/>
        </p:nvSpPr>
        <p:spPr>
          <a:xfrm>
            <a:off x="976312" y="4223742"/>
            <a:ext cx="3265170" cy="13773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2"/>
              </a:lnSpc>
              <a:buNone/>
            </a:pPr>
            <a:r>
              <a:rPr lang="en-US" sz="1695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Biaya tambahan yang dikeluarkan untuk memproduksi satu unit tambahan barang atau jasa.</a:t>
            </a:r>
            <a:endParaRPr lang="en-US" sz="1695" dirty="0"/>
          </a:p>
        </p:txBody>
      </p:sp>
      <p:sp>
        <p:nvSpPr>
          <p:cNvPr id="11" name="Shape 6"/>
          <p:cNvSpPr/>
          <p:nvPr/>
        </p:nvSpPr>
        <p:spPr>
          <a:xfrm>
            <a:off x="4679633" y="3535442"/>
            <a:ext cx="3710940" cy="2288500"/>
          </a:xfrm>
          <a:prstGeom prst="roundRect">
            <a:avLst>
              <a:gd name="adj" fmla="val 423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2" name="Text 7"/>
          <p:cNvSpPr/>
          <p:nvPr/>
        </p:nvSpPr>
        <p:spPr>
          <a:xfrm>
            <a:off x="4902518" y="3758327"/>
            <a:ext cx="2862143" cy="3363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8"/>
              </a:lnSpc>
              <a:buNone/>
            </a:pPr>
            <a:r>
              <a:rPr lang="en-US" sz="2119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Penerimaan Marjinal</a:t>
            </a:r>
            <a:endParaRPr lang="en-US" sz="2119" dirty="0"/>
          </a:p>
        </p:txBody>
      </p:sp>
      <p:sp>
        <p:nvSpPr>
          <p:cNvPr id="13" name="Text 8"/>
          <p:cNvSpPr/>
          <p:nvPr/>
        </p:nvSpPr>
        <p:spPr>
          <a:xfrm>
            <a:off x="4902518" y="4223742"/>
            <a:ext cx="3265170" cy="10329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2"/>
              </a:lnSpc>
              <a:buNone/>
            </a:pPr>
            <a:r>
              <a:rPr lang="en-US" sz="1695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Penerimaan tambahan yang diperoleh dari menjual satu unit tambahan barang atau jasa.</a:t>
            </a:r>
            <a:endParaRPr lang="en-US" sz="1695" dirty="0"/>
          </a:p>
        </p:txBody>
      </p:sp>
      <p:sp>
        <p:nvSpPr>
          <p:cNvPr id="14" name="Shape 9"/>
          <p:cNvSpPr/>
          <p:nvPr/>
        </p:nvSpPr>
        <p:spPr>
          <a:xfrm>
            <a:off x="753427" y="6039207"/>
            <a:ext cx="7637145" cy="1599843"/>
          </a:xfrm>
          <a:prstGeom prst="roundRect">
            <a:avLst>
              <a:gd name="adj" fmla="val 6055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5" name="Text 10"/>
          <p:cNvSpPr/>
          <p:nvPr/>
        </p:nvSpPr>
        <p:spPr>
          <a:xfrm>
            <a:off x="976312" y="6262092"/>
            <a:ext cx="2896195" cy="3363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8"/>
              </a:lnSpc>
              <a:buNone/>
            </a:pPr>
            <a:r>
              <a:rPr lang="en-US" sz="2119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Keuntungan Marjinal</a:t>
            </a:r>
            <a:endParaRPr lang="en-US" sz="2119" dirty="0"/>
          </a:p>
        </p:txBody>
      </p:sp>
      <p:sp>
        <p:nvSpPr>
          <p:cNvPr id="16" name="Text 11"/>
          <p:cNvSpPr/>
          <p:nvPr/>
        </p:nvSpPr>
        <p:spPr>
          <a:xfrm>
            <a:off x="976312" y="6727508"/>
            <a:ext cx="7191375" cy="6886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2"/>
              </a:lnSpc>
              <a:buNone/>
            </a:pPr>
            <a:r>
              <a:rPr lang="en-US" sz="1695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Perubahan keuntungan yang diperoleh dari menjual satu unit tambahan barang atau jasa.</a:t>
            </a:r>
            <a:endParaRPr lang="en-US" sz="16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2358" y="2473404"/>
            <a:ext cx="5089565" cy="3282791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555665" y="569476"/>
            <a:ext cx="8032671" cy="9922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907"/>
              </a:lnSpc>
              <a:buNone/>
            </a:pPr>
            <a:r>
              <a:rPr lang="en-US" sz="3126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Diferensial dalam Pengambilan Keputusan Investasi</a:t>
            </a:r>
            <a:endParaRPr lang="en-US" sz="3126" dirty="0"/>
          </a:p>
        </p:txBody>
      </p:sp>
      <p:sp>
        <p:nvSpPr>
          <p:cNvPr id="7" name="Text 2"/>
          <p:cNvSpPr/>
          <p:nvPr/>
        </p:nvSpPr>
        <p:spPr>
          <a:xfrm>
            <a:off x="555665" y="1799868"/>
            <a:ext cx="8032671" cy="5081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Diferensial membantu investor dalam mengevaluasi peluang investasi dan menentukan strategi investasi yang optimal.</a:t>
            </a:r>
            <a:endParaRPr lang="en-US" sz="12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65" y="2486620"/>
            <a:ext cx="396835" cy="39683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55665" y="3042166"/>
            <a:ext cx="2782014" cy="248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53"/>
              </a:lnSpc>
              <a:buNone/>
            </a:pPr>
            <a:r>
              <a:rPr lang="en-US" sz="1563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Return on Investment (ROI)</a:t>
            </a:r>
            <a:endParaRPr lang="en-US" sz="1563" dirty="0"/>
          </a:p>
        </p:txBody>
      </p:sp>
      <p:sp>
        <p:nvSpPr>
          <p:cNvPr id="10" name="Text 4"/>
          <p:cNvSpPr/>
          <p:nvPr/>
        </p:nvSpPr>
        <p:spPr>
          <a:xfrm>
            <a:off x="555665" y="3385423"/>
            <a:ext cx="8032671" cy="5081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Diferensial digunakan untuk menghitung ROI dan membandingkan keuntungan potensial dari berbagai peluang investasi.</a:t>
            </a:r>
            <a:endParaRPr lang="en-US" sz="125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665" y="4369832"/>
            <a:ext cx="396835" cy="396835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555665" y="4925378"/>
            <a:ext cx="4060269" cy="248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53"/>
              </a:lnSpc>
              <a:buNone/>
            </a:pPr>
            <a:r>
              <a:rPr lang="en-US" sz="1563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Nilai Waktu Uang (Time Value of Money)</a:t>
            </a:r>
            <a:endParaRPr lang="en-US" sz="1563" dirty="0"/>
          </a:p>
        </p:txBody>
      </p:sp>
      <p:sp>
        <p:nvSpPr>
          <p:cNvPr id="13" name="Text 6"/>
          <p:cNvSpPr/>
          <p:nvPr/>
        </p:nvSpPr>
        <p:spPr>
          <a:xfrm>
            <a:off x="555665" y="5268635"/>
            <a:ext cx="8032671" cy="5081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Diferensial digunakan untuk menentukan nilai masa kini dari arus kas masa depan dan menganalisis efek inflasi pada investasi.</a:t>
            </a:r>
            <a:endParaRPr lang="en-US" sz="1250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665" y="6253043"/>
            <a:ext cx="396835" cy="39683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555665" y="6808589"/>
            <a:ext cx="1984653" cy="248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53"/>
              </a:lnSpc>
              <a:buNone/>
            </a:pPr>
            <a:r>
              <a:rPr lang="en-US" sz="1563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Analisis Risiko</a:t>
            </a:r>
            <a:endParaRPr lang="en-US" sz="1563" dirty="0"/>
          </a:p>
        </p:txBody>
      </p:sp>
      <p:sp>
        <p:nvSpPr>
          <p:cNvPr id="16" name="Text 8"/>
          <p:cNvSpPr/>
          <p:nvPr/>
        </p:nvSpPr>
        <p:spPr>
          <a:xfrm>
            <a:off x="555665" y="7151846"/>
            <a:ext cx="8032671" cy="5081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Diferensial digunakan untuk mengukur risiko yang terkait dengan investasi dan mengembangkan strategi mitigasi risiko.</a:t>
            </a:r>
            <a:endParaRPr lang="en-US" sz="12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793790" y="656868"/>
            <a:ext cx="12004596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Diferensial dalam Analisis Makroekonomi</a:t>
            </a:r>
            <a:endParaRPr lang="en-US" sz="4465" dirty="0"/>
          </a:p>
        </p:txBody>
      </p:sp>
      <p:sp>
        <p:nvSpPr>
          <p:cNvPr id="5" name="Text 2"/>
          <p:cNvSpPr/>
          <p:nvPr/>
        </p:nvSpPr>
        <p:spPr>
          <a:xfrm>
            <a:off x="793790" y="1819275"/>
            <a:ext cx="13042821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Diferensial digunakan untuk menganalisis hubungan antara variabel makroekonomi, seperti inflasi, pengangguran, dan pertumbuhan ekonomi.</a:t>
            </a:r>
            <a:endParaRPr lang="en-US" sz="1786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800231"/>
            <a:ext cx="4120753" cy="254674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93790" y="5630466"/>
            <a:ext cx="3325654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Pertumbuhan Ekonomi</a:t>
            </a:r>
            <a:endParaRPr lang="en-US" sz="2233" dirty="0"/>
          </a:p>
        </p:txBody>
      </p:sp>
      <p:sp>
        <p:nvSpPr>
          <p:cNvPr id="8" name="Text 4"/>
          <p:cNvSpPr/>
          <p:nvPr/>
        </p:nvSpPr>
        <p:spPr>
          <a:xfrm>
            <a:off x="793790" y="6120884"/>
            <a:ext cx="4120753" cy="1451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Diferensial digunakan untuk mengukur laju pertumbuhan ekonomi dan mengidentifikasi faktor-faktor yang mendorong pertumbuhan.</a:t>
            </a:r>
            <a:endParaRPr lang="en-US" sz="1786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2800231"/>
            <a:ext cx="4120872" cy="254686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254704" y="5630585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Inflasi</a:t>
            </a:r>
            <a:endParaRPr lang="en-US" sz="2233" dirty="0"/>
          </a:p>
        </p:txBody>
      </p:sp>
      <p:sp>
        <p:nvSpPr>
          <p:cNvPr id="11" name="Text 6"/>
          <p:cNvSpPr/>
          <p:nvPr/>
        </p:nvSpPr>
        <p:spPr>
          <a:xfrm>
            <a:off x="5254704" y="6121003"/>
            <a:ext cx="4120872" cy="1451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Diferensial digunakan untuk mengukur tingkat inflasi dan menganalisis dampak inflasi pada ekonomi.</a:t>
            </a:r>
            <a:endParaRPr lang="en-US" sz="1786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738" y="2800231"/>
            <a:ext cx="4120872" cy="254686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715738" y="5630585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Pengangguran</a:t>
            </a:r>
            <a:endParaRPr lang="en-US" sz="2233" dirty="0"/>
          </a:p>
        </p:txBody>
      </p:sp>
      <p:sp>
        <p:nvSpPr>
          <p:cNvPr id="14" name="Text 8"/>
          <p:cNvSpPr/>
          <p:nvPr/>
        </p:nvSpPr>
        <p:spPr>
          <a:xfrm>
            <a:off x="9715738" y="6121003"/>
            <a:ext cx="4120872" cy="1451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Diferensial digunakan untuk mengukur tingkat pengangguran dan menganalisis penyebab dan konsekuensi pengangguran.</a:t>
            </a:r>
            <a:endParaRPr lang="en-US" sz="17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769</Words>
  <Application>Microsoft Office PowerPoint</Application>
  <PresentationFormat>Custom</PresentationFormat>
  <Paragraphs>94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Merriweather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alija zaki</cp:lastModifiedBy>
  <cp:revision>1</cp:revision>
  <dcterms:created xsi:type="dcterms:W3CDTF">2024-07-03T09:35:28Z</dcterms:created>
  <dcterms:modified xsi:type="dcterms:W3CDTF">2024-07-03T09:37:59Z</dcterms:modified>
</cp:coreProperties>
</file>