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39" r:id="rId4"/>
    <p:sldId id="267" r:id="rId6"/>
    <p:sldId id="258" r:id="rId7"/>
    <p:sldId id="257" r:id="rId8"/>
    <p:sldId id="277" r:id="rId9"/>
    <p:sldId id="341" r:id="rId10"/>
    <p:sldId id="340" r:id="rId11"/>
    <p:sldId id="280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4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8"/>
    <p:restoredTop sz="94643"/>
  </p:normalViewPr>
  <p:slideViewPr>
    <p:cSldViewPr>
      <p:cViewPr varScale="1">
        <p:scale>
          <a:sx n="106" d="100"/>
          <a:sy n="106" d="100"/>
        </p:scale>
        <p:origin x="184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75F89-0AC6-5642-A1B8-CB0BD3B66F0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0D42E-B86A-2046-BCCD-09EA9DA9229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704020202020204" pitchFamily="34" charset="0"/>
          <a:ea typeface="SimSun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704020202020204" pitchFamily="34" charset="0"/>
          <a:ea typeface="SimSun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704020202020204" pitchFamily="34" charset="0"/>
          <a:ea typeface="SimSun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704020202020204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704020202020204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704020202020204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704020202020204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704020202020204" pitchFamily="34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jpe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7.png"/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1.pn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jpeg"/><Relationship Id="rId8" Type="http://schemas.openxmlformats.org/officeDocument/2006/relationships/image" Target="../media/image71.jpeg"/><Relationship Id="rId7" Type="http://schemas.openxmlformats.org/officeDocument/2006/relationships/image" Target="../media/image70.jpe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78.png"/><Relationship Id="rId14" Type="http://schemas.openxmlformats.org/officeDocument/2006/relationships/image" Target="../media/image77.png"/><Relationship Id="rId13" Type="http://schemas.openxmlformats.org/officeDocument/2006/relationships/image" Target="../media/image76.png"/><Relationship Id="rId12" Type="http://schemas.openxmlformats.org/officeDocument/2006/relationships/image" Target="../media/image75.png"/><Relationship Id="rId11" Type="http://schemas.openxmlformats.org/officeDocument/2006/relationships/image" Target="../media/image74.png"/><Relationship Id="rId10" Type="http://schemas.openxmlformats.org/officeDocument/2006/relationships/image" Target="../media/image73.png"/><Relationship Id="rId1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86810" y="4262437"/>
            <a:ext cx="8857042" cy="221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“</a:t>
            </a:r>
            <a:r>
              <a:rPr lang="en-US" altLang="ja-JP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Aku</a:t>
            </a:r>
            <a:r>
              <a:rPr lang="en-US" altLang="ja-JP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altLang="ja-JP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ridho</a:t>
            </a:r>
            <a:r>
              <a:rPr lang="en-US" altLang="ja-JP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Allah SWT </a:t>
            </a:r>
            <a:r>
              <a:rPr lang="en-US" altLang="ja-JP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sebagai</a:t>
            </a:r>
            <a:r>
              <a:rPr lang="en-US" altLang="ja-JP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altLang="ja-JP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Tuhan</a:t>
            </a:r>
            <a:r>
              <a:rPr lang="en-US" altLang="ja-JP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altLang="ja-JP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ku</a:t>
            </a:r>
            <a:r>
              <a:rPr lang="en-US" altLang="ja-JP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, </a:t>
            </a:r>
            <a:endParaRPr lang="en-US" altLang="ja-JP" sz="2300" dirty="0">
              <a:solidFill>
                <a:srgbClr val="000000"/>
              </a:solidFill>
              <a:latin typeface="Cambria" charset="0"/>
              <a:cs typeface="Cambria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Islam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sebagai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agamaku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, </a:t>
            </a:r>
            <a:endParaRPr lang="en-US" sz="2300" dirty="0">
              <a:solidFill>
                <a:srgbClr val="000000"/>
              </a:solidFill>
              <a:latin typeface="Cambria" charset="0"/>
              <a:cs typeface="Cambria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dan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Nabi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Muhammad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sebagai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Nabi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dan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Rasul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, </a:t>
            </a:r>
            <a:endParaRPr lang="en-US" sz="2300" dirty="0">
              <a:solidFill>
                <a:srgbClr val="000000"/>
              </a:solidFill>
              <a:latin typeface="Cambria" charset="0"/>
              <a:cs typeface="Cambria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Ya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Allah,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tambahkanlah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kepadaku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ilmu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&amp;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berikanlah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aku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kefahaman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”</a:t>
            </a:r>
            <a:endParaRPr lang="en-US" sz="2300" dirty="0">
              <a:solidFill>
                <a:srgbClr val="000000"/>
              </a:solidFill>
              <a:latin typeface="Cambria" charset="0"/>
              <a:cs typeface="Cambria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35570" y="2105025"/>
            <a:ext cx="8353425" cy="18573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31413" y="623872"/>
            <a:ext cx="5011738" cy="7921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685" y="571464"/>
            <a:ext cx="5275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>
                <a:effectLst/>
                <a:latin typeface="Helvetica" pitchFamily="2" charset="0"/>
              </a:rPr>
              <a:t>A. FAKTOR PENYEBAB INTERNAL</a:t>
            </a:r>
            <a:endParaRPr lang="en-ID" sz="2400" b="1" dirty="0">
              <a:effectLst/>
              <a:latin typeface="Helvetic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2" y="1464429"/>
            <a:ext cx="11029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effectLst/>
                <a:latin typeface="Helvetica" pitchFamily="2" charset="0"/>
              </a:rPr>
              <a:t>1. </a:t>
            </a:r>
            <a:r>
              <a:rPr lang="en-ID" sz="2400" b="1" dirty="0" err="1">
                <a:effectLst/>
                <a:latin typeface="Helvetica" pitchFamily="2" charset="0"/>
              </a:rPr>
              <a:t>Sifat</a:t>
            </a:r>
            <a:r>
              <a:rPr lang="en-ID" sz="2400" b="1" dirty="0"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effectLst/>
                <a:latin typeface="Helvetica" pitchFamily="2" charset="0"/>
              </a:rPr>
              <a:t>tamak</a:t>
            </a:r>
            <a:r>
              <a:rPr lang="en-ID" sz="2400" b="1" dirty="0">
                <a:effectLst/>
                <a:latin typeface="Helvetica" pitchFamily="2" charset="0"/>
              </a:rPr>
              <a:t>/</a:t>
            </a:r>
            <a:r>
              <a:rPr lang="en-ID" sz="2400" b="1" dirty="0" err="1">
                <a:effectLst/>
                <a:latin typeface="Helvetica" pitchFamily="2" charset="0"/>
              </a:rPr>
              <a:t>rakus</a:t>
            </a:r>
            <a:r>
              <a:rPr lang="en-ID" sz="2400" b="1" dirty="0"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effectLst/>
                <a:latin typeface="Helvetica" pitchFamily="2" charset="0"/>
              </a:rPr>
              <a:t>manusia</a:t>
            </a:r>
            <a:endParaRPr lang="en-ID" sz="2400" b="1" dirty="0">
              <a:effectLst/>
              <a:latin typeface="Helvetica" pitchFamily="2" charset="0"/>
            </a:endParaRPr>
          </a:p>
          <a:p>
            <a:r>
              <a:rPr lang="en-ID" sz="2400" dirty="0" err="1">
                <a:effectLst/>
                <a:latin typeface="Helvetica" pitchFamily="2" charset="0"/>
              </a:rPr>
              <a:t>Terjadi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ketika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seseorang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mempunyai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hasrat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besar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untuk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memperkaya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diri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dan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tidak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pernah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merasa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puas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terhadap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apa</a:t>
            </a:r>
            <a:r>
              <a:rPr lang="en-ID" sz="2400" dirty="0">
                <a:effectLst/>
                <a:latin typeface="Helvetica" pitchFamily="2" charset="0"/>
              </a:rPr>
              <a:t> yang </a:t>
            </a:r>
            <a:r>
              <a:rPr lang="en-ID" sz="2400" dirty="0" err="1">
                <a:effectLst/>
                <a:latin typeface="Helvetica" pitchFamily="2" charset="0"/>
              </a:rPr>
              <a:t>telah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dimiliki</a:t>
            </a:r>
            <a:r>
              <a:rPr lang="en-ID" sz="2400" dirty="0">
                <a:effectLst/>
                <a:latin typeface="Helvetica" pitchFamily="2" charset="0"/>
              </a:rPr>
              <a:t>.</a:t>
            </a:r>
            <a:endParaRPr lang="en-ID" sz="2400" dirty="0">
              <a:effectLst/>
              <a:latin typeface="Helvetica" pitchFamily="2" charset="0"/>
            </a:endParaRPr>
          </a:p>
          <a:p>
            <a:endParaRPr lang="en-ID" sz="2400" dirty="0">
              <a:latin typeface="Helvetica" pitchFamily="2" charset="0"/>
            </a:endParaRPr>
          </a:p>
          <a:p>
            <a:r>
              <a:rPr lang="en-ID" sz="2400" b="1" dirty="0">
                <a:effectLst/>
                <a:latin typeface="Helvetica" pitchFamily="2" charset="0"/>
              </a:rPr>
              <a:t>2. Gaya </a:t>
            </a:r>
            <a:r>
              <a:rPr lang="en-ID" sz="2400" b="1" dirty="0" err="1">
                <a:effectLst/>
                <a:latin typeface="Helvetica" pitchFamily="2" charset="0"/>
              </a:rPr>
              <a:t>hidup</a:t>
            </a:r>
            <a:r>
              <a:rPr lang="en-ID" sz="2400" b="1" dirty="0"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effectLst/>
                <a:latin typeface="Helvetica" pitchFamily="2" charset="0"/>
              </a:rPr>
              <a:t>konsumtif</a:t>
            </a:r>
            <a:endParaRPr lang="en-ID" sz="2400" b="1" dirty="0">
              <a:effectLst/>
              <a:latin typeface="Helvetica" pitchFamily="2" charset="0"/>
            </a:endParaRPr>
          </a:p>
          <a:p>
            <a:r>
              <a:rPr lang="en-ID" sz="2400" dirty="0" err="1">
                <a:effectLst/>
                <a:latin typeface="Helvetica" pitchFamily="2" charset="0"/>
              </a:rPr>
              <a:t>Perilaku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konsumtif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tidak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diimbangi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dengan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pendapatan</a:t>
            </a:r>
            <a:r>
              <a:rPr lang="en-ID" sz="2400" dirty="0">
                <a:effectLst/>
                <a:latin typeface="Helvetica" pitchFamily="2" charset="0"/>
              </a:rPr>
              <a:t> yang </a:t>
            </a:r>
            <a:r>
              <a:rPr lang="en-ID" sz="2400" dirty="0" err="1">
                <a:effectLst/>
                <a:latin typeface="Helvetica" pitchFamily="2" charset="0"/>
              </a:rPr>
              <a:t>memadai</a:t>
            </a:r>
            <a:r>
              <a:rPr lang="en-ID" sz="2400" dirty="0">
                <a:effectLst/>
                <a:latin typeface="Helvetica" pitchFamily="2" charset="0"/>
              </a:rPr>
              <a:t>, </a:t>
            </a:r>
            <a:r>
              <a:rPr lang="en-ID" sz="2400" dirty="0" err="1">
                <a:effectLst/>
                <a:latin typeface="Helvetica" pitchFamily="2" charset="0"/>
              </a:rPr>
              <a:t>maka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hal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tersebut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akan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membuka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peluang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seseorang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untuk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melakukan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berbagai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tindakan</a:t>
            </a:r>
            <a:r>
              <a:rPr lang="en-ID" sz="2400" dirty="0">
                <a:effectLst/>
                <a:latin typeface="Helvetica" pitchFamily="2" charset="0"/>
              </a:rPr>
              <a:t> demi </a:t>
            </a:r>
            <a:r>
              <a:rPr lang="en-ID" sz="2400" dirty="0" err="1">
                <a:effectLst/>
                <a:latin typeface="Helvetica" pitchFamily="2" charset="0"/>
              </a:rPr>
              <a:t>memenuhi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hajatnya</a:t>
            </a:r>
            <a:r>
              <a:rPr lang="en-ID" sz="2400" dirty="0">
                <a:effectLst/>
                <a:latin typeface="Helvetica" pitchFamily="2" charset="0"/>
              </a:rPr>
              <a:t>. </a:t>
            </a:r>
            <a:endParaRPr lang="en-ID" sz="2400" dirty="0">
              <a:effectLst/>
              <a:latin typeface="Helvetica" pitchFamily="2" charset="0"/>
            </a:endParaRPr>
          </a:p>
          <a:p>
            <a:endParaRPr lang="en-ID" sz="2400" dirty="0">
              <a:latin typeface="Helvetica" pitchFamily="2" charset="0"/>
            </a:endParaRPr>
          </a:p>
          <a:p>
            <a:r>
              <a:rPr lang="en-ID" sz="2400" b="1" dirty="0">
                <a:effectLst/>
                <a:latin typeface="Helvetica" pitchFamily="2" charset="0"/>
              </a:rPr>
              <a:t>3. Moral</a:t>
            </a:r>
            <a:endParaRPr lang="en-ID" sz="2400" b="1" dirty="0">
              <a:effectLst/>
              <a:latin typeface="Helvetica" pitchFamily="2" charset="0"/>
            </a:endParaRPr>
          </a:p>
          <a:p>
            <a:r>
              <a:rPr lang="en-ID" sz="2400" dirty="0" err="1">
                <a:effectLst/>
                <a:latin typeface="Helvetica" pitchFamily="2" charset="0"/>
              </a:rPr>
              <a:t>Seseorang</a:t>
            </a:r>
            <a:r>
              <a:rPr lang="en-ID" sz="2400" dirty="0">
                <a:effectLst/>
                <a:latin typeface="Helvetica" pitchFamily="2" charset="0"/>
              </a:rPr>
              <a:t> yang </a:t>
            </a:r>
            <a:r>
              <a:rPr lang="en-ID" sz="2400" dirty="0" err="1">
                <a:effectLst/>
                <a:latin typeface="Helvetica" pitchFamily="2" charset="0"/>
              </a:rPr>
              <a:t>mempunyai</a:t>
            </a:r>
            <a:r>
              <a:rPr lang="en-ID" sz="2400" dirty="0">
                <a:effectLst/>
                <a:latin typeface="Helvetica" pitchFamily="2" charset="0"/>
              </a:rPr>
              <a:t> moral </a:t>
            </a:r>
            <a:r>
              <a:rPr lang="en-ID" sz="2400" dirty="0" err="1">
                <a:effectLst/>
                <a:latin typeface="Helvetica" pitchFamily="2" charset="0"/>
              </a:rPr>
              <a:t>lemah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cenderung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mudah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tergoda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untuk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melakukan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tindakan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korupsi</a:t>
            </a:r>
            <a:r>
              <a:rPr lang="en-ID" sz="2400" dirty="0">
                <a:effectLst/>
                <a:latin typeface="Helvetica" pitchFamily="2" charset="0"/>
              </a:rPr>
              <a:t>. </a:t>
            </a:r>
            <a:r>
              <a:rPr lang="en-ID" sz="2400" dirty="0" err="1">
                <a:effectLst/>
                <a:latin typeface="Helvetica" pitchFamily="2" charset="0"/>
              </a:rPr>
              <a:t>Godaan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itu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bisa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berasal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dari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atasan</a:t>
            </a:r>
            <a:r>
              <a:rPr lang="en-ID" sz="2400" dirty="0">
                <a:effectLst/>
                <a:latin typeface="Helvetica" pitchFamily="2" charset="0"/>
              </a:rPr>
              <a:t>, </a:t>
            </a:r>
            <a:r>
              <a:rPr lang="en-ID" sz="2400" dirty="0" err="1">
                <a:effectLst/>
                <a:latin typeface="Helvetica" pitchFamily="2" charset="0"/>
              </a:rPr>
              <a:t>teman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setingkat</a:t>
            </a:r>
            <a:r>
              <a:rPr lang="en-ID" sz="2400" dirty="0">
                <a:effectLst/>
                <a:latin typeface="Helvetica" pitchFamily="2" charset="0"/>
              </a:rPr>
              <a:t>, </a:t>
            </a:r>
            <a:r>
              <a:rPr lang="en-ID" sz="2400" dirty="0" err="1">
                <a:effectLst/>
                <a:latin typeface="Helvetica" pitchFamily="2" charset="0"/>
              </a:rPr>
              <a:t>bawahan</a:t>
            </a:r>
            <a:r>
              <a:rPr lang="en-ID" sz="2400" dirty="0">
                <a:effectLst/>
                <a:latin typeface="Helvetica" pitchFamily="2" charset="0"/>
              </a:rPr>
              <a:t>, </a:t>
            </a:r>
            <a:r>
              <a:rPr lang="en-ID" sz="2400" dirty="0" err="1">
                <a:effectLst/>
                <a:latin typeface="Helvetica" pitchFamily="2" charset="0"/>
              </a:rPr>
              <a:t>atau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pihak</a:t>
            </a:r>
            <a:r>
              <a:rPr lang="en-ID" sz="2400" dirty="0">
                <a:effectLst/>
                <a:latin typeface="Helvetica" pitchFamily="2" charset="0"/>
              </a:rPr>
              <a:t> lain yang </a:t>
            </a:r>
            <a:r>
              <a:rPr lang="en-ID" sz="2400" dirty="0" err="1">
                <a:effectLst/>
                <a:latin typeface="Helvetica" pitchFamily="2" charset="0"/>
              </a:rPr>
              <a:t>memberi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kesempatan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untuk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melakukan</a:t>
            </a:r>
            <a:r>
              <a:rPr lang="en-ID" sz="2400" dirty="0">
                <a:effectLst/>
                <a:latin typeface="Helvetica" pitchFamily="2" charset="0"/>
              </a:rPr>
              <a:t> </a:t>
            </a:r>
            <a:r>
              <a:rPr lang="en-ID" sz="2400" dirty="0" err="1">
                <a:effectLst/>
                <a:latin typeface="Helvetica" pitchFamily="2" charset="0"/>
              </a:rPr>
              <a:t>korupsi</a:t>
            </a:r>
            <a:r>
              <a:rPr lang="en-ID" sz="2400" dirty="0">
                <a:effectLst/>
                <a:latin typeface="Helvetica" pitchFamily="2" charset="0"/>
              </a:rPr>
              <a:t>.</a:t>
            </a:r>
            <a:endParaRPr lang="en-ID" sz="2400" dirty="0">
              <a:effectLst/>
              <a:latin typeface="Helvetica" pitchFamily="2" charset="0"/>
            </a:endParaRPr>
          </a:p>
          <a:p>
            <a:endParaRPr lang="en-ID" sz="2400" dirty="0">
              <a:effectLst/>
              <a:latin typeface="Helvetica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7773" y="1161535"/>
            <a:ext cx="1178422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654" y="948444"/>
            <a:ext cx="1135305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100" b="1" dirty="0">
                <a:effectLst/>
                <a:latin typeface="Helvetica" pitchFamily="2" charset="0"/>
              </a:rPr>
              <a:t>1. </a:t>
            </a:r>
            <a:r>
              <a:rPr lang="en-ID" sz="2100" b="1" dirty="0" err="1">
                <a:effectLst/>
                <a:latin typeface="Helvetica" pitchFamily="2" charset="0"/>
              </a:rPr>
              <a:t>Aspek</a:t>
            </a:r>
            <a:r>
              <a:rPr lang="en-ID" sz="2100" b="1" dirty="0">
                <a:effectLst/>
                <a:latin typeface="Helvetica" pitchFamily="2" charset="0"/>
              </a:rPr>
              <a:t> </a:t>
            </a:r>
            <a:r>
              <a:rPr lang="en-ID" sz="2100" b="1" dirty="0" err="1">
                <a:effectLst/>
                <a:latin typeface="Helvetica" pitchFamily="2" charset="0"/>
              </a:rPr>
              <a:t>Sosial</a:t>
            </a:r>
            <a:endParaRPr lang="en-ID" sz="2100" b="1" dirty="0">
              <a:effectLst/>
              <a:latin typeface="Helvetica" pitchFamily="2" charset="0"/>
            </a:endParaRPr>
          </a:p>
          <a:p>
            <a:r>
              <a:rPr lang="en-ID" sz="2100" dirty="0" err="1">
                <a:effectLst/>
                <a:latin typeface="Helvetica" pitchFamily="2" charset="0"/>
              </a:rPr>
              <a:t>Kaum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behavioris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mengatakan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bahwa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lingkungan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keluargalah</a:t>
            </a:r>
            <a:r>
              <a:rPr lang="en-ID" sz="2100" dirty="0">
                <a:effectLst/>
                <a:latin typeface="Helvetica" pitchFamily="2" charset="0"/>
              </a:rPr>
              <a:t> yang </a:t>
            </a:r>
            <a:r>
              <a:rPr lang="en-ID" sz="2100" dirty="0" err="1">
                <a:effectLst/>
                <a:latin typeface="Helvetica" pitchFamily="2" charset="0"/>
              </a:rPr>
              <a:t>secara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kuat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memberikan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dorongan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bagi</a:t>
            </a:r>
            <a:r>
              <a:rPr lang="en-ID" sz="2100" dirty="0">
                <a:effectLst/>
                <a:latin typeface="Helvetica" pitchFamily="2" charset="0"/>
              </a:rPr>
              <a:t> orang </a:t>
            </a:r>
            <a:r>
              <a:rPr lang="en-ID" sz="2100" dirty="0" err="1">
                <a:effectLst/>
                <a:latin typeface="Helvetica" pitchFamily="2" charset="0"/>
              </a:rPr>
              <a:t>untuk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korupsi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dan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mengalahkan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sifat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baik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seseorang</a:t>
            </a:r>
            <a:r>
              <a:rPr lang="en-ID" sz="2100" dirty="0">
                <a:effectLst/>
                <a:latin typeface="Helvetica" pitchFamily="2" charset="0"/>
              </a:rPr>
              <a:t> yang </a:t>
            </a:r>
            <a:r>
              <a:rPr lang="en-ID" sz="2100" dirty="0" err="1">
                <a:effectLst/>
                <a:latin typeface="Helvetica" pitchFamily="2" charset="0"/>
              </a:rPr>
              <a:t>sudah</a:t>
            </a:r>
            <a:r>
              <a:rPr lang="en-ID" sz="2100" dirty="0">
                <a:effectLst/>
                <a:latin typeface="Helvetica" pitchFamily="2" charset="0"/>
              </a:rPr>
              <a:t> </a:t>
            </a:r>
            <a:r>
              <a:rPr lang="en-ID" sz="2100" dirty="0" err="1">
                <a:effectLst/>
                <a:latin typeface="Helvetica" pitchFamily="2" charset="0"/>
              </a:rPr>
              <a:t>menjadi</a:t>
            </a:r>
            <a:r>
              <a:rPr lang="en-ID" sz="2100" dirty="0">
                <a:effectLst/>
                <a:latin typeface="Helvetica" pitchFamily="2" charset="0"/>
              </a:rPr>
              <a:t> traits </a:t>
            </a:r>
            <a:r>
              <a:rPr lang="en-ID" sz="2100" dirty="0" err="1">
                <a:effectLst/>
                <a:latin typeface="Helvetica" pitchFamily="2" charset="0"/>
              </a:rPr>
              <a:t>pribadinya</a:t>
            </a:r>
            <a:r>
              <a:rPr lang="en-ID" sz="2100" dirty="0">
                <a:effectLst/>
                <a:latin typeface="Helvetica" pitchFamily="2" charset="0"/>
              </a:rPr>
              <a:t>.</a:t>
            </a:r>
            <a:endParaRPr lang="en-ID" sz="2100" dirty="0">
              <a:effectLst/>
              <a:latin typeface="Helvetica" pitchFamily="2" charset="0"/>
            </a:endParaRPr>
          </a:p>
          <a:p>
            <a:endParaRPr lang="en-ID" sz="2100" dirty="0">
              <a:latin typeface="Helvetica" pitchFamily="2" charset="0"/>
            </a:endParaRPr>
          </a:p>
          <a:p>
            <a:r>
              <a:rPr lang="en-ID" sz="2100" b="1" dirty="0">
                <a:solidFill>
                  <a:srgbClr val="343534"/>
                </a:solidFill>
                <a:effectLst/>
                <a:latin typeface="Helvetica" pitchFamily="2" charset="0"/>
              </a:rPr>
              <a:t>2. </a:t>
            </a:r>
            <a:r>
              <a:rPr lang="en-ID" sz="2100" b="1" dirty="0" err="1">
                <a:solidFill>
                  <a:srgbClr val="343534"/>
                </a:solidFill>
                <a:effectLst/>
                <a:latin typeface="Helvetica" pitchFamily="2" charset="0"/>
              </a:rPr>
              <a:t>Aspek</a:t>
            </a:r>
            <a:r>
              <a:rPr lang="en-ID" sz="2100" b="1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b="1" dirty="0" err="1">
                <a:solidFill>
                  <a:srgbClr val="343534"/>
                </a:solidFill>
                <a:effectLst/>
                <a:latin typeface="Helvetica" pitchFamily="2" charset="0"/>
              </a:rPr>
              <a:t>Politik</a:t>
            </a:r>
            <a:br>
              <a:rPr lang="en-ID" sz="2100" b="1" dirty="0">
                <a:solidFill>
                  <a:srgbClr val="343534"/>
                </a:solidFill>
                <a:effectLst/>
                <a:latin typeface="Helvetica" pitchFamily="2" charset="0"/>
              </a:rPr>
            </a:br>
            <a:r>
              <a:rPr lang="en-ID" sz="2100" dirty="0"/>
              <a:t>Hal </a:t>
            </a:r>
            <a:r>
              <a:rPr lang="en-ID" sz="2100" dirty="0" err="1"/>
              <a:t>ini</a:t>
            </a:r>
            <a:r>
              <a:rPr lang="en-ID" sz="2100" dirty="0"/>
              <a:t> </a:t>
            </a:r>
            <a:r>
              <a:rPr lang="en-ID" sz="2100" dirty="0" err="1"/>
              <a:t>dapat</a:t>
            </a:r>
            <a:r>
              <a:rPr lang="en-ID" sz="2100" dirty="0"/>
              <a:t> </a:t>
            </a:r>
            <a:r>
              <a:rPr lang="en-ID" sz="2100" dirty="0" err="1"/>
              <a:t>dilihat</a:t>
            </a:r>
            <a:r>
              <a:rPr lang="en-ID" sz="2100" dirty="0"/>
              <a:t> </a:t>
            </a:r>
            <a:r>
              <a:rPr lang="en-ID" sz="2100" dirty="0" err="1"/>
              <a:t>ketika</a:t>
            </a:r>
            <a:r>
              <a:rPr lang="en-ID" sz="2100" dirty="0"/>
              <a:t> </a:t>
            </a:r>
            <a:r>
              <a:rPr lang="en-ID" sz="2100" dirty="0" err="1"/>
              <a:t>terjadi</a:t>
            </a:r>
            <a:r>
              <a:rPr lang="en-ID" sz="2100" dirty="0"/>
              <a:t> </a:t>
            </a:r>
            <a:r>
              <a:rPr lang="en-ID" sz="2100" dirty="0" err="1"/>
              <a:t>instabilitas</a:t>
            </a:r>
            <a:r>
              <a:rPr lang="en-ID" sz="2100" dirty="0"/>
              <a:t> </a:t>
            </a:r>
            <a:r>
              <a:rPr lang="en-ID" sz="2100" dirty="0" err="1"/>
              <a:t>politik</a:t>
            </a:r>
            <a:r>
              <a:rPr lang="en-ID" sz="2100" dirty="0"/>
              <a:t> </a:t>
            </a:r>
            <a:r>
              <a:rPr lang="en-ID" sz="2100" dirty="0" err="1"/>
              <a:t>atau</a:t>
            </a:r>
            <a:r>
              <a:rPr lang="en-ID" sz="2100" dirty="0"/>
              <a:t> </a:t>
            </a:r>
            <a:r>
              <a:rPr lang="en-ID" sz="2100" dirty="0" err="1"/>
              <a:t>ketika</a:t>
            </a:r>
            <a:r>
              <a:rPr lang="en-ID" sz="2100" dirty="0"/>
              <a:t> </a:t>
            </a:r>
            <a:r>
              <a:rPr lang="en-ID" sz="2100" dirty="0" err="1"/>
              <a:t>politisi</a:t>
            </a:r>
            <a:r>
              <a:rPr lang="en-ID" sz="2100" dirty="0"/>
              <a:t> </a:t>
            </a:r>
            <a:r>
              <a:rPr lang="en-ID" sz="2100" dirty="0" err="1"/>
              <a:t>mempunyai</a:t>
            </a:r>
            <a:r>
              <a:rPr lang="en-ID" sz="2100" dirty="0"/>
              <a:t> </a:t>
            </a:r>
            <a:r>
              <a:rPr lang="en-ID" sz="2100" dirty="0" err="1"/>
              <a:t>hasrat</a:t>
            </a:r>
            <a:r>
              <a:rPr lang="en-ID" sz="2100" dirty="0"/>
              <a:t> </a:t>
            </a:r>
            <a:r>
              <a:rPr lang="en-ID" sz="2100" dirty="0" err="1"/>
              <a:t>untuk</a:t>
            </a:r>
            <a:r>
              <a:rPr lang="en-ID" sz="2100" dirty="0"/>
              <a:t> </a:t>
            </a:r>
            <a:r>
              <a:rPr lang="en-ID" sz="2100" dirty="0" err="1"/>
              <a:t>mempertahankan</a:t>
            </a:r>
            <a:r>
              <a:rPr lang="en-ID" sz="2100" dirty="0"/>
              <a:t> </a:t>
            </a:r>
            <a:r>
              <a:rPr lang="en-ID" sz="2100" dirty="0" err="1"/>
              <a:t>kekuasaannya</a:t>
            </a:r>
            <a:r>
              <a:rPr lang="en-ID" sz="2100" dirty="0"/>
              <a:t>.</a:t>
            </a:r>
            <a:endParaRPr lang="en-ID" sz="2100" dirty="0"/>
          </a:p>
          <a:p>
            <a:endParaRPr lang="en-ID" sz="2100" dirty="0"/>
          </a:p>
          <a:p>
            <a:r>
              <a:rPr lang="en-ID" sz="2100" b="1" dirty="0">
                <a:solidFill>
                  <a:srgbClr val="343534"/>
                </a:solidFill>
                <a:effectLst/>
                <a:latin typeface="Helvetica" pitchFamily="2" charset="0"/>
              </a:rPr>
              <a:t>3. </a:t>
            </a:r>
            <a:r>
              <a:rPr lang="en-ID" sz="2100" b="1" dirty="0" err="1">
                <a:solidFill>
                  <a:srgbClr val="343534"/>
                </a:solidFill>
                <a:effectLst/>
                <a:latin typeface="Helvetica" pitchFamily="2" charset="0"/>
              </a:rPr>
              <a:t>Aspek</a:t>
            </a:r>
            <a:r>
              <a:rPr lang="en-ID" sz="2100" b="1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b="1" dirty="0" err="1">
                <a:solidFill>
                  <a:srgbClr val="343534"/>
                </a:solidFill>
                <a:effectLst/>
                <a:latin typeface="Helvetica" pitchFamily="2" charset="0"/>
              </a:rPr>
              <a:t>Hukum</a:t>
            </a:r>
            <a:endParaRPr lang="en-ID" sz="2100" b="1" dirty="0">
              <a:solidFill>
                <a:srgbClr val="343534"/>
              </a:solidFill>
              <a:effectLst/>
              <a:latin typeface="Helvetica" pitchFamily="2" charset="0"/>
            </a:endParaRPr>
          </a:p>
          <a:p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Di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satu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sisi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dari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aspek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perundang</a:t>
            </a:r>
            <a:r>
              <a:rPr lang="en-ID" sz="2100" dirty="0" err="1">
                <a:solidFill>
                  <a:srgbClr val="343534"/>
                </a:solidFill>
                <a:latin typeface="Helvetica" pitchFamily="2" charset="0"/>
              </a:rPr>
              <a:t>-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undangan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,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dan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disisi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lain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dari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lemahnya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penegak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hukum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. Hal lain yang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menjadikan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hukum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sebagai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sarana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korupsi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adalah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tidak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baiknya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substansi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hukum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,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yaitu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adanya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aturan-aturan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yang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diskrimatif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,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tidak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jelas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dan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tegas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sehingga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menumbulkan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multi tafsir.</a:t>
            </a:r>
            <a:endParaRPr lang="en-ID" sz="2100" dirty="0">
              <a:solidFill>
                <a:srgbClr val="343534"/>
              </a:solidFill>
              <a:effectLst/>
              <a:latin typeface="Helvetica" pitchFamily="2" charset="0"/>
            </a:endParaRPr>
          </a:p>
          <a:p>
            <a:endParaRPr lang="en-ID" sz="2100" dirty="0">
              <a:solidFill>
                <a:srgbClr val="343534"/>
              </a:solidFill>
              <a:effectLst/>
              <a:latin typeface="Helvetica" pitchFamily="2" charset="0"/>
            </a:endParaRPr>
          </a:p>
          <a:p>
            <a:r>
              <a:rPr lang="en-ID" sz="2100" b="1" dirty="0">
                <a:solidFill>
                  <a:srgbClr val="343534"/>
                </a:solidFill>
                <a:effectLst/>
                <a:latin typeface="Helvetica" pitchFamily="2" charset="0"/>
              </a:rPr>
              <a:t>4. </a:t>
            </a:r>
            <a:r>
              <a:rPr lang="en-ID" sz="2100" b="1" dirty="0" err="1">
                <a:solidFill>
                  <a:srgbClr val="343534"/>
                </a:solidFill>
                <a:effectLst/>
                <a:latin typeface="Helvetica" pitchFamily="2" charset="0"/>
              </a:rPr>
              <a:t>Aspek</a:t>
            </a:r>
            <a:r>
              <a:rPr lang="en-ID" sz="2100" b="1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b="1" dirty="0" err="1">
                <a:solidFill>
                  <a:srgbClr val="343534"/>
                </a:solidFill>
                <a:effectLst/>
                <a:latin typeface="Helvetica" pitchFamily="2" charset="0"/>
              </a:rPr>
              <a:t>Ekonomi</a:t>
            </a:r>
            <a:endParaRPr lang="en-ID" sz="2100" b="1" dirty="0">
              <a:solidFill>
                <a:srgbClr val="343534"/>
              </a:solidFill>
              <a:effectLst/>
              <a:latin typeface="Helvetica" pitchFamily="2" charset="0"/>
            </a:endParaRPr>
          </a:p>
          <a:p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Tingkat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pendapat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atau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gaji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yang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tidak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cukup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untuk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memenuhi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kebutuhannya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,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maka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seseorang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berpotensi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melakukan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tindakan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korupsi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demi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terpenuhinya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semua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 </a:t>
            </a:r>
            <a:r>
              <a:rPr lang="en-ID" sz="2100" dirty="0" err="1">
                <a:solidFill>
                  <a:srgbClr val="343534"/>
                </a:solidFill>
                <a:effectLst/>
                <a:latin typeface="Helvetica" pitchFamily="2" charset="0"/>
              </a:rPr>
              <a:t>kebutuhan</a:t>
            </a:r>
            <a:r>
              <a:rPr lang="en-ID" sz="2100" dirty="0">
                <a:solidFill>
                  <a:srgbClr val="343534"/>
                </a:solidFill>
                <a:effectLst/>
                <a:latin typeface="Helvetica" pitchFamily="2" charset="0"/>
              </a:rPr>
              <a:t>.</a:t>
            </a:r>
            <a:endParaRPr lang="en-ID" sz="2100" dirty="0">
              <a:solidFill>
                <a:srgbClr val="343534"/>
              </a:solidFill>
              <a:effectLst/>
              <a:latin typeface="Helvetica" pitchFamily="2" charset="0"/>
            </a:endParaRPr>
          </a:p>
          <a:p>
            <a:endParaRPr lang="en-ID" sz="2100" dirty="0"/>
          </a:p>
        </p:txBody>
      </p:sp>
      <p:sp>
        <p:nvSpPr>
          <p:cNvPr id="8" name="Rectangle 7"/>
          <p:cNvSpPr/>
          <p:nvPr/>
        </p:nvSpPr>
        <p:spPr>
          <a:xfrm>
            <a:off x="244510" y="187461"/>
            <a:ext cx="61166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100" b="1" dirty="0">
                <a:effectLst/>
                <a:latin typeface="Helvetica" pitchFamily="2" charset="0"/>
              </a:rPr>
              <a:t>B. FAKTOR PENYEBAB EKSTERNAL</a:t>
            </a:r>
            <a:endParaRPr lang="en-ID" sz="2100" b="1" dirty="0">
              <a:effectLst/>
              <a:latin typeface="Helvetica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5271" y="714172"/>
            <a:ext cx="11846729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3276" y="243837"/>
            <a:ext cx="6853247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Dampak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Korupsi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terhadap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Ekonomi</a:t>
            </a:r>
            <a:endParaRPr lang="en-ID" b="1" i="0" u="none" strike="noStrike" dirty="0">
              <a:solidFill>
                <a:srgbClr val="2D4867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Transparansi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Internasional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Indonesia (TII)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mencatat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kalau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uang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rakyat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dalam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praktek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APBN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APBD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menguap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oleh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perilaku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Sekitar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30-40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persen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dana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menguap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karena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terjadi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70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persennya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pada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pengadaan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barang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jasa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oleh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pemerintah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en-ID" b="0" i="0" u="none" strike="noStrike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556" y="4955564"/>
            <a:ext cx="1139293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Dampak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Korupsi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terhadap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Sosial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dan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Kemiskinan</a:t>
            </a:r>
            <a:endParaRPr lang="en-ID" b="1" i="0" u="none" strike="noStrike" dirty="0">
              <a:solidFill>
                <a:srgbClr val="2D4867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Praktek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menciptakan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ekonomi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biaya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tinggi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membebankan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pelaku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ekonomi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Kondisi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ekonomi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biaya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tinggi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ini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berimbas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pada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mahalnya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harga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jasa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pelayanan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publik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karena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harga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ditetapkan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harus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dapat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menutupi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kerugian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pelaku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ekonomi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akibat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besarnya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modal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dilakukan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karena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penyelewengan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mengarah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tindak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en-ID" b="0" i="0" u="none" strike="noStrike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2692" y="2840505"/>
            <a:ext cx="8743831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Dampak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Korupsi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terhadap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Birokrasi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Pemerintahan</a:t>
            </a:r>
            <a:endParaRPr lang="en-ID" b="1" i="0" u="none" strike="noStrike" dirty="0">
              <a:solidFill>
                <a:srgbClr val="2D4867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Aparat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hukum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semestinya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menyelesaikan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masalah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dengan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adil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tanpa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adanya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unsur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pemihakan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seringkali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harus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mengalahkan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integritasnya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dengan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menerima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suap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iming-iming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gratifikasi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atau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apapun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untuk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memberikan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kemenangan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en-ID" b="0" i="0" u="none" strike="noStrike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556" y="433426"/>
            <a:ext cx="2656703" cy="1323439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ritannic Bold" panose="020B0903060703020204" pitchFamily="34" charset="77"/>
              </a:rPr>
              <a:t>DAMPAK </a:t>
            </a:r>
            <a:endParaRPr lang="en-US" sz="4000" b="1" dirty="0">
              <a:latin typeface="Britannic Bold" panose="020B0903060703020204" pitchFamily="34" charset="77"/>
            </a:endParaRPr>
          </a:p>
          <a:p>
            <a:pPr algn="ctr"/>
            <a:r>
              <a:rPr lang="en-US" sz="4000" b="1" dirty="0">
                <a:latin typeface="Britannic Bold" panose="020B0903060703020204" pitchFamily="34" charset="77"/>
              </a:rPr>
              <a:t>KORUPSI</a:t>
            </a:r>
            <a:endParaRPr lang="en-US" sz="4000" b="1" dirty="0">
              <a:latin typeface="Britannic Bold" panose="020B0903060703020204" pitchFamily="34" charset="7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117" y="-127221"/>
            <a:ext cx="588743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Dampak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Korupsi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terhadap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Politik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dan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Demokrasi</a:t>
            </a:r>
            <a:endParaRPr lang="en-ID" b="1" i="0" u="none" strike="noStrike" dirty="0">
              <a:solidFill>
                <a:srgbClr val="2D4867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Konstituen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didapatkan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berjalan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karena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adanya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suap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diberikan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pleh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calon-calon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pemimpin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partai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bukan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karena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simpati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atau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percaya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terhadap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kemampuan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kepemimpinannya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menyandera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pemeirntahan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menghasilkan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konsekuensi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menguatnya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plutokrasi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en-ID" b="0" i="0" u="none" strike="noStrike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5165" y="-127221"/>
            <a:ext cx="5154804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Dampak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Korupsi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terhadap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Penegakan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Hukum</a:t>
            </a:r>
            <a:endParaRPr lang="en-ID" b="1" i="0" u="none" strike="noStrike" dirty="0">
              <a:solidFill>
                <a:srgbClr val="2D4867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Dampak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menghambat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berjalannya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fungsi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pemerintahan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sebagai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pengampu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kebijakan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negara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diantaranya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menghambat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peran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negara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dalam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pengaturan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alokasi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menghambat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negara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melakukan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pemerataan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akses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asset.</a:t>
            </a:r>
            <a:endParaRPr lang="en-ID" b="0" i="0" u="none" strike="noStrike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117" y="2971606"/>
            <a:ext cx="5573487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Dampak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Korupsi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terhadap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Pertahanan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dan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Keamanan</a:t>
            </a:r>
            <a:endParaRPr lang="en-ID" b="1" i="0" u="none" strike="noStrike" dirty="0">
              <a:solidFill>
                <a:srgbClr val="2D4867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Dampak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terhadap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pertahanan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keamanan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diantaranya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melemahkan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alutsista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SDM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karena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anggaran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hankam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menguap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sia-sia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Seringkali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kita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mendapatkan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berita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dari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berbagai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media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tentang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bagaimana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negara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lain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begitu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mudahnya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menerobos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batas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wilayah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negara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Indonesia.</a:t>
            </a:r>
            <a:endParaRPr lang="en-ID" b="0" i="0" u="none" strike="noStrike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38" y="2971606"/>
            <a:ext cx="5428419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Dampak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Korupsi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terhadap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Kerusakan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Lingkungan</a:t>
            </a:r>
            <a:endParaRPr lang="en-ID" b="1" i="0" u="none" strike="noStrike" dirty="0">
              <a:solidFill>
                <a:srgbClr val="2D4867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Dampak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terhadap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lingkungan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diantaranya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menurunnya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kualitas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lingkungan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Akibat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dihasilkan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oleh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perusakan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alam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ini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sangat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merugikan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khususnya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bagi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kualitas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lingkungan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itu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sendiri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 Dari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kasus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ilegal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loging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saja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disinyalir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kerugian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negara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terjadi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sampai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30-42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triliun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rupiah per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tahun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en-ID" b="0" i="0" u="none" strike="noStrike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96215" y="1989537"/>
            <a:ext cx="5227315" cy="34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ID" sz="2000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Biaya</a:t>
            </a:r>
            <a:r>
              <a:rPr lang="en-ID" sz="2000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sz="2000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Sosial</a:t>
            </a:r>
            <a:r>
              <a:rPr lang="en-ID" sz="2000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sz="2000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Korupsi</a:t>
            </a:r>
            <a:endParaRPr lang="en-ID" sz="2000" b="1" i="0" u="none" strike="noStrike" dirty="0">
              <a:solidFill>
                <a:srgbClr val="2D4867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Efek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jera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optimum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bagi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pelaku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kejahatan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(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koruptor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)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adalah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dengan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memperbesar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expected cost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dari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koruptor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Idealnya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hukuman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finansial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diberikan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kepada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koruptor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memperhitungkan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biaya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sosial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dengan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mempertimbangkan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dampak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sosial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sz="2000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sz="2000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en-ID" sz="2000" b="0" i="0" u="none" strike="noStrike" dirty="0">
              <a:solidFill>
                <a:srgbClr val="212529"/>
              </a:solidFill>
              <a:effectLst/>
              <a:latin typeface="-apple-syste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6022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199" y="1042128"/>
            <a:ext cx="4314091" cy="4773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Hubungan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antara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Dampak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Korupsi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dan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Biaya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Sosial</a:t>
            </a:r>
            <a:r>
              <a:rPr lang="en-ID" b="1" i="0" u="none" strike="noStrike" dirty="0">
                <a:solidFill>
                  <a:srgbClr val="2D4867"/>
                </a:solidFill>
                <a:effectLst/>
                <a:latin typeface="-apple-system"/>
              </a:rPr>
              <a:t> </a:t>
            </a:r>
            <a:r>
              <a:rPr lang="en-ID" b="1" i="0" u="none" strike="noStrike" dirty="0" err="1">
                <a:solidFill>
                  <a:srgbClr val="2D4867"/>
                </a:solidFill>
                <a:effectLst/>
                <a:latin typeface="-apple-system"/>
              </a:rPr>
              <a:t>Korupsi</a:t>
            </a:r>
            <a:endParaRPr lang="en-ID" b="1" i="0" u="none" strike="noStrike" dirty="0">
              <a:solidFill>
                <a:srgbClr val="2D4867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Pelayanan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publik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tak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kunjung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membaik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Pelayanan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kesehatan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mahal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banyak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lagi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contoh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buruk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akibat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kejahatan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koruptor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Dampak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merupakan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mis-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alokasi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sumber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sehingga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perekonomian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tidak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dapat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berkembang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optimum.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Dampak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terhadap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berbagai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bidang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kehidupan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masyarakat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menimbulkan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biaya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yang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disebut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sebagai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biaya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sosial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ID" b="0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korupsi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en-ID" b="0" i="0" u="none" strike="noStrike" dirty="0">
              <a:solidFill>
                <a:srgbClr val="212529"/>
              </a:solidFill>
              <a:effectLst/>
              <a:latin typeface="-apple-syste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610865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10865" y="17713"/>
            <a:ext cx="0" cy="6840000"/>
          </a:xfrm>
          <a:prstGeom prst="line">
            <a:avLst/>
          </a:prstGeom>
          <a:ln w="1016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Freeform 3"/>
          <p:cNvSpPr/>
          <p:nvPr/>
        </p:nvSpPr>
        <p:spPr>
          <a:xfrm>
            <a:off x="2307336" y="1377696"/>
            <a:ext cx="8039100" cy="4149852"/>
          </a:xfrm>
          <a:custGeom>
            <a:avLst/>
            <a:gdLst>
              <a:gd name="connsiteX0" fmla="*/ 0 w 8039100"/>
              <a:gd name="connsiteY0" fmla="*/ 4149852 h 4149852"/>
              <a:gd name="connsiteX1" fmla="*/ 8039100 w 8039100"/>
              <a:gd name="connsiteY1" fmla="*/ 4149852 h 4149852"/>
              <a:gd name="connsiteX2" fmla="*/ 8039100 w 8039100"/>
              <a:gd name="connsiteY2" fmla="*/ 0 h 4149852"/>
              <a:gd name="connsiteX3" fmla="*/ 0 w 8039100"/>
              <a:gd name="connsiteY3" fmla="*/ 0 h 4149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039100" h="4149852">
                <a:moveTo>
                  <a:pt x="0" y="4149852"/>
                </a:moveTo>
                <a:lnTo>
                  <a:pt x="8039100" y="4149852"/>
                </a:lnTo>
                <a:lnTo>
                  <a:pt x="8039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686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1676400"/>
            <a:ext cx="8001000" cy="330903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i="0" dirty="0" smtClean="0">
                <a:solidFill>
                  <a:srgbClr val="212A35"/>
                </a:solidFill>
                <a:latin typeface="Century Gothic" pitchFamily="18" charset="0"/>
                <a:cs typeface="Century Gothic" pitchFamily="18" charset="0"/>
              </a:rPr>
              <a:t>PERKEMBANGAN</a:t>
            </a:r>
            <a:endParaRPr lang="en-US" altLang="zh-CN" sz="4800" b="1" i="0" dirty="0" smtClean="0">
              <a:solidFill>
                <a:srgbClr val="212A35"/>
              </a:solidFill>
              <a:latin typeface="Century Gothic" pitchFamily="18" charset="0"/>
              <a:cs typeface="Century Gothic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i="0" dirty="0" smtClean="0">
                <a:solidFill>
                  <a:srgbClr val="212A35"/>
                </a:solidFill>
                <a:latin typeface="Century Gothic" pitchFamily="18" charset="0"/>
                <a:cs typeface="Century Gothic" pitchFamily="18" charset="0"/>
              </a:rPr>
              <a:t>TINDAK PIDANA</a:t>
            </a:r>
            <a:endParaRPr lang="en-US" altLang="zh-CN" sz="4800" b="1" i="0" dirty="0" smtClean="0">
              <a:solidFill>
                <a:srgbClr val="212A35"/>
              </a:solidFill>
              <a:latin typeface="Century Gothic" pitchFamily="18" charset="0"/>
              <a:cs typeface="Century Gothic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i="0" dirty="0" smtClean="0">
                <a:solidFill>
                  <a:srgbClr val="212A35"/>
                </a:solidFill>
                <a:latin typeface="Century Gothic" pitchFamily="18" charset="0"/>
                <a:cs typeface="Century Gothic" pitchFamily="18" charset="0"/>
              </a:rPr>
              <a:t>KORUPSI DI </a:t>
            </a:r>
            <a:r>
              <a:rPr lang="en-US" altLang="zh-CN" sz="4800" b="1" i="0" dirty="0">
                <a:solidFill>
                  <a:srgbClr val="212A35"/>
                </a:solidFill>
                <a:latin typeface="Century Gothic" pitchFamily="18" charset="0"/>
                <a:cs typeface="Century Gothic" pitchFamily="18" charset="0"/>
              </a:rPr>
              <a:t>INDONESIA</a:t>
            </a:r>
            <a:endParaRPr lang="en-US" altLang="zh-CN" sz="4800" b="1" i="0" dirty="0">
              <a:solidFill>
                <a:srgbClr val="212A35"/>
              </a:solidFill>
              <a:latin typeface="Century Gothic" pitchFamily="18" charset="0"/>
              <a:cs typeface="Century Gothic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64476" y="67691"/>
            <a:ext cx="1848485" cy="1893189"/>
          </a:xfrm>
          <a:prstGeom prst="rect">
            <a:avLst/>
          </a:prstGeom>
          <a:noFill/>
        </p:spPr>
      </p:pic>
      <p:pic>
        <p:nvPicPr>
          <p:cNvPr id="3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623" y="1252220"/>
            <a:ext cx="1857248" cy="1876933"/>
          </a:xfrm>
          <a:prstGeom prst="rect">
            <a:avLst/>
          </a:prstGeom>
          <a:noFill/>
        </p:spPr>
      </p:pic>
      <p:sp>
        <p:nvSpPr>
          <p:cNvPr id="5" name="Freeform 3"/>
          <p:cNvSpPr/>
          <p:nvPr/>
        </p:nvSpPr>
        <p:spPr>
          <a:xfrm>
            <a:off x="9174099" y="3491357"/>
            <a:ext cx="1883537" cy="1847088"/>
          </a:xfrm>
          <a:custGeom>
            <a:avLst/>
            <a:gdLst>
              <a:gd name="connsiteX0" fmla="*/ 576580 w 1883537"/>
              <a:gd name="connsiteY0" fmla="*/ 1847088 h 1847088"/>
              <a:gd name="connsiteX1" fmla="*/ 0 w 1883537"/>
              <a:gd name="connsiteY1" fmla="*/ 1226820 h 1847088"/>
              <a:gd name="connsiteX2" fmla="*/ 119380 w 1883537"/>
              <a:gd name="connsiteY2" fmla="*/ 404749 h 1847088"/>
              <a:gd name="connsiteX3" fmla="*/ 844804 w 1883537"/>
              <a:gd name="connsiteY3" fmla="*/ 0 h 1847088"/>
              <a:gd name="connsiteX4" fmla="*/ 1629918 w 1883537"/>
              <a:gd name="connsiteY4" fmla="*/ 317246 h 1847088"/>
              <a:gd name="connsiteX5" fmla="*/ 1883537 w 1883537"/>
              <a:gd name="connsiteY5" fmla="*/ 1117727 h 1847088"/>
              <a:gd name="connsiteX6" fmla="*/ 1414780 w 1883537"/>
              <a:gd name="connsiteY6" fmla="*/ 1798574 h 1847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883537" h="1847088">
                <a:moveTo>
                  <a:pt x="576580" y="1847088"/>
                </a:moveTo>
                <a:lnTo>
                  <a:pt x="0" y="1226820"/>
                </a:lnTo>
                <a:lnTo>
                  <a:pt x="119380" y="404749"/>
                </a:lnTo>
                <a:lnTo>
                  <a:pt x="844804" y="0"/>
                </a:lnTo>
                <a:lnTo>
                  <a:pt x="1629918" y="317246"/>
                </a:lnTo>
                <a:lnTo>
                  <a:pt x="1883537" y="1117727"/>
                </a:lnTo>
                <a:lnTo>
                  <a:pt x="1414780" y="1798574"/>
                </a:lnTo>
                <a:close/>
              </a:path>
            </a:pathLst>
          </a:custGeom>
          <a:solidFill>
            <a:srgbClr val="355A6C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554" y="5179187"/>
            <a:ext cx="1813052" cy="1678813"/>
          </a:xfrm>
          <a:prstGeom prst="rect">
            <a:avLst/>
          </a:prstGeom>
          <a:noFill/>
        </p:spPr>
      </p:pic>
      <p:pic>
        <p:nvPicPr>
          <p:cNvPr id="7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9414" y="5480558"/>
            <a:ext cx="1827784" cy="1377442"/>
          </a:xfrm>
          <a:prstGeom prst="rect">
            <a:avLst/>
          </a:prstGeom>
          <a:noFill/>
        </p:spPr>
      </p:pic>
      <p:pic>
        <p:nvPicPr>
          <p:cNvPr id="8" name="Picture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4035" y="4010279"/>
            <a:ext cx="1840484" cy="1886077"/>
          </a:xfrm>
          <a:prstGeom prst="rect">
            <a:avLst/>
          </a:prstGeom>
          <a:noFill/>
        </p:spPr>
      </p:pic>
      <p:pic>
        <p:nvPicPr>
          <p:cNvPr id="9" name="Picture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0702" y="1858137"/>
            <a:ext cx="1839722" cy="1885315"/>
          </a:xfrm>
          <a:prstGeom prst="rect">
            <a:avLst/>
          </a:prstGeom>
          <a:noFill/>
        </p:spPr>
      </p:pic>
      <p:sp>
        <p:nvSpPr>
          <p:cNvPr id="27" name="TextBox 1"/>
          <p:cNvSpPr txBox="1"/>
          <p:nvPr/>
        </p:nvSpPr>
        <p:spPr>
          <a:xfrm>
            <a:off x="320040" y="901593"/>
            <a:ext cx="10278251" cy="14078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Ada 30 jenis tindak pidana korupsi dan pada dasarnya 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dapat dikelompokkan menjadi: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  <a:p>
            <a:pPr marL="9635490">
              <a:lnSpc>
                <a:spcPts val="6675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Suap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9578086" y="4306439"/>
            <a:ext cx="1229274" cy="2545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1" i="0" dirty="0">
                <a:solidFill>
                  <a:srgbClr val="EDAF20"/>
                </a:solidFill>
                <a:latin typeface="SitkaBanner-Bold" pitchFamily="18" charset="0"/>
                <a:cs typeface="SitkaBanner-Bold" pitchFamily="18" charset="0"/>
              </a:rPr>
              <a:t>Gratifikasi</a:t>
            </a:r>
            <a:endParaRPr lang="en-US" altLang="zh-CN" sz="2005" b="1" i="0" dirty="0">
              <a:solidFill>
                <a:srgbClr val="EDAF20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8051038" y="5859446"/>
            <a:ext cx="1506179" cy="2545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Penggelapan 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7973314" y="6164246"/>
            <a:ext cx="1604673" cy="5093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dalam Jabatan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  <a:p>
            <a:pPr marL="0">
              <a:lnSpc>
                <a:spcPts val="2005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Pemerasan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113846" y="4742708"/>
            <a:ext cx="1162754" cy="5629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5"/>
              </a:lnSpc>
            </a:pPr>
            <a:r>
              <a:rPr lang="en-US" altLang="zh-CN" sz="2005" b="1" i="0" dirty="0" err="1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Perbuatan</a:t>
            </a: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 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  <a:p>
            <a:pPr algn="ctr">
              <a:lnSpc>
                <a:spcPts val="2005"/>
              </a:lnSpc>
            </a:pPr>
            <a:r>
              <a:rPr lang="en-US" altLang="zh-CN" sz="2005" b="1" i="0" dirty="0" err="1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Curang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580386" y="2265573"/>
            <a:ext cx="951065" cy="2548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Konflik 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298192" y="2570984"/>
            <a:ext cx="1513051" cy="2545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Kepentingan 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2408515" y="2875784"/>
            <a:ext cx="1172885" cy="5628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5"/>
              </a:lnSpc>
            </a:pPr>
            <a:r>
              <a:rPr lang="en-US" altLang="zh-CN" sz="2005" b="1" i="0" dirty="0" err="1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dalam</a:t>
            </a: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 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  <a:p>
            <a:pPr algn="ctr">
              <a:lnSpc>
                <a:spcPts val="2005"/>
              </a:lnSpc>
            </a:pPr>
            <a:r>
              <a:rPr lang="en-US" altLang="zh-CN" sz="2005" b="1" i="0" dirty="0" err="1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Pengadaan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7807148" y="609600"/>
            <a:ext cx="1108252" cy="8193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5"/>
              </a:lnSpc>
            </a:pPr>
            <a:r>
              <a:rPr lang="en-US" altLang="zh-CN" sz="2005" b="1" i="0" dirty="0" err="1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Kerugian</a:t>
            </a: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 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  <a:p>
            <a:pPr algn="ctr">
              <a:lnSpc>
                <a:spcPts val="2005"/>
              </a:lnSpc>
            </a:pPr>
            <a:r>
              <a:rPr lang="en-US" altLang="zh-CN" sz="2005" b="1" i="0" dirty="0" err="1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Keuangan</a:t>
            </a: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 </a:t>
            </a:r>
            <a:endParaRPr lang="en-US" altLang="zh-CN" sz="2005" b="1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  <a:p>
            <a:pPr algn="ctr">
              <a:lnSpc>
                <a:spcPts val="2005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Negara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6281166" y="921258"/>
            <a:ext cx="504825" cy="1001776"/>
          </a:xfrm>
          <a:custGeom>
            <a:avLst/>
            <a:gdLst>
              <a:gd name="connsiteX0" fmla="*/ 0 w 504825"/>
              <a:gd name="connsiteY0" fmla="*/ 1001776 h 1001776"/>
              <a:gd name="connsiteX1" fmla="*/ 504825 w 504825"/>
              <a:gd name="connsiteY1" fmla="*/ 0 h 1001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4825" h="1001776">
                <a:moveTo>
                  <a:pt x="0" y="1001776"/>
                </a:moveTo>
                <a:lnTo>
                  <a:pt x="504825" y="0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6785610" y="921258"/>
            <a:ext cx="604901" cy="0"/>
          </a:xfrm>
          <a:custGeom>
            <a:avLst/>
            <a:gdLst>
              <a:gd name="connsiteX0" fmla="*/ 0 w 604901"/>
              <a:gd name="connsiteY0" fmla="*/ 0 h 0"/>
              <a:gd name="connsiteX1" fmla="*/ 604901 w 604901"/>
              <a:gd name="connsiteY1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4901">
                <a:moveTo>
                  <a:pt x="0" y="0"/>
                </a:moveTo>
                <a:lnTo>
                  <a:pt x="604901" y="0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634478" y="2039874"/>
            <a:ext cx="269875" cy="552450"/>
          </a:xfrm>
          <a:custGeom>
            <a:avLst/>
            <a:gdLst>
              <a:gd name="connsiteX0" fmla="*/ 0 w 269875"/>
              <a:gd name="connsiteY0" fmla="*/ 552450 h 552450"/>
              <a:gd name="connsiteX1" fmla="*/ 269875 w 269875"/>
              <a:gd name="connsiteY1" fmla="*/ 0 h 552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9875" h="552450">
                <a:moveTo>
                  <a:pt x="0" y="552450"/>
                </a:moveTo>
                <a:lnTo>
                  <a:pt x="269875" y="0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904226" y="2039874"/>
            <a:ext cx="1398524" cy="3175"/>
          </a:xfrm>
          <a:custGeom>
            <a:avLst/>
            <a:gdLst>
              <a:gd name="connsiteX0" fmla="*/ 1398524 w 1398524"/>
              <a:gd name="connsiteY0" fmla="*/ 3175 h 3175"/>
              <a:gd name="connsiteX1" fmla="*/ 0 w 1398524"/>
              <a:gd name="connsiteY1" fmla="*/ 0 h 3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98524" h="3175">
                <a:moveTo>
                  <a:pt x="1398524" y="3175"/>
                </a:moveTo>
                <a:lnTo>
                  <a:pt x="0" y="0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7969758" y="4092702"/>
            <a:ext cx="307975" cy="595376"/>
          </a:xfrm>
          <a:custGeom>
            <a:avLst/>
            <a:gdLst>
              <a:gd name="connsiteX0" fmla="*/ 0 w 307975"/>
              <a:gd name="connsiteY0" fmla="*/ 0 h 595376"/>
              <a:gd name="connsiteX1" fmla="*/ 307975 w 307975"/>
              <a:gd name="connsiteY1" fmla="*/ 595376 h 595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7975" h="595376">
                <a:moveTo>
                  <a:pt x="0" y="0"/>
                </a:moveTo>
                <a:lnTo>
                  <a:pt x="307975" y="595376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277606" y="4688586"/>
            <a:ext cx="923925" cy="0"/>
          </a:xfrm>
          <a:custGeom>
            <a:avLst/>
            <a:gdLst>
              <a:gd name="connsiteX0" fmla="*/ 0 w 923925"/>
              <a:gd name="connsiteY0" fmla="*/ 0 h 0"/>
              <a:gd name="connsiteX1" fmla="*/ 923925 w 923925"/>
              <a:gd name="connsiteY1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3925">
                <a:moveTo>
                  <a:pt x="0" y="0"/>
                </a:moveTo>
                <a:lnTo>
                  <a:pt x="923925" y="0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7034022" y="5298186"/>
            <a:ext cx="195326" cy="398462"/>
          </a:xfrm>
          <a:custGeom>
            <a:avLst/>
            <a:gdLst>
              <a:gd name="connsiteX0" fmla="*/ 0 w 195326"/>
              <a:gd name="connsiteY0" fmla="*/ 0 h 398462"/>
              <a:gd name="connsiteX1" fmla="*/ 195326 w 195326"/>
              <a:gd name="connsiteY1" fmla="*/ 398462 h 398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326" h="398462">
                <a:moveTo>
                  <a:pt x="0" y="0"/>
                </a:moveTo>
                <a:lnTo>
                  <a:pt x="195326" y="398462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7229094" y="5688330"/>
            <a:ext cx="676275" cy="7938"/>
          </a:xfrm>
          <a:custGeom>
            <a:avLst/>
            <a:gdLst>
              <a:gd name="connsiteX0" fmla="*/ 0 w 676275"/>
              <a:gd name="connsiteY0" fmla="*/ 7938 h 7938"/>
              <a:gd name="connsiteX1" fmla="*/ 676275 w 676275"/>
              <a:gd name="connsiteY1" fmla="*/ 0 h 79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6275" h="7938">
                <a:moveTo>
                  <a:pt x="0" y="7938"/>
                </a:moveTo>
                <a:lnTo>
                  <a:pt x="676275" y="0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4684014" y="5298186"/>
            <a:ext cx="846201" cy="0"/>
          </a:xfrm>
          <a:custGeom>
            <a:avLst/>
            <a:gdLst>
              <a:gd name="connsiteX0" fmla="*/ 846201 w 846201"/>
              <a:gd name="connsiteY0" fmla="*/ 0 h 0"/>
              <a:gd name="connsiteX1" fmla="*/ 0 w 846201"/>
              <a:gd name="connsiteY1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6201">
                <a:moveTo>
                  <a:pt x="846201" y="0"/>
                </a:moveTo>
                <a:lnTo>
                  <a:pt x="0" y="0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4594098" y="5298186"/>
            <a:ext cx="90424" cy="192024"/>
          </a:xfrm>
          <a:custGeom>
            <a:avLst/>
            <a:gdLst>
              <a:gd name="connsiteX0" fmla="*/ 90424 w 90424"/>
              <a:gd name="connsiteY0" fmla="*/ 0 h 192024"/>
              <a:gd name="connsiteX1" fmla="*/ 0 w 90424"/>
              <a:gd name="connsiteY1" fmla="*/ 192024 h 192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4" h="192024">
                <a:moveTo>
                  <a:pt x="90424" y="0"/>
                </a:moveTo>
                <a:lnTo>
                  <a:pt x="0" y="192024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3364230" y="4083558"/>
            <a:ext cx="1214374" cy="9525"/>
          </a:xfrm>
          <a:custGeom>
            <a:avLst/>
            <a:gdLst>
              <a:gd name="connsiteX0" fmla="*/ 1214374 w 1214374"/>
              <a:gd name="connsiteY0" fmla="*/ 0 h 9525"/>
              <a:gd name="connsiteX1" fmla="*/ 0 w 1214374"/>
              <a:gd name="connsiteY1" fmla="*/ 9525 h 9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4374" h="9525">
                <a:moveTo>
                  <a:pt x="1214374" y="0"/>
                </a:moveTo>
                <a:lnTo>
                  <a:pt x="0" y="9525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3304794" y="4092702"/>
            <a:ext cx="60325" cy="106426"/>
          </a:xfrm>
          <a:custGeom>
            <a:avLst/>
            <a:gdLst>
              <a:gd name="connsiteX0" fmla="*/ 60325 w 60325"/>
              <a:gd name="connsiteY0" fmla="*/ 0 h 106426"/>
              <a:gd name="connsiteX1" fmla="*/ 0 w 60325"/>
              <a:gd name="connsiteY1" fmla="*/ 106426 h 10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325" h="106426">
                <a:moveTo>
                  <a:pt x="60325" y="0"/>
                </a:moveTo>
                <a:lnTo>
                  <a:pt x="0" y="106426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4648962" y="2055114"/>
            <a:ext cx="279400" cy="536575"/>
          </a:xfrm>
          <a:custGeom>
            <a:avLst/>
            <a:gdLst>
              <a:gd name="connsiteX0" fmla="*/ 279400 w 279400"/>
              <a:gd name="connsiteY0" fmla="*/ 536575 h 536575"/>
              <a:gd name="connsiteX1" fmla="*/ 0 w 279400"/>
              <a:gd name="connsiteY1" fmla="*/ 0 h 536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9400" h="536575">
                <a:moveTo>
                  <a:pt x="279400" y="536575"/>
                </a:moveTo>
                <a:lnTo>
                  <a:pt x="0" y="0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3560826" y="2055114"/>
            <a:ext cx="1087374" cy="0"/>
          </a:xfrm>
          <a:custGeom>
            <a:avLst/>
            <a:gdLst>
              <a:gd name="connsiteX0" fmla="*/ 0 w 1087374"/>
              <a:gd name="connsiteY0" fmla="*/ 0 h 0"/>
              <a:gd name="connsiteX1" fmla="*/ 1087374 w 1087374"/>
              <a:gd name="connsiteY1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7374">
                <a:moveTo>
                  <a:pt x="0" y="0"/>
                </a:moveTo>
                <a:lnTo>
                  <a:pt x="1087374" y="0"/>
                </a:lnTo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355A6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Picture 3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88180" y="1822704"/>
            <a:ext cx="3575304" cy="3573780"/>
          </a:xfrm>
          <a:prstGeom prst="rect">
            <a:avLst/>
          </a:prstGeom>
          <a:noFill/>
        </p:spPr>
      </p:pic>
      <p:pic>
        <p:nvPicPr>
          <p:cNvPr id="51" name="Picture 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240" y="1921764"/>
            <a:ext cx="3381756" cy="3380232"/>
          </a:xfrm>
          <a:prstGeom prst="rect">
            <a:avLst/>
          </a:prstGeom>
          <a:noFill/>
        </p:spPr>
      </p:pic>
      <p:pic>
        <p:nvPicPr>
          <p:cNvPr id="52" name="Picture 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99904" y="5713476"/>
            <a:ext cx="2292096" cy="707136"/>
          </a:xfrm>
          <a:prstGeom prst="rect">
            <a:avLst/>
          </a:prstGeom>
          <a:noFill/>
        </p:spPr>
      </p:pic>
      <p:sp>
        <p:nvSpPr>
          <p:cNvPr id="53" name="TextBox 1"/>
          <p:cNvSpPr txBox="1"/>
          <p:nvPr/>
        </p:nvSpPr>
        <p:spPr>
          <a:xfrm>
            <a:off x="10265918" y="5813421"/>
            <a:ext cx="1688661" cy="559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+ Menghalangi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  <a:p>
            <a:pPr marL="44450">
              <a:lnSpc>
                <a:spcPts val="2400"/>
              </a:lnSpc>
            </a:pPr>
            <a:r>
              <a:rPr lang="en-US" altLang="zh-CN" sz="2005" b="1" i="0" dirty="0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proses hukum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pic>
        <p:nvPicPr>
          <p:cNvPr id="54" name="Picture 3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3840" y="6138672"/>
            <a:ext cx="1516380" cy="536448"/>
          </a:xfrm>
          <a:prstGeom prst="rect">
            <a:avLst/>
          </a:prstGeom>
          <a:noFill/>
        </p:spPr>
      </p:pic>
      <p:sp>
        <p:nvSpPr>
          <p:cNvPr id="56" name="TextBox 1"/>
          <p:cNvSpPr txBox="1"/>
          <p:nvPr/>
        </p:nvSpPr>
        <p:spPr>
          <a:xfrm>
            <a:off x="3775843" y="6069079"/>
            <a:ext cx="1186992" cy="3064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5"/>
              </a:lnSpc>
            </a:pPr>
            <a:r>
              <a:rPr lang="en-US" altLang="zh-CN" sz="2005" b="1" i="0" dirty="0" err="1">
                <a:solidFill>
                  <a:srgbClr val="355A6C"/>
                </a:solidFill>
                <a:latin typeface="SitkaBanner-Bold" pitchFamily="18" charset="0"/>
                <a:cs typeface="SitkaBanner-Bold" pitchFamily="18" charset="0"/>
              </a:rPr>
              <a:t>pemerasan</a:t>
            </a:r>
            <a:endParaRPr lang="en-US" altLang="zh-CN" sz="2005" b="1" i="0" dirty="0">
              <a:solidFill>
                <a:srgbClr val="355A6C"/>
              </a:solidFill>
              <a:latin typeface="SitkaBanner-Bold" pitchFamily="18" charset="0"/>
              <a:cs typeface="SitkaBanner-Bold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15887" y="228600"/>
            <a:ext cx="5987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UU 31 1999 </a:t>
            </a:r>
            <a:r>
              <a:rPr lang="en-US" sz="3600" b="1" i="1" dirty="0" err="1"/>
              <a:t>juncto</a:t>
            </a:r>
            <a:r>
              <a:rPr lang="en-US" sz="3600" b="1" dirty="0"/>
              <a:t> UU 20 2001</a:t>
            </a:r>
            <a:endParaRPr lang="en-US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52400" y="0"/>
            <a:ext cx="11811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2374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27020" y="2642870"/>
            <a:ext cx="9365615" cy="431038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870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Kebanyakan orang awam beranggapan bahwa yang dimaksud Pegawai Negeri hanyalah 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230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Pegawai Negeri Sipil (PNS), padahal Undang-Undang mengatur lebih luas bahwa Pegawai 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24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Negeri meliputi: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24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1. Pegawai Negeri Sipil (PNS) atau yang saat ini disebut Aparatur Sipil Negara (ASN);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23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2. Pejabat publik (pemangku jabatan/ambtenaar) yaitu: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 marL="330835">
              <a:lnSpc>
                <a:spcPts val="224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a. Orang yang memegang jabatan atau profesi yang diangkat oleh instansi umum atau 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 marL="711835">
              <a:lnSpc>
                <a:spcPts val="224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kekuasaan umum atau kekuasaan negara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 marL="330835">
              <a:lnSpc>
                <a:spcPts val="224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b. Orang yang memangku jabatan umum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 marL="330835">
              <a:lnSpc>
                <a:spcPts val="223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c. Orang yang melakukan tugas negara atau sebagian tugas negara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24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3. Orang yang menerima gaji atau upah dari keuangan negara atau daerah;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24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4. Orang yang menerima gaji atau upah dari suatu korporasi yang menerima bantuan dari 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 marL="304800">
              <a:lnSpc>
                <a:spcPts val="223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keuangan negara atau daerah; atau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24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5. Orang yang menerima gaji atau upah dari korporasi lain yang mempergunakan modal atau 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 marL="304800">
              <a:lnSpc>
                <a:spcPts val="2245"/>
              </a:lnSpc>
            </a:pPr>
            <a:r>
              <a:rPr lang="en-US" altLang="zh-CN" sz="160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fasilitas dari negara atau masyarakat.</a:t>
            </a:r>
            <a:endParaRPr lang="en-US" altLang="zh-CN" sz="160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5" name="Picture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138672"/>
            <a:ext cx="1516380" cy="536448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374394" y="2498090"/>
            <a:ext cx="1111675" cy="3718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US" altLang="zh-CN" sz="2930" b="1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YANG </a:t>
            </a:r>
            <a:endParaRPr lang="en-US" altLang="zh-CN" sz="2930" b="1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45643" y="2944393"/>
            <a:ext cx="2261870" cy="11569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US" altLang="zh-CN" sz="2930" b="1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TERMASUK </a:t>
            </a:r>
            <a:endParaRPr lang="en-US" altLang="zh-CN" sz="2930" b="1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 marL="1019810">
              <a:lnSpc>
                <a:spcPts val="5740"/>
              </a:lnSpc>
            </a:pPr>
            <a:r>
              <a:rPr lang="en-US" altLang="zh-CN" sz="4800" b="1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PNS</a:t>
            </a:r>
            <a:endParaRPr lang="en-US" altLang="zh-CN" sz="4800" b="1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2640330" y="2373630"/>
            <a:ext cx="0" cy="3071749"/>
          </a:xfrm>
          <a:custGeom>
            <a:avLst/>
            <a:gdLst>
              <a:gd name="connsiteX0" fmla="*/ 0 w 0"/>
              <a:gd name="connsiteY0" fmla="*/ 0 h 3071749"/>
              <a:gd name="connsiteX1" fmla="*/ 0 w 0"/>
              <a:gd name="connsiteY1" fmla="*/ 3071749 h 30717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h="3071749">
                <a:moveTo>
                  <a:pt x="0" y="0"/>
                </a:moveTo>
                <a:lnTo>
                  <a:pt x="0" y="3071749"/>
                </a:lnTo>
              </a:path>
            </a:pathLst>
          </a:custGeom>
          <a:solidFill>
            <a:srgbClr val="FFFFFF">
              <a:alpha val="0"/>
            </a:srgbClr>
          </a:solidFill>
          <a:ln w="38100" cap="flat">
            <a:solidFill>
              <a:srgbClr val="184051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"/>
          <p:cNvSpPr txBox="1"/>
          <p:nvPr/>
        </p:nvSpPr>
        <p:spPr>
          <a:xfrm>
            <a:off x="405689" y="4397400"/>
            <a:ext cx="2370259" cy="3723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35"/>
              </a:lnSpc>
            </a:pPr>
            <a:r>
              <a:rPr lang="en-US" altLang="zh-CN" sz="1335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Pasal 1 angka 2 UU No. 20/2001 </a:t>
            </a:r>
            <a:endParaRPr lang="en-US" altLang="zh-CN" sz="1335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  <a:p>
            <a:pPr marL="19685">
              <a:lnSpc>
                <a:spcPts val="1595"/>
              </a:lnSpc>
            </a:pPr>
            <a:r>
              <a:rPr lang="en-US" altLang="zh-CN" sz="133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tentang Perubahan atas UU No. </a:t>
            </a:r>
            <a:endParaRPr lang="en-US" altLang="zh-CN" sz="133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37109" y="4804791"/>
            <a:ext cx="2439979" cy="169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30"/>
              </a:lnSpc>
            </a:pPr>
            <a:r>
              <a:rPr lang="en-US" altLang="zh-CN" sz="133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31/1999 tentang Pemberantasan </a:t>
            </a:r>
            <a:endParaRPr lang="en-US" altLang="zh-CN" sz="133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0409" y="5007483"/>
            <a:ext cx="2514750" cy="169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30"/>
              </a:lnSpc>
            </a:pPr>
            <a:r>
              <a:rPr lang="en-US" altLang="zh-CN" sz="1330" b="0" i="0" dirty="0">
                <a:solidFill>
                  <a:srgbClr val="184051"/>
                </a:solidFill>
                <a:latin typeface="Calibri" pitchFamily="18" charset="0"/>
                <a:cs typeface="Calibri" pitchFamily="18" charset="0"/>
              </a:rPr>
              <a:t>Tindak Pidana Korupsi (UU Tipikor)</a:t>
            </a:r>
            <a:endParaRPr lang="en-US" altLang="zh-CN" sz="1330" b="0" i="0" dirty="0">
              <a:solidFill>
                <a:srgbClr val="184051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1292" y="2884438"/>
            <a:ext cx="6031138" cy="11541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b="1" i="0" dirty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KORUPSI DAN INTEGRITAS</a:t>
            </a:r>
            <a:endParaRPr lang="en-US" altLang="zh-CN" sz="3600" b="1" i="0" dirty="0">
              <a:solidFill>
                <a:srgbClr val="FFC000"/>
              </a:solidFill>
              <a:latin typeface="Calibri" pitchFamily="18" charset="0"/>
              <a:cs typeface="Calibri" pitchFamily="18" charset="0"/>
            </a:endParaRPr>
          </a:p>
          <a:p>
            <a:r>
              <a:rPr lang="en-US" altLang="zh-CN" sz="3600" b="1" i="0" dirty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DALAM PENCEGAHAN KORUPSI</a:t>
            </a:r>
            <a:endParaRPr lang="en-US" altLang="zh-CN" sz="3600" b="1" i="0" dirty="0">
              <a:solidFill>
                <a:srgbClr val="FFC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57200" y="5812702"/>
            <a:ext cx="4935325" cy="8166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5"/>
              </a:lnSpc>
            </a:pPr>
            <a:r>
              <a:rPr lang="en-US" altLang="zh-CN" sz="2400" b="1" i="0" dirty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Muhammad </a:t>
            </a:r>
            <a:r>
              <a:rPr lang="en-US" altLang="zh-CN" sz="2400" b="1" i="0" dirty="0" err="1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Salisul</a:t>
            </a:r>
            <a:r>
              <a:rPr lang="en-US" altLang="zh-CN" sz="2400" b="1" i="0" dirty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i="0" dirty="0" err="1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Khakim</a:t>
            </a:r>
            <a:r>
              <a:rPr lang="en-US" altLang="zh-CN" sz="2400" b="1" i="0" dirty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, S.IP.,</a:t>
            </a:r>
            <a:r>
              <a:rPr lang="en-US" altLang="zh-CN" sz="2400" b="1" i="0" dirty="0" err="1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M.Sc</a:t>
            </a:r>
            <a:r>
              <a:rPr lang="en-US" altLang="zh-CN" sz="2400" b="1" i="0" dirty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.</a:t>
            </a:r>
            <a:endParaRPr lang="en-US" altLang="zh-CN" sz="2400" b="1" i="0" dirty="0">
              <a:solidFill>
                <a:srgbClr val="FFFF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885"/>
              </a:lnSpc>
            </a:pPr>
            <a:r>
              <a:rPr lang="en-US" altLang="zh-CN" sz="2000" b="0" i="0" dirty="0" err="1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Universitas</a:t>
            </a:r>
            <a:r>
              <a:rPr lang="en-US" altLang="zh-CN" sz="2000" b="0" i="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000" b="0" i="0" dirty="0" err="1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Aisyiyah</a:t>
            </a:r>
            <a:r>
              <a:rPr lang="en-US" altLang="zh-CN" sz="2000" b="0" i="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Yogyakarta</a:t>
            </a:r>
            <a:endParaRPr lang="en-US" altLang="zh-CN" sz="2000" b="0" i="0" dirty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8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772" y="402336"/>
            <a:ext cx="1813560" cy="595884"/>
          </a:xfrm>
          <a:prstGeom prst="rect">
            <a:avLst/>
          </a:prstGeom>
          <a:noFill/>
        </p:spPr>
      </p:pic>
      <p:pic>
        <p:nvPicPr>
          <p:cNvPr id="9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4016" y="83820"/>
            <a:ext cx="1010412" cy="943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126101" y="1686425"/>
            <a:ext cx="6871130" cy="5114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1" i="0" dirty="0">
                <a:solidFill>
                  <a:srgbClr val="E22F33"/>
                </a:solidFill>
                <a:latin typeface="Helvetica" pitchFamily="2" charset="0"/>
                <a:cs typeface="Helvetica" pitchFamily="2" charset="0"/>
              </a:rPr>
              <a:t>   1 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Chief Judicial Court &amp; </a:t>
            </a:r>
            <a:r>
              <a:rPr lang="en-US" altLang="zh-CN" sz="2005" b="1" i="0" dirty="0">
                <a:solidFill>
                  <a:srgbClr val="E22F33"/>
                </a:solidFill>
                <a:latin typeface="Helvetica" pitchFamily="2" charset="0"/>
                <a:cs typeface="Helvetica" pitchFamily="2" charset="0"/>
              </a:rPr>
              <a:t>1 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House of Speaker (active)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3025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1" i="0" dirty="0">
                <a:solidFill>
                  <a:srgbClr val="E22F33"/>
                </a:solidFill>
                <a:latin typeface="Helvetica" pitchFamily="2" charset="0"/>
                <a:cs typeface="Helvetica" pitchFamily="2" charset="0"/>
              </a:rPr>
              <a:t>   246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Member of Parliaments (central and local parliament)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3025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1" i="0" dirty="0">
                <a:solidFill>
                  <a:srgbClr val="E22F33"/>
                </a:solidFill>
                <a:latin typeface="Helvetica" pitchFamily="2" charset="0"/>
                <a:cs typeface="Helvetica" pitchFamily="2" charset="0"/>
              </a:rPr>
              <a:t>   26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Ministers/Head of Ministerial Level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3025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1" i="0" dirty="0">
                <a:solidFill>
                  <a:srgbClr val="E22F33"/>
                </a:solidFill>
                <a:latin typeface="Helvetica" pitchFamily="2" charset="0"/>
                <a:cs typeface="Helvetica" pitchFamily="2" charset="0"/>
              </a:rPr>
              <a:t>   20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Province Governors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3025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1" i="0" dirty="0">
                <a:solidFill>
                  <a:srgbClr val="E22F33"/>
                </a:solidFill>
                <a:latin typeface="Helvetica" pitchFamily="2" charset="0"/>
                <a:cs typeface="Helvetica" pitchFamily="2" charset="0"/>
              </a:rPr>
              <a:t>   101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Mayors or Head of Regent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3025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1" i="0" dirty="0">
                <a:solidFill>
                  <a:srgbClr val="FF0000"/>
                </a:solidFill>
                <a:latin typeface="Helvetica" pitchFamily="2" charset="0"/>
                <a:cs typeface="Helvetica" pitchFamily="2" charset="0"/>
              </a:rPr>
              <a:t>   8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Commissioners of General Election; Judicial; Anti-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387350">
              <a:lnSpc>
                <a:spcPts val="2005"/>
              </a:lnSpc>
            </a:pP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Monopoly Commissions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3025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1" i="0" dirty="0">
                <a:solidFill>
                  <a:srgbClr val="FF0000"/>
                </a:solidFill>
                <a:latin typeface="Helvetica" pitchFamily="2" charset="0"/>
                <a:cs typeface="Helvetica" pitchFamily="2" charset="0"/>
              </a:rPr>
              <a:t>   4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Ambassadors (incl. former Chief National Police) and 4 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387350">
              <a:lnSpc>
                <a:spcPts val="2005"/>
              </a:lnSpc>
            </a:pP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General Counsels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3030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1" i="0" dirty="0">
                <a:solidFill>
                  <a:srgbClr val="E22F33"/>
                </a:solidFill>
                <a:latin typeface="Helvetica" pitchFamily="2" charset="0"/>
                <a:cs typeface="Helvetica" pitchFamily="2" charset="0"/>
              </a:rPr>
              <a:t>   1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Governor of Central Bank &amp; </a:t>
            </a:r>
            <a:r>
              <a:rPr lang="en-US" altLang="zh-CN" sz="2005" b="1" i="0" dirty="0">
                <a:solidFill>
                  <a:srgbClr val="E22F33"/>
                </a:solidFill>
                <a:latin typeface="Helvetica" pitchFamily="2" charset="0"/>
                <a:cs typeface="Helvetica" pitchFamily="2" charset="0"/>
              </a:rPr>
              <a:t>5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Deputy Governor 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3025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0" i="0" dirty="0">
                <a:solidFill>
                  <a:srgbClr val="FF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  LEA: 18 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Judge, </a:t>
            </a:r>
            <a:r>
              <a:rPr lang="en-US" altLang="zh-CN" sz="2005" b="0" i="0" dirty="0">
                <a:solidFill>
                  <a:srgbClr val="FF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2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High rank Police, </a:t>
            </a:r>
            <a:r>
              <a:rPr lang="en-US" altLang="zh-CN" sz="2005" b="0" i="0" dirty="0">
                <a:solidFill>
                  <a:srgbClr val="FF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7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Prosecutor and </a:t>
            </a:r>
            <a:r>
              <a:rPr lang="en-US" altLang="zh-CN" sz="2005" b="0" i="0" dirty="0">
                <a:solidFill>
                  <a:srgbClr val="FF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14</a:t>
            </a:r>
            <a:endParaRPr lang="en-US" altLang="zh-CN" sz="2005" b="0" i="0" dirty="0">
              <a:solidFill>
                <a:srgbClr val="FF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387350">
              <a:lnSpc>
                <a:spcPts val="2005"/>
              </a:lnSpc>
            </a:pP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Defense Counsel, </a:t>
            </a:r>
            <a:r>
              <a:rPr lang="en-US" altLang="zh-CN" sz="2005" b="0" i="0" dirty="0">
                <a:solidFill>
                  <a:srgbClr val="FF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1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incl. KPK’s senior investigator 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3025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0" i="0" dirty="0">
                <a:solidFill>
                  <a:srgbClr val="FF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  199 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High ranking Gov Official echelon I &amp; II  (Director 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387350">
              <a:lnSpc>
                <a:spcPts val="2005"/>
              </a:lnSpc>
            </a:pP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General, Secretary general, Deputy, Director, etc)  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3025"/>
              </a:lnSpc>
            </a:pPr>
            <a:r>
              <a:rPr lang="en-US" altLang="zh-CN" sz="2005" b="0" i="0" dirty="0">
                <a:solidFill>
                  <a:srgbClr val="E22F33"/>
                </a:solidFill>
                <a:latin typeface="Wingdings" panose="05000000000000000000" charset="0"/>
                <a:cs typeface="Wingdings" panose="05000000000000000000" charset="0"/>
              </a:rPr>
              <a:t></a:t>
            </a:r>
            <a:r>
              <a:rPr lang="en-US" altLang="zh-CN" sz="2005" b="0" i="0" dirty="0">
                <a:solidFill>
                  <a:srgbClr val="FF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  238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CEO of corporation. </a:t>
            </a:r>
            <a:r>
              <a:rPr lang="en-US" altLang="zh-CN" sz="2005" b="0" i="0" dirty="0">
                <a:solidFill>
                  <a:srgbClr val="FF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5</a:t>
            </a:r>
            <a:r>
              <a:rPr lang="en-US" altLang="zh-CN" sz="2005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Corporation as legal person</a:t>
            </a:r>
            <a:endParaRPr lang="en-US" altLang="zh-CN" sz="2005" b="0" i="0" dirty="0">
              <a:solidFill>
                <a:srgbClr val="000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pic>
        <p:nvPicPr>
          <p:cNvPr id="1027" name="Picture 3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150620" y="659892"/>
            <a:ext cx="3612642" cy="1229106"/>
          </a:xfrm>
          <a:prstGeom prst="rect">
            <a:avLst/>
          </a:prstGeom>
          <a:noFill/>
        </p:spPr>
      </p:pic>
      <p:sp>
        <p:nvSpPr>
          <p:cNvPr id="3" name="TextBox 1"/>
          <p:cNvSpPr txBox="1"/>
          <p:nvPr/>
        </p:nvSpPr>
        <p:spPr>
          <a:xfrm>
            <a:off x="1496822" y="948953"/>
            <a:ext cx="3017960" cy="5596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5"/>
              </a:lnSpc>
            </a:pPr>
            <a:r>
              <a:rPr lang="en-US" altLang="zh-CN" sz="4405" b="1" i="0" dirty="0">
                <a:solidFill>
                  <a:srgbClr val="000000"/>
                </a:solidFill>
                <a:latin typeface="Helvetica" pitchFamily="2" charset="0"/>
                <a:cs typeface="Helvetica" pitchFamily="2" charset="0"/>
              </a:rPr>
              <a:t>HANDLED </a:t>
            </a:r>
            <a:endParaRPr lang="en-US" altLang="zh-CN" sz="4405" b="1" i="0" dirty="0">
              <a:solidFill>
                <a:srgbClr val="000000"/>
              </a:solidFill>
              <a:latin typeface="Helvetica" pitchFamily="2" charset="0"/>
              <a:cs typeface="Helvetica" pitchFamily="2" charset="0"/>
            </a:endParaRPr>
          </a:p>
        </p:txBody>
      </p:sp>
      <p:pic>
        <p:nvPicPr>
          <p:cNvPr id="5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7076" y="659892"/>
            <a:ext cx="1648206" cy="1229106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4383659" y="948953"/>
            <a:ext cx="1059875" cy="5596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5"/>
              </a:lnSpc>
            </a:pPr>
            <a:r>
              <a:rPr lang="en-US" altLang="zh-CN" sz="4405" b="1" i="0" dirty="0">
                <a:solidFill>
                  <a:srgbClr val="000000"/>
                </a:solidFill>
                <a:latin typeface="Helvetica" pitchFamily="2" charset="0"/>
                <a:cs typeface="Helvetica" pitchFamily="2" charset="0"/>
              </a:rPr>
              <a:t>BY </a:t>
            </a:r>
            <a:endParaRPr lang="en-US" altLang="zh-CN" sz="4405" b="1" i="0" dirty="0">
              <a:solidFill>
                <a:srgbClr val="000000"/>
              </a:solidFill>
              <a:latin typeface="Helvetica" pitchFamily="2" charset="0"/>
              <a:cs typeface="Helvetica" pitchFamily="2" charset="0"/>
            </a:endParaRPr>
          </a:p>
        </p:txBody>
      </p:sp>
      <p:pic>
        <p:nvPicPr>
          <p:cNvPr id="7" name="Picture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9096" y="659892"/>
            <a:ext cx="3304794" cy="1229106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5305679" y="948953"/>
            <a:ext cx="2708494" cy="5596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5"/>
              </a:lnSpc>
            </a:pPr>
            <a:r>
              <a:rPr lang="en-US" altLang="zh-CN" sz="4405" b="1" i="0" dirty="0">
                <a:solidFill>
                  <a:srgbClr val="000000"/>
                </a:solidFill>
                <a:latin typeface="Helvetica" pitchFamily="2" charset="0"/>
                <a:cs typeface="Helvetica" pitchFamily="2" charset="0"/>
              </a:rPr>
              <a:t>KPK 2004</a:t>
            </a:r>
            <a:endParaRPr lang="en-US" altLang="zh-CN" sz="4405" b="1" i="0" dirty="0">
              <a:solidFill>
                <a:srgbClr val="000000"/>
              </a:solidFill>
              <a:latin typeface="Helvetica" pitchFamily="2" charset="0"/>
              <a:cs typeface="Helvetica" pitchFamily="2" charset="0"/>
            </a:endParaRPr>
          </a:p>
        </p:txBody>
      </p:sp>
      <p:pic>
        <p:nvPicPr>
          <p:cNvPr id="9" name="Picture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37704" y="659892"/>
            <a:ext cx="912114" cy="1229106"/>
          </a:xfrm>
          <a:prstGeom prst="rect">
            <a:avLst/>
          </a:prstGeom>
          <a:noFill/>
        </p:spPr>
      </p:pic>
      <p:sp>
        <p:nvSpPr>
          <p:cNvPr id="10" name="TextBox 1"/>
          <p:cNvSpPr txBox="1"/>
          <p:nvPr/>
        </p:nvSpPr>
        <p:spPr>
          <a:xfrm>
            <a:off x="7884541" y="948953"/>
            <a:ext cx="313351" cy="5596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5"/>
              </a:lnSpc>
            </a:pPr>
            <a:r>
              <a:rPr lang="en-US" altLang="zh-CN" sz="4405" b="1" i="0" dirty="0">
                <a:solidFill>
                  <a:srgbClr val="000000"/>
                </a:solidFill>
                <a:latin typeface="Helvetica" pitchFamily="2" charset="0"/>
                <a:cs typeface="Helvetica" pitchFamily="2" charset="0"/>
              </a:rPr>
              <a:t>-</a:t>
            </a:r>
            <a:endParaRPr lang="en-US" altLang="zh-CN" sz="4405" b="1" i="0" dirty="0">
              <a:solidFill>
                <a:srgbClr val="000000"/>
              </a:solidFill>
              <a:latin typeface="Helvetica" pitchFamily="2" charset="0"/>
              <a:cs typeface="Helvetica" pitchFamily="2" charset="0"/>
            </a:endParaRPr>
          </a:p>
        </p:txBody>
      </p:sp>
      <p:pic>
        <p:nvPicPr>
          <p:cNvPr id="11" name="Picture 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23632" y="659892"/>
            <a:ext cx="2344674" cy="1229106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8070469" y="948953"/>
            <a:ext cx="1744841" cy="5596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5"/>
              </a:lnSpc>
            </a:pPr>
            <a:r>
              <a:rPr lang="en-US" altLang="zh-CN" sz="4405" b="1" i="0" dirty="0">
                <a:solidFill>
                  <a:srgbClr val="000000"/>
                </a:solidFill>
                <a:latin typeface="Helvetica" pitchFamily="2" charset="0"/>
                <a:cs typeface="Helvetica" pitchFamily="2" charset="0"/>
              </a:rPr>
              <a:t>2018* </a:t>
            </a:r>
            <a:endParaRPr lang="en-US" altLang="zh-CN" sz="4405" b="1" i="0" dirty="0">
              <a:solidFill>
                <a:srgbClr val="000000"/>
              </a:solidFill>
              <a:latin typeface="Helvetica" pitchFamily="2" charset="0"/>
              <a:cs typeface="Helvetica" pitchFamily="2" charset="0"/>
            </a:endParaRPr>
          </a:p>
        </p:txBody>
      </p:sp>
      <p:pic>
        <p:nvPicPr>
          <p:cNvPr id="13" name="Picture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noFill/>
        </p:spPr>
      </p:pic>
      <p:sp>
        <p:nvSpPr>
          <p:cNvPr id="14" name="Freeform 3"/>
          <p:cNvSpPr/>
          <p:nvPr/>
        </p:nvSpPr>
        <p:spPr>
          <a:xfrm>
            <a:off x="626364" y="3197352"/>
            <a:ext cx="3970020" cy="547116"/>
          </a:xfrm>
          <a:custGeom>
            <a:avLst/>
            <a:gdLst>
              <a:gd name="connsiteX0" fmla="*/ 0 w 3970020"/>
              <a:gd name="connsiteY0" fmla="*/ 547116 h 547116"/>
              <a:gd name="connsiteX1" fmla="*/ 3970020 w 3970020"/>
              <a:gd name="connsiteY1" fmla="*/ 547116 h 547116"/>
              <a:gd name="connsiteX2" fmla="*/ 3970020 w 3970020"/>
              <a:gd name="connsiteY2" fmla="*/ 0 h 547116"/>
              <a:gd name="connsiteX3" fmla="*/ 0 w 3970020"/>
              <a:gd name="connsiteY3" fmla="*/ 0 h 547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970020" h="547116">
                <a:moveTo>
                  <a:pt x="0" y="547116"/>
                </a:moveTo>
                <a:lnTo>
                  <a:pt x="3970020" y="547116"/>
                </a:lnTo>
                <a:lnTo>
                  <a:pt x="3970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E22F33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"/>
          <p:cNvSpPr txBox="1"/>
          <p:nvPr/>
        </p:nvSpPr>
        <p:spPr>
          <a:xfrm>
            <a:off x="727253" y="3276493"/>
            <a:ext cx="3906749" cy="4072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5"/>
              </a:lnSpc>
            </a:pPr>
            <a:r>
              <a:rPr lang="en-US" altLang="zh-CN" sz="32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100% conviction rate</a:t>
            </a:r>
            <a:endParaRPr lang="en-US" altLang="zh-CN" sz="32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pic>
        <p:nvPicPr>
          <p:cNvPr id="16" name="Picture 3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460" y="4572"/>
            <a:ext cx="9015222" cy="1229106"/>
          </a:xfrm>
          <a:prstGeom prst="rect">
            <a:avLst/>
          </a:prstGeom>
          <a:noFill/>
        </p:spPr>
      </p:pic>
      <p:sp>
        <p:nvSpPr>
          <p:cNvPr id="17" name="TextBox 1"/>
          <p:cNvSpPr txBox="1"/>
          <p:nvPr/>
        </p:nvSpPr>
        <p:spPr>
          <a:xfrm>
            <a:off x="598018" y="285877"/>
            <a:ext cx="8492010" cy="559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5"/>
              </a:lnSpc>
            </a:pPr>
            <a:r>
              <a:rPr lang="en-US" altLang="zh-CN" sz="4405" b="1" i="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CORRUPTION CASES SUCCESSFULLY </a:t>
            </a:r>
            <a:endParaRPr lang="en-US" altLang="zh-CN" sz="4405" b="1" i="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626364" y="152400"/>
            <a:ext cx="933450" cy="0"/>
          </a:xfrm>
          <a:custGeom>
            <a:avLst/>
            <a:gdLst>
              <a:gd name="connsiteX0" fmla="*/ 0 w 933450"/>
              <a:gd name="connsiteY0" fmla="*/ 0 h 0"/>
              <a:gd name="connsiteX1" fmla="*/ 933450 w 933450"/>
              <a:gd name="connsiteY1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3450">
                <a:moveTo>
                  <a:pt x="0" y="0"/>
                </a:moveTo>
                <a:lnTo>
                  <a:pt x="933450" y="0"/>
                </a:lnTo>
              </a:path>
            </a:pathLst>
          </a:custGeom>
          <a:solidFill>
            <a:srgbClr val="FFFFFF">
              <a:alpha val="0"/>
            </a:srgbClr>
          </a:solidFill>
          <a:ln w="57912" cap="flat">
            <a:solidFill>
              <a:srgbClr val="E22F33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"/>
          <p:cNvSpPr txBox="1"/>
          <p:nvPr/>
        </p:nvSpPr>
        <p:spPr>
          <a:xfrm>
            <a:off x="526390" y="6407125"/>
            <a:ext cx="1750164" cy="2289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* December 2018</a:t>
            </a:r>
            <a:endParaRPr lang="en-US" altLang="zh-CN" sz="1800" b="0" i="1" dirty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315968" y="2043684"/>
            <a:ext cx="7388352" cy="2828544"/>
          </a:xfrm>
          <a:custGeom>
            <a:avLst/>
            <a:gdLst>
              <a:gd name="connsiteX0" fmla="*/ 0 w 7388352"/>
              <a:gd name="connsiteY0" fmla="*/ 2828544 h 2828544"/>
              <a:gd name="connsiteX1" fmla="*/ 7388352 w 7388352"/>
              <a:gd name="connsiteY1" fmla="*/ 2828544 h 2828544"/>
              <a:gd name="connsiteX2" fmla="*/ 0 w 7388352"/>
              <a:gd name="connsiteY2" fmla="*/ 2263140 h 2828544"/>
              <a:gd name="connsiteX3" fmla="*/ 7388352 w 7388352"/>
              <a:gd name="connsiteY3" fmla="*/ 2263140 h 2828544"/>
              <a:gd name="connsiteX4" fmla="*/ 0 w 7388352"/>
              <a:gd name="connsiteY4" fmla="*/ 1697736 h 2828544"/>
              <a:gd name="connsiteX5" fmla="*/ 7388352 w 7388352"/>
              <a:gd name="connsiteY5" fmla="*/ 1697736 h 2828544"/>
              <a:gd name="connsiteX6" fmla="*/ 0 w 7388352"/>
              <a:gd name="connsiteY6" fmla="*/ 1130808 h 2828544"/>
              <a:gd name="connsiteX7" fmla="*/ 7388352 w 7388352"/>
              <a:gd name="connsiteY7" fmla="*/ 1130808 h 2828544"/>
              <a:gd name="connsiteX8" fmla="*/ 0 w 7388352"/>
              <a:gd name="connsiteY8" fmla="*/ 565404 h 2828544"/>
              <a:gd name="connsiteX9" fmla="*/ 7388352 w 7388352"/>
              <a:gd name="connsiteY9" fmla="*/ 565404 h 2828544"/>
              <a:gd name="connsiteX10" fmla="*/ 0 w 7388352"/>
              <a:gd name="connsiteY10" fmla="*/ 0 h 2828544"/>
              <a:gd name="connsiteX11" fmla="*/ 7388352 w 7388352"/>
              <a:gd name="connsiteY11" fmla="*/ 0 h 2828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388352" h="2828544">
                <a:moveTo>
                  <a:pt x="0" y="2828544"/>
                </a:moveTo>
                <a:lnTo>
                  <a:pt x="7388352" y="2828544"/>
                </a:lnTo>
                <a:moveTo>
                  <a:pt x="0" y="2263140"/>
                </a:moveTo>
                <a:lnTo>
                  <a:pt x="7388352" y="2263140"/>
                </a:lnTo>
                <a:moveTo>
                  <a:pt x="0" y="1697736"/>
                </a:moveTo>
                <a:lnTo>
                  <a:pt x="7388352" y="1697736"/>
                </a:lnTo>
                <a:moveTo>
                  <a:pt x="0" y="1130808"/>
                </a:moveTo>
                <a:lnTo>
                  <a:pt x="7388352" y="1130808"/>
                </a:lnTo>
                <a:moveTo>
                  <a:pt x="0" y="565404"/>
                </a:moveTo>
                <a:lnTo>
                  <a:pt x="7388352" y="565404"/>
                </a:lnTo>
                <a:moveTo>
                  <a:pt x="0" y="0"/>
                </a:moveTo>
                <a:lnTo>
                  <a:pt x="7388352" y="0"/>
                </a:lnTo>
              </a:path>
            </a:pathLst>
          </a:custGeom>
          <a:solidFill>
            <a:srgbClr val="FFFFFF">
              <a:alpha val="0"/>
            </a:srgbClr>
          </a:solidFill>
          <a:ln w="9144" cap="flat">
            <a:solidFill>
              <a:srgbClr val="F1F1F1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75860" y="4646676"/>
            <a:ext cx="6261100" cy="787400"/>
          </a:xfrm>
          <a:prstGeom prst="rect">
            <a:avLst/>
          </a:prstGeom>
          <a:noFill/>
        </p:spPr>
      </p:pic>
      <p:pic>
        <p:nvPicPr>
          <p:cNvPr id="5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984" y="2382012"/>
            <a:ext cx="6870700" cy="3048000"/>
          </a:xfrm>
          <a:prstGeom prst="rect">
            <a:avLst/>
          </a:prstGeom>
          <a:noFill/>
        </p:spPr>
      </p:pic>
      <p:pic>
        <p:nvPicPr>
          <p:cNvPr id="6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6280" y="2496312"/>
            <a:ext cx="6883400" cy="2933700"/>
          </a:xfrm>
          <a:prstGeom prst="rect">
            <a:avLst/>
          </a:prstGeom>
          <a:noFill/>
        </p:spPr>
      </p:pic>
      <p:pic>
        <p:nvPicPr>
          <p:cNvPr id="7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1492" y="4986528"/>
            <a:ext cx="5638800" cy="444500"/>
          </a:xfrm>
          <a:prstGeom prst="rect">
            <a:avLst/>
          </a:prstGeom>
          <a:noFill/>
        </p:spPr>
      </p:pic>
      <p:pic>
        <p:nvPicPr>
          <p:cNvPr id="8" name="Picture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3920" y="4419600"/>
            <a:ext cx="6870700" cy="1016000"/>
          </a:xfrm>
          <a:prstGeom prst="rect">
            <a:avLst/>
          </a:prstGeom>
          <a:noFill/>
        </p:spPr>
      </p:pic>
      <p:pic>
        <p:nvPicPr>
          <p:cNvPr id="9" name="Picture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6216" y="4533900"/>
            <a:ext cx="6883400" cy="901700"/>
          </a:xfrm>
          <a:prstGeom prst="rect">
            <a:avLst/>
          </a:prstGeom>
          <a:noFill/>
        </p:spPr>
      </p:pic>
      <p:sp>
        <p:nvSpPr>
          <p:cNvPr id="10" name="Freeform 3"/>
          <p:cNvSpPr/>
          <p:nvPr/>
        </p:nvSpPr>
        <p:spPr>
          <a:xfrm>
            <a:off x="4315968" y="5439156"/>
            <a:ext cx="7388352" cy="0"/>
          </a:xfrm>
          <a:custGeom>
            <a:avLst/>
            <a:gdLst>
              <a:gd name="connsiteX0" fmla="*/ 0 w 7388352"/>
              <a:gd name="connsiteY0" fmla="*/ 0 h 0"/>
              <a:gd name="connsiteX1" fmla="*/ 7388352 w 7388352"/>
              <a:gd name="connsiteY1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88352">
                <a:moveTo>
                  <a:pt x="0" y="0"/>
                </a:moveTo>
                <a:lnTo>
                  <a:pt x="7388352" y="0"/>
                </a:lnTo>
              </a:path>
            </a:pathLst>
          </a:custGeom>
          <a:solidFill>
            <a:srgbClr val="FFFFFF">
              <a:alpha val="0"/>
            </a:srgbClr>
          </a:solidFill>
          <a:ln w="15240" cap="flat">
            <a:solidFill>
              <a:srgbClr val="BEBEBE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094353" y="5369687"/>
            <a:ext cx="204267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0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094353" y="4803165"/>
            <a:ext cx="204421" cy="152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5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14851" y="4237355"/>
            <a:ext cx="281534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10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014851" y="3671316"/>
            <a:ext cx="281534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15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014851" y="3105277"/>
            <a:ext cx="281534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20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014851" y="2538984"/>
            <a:ext cx="281534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25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014851" y="1972945"/>
            <a:ext cx="281534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30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462907" y="5567172"/>
            <a:ext cx="645602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2004   2005   2006   2007   2008   2009   2010   2011   2012   2013   2014   2015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6219444" y="5891784"/>
            <a:ext cx="83820" cy="83820"/>
          </a:xfrm>
          <a:custGeom>
            <a:avLst/>
            <a:gdLst>
              <a:gd name="connsiteX0" fmla="*/ 0 w 83820"/>
              <a:gd name="connsiteY0" fmla="*/ 83820 h 83820"/>
              <a:gd name="connsiteX1" fmla="*/ 83820 w 83820"/>
              <a:gd name="connsiteY1" fmla="*/ 83820 h 83820"/>
              <a:gd name="connsiteX2" fmla="*/ 83820 w 83820"/>
              <a:gd name="connsiteY2" fmla="*/ 0 h 83820"/>
              <a:gd name="connsiteX3" fmla="*/ 0 w 83820"/>
              <a:gd name="connsiteY3" fmla="*/ 0 h 83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3820" h="83820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>
              <a:alpha val="702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"/>
          <p:cNvSpPr txBox="1"/>
          <p:nvPr/>
        </p:nvSpPr>
        <p:spPr>
          <a:xfrm>
            <a:off x="6341110" y="5863819"/>
            <a:ext cx="274513" cy="152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S3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620256" y="5891784"/>
            <a:ext cx="82296" cy="83820"/>
          </a:xfrm>
          <a:custGeom>
            <a:avLst/>
            <a:gdLst>
              <a:gd name="connsiteX0" fmla="*/ 0 w 82296"/>
              <a:gd name="connsiteY0" fmla="*/ 83820 h 83820"/>
              <a:gd name="connsiteX1" fmla="*/ 82296 w 82296"/>
              <a:gd name="connsiteY1" fmla="*/ 83820 h 83820"/>
              <a:gd name="connsiteX2" fmla="*/ 82296 w 82296"/>
              <a:gd name="connsiteY2" fmla="*/ 0 h 83820"/>
              <a:gd name="connsiteX3" fmla="*/ 0 w 82296"/>
              <a:gd name="connsiteY3" fmla="*/ 0 h 83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2296" h="83820">
                <a:moveTo>
                  <a:pt x="0" y="83820"/>
                </a:moveTo>
                <a:lnTo>
                  <a:pt x="82296" y="83820"/>
                </a:lnTo>
                <a:lnTo>
                  <a:pt x="82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>
              <a:alpha val="702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"/>
          <p:cNvSpPr txBox="1"/>
          <p:nvPr/>
        </p:nvSpPr>
        <p:spPr>
          <a:xfrm>
            <a:off x="6740906" y="5863819"/>
            <a:ext cx="274513" cy="152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S2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7019544" y="5891784"/>
            <a:ext cx="83820" cy="83820"/>
          </a:xfrm>
          <a:custGeom>
            <a:avLst/>
            <a:gdLst>
              <a:gd name="connsiteX0" fmla="*/ 0 w 83820"/>
              <a:gd name="connsiteY0" fmla="*/ 83820 h 83820"/>
              <a:gd name="connsiteX1" fmla="*/ 83820 w 83820"/>
              <a:gd name="connsiteY1" fmla="*/ 83820 h 83820"/>
              <a:gd name="connsiteX2" fmla="*/ 83820 w 83820"/>
              <a:gd name="connsiteY2" fmla="*/ 0 h 83820"/>
              <a:gd name="connsiteX3" fmla="*/ 0 w 83820"/>
              <a:gd name="connsiteY3" fmla="*/ 0 h 83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3820" h="83820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A4A4A4">
              <a:alpha val="702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"/>
          <p:cNvSpPr txBox="1"/>
          <p:nvPr/>
        </p:nvSpPr>
        <p:spPr>
          <a:xfrm>
            <a:off x="7140829" y="5863819"/>
            <a:ext cx="274513" cy="152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S1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7418832" y="5891784"/>
            <a:ext cx="83820" cy="83820"/>
          </a:xfrm>
          <a:custGeom>
            <a:avLst/>
            <a:gdLst>
              <a:gd name="connsiteX0" fmla="*/ 0 w 83820"/>
              <a:gd name="connsiteY0" fmla="*/ 83820 h 83820"/>
              <a:gd name="connsiteX1" fmla="*/ 83820 w 83820"/>
              <a:gd name="connsiteY1" fmla="*/ 83820 h 83820"/>
              <a:gd name="connsiteX2" fmla="*/ 83820 w 83820"/>
              <a:gd name="connsiteY2" fmla="*/ 0 h 83820"/>
              <a:gd name="connsiteX3" fmla="*/ 0 w 83820"/>
              <a:gd name="connsiteY3" fmla="*/ 0 h 83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3820" h="83820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2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"/>
          <p:cNvSpPr txBox="1"/>
          <p:nvPr/>
        </p:nvSpPr>
        <p:spPr>
          <a:xfrm>
            <a:off x="7540752" y="5863819"/>
            <a:ext cx="563125" cy="152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D3/ D4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8106156" y="5891784"/>
            <a:ext cx="83820" cy="83820"/>
          </a:xfrm>
          <a:custGeom>
            <a:avLst/>
            <a:gdLst>
              <a:gd name="connsiteX0" fmla="*/ 0 w 83820"/>
              <a:gd name="connsiteY0" fmla="*/ 83820 h 83820"/>
              <a:gd name="connsiteX1" fmla="*/ 83820 w 83820"/>
              <a:gd name="connsiteY1" fmla="*/ 83820 h 83820"/>
              <a:gd name="connsiteX2" fmla="*/ 83820 w 83820"/>
              <a:gd name="connsiteY2" fmla="*/ 0 h 83820"/>
              <a:gd name="connsiteX3" fmla="*/ 0 w 83820"/>
              <a:gd name="connsiteY3" fmla="*/ 0 h 83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3820" h="83820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471C4">
              <a:alpha val="702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8228076" y="5863819"/>
            <a:ext cx="667422" cy="152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s.d. SMA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8897112" y="5891784"/>
            <a:ext cx="83820" cy="83820"/>
          </a:xfrm>
          <a:custGeom>
            <a:avLst/>
            <a:gdLst>
              <a:gd name="connsiteX0" fmla="*/ 0 w 83820"/>
              <a:gd name="connsiteY0" fmla="*/ 83820 h 83820"/>
              <a:gd name="connsiteX1" fmla="*/ 83820 w 83820"/>
              <a:gd name="connsiteY1" fmla="*/ 83820 h 83820"/>
              <a:gd name="connsiteX2" fmla="*/ 83820 w 83820"/>
              <a:gd name="connsiteY2" fmla="*/ 0 h 83820"/>
              <a:gd name="connsiteX3" fmla="*/ 0 w 83820"/>
              <a:gd name="connsiteY3" fmla="*/ 0 h 83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3820" h="83820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6FAC46">
              <a:alpha val="702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1"/>
          <p:cNvSpPr txBox="1"/>
          <p:nvPr/>
        </p:nvSpPr>
        <p:spPr>
          <a:xfrm>
            <a:off x="9019286" y="5863819"/>
            <a:ext cx="724687" cy="152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585858"/>
                </a:solidFill>
                <a:latin typeface="Calibri" pitchFamily="18" charset="0"/>
                <a:cs typeface="Calibri" pitchFamily="18" charset="0"/>
              </a:rPr>
              <a:t>Unknown</a:t>
            </a:r>
            <a:endParaRPr lang="en-US" altLang="zh-CN" sz="1200" b="0" i="0" dirty="0">
              <a:solidFill>
                <a:srgbClr val="58585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590093" y="2244217"/>
            <a:ext cx="3251340" cy="24820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0" i="0" dirty="0">
                <a:solidFill>
                  <a:srgbClr val="0C0C09"/>
                </a:solidFill>
                <a:latin typeface="Calibri" pitchFamily="18" charset="0"/>
                <a:cs typeface="Calibri" pitchFamily="18" charset="0"/>
              </a:rPr>
              <a:t>Hingga 2015, </a:t>
            </a:r>
            <a:endParaRPr lang="en-US" altLang="zh-CN" sz="2005" b="0" i="0" dirty="0">
              <a:solidFill>
                <a:srgbClr val="0C0C09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7145"/>
              </a:lnSpc>
            </a:pPr>
            <a:r>
              <a:rPr lang="en-US" altLang="zh-CN" sz="6000" b="1" i="0" dirty="0">
                <a:solidFill>
                  <a:srgbClr val="FF962C"/>
                </a:solidFill>
                <a:latin typeface="Calibri" pitchFamily="18" charset="0"/>
                <a:cs typeface="Calibri" pitchFamily="18" charset="0"/>
              </a:rPr>
              <a:t>86% </a:t>
            </a:r>
            <a:r>
              <a:rPr lang="en-US" altLang="zh-CN" sz="2005" b="0" i="0" dirty="0">
                <a:solidFill>
                  <a:srgbClr val="0C0C09"/>
                </a:solidFill>
                <a:latin typeface="Calibri" pitchFamily="18" charset="0"/>
                <a:cs typeface="Calibri" pitchFamily="18" charset="0"/>
              </a:rPr>
              <a:t>pelaku Tindak </a:t>
            </a:r>
            <a:endParaRPr lang="en-US" altLang="zh-CN" sz="2005" b="0" i="0" dirty="0">
              <a:solidFill>
                <a:srgbClr val="0C0C09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455"/>
              </a:lnSpc>
            </a:pPr>
            <a:r>
              <a:rPr lang="en-US" altLang="zh-CN" sz="2005" b="0" i="0" dirty="0">
                <a:solidFill>
                  <a:srgbClr val="0C0C09"/>
                </a:solidFill>
                <a:latin typeface="Calibri" pitchFamily="18" charset="0"/>
                <a:cs typeface="Calibri" pitchFamily="18" charset="0"/>
              </a:rPr>
              <a:t>Pidana Korupsi yang ditangani </a:t>
            </a:r>
            <a:endParaRPr lang="en-US" altLang="zh-CN" sz="2005" b="0" i="0" dirty="0">
              <a:solidFill>
                <a:srgbClr val="0C0C09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340"/>
              </a:lnSpc>
            </a:pPr>
            <a:r>
              <a:rPr lang="en-US" altLang="zh-CN" sz="2005" b="0" i="0" dirty="0">
                <a:solidFill>
                  <a:srgbClr val="0C0C09"/>
                </a:solidFill>
                <a:latin typeface="Calibri" pitchFamily="18" charset="0"/>
                <a:cs typeface="Calibri" pitchFamily="18" charset="0"/>
              </a:rPr>
              <a:t>oleh KPK adalah </a:t>
            </a:r>
            <a:r>
              <a:rPr lang="en-US" altLang="zh-CN" sz="3000" b="1" i="0" dirty="0">
                <a:solidFill>
                  <a:srgbClr val="0C0C09"/>
                </a:solidFill>
                <a:latin typeface="Calibri" pitchFamily="18" charset="0"/>
                <a:cs typeface="Calibri" pitchFamily="18" charset="0"/>
              </a:rPr>
              <a:t>lulusan </a:t>
            </a:r>
            <a:endParaRPr lang="en-US" altLang="zh-CN" sz="3000" b="1" i="0" dirty="0">
              <a:solidFill>
                <a:srgbClr val="0C0C09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600"/>
              </a:lnSpc>
            </a:pPr>
            <a:r>
              <a:rPr lang="en-US" altLang="zh-CN" sz="3000" b="1" i="0" dirty="0">
                <a:solidFill>
                  <a:srgbClr val="0C0C09"/>
                </a:solidFill>
                <a:latin typeface="Calibri" pitchFamily="18" charset="0"/>
                <a:cs typeface="Calibri" pitchFamily="18" charset="0"/>
              </a:rPr>
              <a:t>perguruan tinggi.</a:t>
            </a:r>
            <a:endParaRPr lang="en-US" altLang="zh-CN" sz="3000" b="1" i="0" dirty="0">
              <a:solidFill>
                <a:srgbClr val="0C0C09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8040878" y="6540856"/>
            <a:ext cx="4141902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0C0C09"/>
                </a:solidFill>
                <a:latin typeface="Calibri" pitchFamily="18" charset="0"/>
                <a:cs typeface="Calibri" pitchFamily="18" charset="0"/>
              </a:rPr>
              <a:t>Sumber: www.acch.kpk.go.id, Agustus 2015</a:t>
            </a:r>
            <a:endParaRPr lang="en-US" altLang="zh-CN" sz="1800" b="0" i="0" dirty="0">
              <a:solidFill>
                <a:srgbClr val="0C0C09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063142" y="291236"/>
            <a:ext cx="6706523" cy="8165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4000" b="1" i="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LATAR BELAKANG PENDIDIKAN</a:t>
            </a:r>
            <a:endParaRPr lang="en-US" altLang="zh-CN" sz="4000" b="1" i="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30"/>
              </a:lnSpc>
            </a:pPr>
            <a:r>
              <a:rPr lang="en-US" altLang="zh-CN" sz="2005" b="0" i="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PELAKU KORUPSI DI INDONESIA</a:t>
            </a:r>
            <a:endParaRPr lang="en-US" altLang="zh-CN" sz="2005" b="0" i="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143256" y="280416"/>
            <a:ext cx="725424" cy="713232"/>
          </a:xfrm>
          <a:custGeom>
            <a:avLst/>
            <a:gdLst>
              <a:gd name="connsiteX0" fmla="*/ 0 w 725424"/>
              <a:gd name="connsiteY0" fmla="*/ 713232 h 713232"/>
              <a:gd name="connsiteX1" fmla="*/ 725424 w 725424"/>
              <a:gd name="connsiteY1" fmla="*/ 713232 h 713232"/>
              <a:gd name="connsiteX2" fmla="*/ 725424 w 725424"/>
              <a:gd name="connsiteY2" fmla="*/ 0 h 713232"/>
              <a:gd name="connsiteX3" fmla="*/ 0 w 725424"/>
              <a:gd name="connsiteY3" fmla="*/ 0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25424" h="713232">
                <a:moveTo>
                  <a:pt x="0" y="713232"/>
                </a:moveTo>
                <a:lnTo>
                  <a:pt x="725424" y="713232"/>
                </a:lnTo>
                <a:lnTo>
                  <a:pt x="7254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245364" y="368808"/>
            <a:ext cx="726948" cy="711708"/>
          </a:xfrm>
          <a:custGeom>
            <a:avLst/>
            <a:gdLst>
              <a:gd name="connsiteX0" fmla="*/ 0 w 726948"/>
              <a:gd name="connsiteY0" fmla="*/ 711708 h 711708"/>
              <a:gd name="connsiteX1" fmla="*/ 726948 w 726948"/>
              <a:gd name="connsiteY1" fmla="*/ 711708 h 711708"/>
              <a:gd name="connsiteX2" fmla="*/ 726948 w 726948"/>
              <a:gd name="connsiteY2" fmla="*/ 0 h 711708"/>
              <a:gd name="connsiteX3" fmla="*/ 0 w 726948"/>
              <a:gd name="connsiteY3" fmla="*/ 0 h 711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26948" h="711708">
                <a:moveTo>
                  <a:pt x="0" y="711708"/>
                </a:moveTo>
                <a:lnTo>
                  <a:pt x="726948" y="711708"/>
                </a:lnTo>
                <a:lnTo>
                  <a:pt x="7269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D966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Picture 3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868" y="6443472"/>
            <a:ext cx="964692" cy="315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29107" y="644779"/>
            <a:ext cx="1356868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000" b="1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Realis.. </a:t>
            </a:r>
            <a:endParaRPr lang="en-US" altLang="zh-CN" sz="3000" b="1" i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757928" y="2392680"/>
            <a:ext cx="2631694" cy="2337689"/>
          </a:xfrm>
          <a:custGeom>
            <a:avLst/>
            <a:gdLst>
              <a:gd name="connsiteX0" fmla="*/ 1981327 w 2631694"/>
              <a:gd name="connsiteY0" fmla="*/ 0 h 2337689"/>
              <a:gd name="connsiteX1" fmla="*/ 650367 w 2631694"/>
              <a:gd name="connsiteY1" fmla="*/ 0 h 2337689"/>
              <a:gd name="connsiteX2" fmla="*/ 0 w 2631694"/>
              <a:gd name="connsiteY2" fmla="*/ 1168781 h 2337689"/>
              <a:gd name="connsiteX3" fmla="*/ 650367 w 2631694"/>
              <a:gd name="connsiteY3" fmla="*/ 2337689 h 2337689"/>
              <a:gd name="connsiteX4" fmla="*/ 1981327 w 2631694"/>
              <a:gd name="connsiteY4" fmla="*/ 2337689 h 2337689"/>
              <a:gd name="connsiteX5" fmla="*/ 2631694 w 2631694"/>
              <a:gd name="connsiteY5" fmla="*/ 1168781 h 2337689"/>
              <a:gd name="connsiteX6" fmla="*/ 1981327 w 2631694"/>
              <a:gd name="connsiteY6" fmla="*/ 0 h 2337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31694" h="2337689">
                <a:moveTo>
                  <a:pt x="1981327" y="0"/>
                </a:moveTo>
                <a:lnTo>
                  <a:pt x="650367" y="0"/>
                </a:lnTo>
                <a:lnTo>
                  <a:pt x="0" y="1168781"/>
                </a:lnTo>
                <a:lnTo>
                  <a:pt x="650367" y="2337689"/>
                </a:lnTo>
                <a:lnTo>
                  <a:pt x="1981327" y="2337689"/>
                </a:lnTo>
                <a:lnTo>
                  <a:pt x="2631694" y="1168781"/>
                </a:lnTo>
                <a:lnTo>
                  <a:pt x="1981327" y="0"/>
                </a:lnTo>
                <a:close/>
              </a:path>
            </a:pathLst>
          </a:custGeom>
          <a:solidFill>
            <a:srgbClr val="2FB6FB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758690" y="2393442"/>
            <a:ext cx="2631694" cy="2337689"/>
          </a:xfrm>
          <a:custGeom>
            <a:avLst/>
            <a:gdLst>
              <a:gd name="connsiteX0" fmla="*/ 0 w 2631694"/>
              <a:gd name="connsiteY0" fmla="*/ 1168781 h 2337689"/>
              <a:gd name="connsiteX1" fmla="*/ 650367 w 2631694"/>
              <a:gd name="connsiteY1" fmla="*/ 0 h 2337689"/>
              <a:gd name="connsiteX2" fmla="*/ 1981327 w 2631694"/>
              <a:gd name="connsiteY2" fmla="*/ 0 h 2337689"/>
              <a:gd name="connsiteX3" fmla="*/ 2631694 w 2631694"/>
              <a:gd name="connsiteY3" fmla="*/ 1168781 h 2337689"/>
              <a:gd name="connsiteX4" fmla="*/ 1981327 w 2631694"/>
              <a:gd name="connsiteY4" fmla="*/ 2337689 h 2337689"/>
              <a:gd name="connsiteX5" fmla="*/ 650367 w 2631694"/>
              <a:gd name="connsiteY5" fmla="*/ 2337689 h 2337689"/>
              <a:gd name="connsiteX6" fmla="*/ 0 w 2631694"/>
              <a:gd name="connsiteY6" fmla="*/ 1168781 h 2337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31694" h="2337689">
                <a:moveTo>
                  <a:pt x="0" y="1168781"/>
                </a:moveTo>
                <a:lnTo>
                  <a:pt x="650367" y="0"/>
                </a:lnTo>
                <a:lnTo>
                  <a:pt x="1981327" y="0"/>
                </a:lnTo>
                <a:lnTo>
                  <a:pt x="2631694" y="1168781"/>
                </a:lnTo>
                <a:lnTo>
                  <a:pt x="1981327" y="2337689"/>
                </a:lnTo>
                <a:lnTo>
                  <a:pt x="650367" y="2337689"/>
                </a:lnTo>
                <a:lnTo>
                  <a:pt x="0" y="1168781"/>
                </a:lnTo>
              </a:path>
            </a:pathLst>
          </a:custGeom>
          <a:solidFill>
            <a:srgbClr val="FFFFFF">
              <a:alpha val="0"/>
            </a:srgbClr>
          </a:solidFill>
          <a:ln w="25908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5521198" y="2897175"/>
            <a:ext cx="1301090" cy="64160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0" i="0" dirty="0">
                <a:solidFill>
                  <a:srgbClr val="FFFFFF"/>
                </a:solidFill>
                <a:latin typeface="Corbel" pitchFamily="18" charset="0"/>
                <a:cs typeface="Corbel" pitchFamily="18" charset="0"/>
              </a:rPr>
              <a:t>Generasi </a:t>
            </a:r>
            <a:endParaRPr lang="en-US" altLang="zh-CN" sz="2400" b="0" i="0" dirty="0">
              <a:solidFill>
                <a:srgbClr val="FFFFFF"/>
              </a:solidFill>
              <a:latin typeface="Corbel" pitchFamily="18" charset="0"/>
              <a:cs typeface="Corbel" pitchFamily="18" charset="0"/>
            </a:endParaRPr>
          </a:p>
          <a:p>
            <a:pPr marL="196850">
              <a:lnSpc>
                <a:spcPts val="2650"/>
              </a:lnSpc>
            </a:pPr>
            <a:r>
              <a:rPr lang="en-US" altLang="zh-CN" sz="2400" b="0" i="0" dirty="0">
                <a:solidFill>
                  <a:srgbClr val="FFFFFF"/>
                </a:solidFill>
                <a:latin typeface="Corbel" pitchFamily="18" charset="0"/>
                <a:cs typeface="Corbel" pitchFamily="18" charset="0"/>
              </a:rPr>
              <a:t>Muda </a:t>
            </a:r>
            <a:endParaRPr lang="en-US" altLang="zh-CN" sz="2400" b="0" i="0" dirty="0">
              <a:solidFill>
                <a:srgbClr val="FFFFFF"/>
              </a:solidFill>
              <a:latin typeface="Corbel" pitchFamily="18" charset="0"/>
              <a:cs typeface="Corbel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512054" y="3570556"/>
            <a:ext cx="1267177" cy="3051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0" i="0" dirty="0">
                <a:solidFill>
                  <a:srgbClr val="FFFFFF"/>
                </a:solidFill>
                <a:latin typeface="Corbel" pitchFamily="18" charset="0"/>
                <a:cs typeface="Corbel" pitchFamily="18" charset="0"/>
              </a:rPr>
              <a:t>Koruptor</a:t>
            </a:r>
            <a:endParaRPr lang="en-US" altLang="zh-CN" sz="2400" b="0" i="0" dirty="0">
              <a:solidFill>
                <a:srgbClr val="FFFFFF"/>
              </a:solidFill>
              <a:latin typeface="Corbel" pitchFamily="18" charset="0"/>
              <a:cs typeface="Corbel" pitchFamily="18" charset="0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6405372" y="1274064"/>
            <a:ext cx="993394" cy="879094"/>
          </a:xfrm>
          <a:custGeom>
            <a:avLst/>
            <a:gdLst>
              <a:gd name="connsiteX0" fmla="*/ 745998 w 993394"/>
              <a:gd name="connsiteY0" fmla="*/ 0 h 879094"/>
              <a:gd name="connsiteX1" fmla="*/ 247396 w 993394"/>
              <a:gd name="connsiteY1" fmla="*/ 0 h 879094"/>
              <a:gd name="connsiteX2" fmla="*/ 0 w 993394"/>
              <a:gd name="connsiteY2" fmla="*/ 439420 h 879094"/>
              <a:gd name="connsiteX3" fmla="*/ 247396 w 993394"/>
              <a:gd name="connsiteY3" fmla="*/ 879094 h 879094"/>
              <a:gd name="connsiteX4" fmla="*/ 745998 w 993394"/>
              <a:gd name="connsiteY4" fmla="*/ 879094 h 879094"/>
              <a:gd name="connsiteX5" fmla="*/ 993394 w 993394"/>
              <a:gd name="connsiteY5" fmla="*/ 439420 h 879094"/>
              <a:gd name="connsiteX6" fmla="*/ 745998 w 993394"/>
              <a:gd name="connsiteY6" fmla="*/ 0 h 879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93394" h="879094">
                <a:moveTo>
                  <a:pt x="745998" y="0"/>
                </a:moveTo>
                <a:lnTo>
                  <a:pt x="247396" y="0"/>
                </a:lnTo>
                <a:lnTo>
                  <a:pt x="0" y="439420"/>
                </a:lnTo>
                <a:lnTo>
                  <a:pt x="247396" y="879094"/>
                </a:lnTo>
                <a:lnTo>
                  <a:pt x="745998" y="879094"/>
                </a:lnTo>
                <a:lnTo>
                  <a:pt x="993394" y="439420"/>
                </a:lnTo>
                <a:lnTo>
                  <a:pt x="745998" y="0"/>
                </a:lnTo>
                <a:close/>
              </a:path>
            </a:pathLst>
          </a:custGeom>
          <a:solidFill>
            <a:srgbClr val="CDE3FC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000244" y="266700"/>
            <a:ext cx="2156079" cy="1915668"/>
          </a:xfrm>
          <a:custGeom>
            <a:avLst/>
            <a:gdLst>
              <a:gd name="connsiteX0" fmla="*/ 1623060 w 2156079"/>
              <a:gd name="connsiteY0" fmla="*/ 0 h 1915668"/>
              <a:gd name="connsiteX1" fmla="*/ 533019 w 2156079"/>
              <a:gd name="connsiteY1" fmla="*/ 0 h 1915668"/>
              <a:gd name="connsiteX2" fmla="*/ 0 w 2156079"/>
              <a:gd name="connsiteY2" fmla="*/ 957834 h 1915668"/>
              <a:gd name="connsiteX3" fmla="*/ 533019 w 2156079"/>
              <a:gd name="connsiteY3" fmla="*/ 1915668 h 1915668"/>
              <a:gd name="connsiteX4" fmla="*/ 1623060 w 2156079"/>
              <a:gd name="connsiteY4" fmla="*/ 1915668 h 1915668"/>
              <a:gd name="connsiteX5" fmla="*/ 2156079 w 2156079"/>
              <a:gd name="connsiteY5" fmla="*/ 957834 h 1915668"/>
              <a:gd name="connsiteX6" fmla="*/ 1623060 w 2156079"/>
              <a:gd name="connsiteY6" fmla="*/ 0 h 1915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6079" h="1915668">
                <a:moveTo>
                  <a:pt x="1623060" y="0"/>
                </a:moveTo>
                <a:lnTo>
                  <a:pt x="533019" y="0"/>
                </a:lnTo>
                <a:lnTo>
                  <a:pt x="0" y="957834"/>
                </a:lnTo>
                <a:lnTo>
                  <a:pt x="533019" y="1915668"/>
                </a:lnTo>
                <a:lnTo>
                  <a:pt x="1623060" y="1915668"/>
                </a:lnTo>
                <a:lnTo>
                  <a:pt x="2156079" y="957834"/>
                </a:lnTo>
                <a:lnTo>
                  <a:pt x="1623060" y="0"/>
                </a:lnTo>
                <a:close/>
              </a:path>
            </a:pathLst>
          </a:custGeom>
          <a:solidFill>
            <a:srgbClr val="2FB6FB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001006" y="267462"/>
            <a:ext cx="2156079" cy="1915668"/>
          </a:xfrm>
          <a:custGeom>
            <a:avLst/>
            <a:gdLst>
              <a:gd name="connsiteX0" fmla="*/ 0 w 2156079"/>
              <a:gd name="connsiteY0" fmla="*/ 957834 h 1915668"/>
              <a:gd name="connsiteX1" fmla="*/ 533019 w 2156079"/>
              <a:gd name="connsiteY1" fmla="*/ 0 h 1915668"/>
              <a:gd name="connsiteX2" fmla="*/ 1623060 w 2156079"/>
              <a:gd name="connsiteY2" fmla="*/ 0 h 1915668"/>
              <a:gd name="connsiteX3" fmla="*/ 2156079 w 2156079"/>
              <a:gd name="connsiteY3" fmla="*/ 957834 h 1915668"/>
              <a:gd name="connsiteX4" fmla="*/ 1623060 w 2156079"/>
              <a:gd name="connsiteY4" fmla="*/ 1915668 h 1915668"/>
              <a:gd name="connsiteX5" fmla="*/ 533019 w 2156079"/>
              <a:gd name="connsiteY5" fmla="*/ 1915668 h 1915668"/>
              <a:gd name="connsiteX6" fmla="*/ 0 w 2156079"/>
              <a:gd name="connsiteY6" fmla="*/ 957834 h 1915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6079" h="1915668">
                <a:moveTo>
                  <a:pt x="0" y="957834"/>
                </a:moveTo>
                <a:lnTo>
                  <a:pt x="533019" y="0"/>
                </a:lnTo>
                <a:lnTo>
                  <a:pt x="1623060" y="0"/>
                </a:lnTo>
                <a:lnTo>
                  <a:pt x="2156079" y="957834"/>
                </a:lnTo>
                <a:lnTo>
                  <a:pt x="1623060" y="1915668"/>
                </a:lnTo>
                <a:lnTo>
                  <a:pt x="533019" y="1915668"/>
                </a:lnTo>
                <a:lnTo>
                  <a:pt x="0" y="957834"/>
                </a:lnTo>
              </a:path>
            </a:pathLst>
          </a:custGeom>
          <a:solidFill>
            <a:srgbClr val="FFFFFF">
              <a:alpha val="0"/>
            </a:srgbClr>
          </a:solidFill>
          <a:ln w="25908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565136" y="2916936"/>
            <a:ext cx="991743" cy="879094"/>
          </a:xfrm>
          <a:custGeom>
            <a:avLst/>
            <a:gdLst>
              <a:gd name="connsiteX0" fmla="*/ 744728 w 991743"/>
              <a:gd name="connsiteY0" fmla="*/ 0 h 879094"/>
              <a:gd name="connsiteX1" fmla="*/ 247015 w 991743"/>
              <a:gd name="connsiteY1" fmla="*/ 0 h 879094"/>
              <a:gd name="connsiteX2" fmla="*/ 0 w 991743"/>
              <a:gd name="connsiteY2" fmla="*/ 439547 h 879094"/>
              <a:gd name="connsiteX3" fmla="*/ 247015 w 991743"/>
              <a:gd name="connsiteY3" fmla="*/ 879094 h 879094"/>
              <a:gd name="connsiteX4" fmla="*/ 744728 w 991743"/>
              <a:gd name="connsiteY4" fmla="*/ 879094 h 879094"/>
              <a:gd name="connsiteX5" fmla="*/ 991743 w 991743"/>
              <a:gd name="connsiteY5" fmla="*/ 439547 h 879094"/>
              <a:gd name="connsiteX6" fmla="*/ 744728 w 991743"/>
              <a:gd name="connsiteY6" fmla="*/ 0 h 879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91743" h="879094">
                <a:moveTo>
                  <a:pt x="744728" y="0"/>
                </a:moveTo>
                <a:lnTo>
                  <a:pt x="247015" y="0"/>
                </a:lnTo>
                <a:lnTo>
                  <a:pt x="0" y="439547"/>
                </a:lnTo>
                <a:lnTo>
                  <a:pt x="247015" y="879094"/>
                </a:lnTo>
                <a:lnTo>
                  <a:pt x="744728" y="879094"/>
                </a:lnTo>
                <a:lnTo>
                  <a:pt x="991743" y="439547"/>
                </a:lnTo>
                <a:lnTo>
                  <a:pt x="744728" y="0"/>
                </a:lnTo>
                <a:close/>
              </a:path>
            </a:pathLst>
          </a:custGeom>
          <a:solidFill>
            <a:srgbClr val="CDE3FC">
              <a:alpha val="100000"/>
            </a:srgbClr>
          </a:solidFill>
          <a:ln w="25908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976872" y="1444752"/>
            <a:ext cx="2157603" cy="1915668"/>
          </a:xfrm>
          <a:custGeom>
            <a:avLst/>
            <a:gdLst>
              <a:gd name="connsiteX0" fmla="*/ 1624203 w 2157603"/>
              <a:gd name="connsiteY0" fmla="*/ 0 h 1915668"/>
              <a:gd name="connsiteX1" fmla="*/ 533400 w 2157603"/>
              <a:gd name="connsiteY1" fmla="*/ 0 h 1915668"/>
              <a:gd name="connsiteX2" fmla="*/ 0 w 2157603"/>
              <a:gd name="connsiteY2" fmla="*/ 957834 h 1915668"/>
              <a:gd name="connsiteX3" fmla="*/ 533400 w 2157603"/>
              <a:gd name="connsiteY3" fmla="*/ 1915668 h 1915668"/>
              <a:gd name="connsiteX4" fmla="*/ 1624203 w 2157603"/>
              <a:gd name="connsiteY4" fmla="*/ 1915668 h 1915668"/>
              <a:gd name="connsiteX5" fmla="*/ 2157603 w 2157603"/>
              <a:gd name="connsiteY5" fmla="*/ 957834 h 1915668"/>
              <a:gd name="connsiteX6" fmla="*/ 1624203 w 2157603"/>
              <a:gd name="connsiteY6" fmla="*/ 0 h 1915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7603" h="1915668">
                <a:moveTo>
                  <a:pt x="1624203" y="0"/>
                </a:moveTo>
                <a:lnTo>
                  <a:pt x="533400" y="0"/>
                </a:lnTo>
                <a:lnTo>
                  <a:pt x="0" y="957834"/>
                </a:lnTo>
                <a:lnTo>
                  <a:pt x="533400" y="1915668"/>
                </a:lnTo>
                <a:lnTo>
                  <a:pt x="1624203" y="1915668"/>
                </a:lnTo>
                <a:lnTo>
                  <a:pt x="2157603" y="957834"/>
                </a:lnTo>
                <a:lnTo>
                  <a:pt x="1624203" y="0"/>
                </a:lnTo>
                <a:close/>
              </a:path>
            </a:pathLst>
          </a:custGeom>
          <a:solidFill>
            <a:srgbClr val="2FB6FB">
              <a:alpha val="100000"/>
            </a:srgbClr>
          </a:solidFill>
          <a:ln w="25908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977634" y="1445514"/>
            <a:ext cx="2157603" cy="1915668"/>
          </a:xfrm>
          <a:custGeom>
            <a:avLst/>
            <a:gdLst>
              <a:gd name="connsiteX0" fmla="*/ 0 w 2157603"/>
              <a:gd name="connsiteY0" fmla="*/ 957834 h 1915668"/>
              <a:gd name="connsiteX1" fmla="*/ 533400 w 2157603"/>
              <a:gd name="connsiteY1" fmla="*/ 0 h 1915668"/>
              <a:gd name="connsiteX2" fmla="*/ 1624203 w 2157603"/>
              <a:gd name="connsiteY2" fmla="*/ 0 h 1915668"/>
              <a:gd name="connsiteX3" fmla="*/ 2157603 w 2157603"/>
              <a:gd name="connsiteY3" fmla="*/ 957834 h 1915668"/>
              <a:gd name="connsiteX4" fmla="*/ 1624203 w 2157603"/>
              <a:gd name="connsiteY4" fmla="*/ 1915668 h 1915668"/>
              <a:gd name="connsiteX5" fmla="*/ 533400 w 2157603"/>
              <a:gd name="connsiteY5" fmla="*/ 1915668 h 1915668"/>
              <a:gd name="connsiteX6" fmla="*/ 0 w 2157603"/>
              <a:gd name="connsiteY6" fmla="*/ 957834 h 1915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7603" h="1915668">
                <a:moveTo>
                  <a:pt x="0" y="957834"/>
                </a:moveTo>
                <a:lnTo>
                  <a:pt x="533400" y="0"/>
                </a:lnTo>
                <a:lnTo>
                  <a:pt x="1624203" y="0"/>
                </a:lnTo>
                <a:lnTo>
                  <a:pt x="2157603" y="957834"/>
                </a:lnTo>
                <a:lnTo>
                  <a:pt x="1624203" y="1915668"/>
                </a:lnTo>
                <a:lnTo>
                  <a:pt x="533400" y="1915668"/>
                </a:lnTo>
                <a:lnTo>
                  <a:pt x="0" y="957834"/>
                </a:lnTo>
              </a:path>
            </a:pathLst>
          </a:custGeom>
          <a:solidFill>
            <a:srgbClr val="FFFFFF">
              <a:alpha val="0"/>
            </a:srgbClr>
          </a:solidFill>
          <a:ln w="25908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758940" y="4770120"/>
            <a:ext cx="991743" cy="879005"/>
          </a:xfrm>
          <a:custGeom>
            <a:avLst/>
            <a:gdLst>
              <a:gd name="connsiteX0" fmla="*/ 744728 w 991743"/>
              <a:gd name="connsiteY0" fmla="*/ 0 h 879005"/>
              <a:gd name="connsiteX1" fmla="*/ 247015 w 991743"/>
              <a:gd name="connsiteY1" fmla="*/ 0 h 879005"/>
              <a:gd name="connsiteX2" fmla="*/ 0 w 991743"/>
              <a:gd name="connsiteY2" fmla="*/ 439420 h 879005"/>
              <a:gd name="connsiteX3" fmla="*/ 247015 w 991743"/>
              <a:gd name="connsiteY3" fmla="*/ 879005 h 879005"/>
              <a:gd name="connsiteX4" fmla="*/ 744728 w 991743"/>
              <a:gd name="connsiteY4" fmla="*/ 879005 h 879005"/>
              <a:gd name="connsiteX5" fmla="*/ 991743 w 991743"/>
              <a:gd name="connsiteY5" fmla="*/ 439420 h 879005"/>
              <a:gd name="connsiteX6" fmla="*/ 744728 w 991743"/>
              <a:gd name="connsiteY6" fmla="*/ 0 h 879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91743" h="879005">
                <a:moveTo>
                  <a:pt x="744728" y="0"/>
                </a:moveTo>
                <a:lnTo>
                  <a:pt x="247015" y="0"/>
                </a:lnTo>
                <a:lnTo>
                  <a:pt x="0" y="439420"/>
                </a:lnTo>
                <a:lnTo>
                  <a:pt x="247015" y="879005"/>
                </a:lnTo>
                <a:lnTo>
                  <a:pt x="744728" y="879005"/>
                </a:lnTo>
                <a:lnTo>
                  <a:pt x="991743" y="439420"/>
                </a:lnTo>
                <a:lnTo>
                  <a:pt x="744728" y="0"/>
                </a:lnTo>
                <a:close/>
              </a:path>
            </a:pathLst>
          </a:custGeom>
          <a:solidFill>
            <a:srgbClr val="CDE3FC">
              <a:alpha val="100000"/>
            </a:srgbClr>
          </a:solidFill>
          <a:ln w="25908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976872" y="3762756"/>
            <a:ext cx="2157603" cy="1915033"/>
          </a:xfrm>
          <a:custGeom>
            <a:avLst/>
            <a:gdLst>
              <a:gd name="connsiteX0" fmla="*/ 1624203 w 2157603"/>
              <a:gd name="connsiteY0" fmla="*/ 0 h 1915033"/>
              <a:gd name="connsiteX1" fmla="*/ 533400 w 2157603"/>
              <a:gd name="connsiteY1" fmla="*/ 0 h 1915033"/>
              <a:gd name="connsiteX2" fmla="*/ 0 w 2157603"/>
              <a:gd name="connsiteY2" fmla="*/ 957453 h 1915033"/>
              <a:gd name="connsiteX3" fmla="*/ 533400 w 2157603"/>
              <a:gd name="connsiteY3" fmla="*/ 1915033 h 1915033"/>
              <a:gd name="connsiteX4" fmla="*/ 1624203 w 2157603"/>
              <a:gd name="connsiteY4" fmla="*/ 1915033 h 1915033"/>
              <a:gd name="connsiteX5" fmla="*/ 2157603 w 2157603"/>
              <a:gd name="connsiteY5" fmla="*/ 957453 h 1915033"/>
              <a:gd name="connsiteX6" fmla="*/ 1624203 w 2157603"/>
              <a:gd name="connsiteY6" fmla="*/ 0 h 1915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7603" h="1915033">
                <a:moveTo>
                  <a:pt x="1624203" y="0"/>
                </a:moveTo>
                <a:lnTo>
                  <a:pt x="533400" y="0"/>
                </a:lnTo>
                <a:lnTo>
                  <a:pt x="0" y="957453"/>
                </a:lnTo>
                <a:lnTo>
                  <a:pt x="533400" y="1915033"/>
                </a:lnTo>
                <a:lnTo>
                  <a:pt x="1624203" y="1915033"/>
                </a:lnTo>
                <a:lnTo>
                  <a:pt x="2157603" y="957453"/>
                </a:lnTo>
                <a:lnTo>
                  <a:pt x="1624203" y="0"/>
                </a:lnTo>
                <a:close/>
              </a:path>
            </a:pathLst>
          </a:custGeom>
          <a:solidFill>
            <a:srgbClr val="2FB6FB">
              <a:alpha val="100000"/>
            </a:srgbClr>
          </a:solidFill>
          <a:ln w="25908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977634" y="3763518"/>
            <a:ext cx="2157603" cy="1915033"/>
          </a:xfrm>
          <a:custGeom>
            <a:avLst/>
            <a:gdLst>
              <a:gd name="connsiteX0" fmla="*/ 0 w 2157603"/>
              <a:gd name="connsiteY0" fmla="*/ 957453 h 1915033"/>
              <a:gd name="connsiteX1" fmla="*/ 533400 w 2157603"/>
              <a:gd name="connsiteY1" fmla="*/ 0 h 1915033"/>
              <a:gd name="connsiteX2" fmla="*/ 1624203 w 2157603"/>
              <a:gd name="connsiteY2" fmla="*/ 0 h 1915033"/>
              <a:gd name="connsiteX3" fmla="*/ 2157603 w 2157603"/>
              <a:gd name="connsiteY3" fmla="*/ 957453 h 1915033"/>
              <a:gd name="connsiteX4" fmla="*/ 1624203 w 2157603"/>
              <a:gd name="connsiteY4" fmla="*/ 1915033 h 1915033"/>
              <a:gd name="connsiteX5" fmla="*/ 533400 w 2157603"/>
              <a:gd name="connsiteY5" fmla="*/ 1915033 h 1915033"/>
              <a:gd name="connsiteX6" fmla="*/ 0 w 2157603"/>
              <a:gd name="connsiteY6" fmla="*/ 957453 h 1915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7603" h="1915033">
                <a:moveTo>
                  <a:pt x="0" y="957453"/>
                </a:moveTo>
                <a:lnTo>
                  <a:pt x="533400" y="0"/>
                </a:lnTo>
                <a:lnTo>
                  <a:pt x="1624203" y="0"/>
                </a:lnTo>
                <a:lnTo>
                  <a:pt x="2157603" y="957453"/>
                </a:lnTo>
                <a:lnTo>
                  <a:pt x="1624203" y="1915033"/>
                </a:lnTo>
                <a:lnTo>
                  <a:pt x="533400" y="1915033"/>
                </a:lnTo>
                <a:lnTo>
                  <a:pt x="0" y="957453"/>
                </a:lnTo>
              </a:path>
            </a:pathLst>
          </a:custGeom>
          <a:solidFill>
            <a:srgbClr val="FFFFFF">
              <a:alpha val="0"/>
            </a:srgbClr>
          </a:solidFill>
          <a:ln w="25908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762500" y="4962144"/>
            <a:ext cx="993267" cy="879043"/>
          </a:xfrm>
          <a:custGeom>
            <a:avLst/>
            <a:gdLst>
              <a:gd name="connsiteX0" fmla="*/ 745871 w 993267"/>
              <a:gd name="connsiteY0" fmla="*/ 0 h 879043"/>
              <a:gd name="connsiteX1" fmla="*/ 247396 w 993267"/>
              <a:gd name="connsiteY1" fmla="*/ 0 h 879043"/>
              <a:gd name="connsiteX2" fmla="*/ 0 w 993267"/>
              <a:gd name="connsiteY2" fmla="*/ 439420 h 879043"/>
              <a:gd name="connsiteX3" fmla="*/ 247396 w 993267"/>
              <a:gd name="connsiteY3" fmla="*/ 879043 h 879043"/>
              <a:gd name="connsiteX4" fmla="*/ 745871 w 993267"/>
              <a:gd name="connsiteY4" fmla="*/ 879043 h 879043"/>
              <a:gd name="connsiteX5" fmla="*/ 993267 w 993267"/>
              <a:gd name="connsiteY5" fmla="*/ 439420 h 879043"/>
              <a:gd name="connsiteX6" fmla="*/ 745871 w 993267"/>
              <a:gd name="connsiteY6" fmla="*/ 0 h 8790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93267" h="879043">
                <a:moveTo>
                  <a:pt x="745871" y="0"/>
                </a:moveTo>
                <a:lnTo>
                  <a:pt x="247396" y="0"/>
                </a:lnTo>
                <a:lnTo>
                  <a:pt x="0" y="439420"/>
                </a:lnTo>
                <a:lnTo>
                  <a:pt x="247396" y="879043"/>
                </a:lnTo>
                <a:lnTo>
                  <a:pt x="745871" y="879043"/>
                </a:lnTo>
                <a:lnTo>
                  <a:pt x="993267" y="439420"/>
                </a:lnTo>
                <a:lnTo>
                  <a:pt x="745871" y="0"/>
                </a:lnTo>
                <a:close/>
              </a:path>
            </a:pathLst>
          </a:custGeom>
          <a:solidFill>
            <a:srgbClr val="CDE3FC">
              <a:alpha val="100000"/>
            </a:srgbClr>
          </a:solidFill>
          <a:ln w="25908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000244" y="4942332"/>
            <a:ext cx="2156079" cy="1767332"/>
          </a:xfrm>
          <a:custGeom>
            <a:avLst/>
            <a:gdLst>
              <a:gd name="connsiteX0" fmla="*/ 1623060 w 2156079"/>
              <a:gd name="connsiteY0" fmla="*/ 0 h 1767332"/>
              <a:gd name="connsiteX1" fmla="*/ 533019 w 2156079"/>
              <a:gd name="connsiteY1" fmla="*/ 0 h 1767332"/>
              <a:gd name="connsiteX2" fmla="*/ 0 w 2156079"/>
              <a:gd name="connsiteY2" fmla="*/ 883691 h 1767332"/>
              <a:gd name="connsiteX3" fmla="*/ 533019 w 2156079"/>
              <a:gd name="connsiteY3" fmla="*/ 1767332 h 1767332"/>
              <a:gd name="connsiteX4" fmla="*/ 1623060 w 2156079"/>
              <a:gd name="connsiteY4" fmla="*/ 1767332 h 1767332"/>
              <a:gd name="connsiteX5" fmla="*/ 2156079 w 2156079"/>
              <a:gd name="connsiteY5" fmla="*/ 883691 h 1767332"/>
              <a:gd name="connsiteX6" fmla="*/ 1623060 w 2156079"/>
              <a:gd name="connsiteY6" fmla="*/ 0 h 17673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6079" h="1767332">
                <a:moveTo>
                  <a:pt x="1623060" y="0"/>
                </a:moveTo>
                <a:lnTo>
                  <a:pt x="533019" y="0"/>
                </a:lnTo>
                <a:lnTo>
                  <a:pt x="0" y="883691"/>
                </a:lnTo>
                <a:lnTo>
                  <a:pt x="533019" y="1767332"/>
                </a:lnTo>
                <a:lnTo>
                  <a:pt x="1623060" y="1767332"/>
                </a:lnTo>
                <a:lnTo>
                  <a:pt x="2156079" y="883691"/>
                </a:lnTo>
                <a:lnTo>
                  <a:pt x="1623060" y="0"/>
                </a:lnTo>
                <a:close/>
              </a:path>
            </a:pathLst>
          </a:custGeom>
          <a:solidFill>
            <a:srgbClr val="2FB6FB">
              <a:alpha val="100000"/>
            </a:srgbClr>
          </a:solidFill>
          <a:ln w="25908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001006" y="4943094"/>
            <a:ext cx="2156079" cy="1915119"/>
          </a:xfrm>
          <a:custGeom>
            <a:avLst/>
            <a:gdLst>
              <a:gd name="connsiteX0" fmla="*/ 0 w 2156079"/>
              <a:gd name="connsiteY0" fmla="*/ 957593 h 1915119"/>
              <a:gd name="connsiteX1" fmla="*/ 533019 w 2156079"/>
              <a:gd name="connsiteY1" fmla="*/ 0 h 1915119"/>
              <a:gd name="connsiteX2" fmla="*/ 1623060 w 2156079"/>
              <a:gd name="connsiteY2" fmla="*/ 0 h 1915119"/>
              <a:gd name="connsiteX3" fmla="*/ 2156079 w 2156079"/>
              <a:gd name="connsiteY3" fmla="*/ 957593 h 1915119"/>
              <a:gd name="connsiteX4" fmla="*/ 2122805 w 2156079"/>
              <a:gd name="connsiteY4" fmla="*/ 1017435 h 1915119"/>
              <a:gd name="connsiteX5" fmla="*/ 1623060 w 2156079"/>
              <a:gd name="connsiteY5" fmla="*/ 1915119 h 1915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156079" h="1915119">
                <a:moveTo>
                  <a:pt x="0" y="957593"/>
                </a:moveTo>
                <a:lnTo>
                  <a:pt x="533019" y="0"/>
                </a:lnTo>
                <a:lnTo>
                  <a:pt x="1623060" y="0"/>
                </a:lnTo>
                <a:lnTo>
                  <a:pt x="2156079" y="957593"/>
                </a:lnTo>
                <a:lnTo>
                  <a:pt x="2122805" y="1017435"/>
                </a:lnTo>
                <a:lnTo>
                  <a:pt x="1623060" y="1915119"/>
                </a:lnTo>
              </a:path>
            </a:pathLst>
          </a:custGeom>
          <a:solidFill>
            <a:srgbClr val="FFFFFF">
              <a:alpha val="0"/>
            </a:srgbClr>
          </a:solidFill>
          <a:ln w="25908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001006" y="5900166"/>
            <a:ext cx="533400" cy="957952"/>
          </a:xfrm>
          <a:custGeom>
            <a:avLst/>
            <a:gdLst>
              <a:gd name="connsiteX0" fmla="*/ 533400 w 533400"/>
              <a:gd name="connsiteY0" fmla="*/ 957952 h 957952"/>
              <a:gd name="connsiteX1" fmla="*/ 106680 w 533400"/>
              <a:gd name="connsiteY1" fmla="*/ 191592 h 957952"/>
              <a:gd name="connsiteX2" fmla="*/ 0 w 533400"/>
              <a:gd name="connsiteY2" fmla="*/ 0 h 957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33400" h="957952">
                <a:moveTo>
                  <a:pt x="533400" y="957952"/>
                </a:moveTo>
                <a:lnTo>
                  <a:pt x="106680" y="191592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0"/>
            </a:srgbClr>
          </a:solidFill>
          <a:ln w="25908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585972" y="3320796"/>
            <a:ext cx="991870" cy="879094"/>
          </a:xfrm>
          <a:custGeom>
            <a:avLst/>
            <a:gdLst>
              <a:gd name="connsiteX0" fmla="*/ 744855 w 991870"/>
              <a:gd name="connsiteY0" fmla="*/ 0 h 879094"/>
              <a:gd name="connsiteX1" fmla="*/ 247015 w 991870"/>
              <a:gd name="connsiteY1" fmla="*/ 0 h 879094"/>
              <a:gd name="connsiteX2" fmla="*/ 0 w 991870"/>
              <a:gd name="connsiteY2" fmla="*/ 439547 h 879094"/>
              <a:gd name="connsiteX3" fmla="*/ 247015 w 991870"/>
              <a:gd name="connsiteY3" fmla="*/ 879094 h 879094"/>
              <a:gd name="connsiteX4" fmla="*/ 744855 w 991870"/>
              <a:gd name="connsiteY4" fmla="*/ 879094 h 879094"/>
              <a:gd name="connsiteX5" fmla="*/ 991870 w 991870"/>
              <a:gd name="connsiteY5" fmla="*/ 439547 h 879094"/>
              <a:gd name="connsiteX6" fmla="*/ 744855 w 991870"/>
              <a:gd name="connsiteY6" fmla="*/ 0 h 879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91870" h="879094">
                <a:moveTo>
                  <a:pt x="744855" y="0"/>
                </a:moveTo>
                <a:lnTo>
                  <a:pt x="247015" y="0"/>
                </a:lnTo>
                <a:lnTo>
                  <a:pt x="0" y="439547"/>
                </a:lnTo>
                <a:lnTo>
                  <a:pt x="247015" y="879094"/>
                </a:lnTo>
                <a:lnTo>
                  <a:pt x="744855" y="879094"/>
                </a:lnTo>
                <a:lnTo>
                  <a:pt x="991870" y="439547"/>
                </a:lnTo>
                <a:lnTo>
                  <a:pt x="744855" y="0"/>
                </a:lnTo>
                <a:close/>
              </a:path>
            </a:pathLst>
          </a:custGeom>
          <a:solidFill>
            <a:srgbClr val="CDE3FC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014472" y="3762756"/>
            <a:ext cx="2155952" cy="1916646"/>
          </a:xfrm>
          <a:custGeom>
            <a:avLst/>
            <a:gdLst>
              <a:gd name="connsiteX0" fmla="*/ 1623060 w 2155952"/>
              <a:gd name="connsiteY0" fmla="*/ 0 h 1916646"/>
              <a:gd name="connsiteX1" fmla="*/ 532892 w 2155952"/>
              <a:gd name="connsiteY1" fmla="*/ 0 h 1916646"/>
              <a:gd name="connsiteX2" fmla="*/ 0 w 2155952"/>
              <a:gd name="connsiteY2" fmla="*/ 958342 h 1916646"/>
              <a:gd name="connsiteX3" fmla="*/ 532892 w 2155952"/>
              <a:gd name="connsiteY3" fmla="*/ 1916646 h 1916646"/>
              <a:gd name="connsiteX4" fmla="*/ 1623060 w 2155952"/>
              <a:gd name="connsiteY4" fmla="*/ 1916646 h 1916646"/>
              <a:gd name="connsiteX5" fmla="*/ 2155952 w 2155952"/>
              <a:gd name="connsiteY5" fmla="*/ 958342 h 1916646"/>
              <a:gd name="connsiteX6" fmla="*/ 1623060 w 2155952"/>
              <a:gd name="connsiteY6" fmla="*/ 0 h 1916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5952" h="1916646">
                <a:moveTo>
                  <a:pt x="1623060" y="0"/>
                </a:moveTo>
                <a:lnTo>
                  <a:pt x="532892" y="0"/>
                </a:lnTo>
                <a:lnTo>
                  <a:pt x="0" y="958342"/>
                </a:lnTo>
                <a:lnTo>
                  <a:pt x="532892" y="1916646"/>
                </a:lnTo>
                <a:lnTo>
                  <a:pt x="1623060" y="1916646"/>
                </a:lnTo>
                <a:lnTo>
                  <a:pt x="2155952" y="958342"/>
                </a:lnTo>
                <a:lnTo>
                  <a:pt x="1623060" y="0"/>
                </a:lnTo>
                <a:close/>
              </a:path>
            </a:pathLst>
          </a:custGeom>
          <a:solidFill>
            <a:srgbClr val="2FB6FB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015234" y="3763518"/>
            <a:ext cx="2155952" cy="1916646"/>
          </a:xfrm>
          <a:custGeom>
            <a:avLst/>
            <a:gdLst>
              <a:gd name="connsiteX0" fmla="*/ 0 w 2155952"/>
              <a:gd name="connsiteY0" fmla="*/ 958342 h 1916646"/>
              <a:gd name="connsiteX1" fmla="*/ 532892 w 2155952"/>
              <a:gd name="connsiteY1" fmla="*/ 0 h 1916646"/>
              <a:gd name="connsiteX2" fmla="*/ 1623060 w 2155952"/>
              <a:gd name="connsiteY2" fmla="*/ 0 h 1916646"/>
              <a:gd name="connsiteX3" fmla="*/ 2155952 w 2155952"/>
              <a:gd name="connsiteY3" fmla="*/ 958342 h 1916646"/>
              <a:gd name="connsiteX4" fmla="*/ 1623060 w 2155952"/>
              <a:gd name="connsiteY4" fmla="*/ 1916646 h 1916646"/>
              <a:gd name="connsiteX5" fmla="*/ 532892 w 2155952"/>
              <a:gd name="connsiteY5" fmla="*/ 1916646 h 1916646"/>
              <a:gd name="connsiteX6" fmla="*/ 0 w 2155952"/>
              <a:gd name="connsiteY6" fmla="*/ 958342 h 1916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5952" h="1916646">
                <a:moveTo>
                  <a:pt x="0" y="958342"/>
                </a:moveTo>
                <a:lnTo>
                  <a:pt x="532892" y="0"/>
                </a:lnTo>
                <a:lnTo>
                  <a:pt x="1623060" y="0"/>
                </a:lnTo>
                <a:lnTo>
                  <a:pt x="2155952" y="958342"/>
                </a:lnTo>
                <a:lnTo>
                  <a:pt x="1623060" y="1916646"/>
                </a:lnTo>
                <a:lnTo>
                  <a:pt x="532892" y="1916646"/>
                </a:lnTo>
                <a:lnTo>
                  <a:pt x="0" y="958342"/>
                </a:lnTo>
              </a:path>
            </a:pathLst>
          </a:custGeom>
          <a:solidFill>
            <a:srgbClr val="FFFFFF">
              <a:alpha val="0"/>
            </a:srgbClr>
          </a:solidFill>
          <a:ln w="25908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014472" y="1443228"/>
            <a:ext cx="2155952" cy="1915160"/>
          </a:xfrm>
          <a:custGeom>
            <a:avLst/>
            <a:gdLst>
              <a:gd name="connsiteX0" fmla="*/ 1623060 w 2155952"/>
              <a:gd name="connsiteY0" fmla="*/ 0 h 1915160"/>
              <a:gd name="connsiteX1" fmla="*/ 532892 w 2155952"/>
              <a:gd name="connsiteY1" fmla="*/ 0 h 1915160"/>
              <a:gd name="connsiteX2" fmla="*/ 0 w 2155952"/>
              <a:gd name="connsiteY2" fmla="*/ 957580 h 1915160"/>
              <a:gd name="connsiteX3" fmla="*/ 532892 w 2155952"/>
              <a:gd name="connsiteY3" fmla="*/ 1915160 h 1915160"/>
              <a:gd name="connsiteX4" fmla="*/ 1623060 w 2155952"/>
              <a:gd name="connsiteY4" fmla="*/ 1915160 h 1915160"/>
              <a:gd name="connsiteX5" fmla="*/ 2155952 w 2155952"/>
              <a:gd name="connsiteY5" fmla="*/ 957580 h 1915160"/>
              <a:gd name="connsiteX6" fmla="*/ 1623060 w 2155952"/>
              <a:gd name="connsiteY6" fmla="*/ 0 h 1915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5952" h="1915160">
                <a:moveTo>
                  <a:pt x="1623060" y="0"/>
                </a:moveTo>
                <a:lnTo>
                  <a:pt x="532892" y="0"/>
                </a:lnTo>
                <a:lnTo>
                  <a:pt x="0" y="957580"/>
                </a:lnTo>
                <a:lnTo>
                  <a:pt x="532892" y="1915160"/>
                </a:lnTo>
                <a:lnTo>
                  <a:pt x="1623060" y="1915160"/>
                </a:lnTo>
                <a:lnTo>
                  <a:pt x="2155952" y="957580"/>
                </a:lnTo>
                <a:lnTo>
                  <a:pt x="1623060" y="0"/>
                </a:lnTo>
                <a:close/>
              </a:path>
            </a:pathLst>
          </a:custGeom>
          <a:solidFill>
            <a:srgbClr val="2FB6FB">
              <a:alpha val="100000"/>
            </a:srgbClr>
          </a:solidFill>
          <a:ln w="25908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015234" y="1443990"/>
            <a:ext cx="2155952" cy="1915160"/>
          </a:xfrm>
          <a:custGeom>
            <a:avLst/>
            <a:gdLst>
              <a:gd name="connsiteX0" fmla="*/ 0 w 2155952"/>
              <a:gd name="connsiteY0" fmla="*/ 957580 h 1915160"/>
              <a:gd name="connsiteX1" fmla="*/ 532892 w 2155952"/>
              <a:gd name="connsiteY1" fmla="*/ 0 h 1915160"/>
              <a:gd name="connsiteX2" fmla="*/ 1623060 w 2155952"/>
              <a:gd name="connsiteY2" fmla="*/ 0 h 1915160"/>
              <a:gd name="connsiteX3" fmla="*/ 2155952 w 2155952"/>
              <a:gd name="connsiteY3" fmla="*/ 957580 h 1915160"/>
              <a:gd name="connsiteX4" fmla="*/ 1623060 w 2155952"/>
              <a:gd name="connsiteY4" fmla="*/ 1915160 h 1915160"/>
              <a:gd name="connsiteX5" fmla="*/ 532892 w 2155952"/>
              <a:gd name="connsiteY5" fmla="*/ 1915160 h 1915160"/>
              <a:gd name="connsiteX6" fmla="*/ 0 w 2155952"/>
              <a:gd name="connsiteY6" fmla="*/ 957580 h 1915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5952" h="1915160">
                <a:moveTo>
                  <a:pt x="0" y="957580"/>
                </a:moveTo>
                <a:lnTo>
                  <a:pt x="532892" y="0"/>
                </a:lnTo>
                <a:lnTo>
                  <a:pt x="1623060" y="0"/>
                </a:lnTo>
                <a:lnTo>
                  <a:pt x="2155952" y="957580"/>
                </a:lnTo>
                <a:lnTo>
                  <a:pt x="1623060" y="1915160"/>
                </a:lnTo>
                <a:lnTo>
                  <a:pt x="532892" y="1915160"/>
                </a:lnTo>
                <a:lnTo>
                  <a:pt x="0" y="957580"/>
                </a:lnTo>
              </a:path>
            </a:pathLst>
          </a:custGeom>
          <a:solidFill>
            <a:srgbClr val="FFFFFF">
              <a:alpha val="0"/>
            </a:srgbClr>
          </a:solidFill>
          <a:ln w="25908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53812" y="716280"/>
            <a:ext cx="1440180" cy="848868"/>
          </a:xfrm>
          <a:prstGeom prst="rect">
            <a:avLst/>
          </a:prstGeom>
          <a:noFill/>
        </p:spPr>
      </p:pic>
      <p:sp>
        <p:nvSpPr>
          <p:cNvPr id="26" name="TextBox 1"/>
          <p:cNvSpPr txBox="1"/>
          <p:nvPr/>
        </p:nvSpPr>
        <p:spPr>
          <a:xfrm>
            <a:off x="6918960" y="358601"/>
            <a:ext cx="2543759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0" i="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Fahd El Fouz (29 tahun)</a:t>
            </a:r>
            <a:endParaRPr lang="en-US" altLang="zh-CN" sz="1800" b="0" i="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</p:txBody>
      </p:sp>
      <p:pic>
        <p:nvPicPr>
          <p:cNvPr id="27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8832" y="1868424"/>
            <a:ext cx="1295400" cy="950976"/>
          </a:xfrm>
          <a:prstGeom prst="rect">
            <a:avLst/>
          </a:prstGeom>
          <a:noFill/>
        </p:spPr>
      </p:pic>
      <p:pic>
        <p:nvPicPr>
          <p:cNvPr id="28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0148" y="4233672"/>
            <a:ext cx="1571244" cy="967740"/>
          </a:xfrm>
          <a:prstGeom prst="rect">
            <a:avLst/>
          </a:prstGeom>
          <a:noFill/>
        </p:spPr>
      </p:pic>
      <p:pic>
        <p:nvPicPr>
          <p:cNvPr id="29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812" y="5437632"/>
            <a:ext cx="1440180" cy="986028"/>
          </a:xfrm>
          <a:prstGeom prst="rect">
            <a:avLst/>
          </a:prstGeom>
          <a:noFill/>
        </p:spPr>
      </p:pic>
      <p:pic>
        <p:nvPicPr>
          <p:cNvPr id="30" name="Picture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8040" y="4303776"/>
            <a:ext cx="1424940" cy="829056"/>
          </a:xfrm>
          <a:prstGeom prst="rect">
            <a:avLst/>
          </a:prstGeom>
          <a:noFill/>
        </p:spPr>
      </p:pic>
      <p:pic>
        <p:nvPicPr>
          <p:cNvPr id="31" name="Picture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8040" y="1868424"/>
            <a:ext cx="1434084" cy="990600"/>
          </a:xfrm>
          <a:prstGeom prst="rect">
            <a:avLst/>
          </a:prstGeom>
          <a:noFill/>
        </p:spPr>
      </p:pic>
      <p:sp>
        <p:nvSpPr>
          <p:cNvPr id="32" name="TextBox 1"/>
          <p:cNvSpPr txBox="1"/>
          <p:nvPr/>
        </p:nvSpPr>
        <p:spPr>
          <a:xfrm>
            <a:off x="9489313" y="2197434"/>
            <a:ext cx="2338019" cy="502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0" i="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Wa Ode Nurhayati (30 </a:t>
            </a:r>
            <a:endParaRPr lang="en-US" altLang="zh-CN" sz="1800" b="0" i="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 marL="151130">
              <a:lnSpc>
                <a:spcPts val="2160"/>
              </a:lnSpc>
            </a:pPr>
            <a:r>
              <a:rPr lang="en-US" altLang="zh-CN" sz="1800" b="0" i="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tahun)</a:t>
            </a:r>
            <a:endParaRPr lang="en-US" altLang="zh-CN" sz="1800" b="0" i="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9460738" y="4540965"/>
            <a:ext cx="2092274" cy="502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0" i="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M. Faisal Azwan (31 </a:t>
            </a:r>
            <a:endParaRPr lang="en-US" altLang="zh-CN" sz="1800" b="0" i="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 marL="151130">
              <a:lnSpc>
                <a:spcPts val="2160"/>
              </a:lnSpc>
            </a:pPr>
            <a:r>
              <a:rPr lang="en-US" altLang="zh-CN" sz="1800" b="0" i="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tahun)</a:t>
            </a:r>
            <a:endParaRPr lang="en-US" altLang="zh-CN" sz="1800" b="0" i="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7136257" y="6144873"/>
            <a:ext cx="2930322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0" i="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Eka Dharma Putra (32 tahun)</a:t>
            </a:r>
            <a:endParaRPr lang="en-US" altLang="zh-CN" sz="1800" b="0" i="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180746" y="2265633"/>
            <a:ext cx="2600223" cy="502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0" i="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Agung Purno Sarjono (35 </a:t>
            </a:r>
            <a:endParaRPr lang="en-US" altLang="zh-CN" sz="1800" b="0" i="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 marL="114300">
              <a:lnSpc>
                <a:spcPts val="2160"/>
              </a:lnSpc>
            </a:pPr>
            <a:r>
              <a:rPr lang="en-US" altLang="zh-CN" sz="1800" b="0" i="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tahun)</a:t>
            </a:r>
            <a:endParaRPr lang="en-US" altLang="zh-CN" sz="1800" b="0" i="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107594" y="4437714"/>
            <a:ext cx="2749042" cy="5031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000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0" i="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Muhammad Nazarudin (33 </a:t>
            </a:r>
            <a:endParaRPr lang="en-US" altLang="zh-CN" sz="1800" b="0" i="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 marL="151130">
              <a:lnSpc>
                <a:spcPts val="2160"/>
              </a:lnSpc>
            </a:pPr>
            <a:r>
              <a:rPr lang="en-US" altLang="zh-CN" sz="1800" b="0" i="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tahun)</a:t>
            </a:r>
            <a:endParaRPr lang="en-US" altLang="zh-CN" sz="1800" b="0" i="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524762" y="1326642"/>
            <a:ext cx="522605" cy="0"/>
          </a:xfrm>
          <a:custGeom>
            <a:avLst/>
            <a:gdLst>
              <a:gd name="connsiteX0" fmla="*/ 0 w 522605"/>
              <a:gd name="connsiteY0" fmla="*/ 0 h 0"/>
              <a:gd name="connsiteX1" fmla="*/ 522605 w 522605"/>
              <a:gd name="connsiteY1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2605">
                <a:moveTo>
                  <a:pt x="0" y="0"/>
                </a:moveTo>
                <a:lnTo>
                  <a:pt x="522605" y="0"/>
                </a:lnTo>
              </a:path>
            </a:pathLst>
          </a:custGeom>
          <a:solidFill>
            <a:srgbClr val="FFFFFF">
              <a:alpha val="0"/>
            </a:srgbClr>
          </a:solidFill>
          <a:ln w="56388" cap="flat">
            <a:solidFill>
              <a:srgbClr val="225CA2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Freeform 3"/>
          <p:cNvSpPr/>
          <p:nvPr/>
        </p:nvSpPr>
        <p:spPr>
          <a:xfrm>
            <a:off x="9396984" y="6530340"/>
            <a:ext cx="1270635" cy="327201"/>
          </a:xfrm>
          <a:custGeom>
            <a:avLst/>
            <a:gdLst>
              <a:gd name="connsiteX0" fmla="*/ 1270635 w 1270635"/>
              <a:gd name="connsiteY0" fmla="*/ 0 h 327201"/>
              <a:gd name="connsiteX1" fmla="*/ 117475 w 1270635"/>
              <a:gd name="connsiteY1" fmla="*/ 0 h 327201"/>
              <a:gd name="connsiteX2" fmla="*/ 71755 w 1270635"/>
              <a:gd name="connsiteY2" fmla="*/ 9258 h 327201"/>
              <a:gd name="connsiteX3" fmla="*/ 34417 w 1270635"/>
              <a:gd name="connsiteY3" fmla="*/ 34519 h 327201"/>
              <a:gd name="connsiteX4" fmla="*/ 9271 w 1270635"/>
              <a:gd name="connsiteY4" fmla="*/ 71984 h 327201"/>
              <a:gd name="connsiteX5" fmla="*/ 0 w 1270635"/>
              <a:gd name="connsiteY5" fmla="*/ 117856 h 327201"/>
              <a:gd name="connsiteX6" fmla="*/ 0 w 1270635"/>
              <a:gd name="connsiteY6" fmla="*/ 327201 h 327201"/>
              <a:gd name="connsiteX7" fmla="*/ 1270635 w 1270635"/>
              <a:gd name="connsiteY7" fmla="*/ 327201 h 327201"/>
              <a:gd name="connsiteX8" fmla="*/ 1270635 w 1270635"/>
              <a:gd name="connsiteY8" fmla="*/ 0 h 327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70635" h="327201">
                <a:moveTo>
                  <a:pt x="1270635" y="0"/>
                </a:moveTo>
                <a:lnTo>
                  <a:pt x="117475" y="0"/>
                </a:lnTo>
                <a:lnTo>
                  <a:pt x="71755" y="9258"/>
                </a:lnTo>
                <a:lnTo>
                  <a:pt x="34417" y="34519"/>
                </a:lnTo>
                <a:lnTo>
                  <a:pt x="9271" y="71984"/>
                </a:lnTo>
                <a:lnTo>
                  <a:pt x="0" y="117856"/>
                </a:lnTo>
                <a:lnTo>
                  <a:pt x="0" y="327201"/>
                </a:lnTo>
                <a:lnTo>
                  <a:pt x="1270635" y="327201"/>
                </a:lnTo>
                <a:lnTo>
                  <a:pt x="1270635" y="0"/>
                </a:lnTo>
                <a:close/>
              </a:path>
            </a:pathLst>
          </a:custGeom>
          <a:solidFill>
            <a:srgbClr val="49A7DA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2204" y="1790700"/>
            <a:ext cx="8927592" cy="39471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92035" y="1942434"/>
            <a:ext cx="1744878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76707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Bosnia andHerzegovina</a:t>
            </a:r>
            <a:endParaRPr lang="en-US" altLang="zh-CN" sz="1200" b="0" i="0" dirty="0">
              <a:solidFill>
                <a:srgbClr val="76707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7391400" y="1196340"/>
            <a:ext cx="1022540" cy="601599"/>
          </a:xfrm>
          <a:custGeom>
            <a:avLst/>
            <a:gdLst>
              <a:gd name="connsiteX0" fmla="*/ 0 w 1022540"/>
              <a:gd name="connsiteY0" fmla="*/ 601599 h 601599"/>
              <a:gd name="connsiteX1" fmla="*/ 1022540 w 1022540"/>
              <a:gd name="connsiteY1" fmla="*/ 601599 h 601599"/>
              <a:gd name="connsiteX2" fmla="*/ 1022540 w 1022540"/>
              <a:gd name="connsiteY2" fmla="*/ 0 h 601599"/>
              <a:gd name="connsiteX3" fmla="*/ 0 w 1022540"/>
              <a:gd name="connsiteY3" fmla="*/ 0 h 601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22540" h="601599">
                <a:moveTo>
                  <a:pt x="0" y="601599"/>
                </a:moveTo>
                <a:lnTo>
                  <a:pt x="1022540" y="601599"/>
                </a:lnTo>
                <a:lnTo>
                  <a:pt x="1022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240392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623048" y="1196340"/>
            <a:ext cx="595630" cy="601599"/>
          </a:xfrm>
          <a:custGeom>
            <a:avLst/>
            <a:gdLst>
              <a:gd name="connsiteX0" fmla="*/ 595630 w 595630"/>
              <a:gd name="connsiteY0" fmla="*/ 0 h 601599"/>
              <a:gd name="connsiteX1" fmla="*/ 0 w 595630"/>
              <a:gd name="connsiteY1" fmla="*/ 0 h 601599"/>
              <a:gd name="connsiteX2" fmla="*/ 595630 w 595630"/>
              <a:gd name="connsiteY2" fmla="*/ 601599 h 601599"/>
              <a:gd name="connsiteX3" fmla="*/ 595630 w 595630"/>
              <a:gd name="connsiteY3" fmla="*/ 0 h 601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95630" h="601599">
                <a:moveTo>
                  <a:pt x="595630" y="0"/>
                </a:moveTo>
                <a:lnTo>
                  <a:pt x="0" y="0"/>
                </a:lnTo>
                <a:lnTo>
                  <a:pt x="595630" y="601599"/>
                </a:lnTo>
                <a:lnTo>
                  <a:pt x="595630" y="0"/>
                </a:lnTo>
                <a:close/>
              </a:path>
            </a:pathLst>
          </a:custGeom>
          <a:solidFill>
            <a:srgbClr val="F5CC28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481316" y="1196340"/>
            <a:ext cx="59055" cy="39116"/>
          </a:xfrm>
          <a:custGeom>
            <a:avLst/>
            <a:gdLst>
              <a:gd name="connsiteX0" fmla="*/ 54229 w 59055"/>
              <a:gd name="connsiteY0" fmla="*/ 0 h 39116"/>
              <a:gd name="connsiteX1" fmla="*/ 12700 w 59055"/>
              <a:gd name="connsiteY1" fmla="*/ 0 h 39116"/>
              <a:gd name="connsiteX2" fmla="*/ 0 w 59055"/>
              <a:gd name="connsiteY2" fmla="*/ 39116 h 39116"/>
              <a:gd name="connsiteX3" fmla="*/ 33528 w 59055"/>
              <a:gd name="connsiteY3" fmla="*/ 14859 h 39116"/>
              <a:gd name="connsiteX4" fmla="*/ 59055 w 59055"/>
              <a:gd name="connsiteY4" fmla="*/ 14859 h 39116"/>
              <a:gd name="connsiteX5" fmla="*/ 54229 w 59055"/>
              <a:gd name="connsiteY5" fmla="*/ 0 h 39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9055" h="39116">
                <a:moveTo>
                  <a:pt x="54229" y="0"/>
                </a:moveTo>
                <a:lnTo>
                  <a:pt x="12700" y="0"/>
                </a:lnTo>
                <a:lnTo>
                  <a:pt x="0" y="39116"/>
                </a:lnTo>
                <a:lnTo>
                  <a:pt x="33528" y="14859"/>
                </a:lnTo>
                <a:lnTo>
                  <a:pt x="59055" y="14859"/>
                </a:lnTo>
                <a:lnTo>
                  <a:pt x="5422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514844" y="1211199"/>
            <a:ext cx="33401" cy="24257"/>
          </a:xfrm>
          <a:custGeom>
            <a:avLst/>
            <a:gdLst>
              <a:gd name="connsiteX0" fmla="*/ 25527 w 33401"/>
              <a:gd name="connsiteY0" fmla="*/ 0 h 24257"/>
              <a:gd name="connsiteX1" fmla="*/ 0 w 33401"/>
              <a:gd name="connsiteY1" fmla="*/ 0 h 24257"/>
              <a:gd name="connsiteX2" fmla="*/ 33401 w 33401"/>
              <a:gd name="connsiteY2" fmla="*/ 24257 h 24257"/>
              <a:gd name="connsiteX3" fmla="*/ 25527 w 33401"/>
              <a:gd name="connsiteY3" fmla="*/ 0 h 24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3401" h="24257">
                <a:moveTo>
                  <a:pt x="25527" y="0"/>
                </a:moveTo>
                <a:lnTo>
                  <a:pt x="0" y="0"/>
                </a:lnTo>
                <a:lnTo>
                  <a:pt x="33401" y="24257"/>
                </a:lnTo>
                <a:lnTo>
                  <a:pt x="2552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058912" y="1772793"/>
            <a:ext cx="106426" cy="23876"/>
          </a:xfrm>
          <a:custGeom>
            <a:avLst/>
            <a:gdLst>
              <a:gd name="connsiteX0" fmla="*/ 106426 w 106426"/>
              <a:gd name="connsiteY0" fmla="*/ 0 h 23876"/>
              <a:gd name="connsiteX1" fmla="*/ 0 w 106426"/>
              <a:gd name="connsiteY1" fmla="*/ 0 h 23876"/>
              <a:gd name="connsiteX2" fmla="*/ 32893 w 106426"/>
              <a:gd name="connsiteY2" fmla="*/ 23876 h 23876"/>
              <a:gd name="connsiteX3" fmla="*/ 73787 w 106426"/>
              <a:gd name="connsiteY3" fmla="*/ 23876 h 23876"/>
              <a:gd name="connsiteX4" fmla="*/ 106426 w 106426"/>
              <a:gd name="connsiteY4" fmla="*/ 0 h 23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426" h="23876">
                <a:moveTo>
                  <a:pt x="106426" y="0"/>
                </a:moveTo>
                <a:lnTo>
                  <a:pt x="0" y="0"/>
                </a:lnTo>
                <a:lnTo>
                  <a:pt x="32893" y="23876"/>
                </a:lnTo>
                <a:lnTo>
                  <a:pt x="73787" y="23876"/>
                </a:lnTo>
                <a:lnTo>
                  <a:pt x="10642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8099679" y="1734312"/>
            <a:ext cx="25019" cy="38481"/>
          </a:xfrm>
          <a:custGeom>
            <a:avLst/>
            <a:gdLst>
              <a:gd name="connsiteX0" fmla="*/ 12446 w 25019"/>
              <a:gd name="connsiteY0" fmla="*/ 0 h 38481"/>
              <a:gd name="connsiteX1" fmla="*/ 0 w 25019"/>
              <a:gd name="connsiteY1" fmla="*/ 38481 h 38481"/>
              <a:gd name="connsiteX2" fmla="*/ 25019 w 25019"/>
              <a:gd name="connsiteY2" fmla="*/ 38481 h 38481"/>
              <a:gd name="connsiteX3" fmla="*/ 12446 w 25019"/>
              <a:gd name="connsiteY3" fmla="*/ 0 h 38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019" h="38481">
                <a:moveTo>
                  <a:pt x="12446" y="0"/>
                </a:moveTo>
                <a:lnTo>
                  <a:pt x="0" y="38481"/>
                </a:lnTo>
                <a:lnTo>
                  <a:pt x="25019" y="38481"/>
                </a:lnTo>
                <a:lnTo>
                  <a:pt x="1244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536180" y="1247394"/>
            <a:ext cx="107950" cy="62865"/>
          </a:xfrm>
          <a:custGeom>
            <a:avLst/>
            <a:gdLst>
              <a:gd name="connsiteX0" fmla="*/ 107950 w 107950"/>
              <a:gd name="connsiteY0" fmla="*/ 0 h 62865"/>
              <a:gd name="connsiteX1" fmla="*/ 0 w 107950"/>
              <a:gd name="connsiteY1" fmla="*/ 0 h 62865"/>
              <a:gd name="connsiteX2" fmla="*/ 33401 w 107950"/>
              <a:gd name="connsiteY2" fmla="*/ 24130 h 62865"/>
              <a:gd name="connsiteX3" fmla="*/ 20574 w 107950"/>
              <a:gd name="connsiteY3" fmla="*/ 62865 h 62865"/>
              <a:gd name="connsiteX4" fmla="*/ 53975 w 107950"/>
              <a:gd name="connsiteY4" fmla="*/ 38862 h 62865"/>
              <a:gd name="connsiteX5" fmla="*/ 79502 w 107950"/>
              <a:gd name="connsiteY5" fmla="*/ 38862 h 62865"/>
              <a:gd name="connsiteX6" fmla="*/ 74549 w 107950"/>
              <a:gd name="connsiteY6" fmla="*/ 24130 h 62865"/>
              <a:gd name="connsiteX7" fmla="*/ 107950 w 107950"/>
              <a:gd name="connsiteY7" fmla="*/ 0 h 628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7950" h="62865">
                <a:moveTo>
                  <a:pt x="107950" y="0"/>
                </a:moveTo>
                <a:lnTo>
                  <a:pt x="0" y="0"/>
                </a:lnTo>
                <a:lnTo>
                  <a:pt x="33401" y="24130"/>
                </a:lnTo>
                <a:lnTo>
                  <a:pt x="20574" y="62865"/>
                </a:lnTo>
                <a:lnTo>
                  <a:pt x="53975" y="38862"/>
                </a:lnTo>
                <a:lnTo>
                  <a:pt x="79502" y="38862"/>
                </a:lnTo>
                <a:lnTo>
                  <a:pt x="74549" y="24130"/>
                </a:lnTo>
                <a:lnTo>
                  <a:pt x="10795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590155" y="1286256"/>
            <a:ext cx="33401" cy="24003"/>
          </a:xfrm>
          <a:custGeom>
            <a:avLst/>
            <a:gdLst>
              <a:gd name="connsiteX0" fmla="*/ 25527 w 33401"/>
              <a:gd name="connsiteY0" fmla="*/ 0 h 24003"/>
              <a:gd name="connsiteX1" fmla="*/ 0 w 33401"/>
              <a:gd name="connsiteY1" fmla="*/ 0 h 24003"/>
              <a:gd name="connsiteX2" fmla="*/ 33401 w 33401"/>
              <a:gd name="connsiteY2" fmla="*/ 24003 h 24003"/>
              <a:gd name="connsiteX3" fmla="*/ 25527 w 33401"/>
              <a:gd name="connsiteY3" fmla="*/ 0 h 24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3401" h="24003">
                <a:moveTo>
                  <a:pt x="25527" y="0"/>
                </a:moveTo>
                <a:lnTo>
                  <a:pt x="0" y="0"/>
                </a:lnTo>
                <a:lnTo>
                  <a:pt x="33401" y="24003"/>
                </a:lnTo>
                <a:lnTo>
                  <a:pt x="2552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577455" y="1208532"/>
            <a:ext cx="25400" cy="38862"/>
          </a:xfrm>
          <a:custGeom>
            <a:avLst/>
            <a:gdLst>
              <a:gd name="connsiteX0" fmla="*/ 12700 w 25400"/>
              <a:gd name="connsiteY0" fmla="*/ 0 h 38862"/>
              <a:gd name="connsiteX1" fmla="*/ 0 w 25400"/>
              <a:gd name="connsiteY1" fmla="*/ 38862 h 38862"/>
              <a:gd name="connsiteX2" fmla="*/ 25400 w 25400"/>
              <a:gd name="connsiteY2" fmla="*/ 38862 h 38862"/>
              <a:gd name="connsiteX3" fmla="*/ 12700 w 25400"/>
              <a:gd name="connsiteY3" fmla="*/ 0 h 38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400" h="38862">
                <a:moveTo>
                  <a:pt x="12700" y="0"/>
                </a:moveTo>
                <a:lnTo>
                  <a:pt x="0" y="38862"/>
                </a:lnTo>
                <a:lnTo>
                  <a:pt x="25400" y="38862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610856" y="1322705"/>
            <a:ext cx="107950" cy="64008"/>
          </a:xfrm>
          <a:custGeom>
            <a:avLst/>
            <a:gdLst>
              <a:gd name="connsiteX0" fmla="*/ 107950 w 107950"/>
              <a:gd name="connsiteY0" fmla="*/ 0 h 64008"/>
              <a:gd name="connsiteX1" fmla="*/ 0 w 107950"/>
              <a:gd name="connsiteY1" fmla="*/ 0 h 64008"/>
              <a:gd name="connsiteX2" fmla="*/ 33401 w 107950"/>
              <a:gd name="connsiteY2" fmla="*/ 24384 h 64008"/>
              <a:gd name="connsiteX3" fmla="*/ 20574 w 107950"/>
              <a:gd name="connsiteY3" fmla="*/ 64008 h 64008"/>
              <a:gd name="connsiteX4" fmla="*/ 53848 w 107950"/>
              <a:gd name="connsiteY4" fmla="*/ 39497 h 64008"/>
              <a:gd name="connsiteX5" fmla="*/ 79502 w 107950"/>
              <a:gd name="connsiteY5" fmla="*/ 39497 h 64008"/>
              <a:gd name="connsiteX6" fmla="*/ 74549 w 107950"/>
              <a:gd name="connsiteY6" fmla="*/ 24384 h 64008"/>
              <a:gd name="connsiteX7" fmla="*/ 107950 w 107950"/>
              <a:gd name="connsiteY7" fmla="*/ 0 h 64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7950" h="64008">
                <a:moveTo>
                  <a:pt x="107950" y="0"/>
                </a:moveTo>
                <a:lnTo>
                  <a:pt x="0" y="0"/>
                </a:lnTo>
                <a:lnTo>
                  <a:pt x="33401" y="24384"/>
                </a:lnTo>
                <a:lnTo>
                  <a:pt x="20574" y="64008"/>
                </a:lnTo>
                <a:lnTo>
                  <a:pt x="53848" y="39497"/>
                </a:lnTo>
                <a:lnTo>
                  <a:pt x="79502" y="39497"/>
                </a:lnTo>
                <a:lnTo>
                  <a:pt x="74549" y="24384"/>
                </a:lnTo>
                <a:lnTo>
                  <a:pt x="10795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7664704" y="1362202"/>
            <a:ext cx="33528" cy="24511"/>
          </a:xfrm>
          <a:custGeom>
            <a:avLst/>
            <a:gdLst>
              <a:gd name="connsiteX0" fmla="*/ 25654 w 33528"/>
              <a:gd name="connsiteY0" fmla="*/ 0 h 24511"/>
              <a:gd name="connsiteX1" fmla="*/ 0 w 33528"/>
              <a:gd name="connsiteY1" fmla="*/ 0 h 24511"/>
              <a:gd name="connsiteX2" fmla="*/ 33528 w 33528"/>
              <a:gd name="connsiteY2" fmla="*/ 24511 h 24511"/>
              <a:gd name="connsiteX3" fmla="*/ 25654 w 33528"/>
              <a:gd name="connsiteY3" fmla="*/ 0 h 245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3528" h="24511">
                <a:moveTo>
                  <a:pt x="25654" y="0"/>
                </a:moveTo>
                <a:lnTo>
                  <a:pt x="0" y="0"/>
                </a:lnTo>
                <a:lnTo>
                  <a:pt x="33528" y="24511"/>
                </a:lnTo>
                <a:lnTo>
                  <a:pt x="25654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652131" y="1283208"/>
            <a:ext cx="25400" cy="39497"/>
          </a:xfrm>
          <a:custGeom>
            <a:avLst/>
            <a:gdLst>
              <a:gd name="connsiteX0" fmla="*/ 12573 w 25400"/>
              <a:gd name="connsiteY0" fmla="*/ 0 h 39497"/>
              <a:gd name="connsiteX1" fmla="*/ 0 w 25400"/>
              <a:gd name="connsiteY1" fmla="*/ 39497 h 39497"/>
              <a:gd name="connsiteX2" fmla="*/ 25400 w 25400"/>
              <a:gd name="connsiteY2" fmla="*/ 39497 h 39497"/>
              <a:gd name="connsiteX3" fmla="*/ 12573 w 25400"/>
              <a:gd name="connsiteY3" fmla="*/ 0 h 394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400" h="39497">
                <a:moveTo>
                  <a:pt x="12573" y="0"/>
                </a:moveTo>
                <a:lnTo>
                  <a:pt x="0" y="39497"/>
                </a:lnTo>
                <a:lnTo>
                  <a:pt x="25400" y="39497"/>
                </a:lnTo>
                <a:lnTo>
                  <a:pt x="1257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685532" y="1398397"/>
            <a:ext cx="107950" cy="62992"/>
          </a:xfrm>
          <a:custGeom>
            <a:avLst/>
            <a:gdLst>
              <a:gd name="connsiteX0" fmla="*/ 107950 w 107950"/>
              <a:gd name="connsiteY0" fmla="*/ 0 h 62992"/>
              <a:gd name="connsiteX1" fmla="*/ 0 w 107950"/>
              <a:gd name="connsiteY1" fmla="*/ 0 h 62992"/>
              <a:gd name="connsiteX2" fmla="*/ 33401 w 107950"/>
              <a:gd name="connsiteY2" fmla="*/ 24003 h 62992"/>
              <a:gd name="connsiteX3" fmla="*/ 20574 w 107950"/>
              <a:gd name="connsiteY3" fmla="*/ 62992 h 62992"/>
              <a:gd name="connsiteX4" fmla="*/ 53975 w 107950"/>
              <a:gd name="connsiteY4" fmla="*/ 38862 h 62992"/>
              <a:gd name="connsiteX5" fmla="*/ 79375 w 107950"/>
              <a:gd name="connsiteY5" fmla="*/ 38862 h 62992"/>
              <a:gd name="connsiteX6" fmla="*/ 74549 w 107950"/>
              <a:gd name="connsiteY6" fmla="*/ 24003 h 62992"/>
              <a:gd name="connsiteX7" fmla="*/ 107950 w 107950"/>
              <a:gd name="connsiteY7" fmla="*/ 0 h 62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7950" h="62992">
                <a:moveTo>
                  <a:pt x="107950" y="0"/>
                </a:moveTo>
                <a:lnTo>
                  <a:pt x="0" y="0"/>
                </a:lnTo>
                <a:lnTo>
                  <a:pt x="33401" y="24003"/>
                </a:lnTo>
                <a:lnTo>
                  <a:pt x="20574" y="62992"/>
                </a:lnTo>
                <a:lnTo>
                  <a:pt x="53975" y="38862"/>
                </a:lnTo>
                <a:lnTo>
                  <a:pt x="79375" y="38862"/>
                </a:lnTo>
                <a:lnTo>
                  <a:pt x="74549" y="24003"/>
                </a:lnTo>
                <a:lnTo>
                  <a:pt x="10795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739507" y="1437259"/>
            <a:ext cx="33401" cy="24130"/>
          </a:xfrm>
          <a:custGeom>
            <a:avLst/>
            <a:gdLst>
              <a:gd name="connsiteX0" fmla="*/ 25400 w 33401"/>
              <a:gd name="connsiteY0" fmla="*/ 0 h 24130"/>
              <a:gd name="connsiteX1" fmla="*/ 0 w 33401"/>
              <a:gd name="connsiteY1" fmla="*/ 0 h 24130"/>
              <a:gd name="connsiteX2" fmla="*/ 33401 w 33401"/>
              <a:gd name="connsiteY2" fmla="*/ 24130 h 24130"/>
              <a:gd name="connsiteX3" fmla="*/ 25400 w 33401"/>
              <a:gd name="connsiteY3" fmla="*/ 0 h 24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3401" h="24130">
                <a:moveTo>
                  <a:pt x="25400" y="0"/>
                </a:moveTo>
                <a:lnTo>
                  <a:pt x="0" y="0"/>
                </a:lnTo>
                <a:lnTo>
                  <a:pt x="33401" y="24130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726807" y="1359408"/>
            <a:ext cx="25400" cy="38989"/>
          </a:xfrm>
          <a:custGeom>
            <a:avLst/>
            <a:gdLst>
              <a:gd name="connsiteX0" fmla="*/ 12700 w 25400"/>
              <a:gd name="connsiteY0" fmla="*/ 0 h 38989"/>
              <a:gd name="connsiteX1" fmla="*/ 0 w 25400"/>
              <a:gd name="connsiteY1" fmla="*/ 38989 h 38989"/>
              <a:gd name="connsiteX2" fmla="*/ 25400 w 25400"/>
              <a:gd name="connsiteY2" fmla="*/ 38989 h 38989"/>
              <a:gd name="connsiteX3" fmla="*/ 12700 w 25400"/>
              <a:gd name="connsiteY3" fmla="*/ 0 h 38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400" h="38989">
                <a:moveTo>
                  <a:pt x="12700" y="0"/>
                </a:moveTo>
                <a:lnTo>
                  <a:pt x="0" y="38989"/>
                </a:lnTo>
                <a:lnTo>
                  <a:pt x="25400" y="38989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7760208" y="1472946"/>
            <a:ext cx="107950" cy="62992"/>
          </a:xfrm>
          <a:custGeom>
            <a:avLst/>
            <a:gdLst>
              <a:gd name="connsiteX0" fmla="*/ 107950 w 107950"/>
              <a:gd name="connsiteY0" fmla="*/ 0 h 62992"/>
              <a:gd name="connsiteX1" fmla="*/ 0 w 107950"/>
              <a:gd name="connsiteY1" fmla="*/ 0 h 62992"/>
              <a:gd name="connsiteX2" fmla="*/ 33401 w 107950"/>
              <a:gd name="connsiteY2" fmla="*/ 24003 h 62992"/>
              <a:gd name="connsiteX3" fmla="*/ 20574 w 107950"/>
              <a:gd name="connsiteY3" fmla="*/ 62992 h 62992"/>
              <a:gd name="connsiteX4" fmla="*/ 53975 w 107950"/>
              <a:gd name="connsiteY4" fmla="*/ 38989 h 62992"/>
              <a:gd name="connsiteX5" fmla="*/ 79502 w 107950"/>
              <a:gd name="connsiteY5" fmla="*/ 38989 h 62992"/>
              <a:gd name="connsiteX6" fmla="*/ 74549 w 107950"/>
              <a:gd name="connsiteY6" fmla="*/ 24003 h 62992"/>
              <a:gd name="connsiteX7" fmla="*/ 107950 w 107950"/>
              <a:gd name="connsiteY7" fmla="*/ 0 h 62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7950" h="62992">
                <a:moveTo>
                  <a:pt x="107950" y="0"/>
                </a:moveTo>
                <a:lnTo>
                  <a:pt x="0" y="0"/>
                </a:lnTo>
                <a:lnTo>
                  <a:pt x="33401" y="24003"/>
                </a:lnTo>
                <a:lnTo>
                  <a:pt x="20574" y="62992"/>
                </a:lnTo>
                <a:lnTo>
                  <a:pt x="53975" y="38989"/>
                </a:lnTo>
                <a:lnTo>
                  <a:pt x="79502" y="38989"/>
                </a:lnTo>
                <a:lnTo>
                  <a:pt x="74549" y="24003"/>
                </a:lnTo>
                <a:lnTo>
                  <a:pt x="10795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814183" y="1511935"/>
            <a:ext cx="33401" cy="24003"/>
          </a:xfrm>
          <a:custGeom>
            <a:avLst/>
            <a:gdLst>
              <a:gd name="connsiteX0" fmla="*/ 25527 w 33401"/>
              <a:gd name="connsiteY0" fmla="*/ 0 h 24003"/>
              <a:gd name="connsiteX1" fmla="*/ 0 w 33401"/>
              <a:gd name="connsiteY1" fmla="*/ 0 h 24003"/>
              <a:gd name="connsiteX2" fmla="*/ 33401 w 33401"/>
              <a:gd name="connsiteY2" fmla="*/ 24003 h 24003"/>
              <a:gd name="connsiteX3" fmla="*/ 25527 w 33401"/>
              <a:gd name="connsiteY3" fmla="*/ 0 h 24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3401" h="24003">
                <a:moveTo>
                  <a:pt x="25527" y="0"/>
                </a:moveTo>
                <a:lnTo>
                  <a:pt x="0" y="0"/>
                </a:lnTo>
                <a:lnTo>
                  <a:pt x="33401" y="24003"/>
                </a:lnTo>
                <a:lnTo>
                  <a:pt x="2552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801356" y="1434084"/>
            <a:ext cx="25527" cy="38862"/>
          </a:xfrm>
          <a:custGeom>
            <a:avLst/>
            <a:gdLst>
              <a:gd name="connsiteX0" fmla="*/ 12827 w 25527"/>
              <a:gd name="connsiteY0" fmla="*/ 0 h 38862"/>
              <a:gd name="connsiteX1" fmla="*/ 0 w 25527"/>
              <a:gd name="connsiteY1" fmla="*/ 38862 h 38862"/>
              <a:gd name="connsiteX2" fmla="*/ 25527 w 25527"/>
              <a:gd name="connsiteY2" fmla="*/ 38862 h 38862"/>
              <a:gd name="connsiteX3" fmla="*/ 12827 w 25527"/>
              <a:gd name="connsiteY3" fmla="*/ 0 h 38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527" h="38862">
                <a:moveTo>
                  <a:pt x="12827" y="0"/>
                </a:moveTo>
                <a:lnTo>
                  <a:pt x="0" y="38862"/>
                </a:lnTo>
                <a:lnTo>
                  <a:pt x="25527" y="38862"/>
                </a:lnTo>
                <a:lnTo>
                  <a:pt x="1282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7834884" y="1547495"/>
            <a:ext cx="106426" cy="63119"/>
          </a:xfrm>
          <a:custGeom>
            <a:avLst/>
            <a:gdLst>
              <a:gd name="connsiteX0" fmla="*/ 106426 w 106426"/>
              <a:gd name="connsiteY0" fmla="*/ 0 h 63119"/>
              <a:gd name="connsiteX1" fmla="*/ 0 w 106426"/>
              <a:gd name="connsiteY1" fmla="*/ 0 h 63119"/>
              <a:gd name="connsiteX2" fmla="*/ 32893 w 106426"/>
              <a:gd name="connsiteY2" fmla="*/ 24130 h 63119"/>
              <a:gd name="connsiteX3" fmla="*/ 20320 w 106426"/>
              <a:gd name="connsiteY3" fmla="*/ 63119 h 63119"/>
              <a:gd name="connsiteX4" fmla="*/ 53213 w 106426"/>
              <a:gd name="connsiteY4" fmla="*/ 38989 h 63119"/>
              <a:gd name="connsiteX5" fmla="*/ 78359 w 106426"/>
              <a:gd name="connsiteY5" fmla="*/ 38989 h 63119"/>
              <a:gd name="connsiteX6" fmla="*/ 73533 w 106426"/>
              <a:gd name="connsiteY6" fmla="*/ 24130 h 63119"/>
              <a:gd name="connsiteX7" fmla="*/ 106426 w 106426"/>
              <a:gd name="connsiteY7" fmla="*/ 0 h 63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6426" h="63119">
                <a:moveTo>
                  <a:pt x="106426" y="0"/>
                </a:moveTo>
                <a:lnTo>
                  <a:pt x="0" y="0"/>
                </a:lnTo>
                <a:lnTo>
                  <a:pt x="32893" y="24130"/>
                </a:lnTo>
                <a:lnTo>
                  <a:pt x="20320" y="63119"/>
                </a:lnTo>
                <a:lnTo>
                  <a:pt x="53213" y="38989"/>
                </a:lnTo>
                <a:lnTo>
                  <a:pt x="78359" y="38989"/>
                </a:lnTo>
                <a:lnTo>
                  <a:pt x="73533" y="24130"/>
                </a:lnTo>
                <a:lnTo>
                  <a:pt x="10642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888097" y="1586484"/>
            <a:ext cx="32893" cy="24130"/>
          </a:xfrm>
          <a:custGeom>
            <a:avLst/>
            <a:gdLst>
              <a:gd name="connsiteX0" fmla="*/ 25146 w 32893"/>
              <a:gd name="connsiteY0" fmla="*/ 0 h 24130"/>
              <a:gd name="connsiteX1" fmla="*/ 0 w 32893"/>
              <a:gd name="connsiteY1" fmla="*/ 0 h 24130"/>
              <a:gd name="connsiteX2" fmla="*/ 32893 w 32893"/>
              <a:gd name="connsiteY2" fmla="*/ 24130 h 24130"/>
              <a:gd name="connsiteX3" fmla="*/ 25146 w 32893"/>
              <a:gd name="connsiteY3" fmla="*/ 0 h 24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893" h="24130">
                <a:moveTo>
                  <a:pt x="25146" y="0"/>
                </a:moveTo>
                <a:lnTo>
                  <a:pt x="0" y="0"/>
                </a:lnTo>
                <a:lnTo>
                  <a:pt x="32893" y="24130"/>
                </a:lnTo>
                <a:lnTo>
                  <a:pt x="2514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7875524" y="1508760"/>
            <a:ext cx="25146" cy="38735"/>
          </a:xfrm>
          <a:custGeom>
            <a:avLst/>
            <a:gdLst>
              <a:gd name="connsiteX0" fmla="*/ 12573 w 25146"/>
              <a:gd name="connsiteY0" fmla="*/ 0 h 38735"/>
              <a:gd name="connsiteX1" fmla="*/ 0 w 25146"/>
              <a:gd name="connsiteY1" fmla="*/ 38735 h 38735"/>
              <a:gd name="connsiteX2" fmla="*/ 25146 w 25146"/>
              <a:gd name="connsiteY2" fmla="*/ 38735 h 38735"/>
              <a:gd name="connsiteX3" fmla="*/ 12573 w 25146"/>
              <a:gd name="connsiteY3" fmla="*/ 0 h 38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146" h="38735">
                <a:moveTo>
                  <a:pt x="12573" y="0"/>
                </a:moveTo>
                <a:lnTo>
                  <a:pt x="0" y="38735"/>
                </a:lnTo>
                <a:lnTo>
                  <a:pt x="25146" y="38735"/>
                </a:lnTo>
                <a:lnTo>
                  <a:pt x="1257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7909560" y="1623822"/>
            <a:ext cx="106426" cy="62992"/>
          </a:xfrm>
          <a:custGeom>
            <a:avLst/>
            <a:gdLst>
              <a:gd name="connsiteX0" fmla="*/ 106426 w 106426"/>
              <a:gd name="connsiteY0" fmla="*/ 0 h 62992"/>
              <a:gd name="connsiteX1" fmla="*/ 0 w 106426"/>
              <a:gd name="connsiteY1" fmla="*/ 0 h 62992"/>
              <a:gd name="connsiteX2" fmla="*/ 32893 w 106426"/>
              <a:gd name="connsiteY2" fmla="*/ 24003 h 62992"/>
              <a:gd name="connsiteX3" fmla="*/ 20320 w 106426"/>
              <a:gd name="connsiteY3" fmla="*/ 62992 h 62992"/>
              <a:gd name="connsiteX4" fmla="*/ 53213 w 106426"/>
              <a:gd name="connsiteY4" fmla="*/ 38862 h 62992"/>
              <a:gd name="connsiteX5" fmla="*/ 78232 w 106426"/>
              <a:gd name="connsiteY5" fmla="*/ 38862 h 62992"/>
              <a:gd name="connsiteX6" fmla="*/ 73533 w 106426"/>
              <a:gd name="connsiteY6" fmla="*/ 24003 h 62992"/>
              <a:gd name="connsiteX7" fmla="*/ 106426 w 106426"/>
              <a:gd name="connsiteY7" fmla="*/ 0 h 62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6426" h="62992">
                <a:moveTo>
                  <a:pt x="106426" y="0"/>
                </a:moveTo>
                <a:lnTo>
                  <a:pt x="0" y="0"/>
                </a:lnTo>
                <a:lnTo>
                  <a:pt x="32893" y="24003"/>
                </a:lnTo>
                <a:lnTo>
                  <a:pt x="20320" y="62992"/>
                </a:lnTo>
                <a:lnTo>
                  <a:pt x="53213" y="38862"/>
                </a:lnTo>
                <a:lnTo>
                  <a:pt x="78232" y="38862"/>
                </a:lnTo>
                <a:lnTo>
                  <a:pt x="73533" y="24003"/>
                </a:lnTo>
                <a:lnTo>
                  <a:pt x="10642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7962773" y="1662684"/>
            <a:ext cx="32766" cy="24130"/>
          </a:xfrm>
          <a:custGeom>
            <a:avLst/>
            <a:gdLst>
              <a:gd name="connsiteX0" fmla="*/ 25019 w 32766"/>
              <a:gd name="connsiteY0" fmla="*/ 0 h 24130"/>
              <a:gd name="connsiteX1" fmla="*/ 0 w 32766"/>
              <a:gd name="connsiteY1" fmla="*/ 0 h 24130"/>
              <a:gd name="connsiteX2" fmla="*/ 32766 w 32766"/>
              <a:gd name="connsiteY2" fmla="*/ 24130 h 24130"/>
              <a:gd name="connsiteX3" fmla="*/ 25019 w 32766"/>
              <a:gd name="connsiteY3" fmla="*/ 0 h 24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766" h="24130">
                <a:moveTo>
                  <a:pt x="25019" y="0"/>
                </a:moveTo>
                <a:lnTo>
                  <a:pt x="0" y="0"/>
                </a:lnTo>
                <a:lnTo>
                  <a:pt x="32766" y="24130"/>
                </a:lnTo>
                <a:lnTo>
                  <a:pt x="2501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7950200" y="1584960"/>
            <a:ext cx="25146" cy="38862"/>
          </a:xfrm>
          <a:custGeom>
            <a:avLst/>
            <a:gdLst>
              <a:gd name="connsiteX0" fmla="*/ 12573 w 25146"/>
              <a:gd name="connsiteY0" fmla="*/ 0 h 38862"/>
              <a:gd name="connsiteX1" fmla="*/ 0 w 25146"/>
              <a:gd name="connsiteY1" fmla="*/ 38862 h 38862"/>
              <a:gd name="connsiteX2" fmla="*/ 25146 w 25146"/>
              <a:gd name="connsiteY2" fmla="*/ 38862 h 38862"/>
              <a:gd name="connsiteX3" fmla="*/ 12573 w 25146"/>
              <a:gd name="connsiteY3" fmla="*/ 0 h 38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146" h="38862">
                <a:moveTo>
                  <a:pt x="12573" y="0"/>
                </a:moveTo>
                <a:lnTo>
                  <a:pt x="0" y="38862"/>
                </a:lnTo>
                <a:lnTo>
                  <a:pt x="25146" y="38862"/>
                </a:lnTo>
                <a:lnTo>
                  <a:pt x="1257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984236" y="1698371"/>
            <a:ext cx="106426" cy="62992"/>
          </a:xfrm>
          <a:custGeom>
            <a:avLst/>
            <a:gdLst>
              <a:gd name="connsiteX0" fmla="*/ 106426 w 106426"/>
              <a:gd name="connsiteY0" fmla="*/ 0 h 62992"/>
              <a:gd name="connsiteX1" fmla="*/ 0 w 106426"/>
              <a:gd name="connsiteY1" fmla="*/ 0 h 62992"/>
              <a:gd name="connsiteX2" fmla="*/ 32893 w 106426"/>
              <a:gd name="connsiteY2" fmla="*/ 24003 h 62992"/>
              <a:gd name="connsiteX3" fmla="*/ 20320 w 106426"/>
              <a:gd name="connsiteY3" fmla="*/ 62992 h 62992"/>
              <a:gd name="connsiteX4" fmla="*/ 53213 w 106426"/>
              <a:gd name="connsiteY4" fmla="*/ 39116 h 62992"/>
              <a:gd name="connsiteX5" fmla="*/ 78359 w 106426"/>
              <a:gd name="connsiteY5" fmla="*/ 39116 h 62992"/>
              <a:gd name="connsiteX6" fmla="*/ 73533 w 106426"/>
              <a:gd name="connsiteY6" fmla="*/ 24003 h 62992"/>
              <a:gd name="connsiteX7" fmla="*/ 106426 w 106426"/>
              <a:gd name="connsiteY7" fmla="*/ 0 h 62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6426" h="62992">
                <a:moveTo>
                  <a:pt x="106426" y="0"/>
                </a:moveTo>
                <a:lnTo>
                  <a:pt x="0" y="0"/>
                </a:lnTo>
                <a:lnTo>
                  <a:pt x="32893" y="24003"/>
                </a:lnTo>
                <a:lnTo>
                  <a:pt x="20320" y="62992"/>
                </a:lnTo>
                <a:lnTo>
                  <a:pt x="53213" y="39116"/>
                </a:lnTo>
                <a:lnTo>
                  <a:pt x="78359" y="39116"/>
                </a:lnTo>
                <a:lnTo>
                  <a:pt x="73533" y="24003"/>
                </a:lnTo>
                <a:lnTo>
                  <a:pt x="10642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8037449" y="1737487"/>
            <a:ext cx="32893" cy="23876"/>
          </a:xfrm>
          <a:custGeom>
            <a:avLst/>
            <a:gdLst>
              <a:gd name="connsiteX0" fmla="*/ 25146 w 32893"/>
              <a:gd name="connsiteY0" fmla="*/ 0 h 23876"/>
              <a:gd name="connsiteX1" fmla="*/ 0 w 32893"/>
              <a:gd name="connsiteY1" fmla="*/ 0 h 23876"/>
              <a:gd name="connsiteX2" fmla="*/ 32893 w 32893"/>
              <a:gd name="connsiteY2" fmla="*/ 23876 h 23876"/>
              <a:gd name="connsiteX3" fmla="*/ 25146 w 32893"/>
              <a:gd name="connsiteY3" fmla="*/ 0 h 23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893" h="23876">
                <a:moveTo>
                  <a:pt x="25146" y="0"/>
                </a:moveTo>
                <a:lnTo>
                  <a:pt x="0" y="0"/>
                </a:lnTo>
                <a:lnTo>
                  <a:pt x="32893" y="23876"/>
                </a:lnTo>
                <a:lnTo>
                  <a:pt x="2514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24876" y="1659636"/>
            <a:ext cx="25146" cy="38735"/>
          </a:xfrm>
          <a:custGeom>
            <a:avLst/>
            <a:gdLst>
              <a:gd name="connsiteX0" fmla="*/ 12573 w 25146"/>
              <a:gd name="connsiteY0" fmla="*/ 0 h 38735"/>
              <a:gd name="connsiteX1" fmla="*/ 0 w 25146"/>
              <a:gd name="connsiteY1" fmla="*/ 38735 h 38735"/>
              <a:gd name="connsiteX2" fmla="*/ 25146 w 25146"/>
              <a:gd name="connsiteY2" fmla="*/ 38735 h 38735"/>
              <a:gd name="connsiteX3" fmla="*/ 12573 w 25146"/>
              <a:gd name="connsiteY3" fmla="*/ 0 h 38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146" h="38735">
                <a:moveTo>
                  <a:pt x="12573" y="0"/>
                </a:moveTo>
                <a:lnTo>
                  <a:pt x="0" y="38735"/>
                </a:lnTo>
                <a:lnTo>
                  <a:pt x="25146" y="38735"/>
                </a:lnTo>
                <a:lnTo>
                  <a:pt x="1257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163562" y="5636514"/>
            <a:ext cx="5715" cy="2845"/>
          </a:xfrm>
          <a:custGeom>
            <a:avLst/>
            <a:gdLst>
              <a:gd name="connsiteX0" fmla="*/ 5715 w 5715"/>
              <a:gd name="connsiteY0" fmla="*/ 0 h 2845"/>
              <a:gd name="connsiteX1" fmla="*/ 5715 w 5715"/>
              <a:gd name="connsiteY1" fmla="*/ 2845 h 2845"/>
              <a:gd name="connsiteX2" fmla="*/ 2794 w 5715"/>
              <a:gd name="connsiteY2" fmla="*/ 2845 h 2845"/>
              <a:gd name="connsiteX3" fmla="*/ 0 w 5715"/>
              <a:gd name="connsiteY3" fmla="*/ 0 h 2845"/>
              <a:gd name="connsiteX4" fmla="*/ 5715 w 5715"/>
              <a:gd name="connsiteY4" fmla="*/ 0 h 2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" h="2845">
                <a:moveTo>
                  <a:pt x="5715" y="0"/>
                </a:moveTo>
                <a:lnTo>
                  <a:pt x="5715" y="2845"/>
                </a:lnTo>
                <a:lnTo>
                  <a:pt x="2794" y="2845"/>
                </a:lnTo>
                <a:lnTo>
                  <a:pt x="0" y="0"/>
                </a:lnTo>
                <a:lnTo>
                  <a:pt x="5715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0668" cap="flat">
            <a:solidFill>
              <a:srgbClr val="A1C5E1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163562" y="5636514"/>
            <a:ext cx="5715" cy="2845"/>
          </a:xfrm>
          <a:custGeom>
            <a:avLst/>
            <a:gdLst>
              <a:gd name="connsiteX0" fmla="*/ 5715 w 5715"/>
              <a:gd name="connsiteY0" fmla="*/ 0 h 2845"/>
              <a:gd name="connsiteX1" fmla="*/ 5715 w 5715"/>
              <a:gd name="connsiteY1" fmla="*/ 2845 h 2845"/>
              <a:gd name="connsiteX2" fmla="*/ 2794 w 5715"/>
              <a:gd name="connsiteY2" fmla="*/ 2845 h 2845"/>
              <a:gd name="connsiteX3" fmla="*/ 0 w 5715"/>
              <a:gd name="connsiteY3" fmla="*/ 0 h 2845"/>
              <a:gd name="connsiteX4" fmla="*/ 5715 w 5715"/>
              <a:gd name="connsiteY4" fmla="*/ 0 h 2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" h="2845">
                <a:moveTo>
                  <a:pt x="5715" y="0"/>
                </a:moveTo>
                <a:lnTo>
                  <a:pt x="5715" y="2845"/>
                </a:lnTo>
                <a:lnTo>
                  <a:pt x="2794" y="2845"/>
                </a:lnTo>
                <a:lnTo>
                  <a:pt x="0" y="0"/>
                </a:lnTo>
                <a:lnTo>
                  <a:pt x="5715" y="0"/>
                </a:lnTo>
              </a:path>
            </a:pathLst>
          </a:custGeom>
          <a:solidFill>
            <a:srgbClr val="FFFFFF">
              <a:alpha val="0"/>
            </a:srgbClr>
          </a:solidFill>
          <a:ln w="10668" cap="flat">
            <a:solidFill>
              <a:srgbClr val="A1C5E1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1"/>
          <p:cNvSpPr txBox="1"/>
          <p:nvPr/>
        </p:nvSpPr>
        <p:spPr>
          <a:xfrm>
            <a:off x="7392035" y="5888400"/>
            <a:ext cx="821487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76707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Swaziland</a:t>
            </a:r>
            <a:endParaRPr lang="en-US" altLang="zh-CN" sz="1200" b="0" i="0" dirty="0">
              <a:solidFill>
                <a:srgbClr val="76707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7392035" y="3298540"/>
            <a:ext cx="787806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76707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Indonesia</a:t>
            </a:r>
            <a:endParaRPr lang="en-US" altLang="zh-CN" sz="1200" b="0" i="0" dirty="0">
              <a:solidFill>
                <a:srgbClr val="76707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7392035" y="4591146"/>
            <a:ext cx="72837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0" i="0" dirty="0">
                <a:solidFill>
                  <a:srgbClr val="76707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SriLanka</a:t>
            </a:r>
            <a:endParaRPr lang="en-US" altLang="zh-CN" sz="1200" b="0" i="0" dirty="0">
              <a:solidFill>
                <a:srgbClr val="76707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2052574" y="920179"/>
            <a:ext cx="3244190" cy="9578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0" dirty="0">
                <a:solidFill>
                  <a:srgbClr val="3C94D1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Indonesia’s  CPI 2018</a:t>
            </a:r>
            <a:endParaRPr lang="en-US" altLang="zh-CN" sz="2400" b="1" i="0" dirty="0">
              <a:solidFill>
                <a:srgbClr val="3C94D1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1383665">
              <a:lnSpc>
                <a:spcPts val="5140"/>
              </a:lnSpc>
            </a:pPr>
            <a:r>
              <a:rPr lang="en-US" altLang="zh-CN" sz="2005" b="1" i="0" dirty="0">
                <a:solidFill>
                  <a:srgbClr val="3C94D1"/>
                </a:solidFill>
                <a:latin typeface="Helvetica" pitchFamily="2" charset="0"/>
                <a:cs typeface="Helvetica" pitchFamily="2" charset="0"/>
              </a:rPr>
              <a:t>Score</a:t>
            </a:r>
            <a:endParaRPr lang="en-US" altLang="zh-CN" sz="2005" b="1" i="0" dirty="0">
              <a:solidFill>
                <a:srgbClr val="3C94D1"/>
              </a:solidFill>
              <a:latin typeface="Helvetica" pitchFamily="2" charset="0"/>
              <a:cs typeface="Helvetica" pitchFamily="2" charset="0"/>
            </a:endParaRPr>
          </a:p>
        </p:txBody>
      </p:sp>
      <p:pic>
        <p:nvPicPr>
          <p:cNvPr id="40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496" y="1949196"/>
            <a:ext cx="3063240" cy="3063240"/>
          </a:xfrm>
          <a:prstGeom prst="rect">
            <a:avLst/>
          </a:prstGeom>
          <a:noFill/>
        </p:spPr>
      </p:pic>
      <p:pic>
        <p:nvPicPr>
          <p:cNvPr id="41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748" y="4325112"/>
            <a:ext cx="1562100" cy="1563624"/>
          </a:xfrm>
          <a:prstGeom prst="rect">
            <a:avLst/>
          </a:prstGeom>
          <a:noFill/>
        </p:spPr>
      </p:pic>
      <p:sp>
        <p:nvSpPr>
          <p:cNvPr id="42" name="TextBox 1"/>
          <p:cNvSpPr txBox="1"/>
          <p:nvPr/>
        </p:nvSpPr>
        <p:spPr>
          <a:xfrm>
            <a:off x="2538349" y="2723661"/>
            <a:ext cx="7470546" cy="40617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5"/>
              </a:lnSpc>
            </a:pPr>
            <a:r>
              <a:rPr lang="en-US" altLang="zh-CN" sz="150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38</a:t>
            </a:r>
            <a:endParaRPr lang="en-US" altLang="zh-CN" sz="150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1915795">
              <a:lnSpc>
                <a:spcPts val="7375"/>
              </a:lnSpc>
            </a:pPr>
            <a:r>
              <a:rPr lang="en-US" altLang="zh-CN" sz="60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89</a:t>
            </a:r>
            <a:endParaRPr lang="en-US" altLang="zh-CN" sz="60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139950">
              <a:lnSpc>
                <a:spcPts val="6090"/>
              </a:lnSpc>
            </a:pPr>
            <a:r>
              <a:rPr lang="en-US" altLang="zh-CN" sz="2005" b="1" i="0" dirty="0">
                <a:solidFill>
                  <a:srgbClr val="1C4692"/>
                </a:solidFill>
                <a:latin typeface="Helvetica" pitchFamily="2" charset="0"/>
                <a:cs typeface="Helvetica" pitchFamily="2" charset="0"/>
              </a:rPr>
              <a:t>Rank</a:t>
            </a:r>
            <a:endParaRPr lang="en-US" altLang="zh-CN" sz="2005" b="1" i="0" dirty="0">
              <a:solidFill>
                <a:srgbClr val="1C4692"/>
              </a:solidFill>
              <a:latin typeface="Helvetica" pitchFamily="2" charset="0"/>
              <a:cs typeface="Helvetica" pitchFamily="2" charset="0"/>
            </a:endParaRPr>
          </a:p>
          <a:p>
            <a:pPr marL="7106285">
              <a:lnSpc>
                <a:spcPts val="3510"/>
              </a:lnSpc>
            </a:pPr>
            <a:r>
              <a:rPr lang="en-US" altLang="zh-CN" sz="1200" b="1" i="0" dirty="0">
                <a:solidFill>
                  <a:srgbClr val="0462C1"/>
                </a:solidFill>
                <a:latin typeface="Helvetica" pitchFamily="2" charset="0"/>
                <a:cs typeface="Helvetica" pitchFamily="2" charset="0"/>
              </a:rPr>
              <a:t>ww</a:t>
            </a:r>
            <a:endParaRPr lang="en-US" altLang="zh-CN" sz="1200" b="1" i="0" dirty="0">
              <a:solidFill>
                <a:srgbClr val="0462C1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9643618" y="6765608"/>
            <a:ext cx="842772" cy="15240"/>
          </a:xfrm>
          <a:custGeom>
            <a:avLst/>
            <a:gdLst>
              <a:gd name="connsiteX0" fmla="*/ 0 w 842772"/>
              <a:gd name="connsiteY0" fmla="*/ 0 h 15240"/>
              <a:gd name="connsiteX1" fmla="*/ 210566 w 842772"/>
              <a:gd name="connsiteY1" fmla="*/ 0 h 15240"/>
              <a:gd name="connsiteX2" fmla="*/ 421386 w 842772"/>
              <a:gd name="connsiteY2" fmla="*/ 0 h 15240"/>
              <a:gd name="connsiteX3" fmla="*/ 631952 w 842772"/>
              <a:gd name="connsiteY3" fmla="*/ 0 h 15240"/>
              <a:gd name="connsiteX4" fmla="*/ 842772 w 842772"/>
              <a:gd name="connsiteY4" fmla="*/ 0 h 15240"/>
              <a:gd name="connsiteX5" fmla="*/ 842772 w 842772"/>
              <a:gd name="connsiteY5" fmla="*/ 15240 h 15240"/>
              <a:gd name="connsiteX6" fmla="*/ 631952 w 842772"/>
              <a:gd name="connsiteY6" fmla="*/ 15240 h 15240"/>
              <a:gd name="connsiteX7" fmla="*/ 421386 w 842772"/>
              <a:gd name="connsiteY7" fmla="*/ 15240 h 15240"/>
              <a:gd name="connsiteX8" fmla="*/ 210566 w 842772"/>
              <a:gd name="connsiteY8" fmla="*/ 15240 h 15240"/>
              <a:gd name="connsiteX9" fmla="*/ 0 w 842772"/>
              <a:gd name="connsiteY9" fmla="*/ 1524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42772" h="15240">
                <a:moveTo>
                  <a:pt x="0" y="0"/>
                </a:moveTo>
                <a:lnTo>
                  <a:pt x="210566" y="0"/>
                </a:lnTo>
                <a:lnTo>
                  <a:pt x="421386" y="0"/>
                </a:lnTo>
                <a:lnTo>
                  <a:pt x="631952" y="0"/>
                </a:lnTo>
                <a:lnTo>
                  <a:pt x="842772" y="0"/>
                </a:lnTo>
                <a:lnTo>
                  <a:pt x="842772" y="15240"/>
                </a:lnTo>
                <a:lnTo>
                  <a:pt x="631952" y="15240"/>
                </a:lnTo>
                <a:lnTo>
                  <a:pt x="421386" y="15240"/>
                </a:lnTo>
                <a:lnTo>
                  <a:pt x="210566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462C1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1"/>
          <p:cNvSpPr txBox="1"/>
          <p:nvPr/>
        </p:nvSpPr>
        <p:spPr>
          <a:xfrm>
            <a:off x="9887077" y="6633058"/>
            <a:ext cx="753669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1" i="0" dirty="0">
                <a:solidFill>
                  <a:srgbClr val="0462C1"/>
                </a:solidFill>
                <a:latin typeface="Helvetica" pitchFamily="2" charset="0"/>
                <a:cs typeface="Helvetica" pitchFamily="2" charset="0"/>
              </a:rPr>
              <a:t>w.ti.or.id</a:t>
            </a:r>
            <a:endParaRPr lang="en-US" altLang="zh-CN" sz="1200" b="1" i="0" dirty="0">
              <a:solidFill>
                <a:srgbClr val="0462C1"/>
              </a:solidFill>
              <a:latin typeface="Helvetica" pitchFamily="2" charset="0"/>
              <a:cs typeface="Helvetica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98220" y="587418"/>
            <a:ext cx="6995668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000" b="0" i="0" dirty="0">
                <a:solidFill>
                  <a:srgbClr val="000000"/>
                </a:solidFill>
                <a:latin typeface="Gill Sans MT" pitchFamily="18" charset="0"/>
                <a:cs typeface="Gill Sans MT" pitchFamily="18" charset="0"/>
              </a:rPr>
              <a:t>CORRUPTION PERCEPTION INDEX 2018</a:t>
            </a:r>
            <a:endParaRPr lang="en-US" altLang="zh-CN" sz="3000" b="0" i="0" dirty="0">
              <a:solidFill>
                <a:srgbClr val="000000"/>
              </a:solidFill>
              <a:latin typeface="Gill Sans MT" pitchFamily="18" charset="0"/>
              <a:cs typeface="Gill Sans MT" pitchFamily="18" charset="0"/>
            </a:endParaRPr>
          </a:p>
        </p:txBody>
      </p:sp>
      <p:pic>
        <p:nvPicPr>
          <p:cNvPr id="1027" name="Picture 3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36676" y="1344168"/>
            <a:ext cx="9311640" cy="5219700"/>
          </a:xfrm>
          <a:prstGeom prst="rect">
            <a:avLst/>
          </a:prstGeom>
          <a:noFill/>
        </p:spPr>
      </p:pic>
      <p:sp>
        <p:nvSpPr>
          <p:cNvPr id="3" name="Freeform 3"/>
          <p:cNvSpPr/>
          <p:nvPr/>
        </p:nvSpPr>
        <p:spPr>
          <a:xfrm>
            <a:off x="6475476" y="4299204"/>
            <a:ext cx="1575816" cy="307848"/>
          </a:xfrm>
          <a:custGeom>
            <a:avLst/>
            <a:gdLst>
              <a:gd name="connsiteX0" fmla="*/ 0 w 1575816"/>
              <a:gd name="connsiteY0" fmla="*/ 307848 h 307848"/>
              <a:gd name="connsiteX1" fmla="*/ 1575816 w 1575816"/>
              <a:gd name="connsiteY1" fmla="*/ 307848 h 307848"/>
              <a:gd name="connsiteX2" fmla="*/ 1575816 w 1575816"/>
              <a:gd name="connsiteY2" fmla="*/ 0 h 307848"/>
              <a:gd name="connsiteX3" fmla="*/ 0 w 1575816"/>
              <a:gd name="connsiteY3" fmla="*/ 0 h 307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75816" h="307848">
                <a:moveTo>
                  <a:pt x="0" y="307848"/>
                </a:moveTo>
                <a:lnTo>
                  <a:pt x="1575816" y="307848"/>
                </a:lnTo>
                <a:lnTo>
                  <a:pt x="1575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/>
          <p:nvPr/>
        </p:nvSpPr>
        <p:spPr>
          <a:xfrm>
            <a:off x="6567805" y="4374448"/>
            <a:ext cx="1237146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1F21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Singapore: 85</a:t>
            </a:r>
            <a:endParaRPr lang="en-US" altLang="zh-CN" sz="1405" b="0" i="0" dirty="0">
              <a:solidFill>
                <a:srgbClr val="1F2125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7252716" y="4713732"/>
            <a:ext cx="1400556" cy="277368"/>
          </a:xfrm>
          <a:custGeom>
            <a:avLst/>
            <a:gdLst>
              <a:gd name="connsiteX0" fmla="*/ 0 w 1400556"/>
              <a:gd name="connsiteY0" fmla="*/ 277368 h 277368"/>
              <a:gd name="connsiteX1" fmla="*/ 1400556 w 1400556"/>
              <a:gd name="connsiteY1" fmla="*/ 277368 h 277368"/>
              <a:gd name="connsiteX2" fmla="*/ 1400556 w 1400556"/>
              <a:gd name="connsiteY2" fmla="*/ 0 h 277368"/>
              <a:gd name="connsiteX3" fmla="*/ 0 w 1400556"/>
              <a:gd name="connsiteY3" fmla="*/ 0 h 277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400556" h="277368">
                <a:moveTo>
                  <a:pt x="0" y="277368"/>
                </a:moveTo>
                <a:lnTo>
                  <a:pt x="1400556" y="277368"/>
                </a:lnTo>
                <a:lnTo>
                  <a:pt x="1400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7345045" y="4791202"/>
            <a:ext cx="1100988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b="1" i="0" dirty="0">
                <a:solidFill>
                  <a:srgbClr val="E8E6EB"/>
                </a:solidFill>
                <a:latin typeface="Helvetica" pitchFamily="2" charset="0"/>
                <a:cs typeface="Helvetica" pitchFamily="2" charset="0"/>
              </a:rPr>
              <a:t>Indonesia: 38</a:t>
            </a:r>
            <a:endParaRPr lang="en-US" altLang="zh-CN" sz="1200" b="1" i="0" dirty="0">
              <a:solidFill>
                <a:srgbClr val="E8E6EB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4968240" y="4491228"/>
            <a:ext cx="1406652" cy="307848"/>
          </a:xfrm>
          <a:custGeom>
            <a:avLst/>
            <a:gdLst>
              <a:gd name="connsiteX0" fmla="*/ 0 w 1406652"/>
              <a:gd name="connsiteY0" fmla="*/ 307848 h 307848"/>
              <a:gd name="connsiteX1" fmla="*/ 1406652 w 1406652"/>
              <a:gd name="connsiteY1" fmla="*/ 307848 h 307848"/>
              <a:gd name="connsiteX2" fmla="*/ 1406652 w 1406652"/>
              <a:gd name="connsiteY2" fmla="*/ 0 h 307848"/>
              <a:gd name="connsiteX3" fmla="*/ 0 w 1406652"/>
              <a:gd name="connsiteY3" fmla="*/ 0 h 307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406652" h="307848">
                <a:moveTo>
                  <a:pt x="0" y="307848"/>
                </a:moveTo>
                <a:lnTo>
                  <a:pt x="1406652" y="307848"/>
                </a:lnTo>
                <a:lnTo>
                  <a:pt x="14066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"/>
          <p:cNvSpPr txBox="1"/>
          <p:nvPr/>
        </p:nvSpPr>
        <p:spPr>
          <a:xfrm>
            <a:off x="5061204" y="4565583"/>
            <a:ext cx="1068466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1F21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Somalia: 10</a:t>
            </a:r>
            <a:endParaRPr lang="en-US" altLang="zh-CN" sz="1405" b="0" i="0" dirty="0">
              <a:solidFill>
                <a:srgbClr val="1F2125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712720" y="3223260"/>
            <a:ext cx="940308" cy="307848"/>
          </a:xfrm>
          <a:custGeom>
            <a:avLst/>
            <a:gdLst>
              <a:gd name="connsiteX0" fmla="*/ 0 w 940308"/>
              <a:gd name="connsiteY0" fmla="*/ 307848 h 307848"/>
              <a:gd name="connsiteX1" fmla="*/ 940308 w 940308"/>
              <a:gd name="connsiteY1" fmla="*/ 307848 h 307848"/>
              <a:gd name="connsiteX2" fmla="*/ 940308 w 940308"/>
              <a:gd name="connsiteY2" fmla="*/ 0 h 307848"/>
              <a:gd name="connsiteX3" fmla="*/ 0 w 940308"/>
              <a:gd name="connsiteY3" fmla="*/ 0 h 307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40308" h="307848">
                <a:moveTo>
                  <a:pt x="0" y="307848"/>
                </a:moveTo>
                <a:lnTo>
                  <a:pt x="940308" y="307848"/>
                </a:lnTo>
                <a:lnTo>
                  <a:pt x="940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2804795" y="3296980"/>
            <a:ext cx="672088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1F21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US: 71</a:t>
            </a:r>
            <a:endParaRPr lang="en-US" altLang="zh-CN" sz="1405" b="0" i="0" dirty="0">
              <a:solidFill>
                <a:srgbClr val="1F2125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7793736" y="3742944"/>
            <a:ext cx="1120140" cy="307848"/>
          </a:xfrm>
          <a:custGeom>
            <a:avLst/>
            <a:gdLst>
              <a:gd name="connsiteX0" fmla="*/ 0 w 1120140"/>
              <a:gd name="connsiteY0" fmla="*/ 307848 h 307848"/>
              <a:gd name="connsiteX1" fmla="*/ 1120140 w 1120140"/>
              <a:gd name="connsiteY1" fmla="*/ 307848 h 307848"/>
              <a:gd name="connsiteX2" fmla="*/ 1120140 w 1120140"/>
              <a:gd name="connsiteY2" fmla="*/ 0 h 307848"/>
              <a:gd name="connsiteX3" fmla="*/ 0 w 1120140"/>
              <a:gd name="connsiteY3" fmla="*/ 0 h 307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20140" h="307848">
                <a:moveTo>
                  <a:pt x="0" y="307848"/>
                </a:moveTo>
                <a:lnTo>
                  <a:pt x="1120140" y="307848"/>
                </a:lnTo>
                <a:lnTo>
                  <a:pt x="1120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"/>
          <p:cNvSpPr txBox="1"/>
          <p:nvPr/>
        </p:nvSpPr>
        <p:spPr>
          <a:xfrm>
            <a:off x="7885811" y="3817433"/>
            <a:ext cx="891463" cy="1786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1F21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China: 39</a:t>
            </a:r>
            <a:endParaRPr lang="en-US" altLang="zh-CN" sz="1405" b="0" i="0" dirty="0">
              <a:solidFill>
                <a:srgbClr val="1F2125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285488" y="2871216"/>
            <a:ext cx="1207008" cy="307848"/>
          </a:xfrm>
          <a:custGeom>
            <a:avLst/>
            <a:gdLst>
              <a:gd name="connsiteX0" fmla="*/ 0 w 1207008"/>
              <a:gd name="connsiteY0" fmla="*/ 307848 h 307848"/>
              <a:gd name="connsiteX1" fmla="*/ 1207008 w 1207008"/>
              <a:gd name="connsiteY1" fmla="*/ 307848 h 307848"/>
              <a:gd name="connsiteX2" fmla="*/ 1207008 w 1207008"/>
              <a:gd name="connsiteY2" fmla="*/ 0 h 307848"/>
              <a:gd name="connsiteX3" fmla="*/ 0 w 1207008"/>
              <a:gd name="connsiteY3" fmla="*/ 0 h 307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7008" h="307848">
                <a:moveTo>
                  <a:pt x="0" y="307848"/>
                </a:moveTo>
                <a:lnTo>
                  <a:pt x="1207008" y="307848"/>
                </a:lnTo>
                <a:lnTo>
                  <a:pt x="1207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"/>
          <p:cNvSpPr txBox="1"/>
          <p:nvPr/>
        </p:nvSpPr>
        <p:spPr>
          <a:xfrm>
            <a:off x="4378198" y="2945705"/>
            <a:ext cx="1149380" cy="1786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1F21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Denmark: 88</a:t>
            </a:r>
            <a:endParaRPr lang="en-US" altLang="zh-CN" sz="1405" b="0" i="0" dirty="0">
              <a:solidFill>
                <a:srgbClr val="1F2125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pic>
        <p:nvPicPr>
          <p:cNvPr id="16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77656" y="6478524"/>
            <a:ext cx="3247644" cy="172212"/>
          </a:xfrm>
          <a:prstGeom prst="rect">
            <a:avLst/>
          </a:prstGeom>
          <a:noFill/>
        </p:spPr>
      </p:pic>
      <p:sp>
        <p:nvSpPr>
          <p:cNvPr id="17" name="Freeform 3"/>
          <p:cNvSpPr/>
          <p:nvPr/>
        </p:nvSpPr>
        <p:spPr>
          <a:xfrm>
            <a:off x="388620" y="263652"/>
            <a:ext cx="44196" cy="1325880"/>
          </a:xfrm>
          <a:custGeom>
            <a:avLst/>
            <a:gdLst>
              <a:gd name="connsiteX0" fmla="*/ 0 w 44196"/>
              <a:gd name="connsiteY0" fmla="*/ 1325880 h 1325880"/>
              <a:gd name="connsiteX1" fmla="*/ 44196 w 44196"/>
              <a:gd name="connsiteY1" fmla="*/ 1325880 h 1325880"/>
              <a:gd name="connsiteX2" fmla="*/ 44196 w 44196"/>
              <a:gd name="connsiteY2" fmla="*/ 0 h 1325880"/>
              <a:gd name="connsiteX3" fmla="*/ 0 w 44196"/>
              <a:gd name="connsiteY3" fmla="*/ 0 h 1325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4196" h="1325880">
                <a:moveTo>
                  <a:pt x="0" y="1325880"/>
                </a:moveTo>
                <a:lnTo>
                  <a:pt x="44196" y="1325880"/>
                </a:lnTo>
                <a:lnTo>
                  <a:pt x="44196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69980" y="45720"/>
            <a:ext cx="760476" cy="694944"/>
          </a:xfrm>
          <a:prstGeom prst="rect">
            <a:avLst/>
          </a:prstGeom>
          <a:noFill/>
        </p:spPr>
      </p:pic>
      <p:pic>
        <p:nvPicPr>
          <p:cNvPr id="19" name="Picture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70364" y="112776"/>
            <a:ext cx="1284732" cy="560832"/>
          </a:xfrm>
          <a:prstGeom prst="rect">
            <a:avLst/>
          </a:prstGeom>
          <a:noFill/>
        </p:spPr>
      </p:pic>
      <p:sp>
        <p:nvSpPr>
          <p:cNvPr id="20" name="Freeform 3"/>
          <p:cNvSpPr/>
          <p:nvPr/>
        </p:nvSpPr>
        <p:spPr>
          <a:xfrm>
            <a:off x="11071860" y="45720"/>
            <a:ext cx="24384" cy="713232"/>
          </a:xfrm>
          <a:custGeom>
            <a:avLst/>
            <a:gdLst>
              <a:gd name="connsiteX0" fmla="*/ 0 w 24384"/>
              <a:gd name="connsiteY0" fmla="*/ 713232 h 713232"/>
              <a:gd name="connsiteX1" fmla="*/ 24384 w 24384"/>
              <a:gd name="connsiteY1" fmla="*/ 713232 h 713232"/>
              <a:gd name="connsiteX2" fmla="*/ 24384 w 24384"/>
              <a:gd name="connsiteY2" fmla="*/ 0 h 713232"/>
              <a:gd name="connsiteX3" fmla="*/ 0 w 24384"/>
              <a:gd name="connsiteY3" fmla="*/ 0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384" h="713232">
                <a:moveTo>
                  <a:pt x="0" y="713232"/>
                </a:moveTo>
                <a:lnTo>
                  <a:pt x="24384" y="713232"/>
                </a:lnTo>
                <a:lnTo>
                  <a:pt x="24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69980" y="219456"/>
            <a:ext cx="760476" cy="694944"/>
          </a:xfrm>
          <a:prstGeom prst="rect">
            <a:avLst/>
          </a:prstGeom>
          <a:noFill/>
        </p:spPr>
      </p:pic>
      <p:pic>
        <p:nvPicPr>
          <p:cNvPr id="3" name="Picture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70364" y="228600"/>
            <a:ext cx="1284732" cy="560832"/>
          </a:xfrm>
          <a:prstGeom prst="rect">
            <a:avLst/>
          </a:prstGeom>
          <a:noFill/>
        </p:spPr>
      </p:pic>
      <p:sp>
        <p:nvSpPr>
          <p:cNvPr id="5" name="Freeform 3"/>
          <p:cNvSpPr/>
          <p:nvPr/>
        </p:nvSpPr>
        <p:spPr>
          <a:xfrm>
            <a:off x="11071860" y="228600"/>
            <a:ext cx="24384" cy="713232"/>
          </a:xfrm>
          <a:custGeom>
            <a:avLst/>
            <a:gdLst>
              <a:gd name="connsiteX0" fmla="*/ 0 w 24384"/>
              <a:gd name="connsiteY0" fmla="*/ 713232 h 713232"/>
              <a:gd name="connsiteX1" fmla="*/ 24384 w 24384"/>
              <a:gd name="connsiteY1" fmla="*/ 713232 h 713232"/>
              <a:gd name="connsiteX2" fmla="*/ 24384 w 24384"/>
              <a:gd name="connsiteY2" fmla="*/ 0 h 713232"/>
              <a:gd name="connsiteX3" fmla="*/ 0 w 24384"/>
              <a:gd name="connsiteY3" fmla="*/ 0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384" h="713232">
                <a:moveTo>
                  <a:pt x="0" y="713232"/>
                </a:moveTo>
                <a:lnTo>
                  <a:pt x="24384" y="713232"/>
                </a:lnTo>
                <a:lnTo>
                  <a:pt x="24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69980" y="45720"/>
            <a:ext cx="760476" cy="694944"/>
          </a:xfrm>
          <a:prstGeom prst="rect">
            <a:avLst/>
          </a:prstGeom>
          <a:noFill/>
        </p:spPr>
      </p:pic>
      <p:pic>
        <p:nvPicPr>
          <p:cNvPr id="3" name="Picture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70364" y="112776"/>
            <a:ext cx="1284732" cy="560832"/>
          </a:xfrm>
          <a:prstGeom prst="rect">
            <a:avLst/>
          </a:prstGeom>
          <a:noFill/>
        </p:spPr>
      </p:pic>
      <p:sp>
        <p:nvSpPr>
          <p:cNvPr id="5" name="Freeform 3"/>
          <p:cNvSpPr/>
          <p:nvPr/>
        </p:nvSpPr>
        <p:spPr>
          <a:xfrm>
            <a:off x="11071860" y="45720"/>
            <a:ext cx="24384" cy="713232"/>
          </a:xfrm>
          <a:custGeom>
            <a:avLst/>
            <a:gdLst>
              <a:gd name="connsiteX0" fmla="*/ 0 w 24384"/>
              <a:gd name="connsiteY0" fmla="*/ 713232 h 713232"/>
              <a:gd name="connsiteX1" fmla="*/ 24384 w 24384"/>
              <a:gd name="connsiteY1" fmla="*/ 713232 h 713232"/>
              <a:gd name="connsiteX2" fmla="*/ 24384 w 24384"/>
              <a:gd name="connsiteY2" fmla="*/ 0 h 713232"/>
              <a:gd name="connsiteX3" fmla="*/ 0 w 24384"/>
              <a:gd name="connsiteY3" fmla="*/ 0 h 713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384" h="713232">
                <a:moveTo>
                  <a:pt x="0" y="713232"/>
                </a:moveTo>
                <a:lnTo>
                  <a:pt x="24384" y="713232"/>
                </a:lnTo>
                <a:lnTo>
                  <a:pt x="24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79714" y="2373630"/>
            <a:ext cx="3822192" cy="3171444"/>
          </a:xfrm>
          <a:custGeom>
            <a:avLst/>
            <a:gdLst>
              <a:gd name="connsiteX0" fmla="*/ 0 w 3822192"/>
              <a:gd name="connsiteY0" fmla="*/ 3171444 h 3171444"/>
              <a:gd name="connsiteX1" fmla="*/ 3822192 w 3822192"/>
              <a:gd name="connsiteY1" fmla="*/ 3171444 h 3171444"/>
              <a:gd name="connsiteX2" fmla="*/ 3822192 w 3822192"/>
              <a:gd name="connsiteY2" fmla="*/ 0 h 3171444"/>
              <a:gd name="connsiteX3" fmla="*/ 0 w 3822192"/>
              <a:gd name="connsiteY3" fmla="*/ 0 h 3171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822192" h="3171444">
                <a:moveTo>
                  <a:pt x="0" y="3171444"/>
                </a:moveTo>
                <a:lnTo>
                  <a:pt x="3822192" y="3171444"/>
                </a:lnTo>
                <a:lnTo>
                  <a:pt x="382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379714" y="2373630"/>
            <a:ext cx="3822192" cy="3171444"/>
          </a:xfrm>
          <a:custGeom>
            <a:avLst/>
            <a:gdLst>
              <a:gd name="connsiteX0" fmla="*/ 0 w 3822192"/>
              <a:gd name="connsiteY0" fmla="*/ 3171444 h 3171444"/>
              <a:gd name="connsiteX1" fmla="*/ 3822192 w 3822192"/>
              <a:gd name="connsiteY1" fmla="*/ 3171444 h 3171444"/>
              <a:gd name="connsiteX2" fmla="*/ 3822192 w 3822192"/>
              <a:gd name="connsiteY2" fmla="*/ 0 h 3171444"/>
              <a:gd name="connsiteX3" fmla="*/ 0 w 3822192"/>
              <a:gd name="connsiteY3" fmla="*/ 0 h 3171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822192" h="3171444">
                <a:moveTo>
                  <a:pt x="0" y="3171444"/>
                </a:moveTo>
                <a:lnTo>
                  <a:pt x="3822192" y="3171444"/>
                </a:lnTo>
                <a:lnTo>
                  <a:pt x="382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471281" y="2454773"/>
            <a:ext cx="622340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PERC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8470265" y="2609596"/>
            <a:ext cx="493776" cy="18288"/>
          </a:xfrm>
          <a:custGeom>
            <a:avLst/>
            <a:gdLst>
              <a:gd name="connsiteX0" fmla="*/ 0 w 493776"/>
              <a:gd name="connsiteY0" fmla="*/ 18288 h 18288"/>
              <a:gd name="connsiteX1" fmla="*/ 493776 w 493776"/>
              <a:gd name="connsiteY1" fmla="*/ 18288 h 18288"/>
              <a:gd name="connsiteX2" fmla="*/ 493776 w 493776"/>
              <a:gd name="connsiteY2" fmla="*/ 0 h 18288"/>
              <a:gd name="connsiteX3" fmla="*/ 0 w 4937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93776" h="18288">
                <a:moveTo>
                  <a:pt x="0" y="18288"/>
                </a:moveTo>
                <a:lnTo>
                  <a:pt x="493776" y="18288"/>
                </a:lnTo>
                <a:lnTo>
                  <a:pt x="4937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8965438" y="2447604"/>
            <a:ext cx="176570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: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471281" y="2670509"/>
            <a:ext cx="3700932" cy="21399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   Corruption Percepetion at: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3210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a.  National and Local Leaders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3210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b.  Centyral and Local 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626745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Government official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>
              <a:lnSpc>
                <a:spcPts val="2090"/>
              </a:lnSpc>
            </a:pPr>
            <a:r>
              <a:rPr lang="en-US" altLang="zh-CN" sz="1800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   Corruption perception at 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6385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Police, Tax office, Customs, 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6385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Licencing, Military, 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6385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supervisory,)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2286" y="762"/>
            <a:ext cx="3511296" cy="2677668"/>
          </a:xfrm>
          <a:custGeom>
            <a:avLst/>
            <a:gdLst>
              <a:gd name="connsiteX0" fmla="*/ 0 w 3511296"/>
              <a:gd name="connsiteY0" fmla="*/ 2677668 h 2677668"/>
              <a:gd name="connsiteX1" fmla="*/ 3511296 w 3511296"/>
              <a:gd name="connsiteY1" fmla="*/ 2677668 h 2677668"/>
              <a:gd name="connsiteX2" fmla="*/ 3511296 w 3511296"/>
              <a:gd name="connsiteY2" fmla="*/ 0 h 2677668"/>
              <a:gd name="connsiteX3" fmla="*/ 0 w 3511296"/>
              <a:gd name="connsiteY3" fmla="*/ 0 h 2677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511296" h="2677668">
                <a:moveTo>
                  <a:pt x="0" y="2677668"/>
                </a:moveTo>
                <a:lnTo>
                  <a:pt x="3511296" y="2677668"/>
                </a:lnTo>
                <a:lnTo>
                  <a:pt x="351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6FAC46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286" y="762"/>
            <a:ext cx="3511296" cy="2677668"/>
          </a:xfrm>
          <a:custGeom>
            <a:avLst/>
            <a:gdLst>
              <a:gd name="connsiteX0" fmla="*/ 0 w 3511296"/>
              <a:gd name="connsiteY0" fmla="*/ 2677668 h 2677668"/>
              <a:gd name="connsiteX1" fmla="*/ 3511296 w 3511296"/>
              <a:gd name="connsiteY1" fmla="*/ 2677668 h 2677668"/>
              <a:gd name="connsiteX2" fmla="*/ 3511296 w 3511296"/>
              <a:gd name="connsiteY2" fmla="*/ 0 h 2677668"/>
              <a:gd name="connsiteX3" fmla="*/ 0 w 3511296"/>
              <a:gd name="connsiteY3" fmla="*/ 0 h 2677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511296" h="2677668">
                <a:moveTo>
                  <a:pt x="0" y="2677668"/>
                </a:moveTo>
                <a:lnTo>
                  <a:pt x="3511296" y="2677668"/>
                </a:lnTo>
                <a:lnTo>
                  <a:pt x="351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92964" y="80635"/>
            <a:ext cx="2633832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Economist Intelligence Unit/E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93028" y="236220"/>
            <a:ext cx="2671636" cy="18288"/>
          </a:xfrm>
          <a:custGeom>
            <a:avLst/>
            <a:gdLst>
              <a:gd name="connsiteX0" fmla="*/ 0 w 2671636"/>
              <a:gd name="connsiteY0" fmla="*/ 0 h 18288"/>
              <a:gd name="connsiteX1" fmla="*/ 667893 w 2671636"/>
              <a:gd name="connsiteY1" fmla="*/ 0 h 18288"/>
              <a:gd name="connsiteX2" fmla="*/ 1335850 w 2671636"/>
              <a:gd name="connsiteY2" fmla="*/ 0 h 18288"/>
              <a:gd name="connsiteX3" fmla="*/ 2003743 w 2671636"/>
              <a:gd name="connsiteY3" fmla="*/ 0 h 18288"/>
              <a:gd name="connsiteX4" fmla="*/ 2671636 w 2671636"/>
              <a:gd name="connsiteY4" fmla="*/ 0 h 18288"/>
              <a:gd name="connsiteX5" fmla="*/ 2671636 w 2671636"/>
              <a:gd name="connsiteY5" fmla="*/ 18288 h 18288"/>
              <a:gd name="connsiteX6" fmla="*/ 2003743 w 2671636"/>
              <a:gd name="connsiteY6" fmla="*/ 18288 h 18288"/>
              <a:gd name="connsiteX7" fmla="*/ 1335850 w 2671636"/>
              <a:gd name="connsiteY7" fmla="*/ 18288 h 18288"/>
              <a:gd name="connsiteX8" fmla="*/ 667893 w 2671636"/>
              <a:gd name="connsiteY8" fmla="*/ 18288 h 18288"/>
              <a:gd name="connsiteX9" fmla="*/ 0 w 2671636"/>
              <a:gd name="connsiteY9" fmla="*/ 1828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671636" h="18288">
                <a:moveTo>
                  <a:pt x="0" y="0"/>
                </a:moveTo>
                <a:lnTo>
                  <a:pt x="667893" y="0"/>
                </a:lnTo>
                <a:lnTo>
                  <a:pt x="1335850" y="0"/>
                </a:lnTo>
                <a:lnTo>
                  <a:pt x="2003743" y="0"/>
                </a:lnTo>
                <a:lnTo>
                  <a:pt x="2671636" y="0"/>
                </a:lnTo>
                <a:lnTo>
                  <a:pt x="2671636" y="18288"/>
                </a:lnTo>
                <a:lnTo>
                  <a:pt x="2003743" y="18288"/>
                </a:lnTo>
                <a:lnTo>
                  <a:pt x="1335850" y="18288"/>
                </a:lnTo>
                <a:lnTo>
                  <a:pt x="667893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"/>
          <p:cNvSpPr txBox="1"/>
          <p:nvPr/>
        </p:nvSpPr>
        <p:spPr>
          <a:xfrm>
            <a:off x="2586482" y="80635"/>
            <a:ext cx="305308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IU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92964" y="286579"/>
            <a:ext cx="2569614" cy="19562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(Country Risk Rating):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Akuntabilitas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dana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publik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Penyalahgunaan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dana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publik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Pendanaan khusus yang tdk 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akuntabel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Rekrutmen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PNS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Independensi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Badan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Audit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Independensi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Peradilan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Kebiasaan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suap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u/ kontrak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762" y="2521458"/>
            <a:ext cx="3503676" cy="2029968"/>
          </a:xfrm>
          <a:custGeom>
            <a:avLst/>
            <a:gdLst>
              <a:gd name="connsiteX0" fmla="*/ 0 w 3503676"/>
              <a:gd name="connsiteY0" fmla="*/ 2029968 h 2029968"/>
              <a:gd name="connsiteX1" fmla="*/ 3503676 w 3503676"/>
              <a:gd name="connsiteY1" fmla="*/ 2029968 h 2029968"/>
              <a:gd name="connsiteX2" fmla="*/ 3503676 w 3503676"/>
              <a:gd name="connsiteY2" fmla="*/ 0 h 2029968"/>
              <a:gd name="connsiteX3" fmla="*/ 0 w 3503676"/>
              <a:gd name="connsiteY3" fmla="*/ 0 h 2029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503676" h="2029968">
                <a:moveTo>
                  <a:pt x="0" y="2029968"/>
                </a:moveTo>
                <a:lnTo>
                  <a:pt x="3503676" y="2029968"/>
                </a:lnTo>
                <a:lnTo>
                  <a:pt x="3503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4471C4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62" y="2521458"/>
            <a:ext cx="3503676" cy="2029968"/>
          </a:xfrm>
          <a:custGeom>
            <a:avLst/>
            <a:gdLst>
              <a:gd name="connsiteX0" fmla="*/ 0 w 3503676"/>
              <a:gd name="connsiteY0" fmla="*/ 2029968 h 2029968"/>
              <a:gd name="connsiteX1" fmla="*/ 3503676 w 3503676"/>
              <a:gd name="connsiteY1" fmla="*/ 2029968 h 2029968"/>
              <a:gd name="connsiteX2" fmla="*/ 3503676 w 3503676"/>
              <a:gd name="connsiteY2" fmla="*/ 0 h 2029968"/>
              <a:gd name="connsiteX3" fmla="*/ 0 w 3503676"/>
              <a:gd name="connsiteY3" fmla="*/ 0 h 2029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503676" h="2029968">
                <a:moveTo>
                  <a:pt x="0" y="2029968"/>
                </a:moveTo>
                <a:lnTo>
                  <a:pt x="3503676" y="2029968"/>
                </a:lnTo>
                <a:lnTo>
                  <a:pt x="3503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91440" y="2602220"/>
            <a:ext cx="2911101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International Country Risk Guide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91440" y="2757170"/>
            <a:ext cx="2767584" cy="18288"/>
          </a:xfrm>
          <a:custGeom>
            <a:avLst/>
            <a:gdLst>
              <a:gd name="connsiteX0" fmla="*/ 0 w 2767584"/>
              <a:gd name="connsiteY0" fmla="*/ 0 h 18288"/>
              <a:gd name="connsiteX1" fmla="*/ 691896 w 2767584"/>
              <a:gd name="connsiteY1" fmla="*/ 0 h 18288"/>
              <a:gd name="connsiteX2" fmla="*/ 1383792 w 2767584"/>
              <a:gd name="connsiteY2" fmla="*/ 0 h 18288"/>
              <a:gd name="connsiteX3" fmla="*/ 2075688 w 2767584"/>
              <a:gd name="connsiteY3" fmla="*/ 0 h 18288"/>
              <a:gd name="connsiteX4" fmla="*/ 2767584 w 2767584"/>
              <a:gd name="connsiteY4" fmla="*/ 0 h 18288"/>
              <a:gd name="connsiteX5" fmla="*/ 2767584 w 2767584"/>
              <a:gd name="connsiteY5" fmla="*/ 18288 h 18288"/>
              <a:gd name="connsiteX6" fmla="*/ 2075688 w 2767584"/>
              <a:gd name="connsiteY6" fmla="*/ 18288 h 18288"/>
              <a:gd name="connsiteX7" fmla="*/ 1383792 w 2767584"/>
              <a:gd name="connsiteY7" fmla="*/ 18288 h 18288"/>
              <a:gd name="connsiteX8" fmla="*/ 691896 w 2767584"/>
              <a:gd name="connsiteY8" fmla="*/ 18288 h 18288"/>
              <a:gd name="connsiteX9" fmla="*/ 0 w 2767584"/>
              <a:gd name="connsiteY9" fmla="*/ 1828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67584" h="18288">
                <a:moveTo>
                  <a:pt x="0" y="0"/>
                </a:moveTo>
                <a:lnTo>
                  <a:pt x="691896" y="0"/>
                </a:lnTo>
                <a:lnTo>
                  <a:pt x="1383792" y="0"/>
                </a:lnTo>
                <a:lnTo>
                  <a:pt x="2075688" y="0"/>
                </a:lnTo>
                <a:lnTo>
                  <a:pt x="2767584" y="0"/>
                </a:lnTo>
                <a:lnTo>
                  <a:pt x="2767584" y="18288"/>
                </a:lnTo>
                <a:lnTo>
                  <a:pt x="2075688" y="18288"/>
                </a:lnTo>
                <a:lnTo>
                  <a:pt x="1383792" y="18288"/>
                </a:lnTo>
                <a:lnTo>
                  <a:pt x="691896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"/>
          <p:cNvSpPr txBox="1"/>
          <p:nvPr/>
        </p:nvSpPr>
        <p:spPr>
          <a:xfrm>
            <a:off x="2859278" y="2595051"/>
            <a:ext cx="176570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: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91440" y="3021524"/>
            <a:ext cx="3248253" cy="1245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Suapterkaitijinekspor-impor, kontrol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perdagangan, penghitunganpajak, 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perlindunganpolisi, pinjaman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Potensiataukorupsiaktualdalam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bentukkroni, nepotisme, pendanaan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rahasia, kedekatanpolitikdan bisnis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504438" y="762"/>
            <a:ext cx="3950208" cy="2093976"/>
          </a:xfrm>
          <a:custGeom>
            <a:avLst/>
            <a:gdLst>
              <a:gd name="connsiteX0" fmla="*/ 0 w 3950208"/>
              <a:gd name="connsiteY0" fmla="*/ 2093976 h 2093976"/>
              <a:gd name="connsiteX1" fmla="*/ 3950208 w 3950208"/>
              <a:gd name="connsiteY1" fmla="*/ 2093976 h 2093976"/>
              <a:gd name="connsiteX2" fmla="*/ 3950208 w 3950208"/>
              <a:gd name="connsiteY2" fmla="*/ 0 h 2093976"/>
              <a:gd name="connsiteX3" fmla="*/ 0 w 3950208"/>
              <a:gd name="connsiteY3" fmla="*/ 0 h 2093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950208" h="2093976">
                <a:moveTo>
                  <a:pt x="0" y="2093976"/>
                </a:moveTo>
                <a:lnTo>
                  <a:pt x="3950208" y="2093976"/>
                </a:lnTo>
                <a:lnTo>
                  <a:pt x="3950208" y="0"/>
                </a:lnTo>
                <a:lnTo>
                  <a:pt x="0" y="0"/>
                </a:lnTo>
                <a:close/>
              </a:path>
            </a:pathLst>
          </a:custGeom>
          <a:solidFill>
            <a:srgbClr val="A9D18E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504438" y="762"/>
            <a:ext cx="3950208" cy="2093976"/>
          </a:xfrm>
          <a:custGeom>
            <a:avLst/>
            <a:gdLst>
              <a:gd name="connsiteX0" fmla="*/ 0 w 3950208"/>
              <a:gd name="connsiteY0" fmla="*/ 2093976 h 2093976"/>
              <a:gd name="connsiteX1" fmla="*/ 3950208 w 3950208"/>
              <a:gd name="connsiteY1" fmla="*/ 2093976 h 2093976"/>
              <a:gd name="connsiteX2" fmla="*/ 3950208 w 3950208"/>
              <a:gd name="connsiteY2" fmla="*/ 0 h 2093976"/>
              <a:gd name="connsiteX3" fmla="*/ 0 w 3950208"/>
              <a:gd name="connsiteY3" fmla="*/ 0 h 2093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950208" h="2093976">
                <a:moveTo>
                  <a:pt x="0" y="2093976"/>
                </a:moveTo>
                <a:lnTo>
                  <a:pt x="3950208" y="2093976"/>
                </a:lnTo>
                <a:lnTo>
                  <a:pt x="39502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"/>
          <p:cNvSpPr txBox="1"/>
          <p:nvPr/>
        </p:nvSpPr>
        <p:spPr>
          <a:xfrm>
            <a:off x="3595370" y="80635"/>
            <a:ext cx="1207012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252525"/>
                </a:solidFill>
                <a:latin typeface="Helvetica" pitchFamily="2" charset="0"/>
                <a:cs typeface="Helvetica" pitchFamily="2" charset="0"/>
              </a:rPr>
              <a:t>Bertlesmann</a:t>
            </a:r>
            <a:endParaRPr lang="en-US" altLang="zh-CN" sz="1405" b="1" i="0" dirty="0">
              <a:solidFill>
                <a:srgbClr val="252525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595116" y="236220"/>
            <a:ext cx="2929128" cy="18288"/>
          </a:xfrm>
          <a:custGeom>
            <a:avLst/>
            <a:gdLst>
              <a:gd name="connsiteX0" fmla="*/ 0 w 2929128"/>
              <a:gd name="connsiteY0" fmla="*/ 0 h 18288"/>
              <a:gd name="connsiteX1" fmla="*/ 732282 w 2929128"/>
              <a:gd name="connsiteY1" fmla="*/ 0 h 18288"/>
              <a:gd name="connsiteX2" fmla="*/ 1464564 w 2929128"/>
              <a:gd name="connsiteY2" fmla="*/ 0 h 18288"/>
              <a:gd name="connsiteX3" fmla="*/ 2196719 w 2929128"/>
              <a:gd name="connsiteY3" fmla="*/ 0 h 18288"/>
              <a:gd name="connsiteX4" fmla="*/ 2929128 w 2929128"/>
              <a:gd name="connsiteY4" fmla="*/ 0 h 18288"/>
              <a:gd name="connsiteX5" fmla="*/ 2929128 w 2929128"/>
              <a:gd name="connsiteY5" fmla="*/ 18288 h 18288"/>
              <a:gd name="connsiteX6" fmla="*/ 2196719 w 2929128"/>
              <a:gd name="connsiteY6" fmla="*/ 18288 h 18288"/>
              <a:gd name="connsiteX7" fmla="*/ 1464564 w 2929128"/>
              <a:gd name="connsiteY7" fmla="*/ 18288 h 18288"/>
              <a:gd name="connsiteX8" fmla="*/ 732282 w 2929128"/>
              <a:gd name="connsiteY8" fmla="*/ 18288 h 18288"/>
              <a:gd name="connsiteX9" fmla="*/ 0 w 2929128"/>
              <a:gd name="connsiteY9" fmla="*/ 1828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929128" h="18288">
                <a:moveTo>
                  <a:pt x="0" y="0"/>
                </a:moveTo>
                <a:lnTo>
                  <a:pt x="732282" y="0"/>
                </a:lnTo>
                <a:lnTo>
                  <a:pt x="1464564" y="0"/>
                </a:lnTo>
                <a:lnTo>
                  <a:pt x="2196719" y="0"/>
                </a:lnTo>
                <a:lnTo>
                  <a:pt x="2929128" y="0"/>
                </a:lnTo>
                <a:lnTo>
                  <a:pt x="2929128" y="18288"/>
                </a:lnTo>
                <a:lnTo>
                  <a:pt x="2196719" y="18288"/>
                </a:lnTo>
                <a:lnTo>
                  <a:pt x="1464564" y="18288"/>
                </a:lnTo>
                <a:lnTo>
                  <a:pt x="732282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252525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"/>
          <p:cNvSpPr txBox="1"/>
          <p:nvPr/>
        </p:nvSpPr>
        <p:spPr>
          <a:xfrm>
            <a:off x="4718939" y="80635"/>
            <a:ext cx="1999591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252525"/>
                </a:solidFill>
                <a:latin typeface="Helvetica" pitchFamily="2" charset="0"/>
                <a:cs typeface="Helvetica" pitchFamily="2" charset="0"/>
              </a:rPr>
              <a:t>Transformation Index</a:t>
            </a: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:</a:t>
            </a:r>
            <a:endParaRPr lang="en-US" altLang="zh-CN" sz="1405" b="0" i="0" dirty="0">
              <a:solidFill>
                <a:srgbClr val="252525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3595370" y="500440"/>
            <a:ext cx="3725379" cy="8661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Efektivitas</a:t>
            </a: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pemidanaan</a:t>
            </a: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tipikor</a:t>
            </a: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pada</a:t>
            </a: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pejabat</a:t>
            </a:r>
            <a:endParaRPr lang="en-US" altLang="zh-CN" sz="1405" b="0" i="0" dirty="0">
              <a:solidFill>
                <a:srgbClr val="252525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7020">
              <a:lnSpc>
                <a:spcPts val="1680"/>
              </a:lnSpc>
            </a:pP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publik</a:t>
            </a:r>
            <a:endParaRPr lang="en-US" altLang="zh-CN" sz="1405" b="0" i="0" dirty="0">
              <a:solidFill>
                <a:srgbClr val="252525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Kesuksesan</a:t>
            </a: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mengontrol</a:t>
            </a: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korupsi</a:t>
            </a: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dan</a:t>
            </a:r>
            <a:endParaRPr lang="en-US" altLang="zh-CN" sz="1405" b="0" i="0" dirty="0">
              <a:solidFill>
                <a:srgbClr val="252525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7020">
              <a:lnSpc>
                <a:spcPts val="1680"/>
              </a:lnSpc>
            </a:pP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efektivitas</a:t>
            </a: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penegakan</a:t>
            </a:r>
            <a:r>
              <a:rPr lang="en-US" altLang="zh-CN" sz="1405" b="0" i="0" dirty="0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252525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integritas</a:t>
            </a:r>
            <a:endParaRPr lang="en-US" altLang="zh-CN" sz="1405" b="0" i="0" dirty="0">
              <a:solidFill>
                <a:srgbClr val="252525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7445502" y="762"/>
            <a:ext cx="4756404" cy="954024"/>
          </a:xfrm>
          <a:custGeom>
            <a:avLst/>
            <a:gdLst>
              <a:gd name="connsiteX0" fmla="*/ 0 w 4756404"/>
              <a:gd name="connsiteY0" fmla="*/ 954024 h 954024"/>
              <a:gd name="connsiteX1" fmla="*/ 4756404 w 4756404"/>
              <a:gd name="connsiteY1" fmla="*/ 954024 h 954024"/>
              <a:gd name="connsiteX2" fmla="*/ 4756404 w 4756404"/>
              <a:gd name="connsiteY2" fmla="*/ 0 h 954024"/>
              <a:gd name="connsiteX3" fmla="*/ 0 w 4756404"/>
              <a:gd name="connsiteY3" fmla="*/ 0 h 954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756404" h="954024">
                <a:moveTo>
                  <a:pt x="0" y="954024"/>
                </a:moveTo>
                <a:lnTo>
                  <a:pt x="4756404" y="954024"/>
                </a:lnTo>
                <a:lnTo>
                  <a:pt x="4756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86C5D5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7445502" y="762"/>
            <a:ext cx="4756404" cy="954024"/>
          </a:xfrm>
          <a:custGeom>
            <a:avLst/>
            <a:gdLst>
              <a:gd name="connsiteX0" fmla="*/ 0 w 4756404"/>
              <a:gd name="connsiteY0" fmla="*/ 954024 h 954024"/>
              <a:gd name="connsiteX1" fmla="*/ 4756404 w 4756404"/>
              <a:gd name="connsiteY1" fmla="*/ 954024 h 954024"/>
              <a:gd name="connsiteX2" fmla="*/ 4756404 w 4756404"/>
              <a:gd name="connsiteY2" fmla="*/ 0 h 954024"/>
              <a:gd name="connsiteX3" fmla="*/ 0 w 4756404"/>
              <a:gd name="connsiteY3" fmla="*/ 0 h 954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756404" h="954024">
                <a:moveTo>
                  <a:pt x="0" y="954024"/>
                </a:moveTo>
                <a:lnTo>
                  <a:pt x="4756404" y="954024"/>
                </a:lnTo>
                <a:lnTo>
                  <a:pt x="4756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1"/>
          <p:cNvSpPr txBox="1"/>
          <p:nvPr/>
        </p:nvSpPr>
        <p:spPr>
          <a:xfrm>
            <a:off x="7537704" y="80635"/>
            <a:ext cx="2455346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IMD world Competitiveness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7536815" y="236220"/>
            <a:ext cx="2319528" cy="18288"/>
          </a:xfrm>
          <a:custGeom>
            <a:avLst/>
            <a:gdLst>
              <a:gd name="connsiteX0" fmla="*/ 0 w 2319528"/>
              <a:gd name="connsiteY0" fmla="*/ 0 h 18288"/>
              <a:gd name="connsiteX1" fmla="*/ 773176 w 2319528"/>
              <a:gd name="connsiteY1" fmla="*/ 0 h 18288"/>
              <a:gd name="connsiteX2" fmla="*/ 1546352 w 2319528"/>
              <a:gd name="connsiteY2" fmla="*/ 0 h 18288"/>
              <a:gd name="connsiteX3" fmla="*/ 2319528 w 2319528"/>
              <a:gd name="connsiteY3" fmla="*/ 0 h 18288"/>
              <a:gd name="connsiteX4" fmla="*/ 2319528 w 2319528"/>
              <a:gd name="connsiteY4" fmla="*/ 18288 h 18288"/>
              <a:gd name="connsiteX5" fmla="*/ 1546352 w 2319528"/>
              <a:gd name="connsiteY5" fmla="*/ 18288 h 18288"/>
              <a:gd name="connsiteX6" fmla="*/ 773176 w 2319528"/>
              <a:gd name="connsiteY6" fmla="*/ 18288 h 18288"/>
              <a:gd name="connsiteX7" fmla="*/ 0 w 2319528"/>
              <a:gd name="connsiteY7" fmla="*/ 1828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319528" h="18288">
                <a:moveTo>
                  <a:pt x="0" y="0"/>
                </a:moveTo>
                <a:lnTo>
                  <a:pt x="773176" y="0"/>
                </a:lnTo>
                <a:lnTo>
                  <a:pt x="1546352" y="0"/>
                </a:lnTo>
                <a:lnTo>
                  <a:pt x="2319528" y="0"/>
                </a:lnTo>
                <a:lnTo>
                  <a:pt x="2319528" y="18288"/>
                </a:lnTo>
                <a:lnTo>
                  <a:pt x="1546352" y="18288"/>
                </a:lnTo>
                <a:lnTo>
                  <a:pt x="773176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1"/>
          <p:cNvSpPr txBox="1"/>
          <p:nvPr/>
        </p:nvSpPr>
        <p:spPr>
          <a:xfrm>
            <a:off x="9857486" y="73466"/>
            <a:ext cx="176570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: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7537704" y="500440"/>
            <a:ext cx="2542363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Eksistensi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Suap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</a:t>
            </a:r>
            <a:r>
              <a:rPr lang="en-US" altLang="zh-CN" sz="1405" b="0" i="0" dirty="0" err="1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dan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 Korupsi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129022" y="4578858"/>
            <a:ext cx="3250692" cy="2554224"/>
          </a:xfrm>
          <a:custGeom>
            <a:avLst/>
            <a:gdLst>
              <a:gd name="connsiteX0" fmla="*/ 0 w 3250692"/>
              <a:gd name="connsiteY0" fmla="*/ 2554224 h 2554224"/>
              <a:gd name="connsiteX1" fmla="*/ 3250692 w 3250692"/>
              <a:gd name="connsiteY1" fmla="*/ 2554224 h 2554224"/>
              <a:gd name="connsiteX2" fmla="*/ 3250692 w 3250692"/>
              <a:gd name="connsiteY2" fmla="*/ 0 h 2554224"/>
              <a:gd name="connsiteX3" fmla="*/ 0 w 3250692"/>
              <a:gd name="connsiteY3" fmla="*/ 0 h 255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50692" h="2554224">
                <a:moveTo>
                  <a:pt x="0" y="2554224"/>
                </a:moveTo>
                <a:lnTo>
                  <a:pt x="3250692" y="2554224"/>
                </a:lnTo>
                <a:lnTo>
                  <a:pt x="32506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5129022" y="4578858"/>
            <a:ext cx="3250692" cy="2554224"/>
          </a:xfrm>
          <a:custGeom>
            <a:avLst/>
            <a:gdLst>
              <a:gd name="connsiteX0" fmla="*/ 0 w 3250692"/>
              <a:gd name="connsiteY0" fmla="*/ 2554224 h 2554224"/>
              <a:gd name="connsiteX1" fmla="*/ 3250692 w 3250692"/>
              <a:gd name="connsiteY1" fmla="*/ 2554224 h 2554224"/>
              <a:gd name="connsiteX2" fmla="*/ 3250692 w 3250692"/>
              <a:gd name="connsiteY2" fmla="*/ 0 h 2554224"/>
              <a:gd name="connsiteX3" fmla="*/ 0 w 3250692"/>
              <a:gd name="connsiteY3" fmla="*/ 0 h 255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50692" h="2554224">
                <a:moveTo>
                  <a:pt x="0" y="2554224"/>
                </a:moveTo>
                <a:lnTo>
                  <a:pt x="3250692" y="2554224"/>
                </a:lnTo>
                <a:lnTo>
                  <a:pt x="32506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"/>
          <p:cNvSpPr txBox="1"/>
          <p:nvPr/>
        </p:nvSpPr>
        <p:spPr>
          <a:xfrm>
            <a:off x="5219700" y="4873615"/>
            <a:ext cx="1950199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World Justice Project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219065" y="5027930"/>
            <a:ext cx="1813560" cy="18288"/>
          </a:xfrm>
          <a:custGeom>
            <a:avLst/>
            <a:gdLst>
              <a:gd name="connsiteX0" fmla="*/ 0 w 1813560"/>
              <a:gd name="connsiteY0" fmla="*/ 0 h 18288"/>
              <a:gd name="connsiteX1" fmla="*/ 604520 w 1813560"/>
              <a:gd name="connsiteY1" fmla="*/ 0 h 18288"/>
              <a:gd name="connsiteX2" fmla="*/ 1209040 w 1813560"/>
              <a:gd name="connsiteY2" fmla="*/ 0 h 18288"/>
              <a:gd name="connsiteX3" fmla="*/ 1813560 w 1813560"/>
              <a:gd name="connsiteY3" fmla="*/ 0 h 18288"/>
              <a:gd name="connsiteX4" fmla="*/ 1813560 w 1813560"/>
              <a:gd name="connsiteY4" fmla="*/ 18288 h 18288"/>
              <a:gd name="connsiteX5" fmla="*/ 1209040 w 1813560"/>
              <a:gd name="connsiteY5" fmla="*/ 18288 h 18288"/>
              <a:gd name="connsiteX6" fmla="*/ 604520 w 1813560"/>
              <a:gd name="connsiteY6" fmla="*/ 18288 h 18288"/>
              <a:gd name="connsiteX7" fmla="*/ 0 w 1813560"/>
              <a:gd name="connsiteY7" fmla="*/ 1828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13560" h="18288">
                <a:moveTo>
                  <a:pt x="0" y="0"/>
                </a:moveTo>
                <a:lnTo>
                  <a:pt x="604520" y="0"/>
                </a:lnTo>
                <a:lnTo>
                  <a:pt x="1209040" y="0"/>
                </a:lnTo>
                <a:lnTo>
                  <a:pt x="1813560" y="0"/>
                </a:lnTo>
                <a:lnTo>
                  <a:pt x="1813560" y="18288"/>
                </a:lnTo>
                <a:lnTo>
                  <a:pt x="1209040" y="18288"/>
                </a:lnTo>
                <a:lnTo>
                  <a:pt x="604520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1"/>
          <p:cNvSpPr txBox="1"/>
          <p:nvPr/>
        </p:nvSpPr>
        <p:spPr>
          <a:xfrm>
            <a:off x="7033514" y="4866446"/>
            <a:ext cx="176570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: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5219700" y="5302711"/>
            <a:ext cx="2764206" cy="13169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1" i="1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   rule of law</a:t>
            </a:r>
            <a:endParaRPr lang="en-US" altLang="zh-CN" sz="1800" b="1" i="1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>
              <a:lnSpc>
                <a:spcPts val="2090"/>
              </a:lnSpc>
            </a:pPr>
            <a:r>
              <a:rPr lang="en-US" altLang="zh-CN" sz="1800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   Abuse of power at 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6385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executive, judicative, 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6385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police/military and 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6385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legislative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75590" y="4633077"/>
            <a:ext cx="2187706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World Economic Forum 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75565" y="4787646"/>
            <a:ext cx="2147316" cy="18288"/>
          </a:xfrm>
          <a:custGeom>
            <a:avLst/>
            <a:gdLst>
              <a:gd name="connsiteX0" fmla="*/ 0 w 2147316"/>
              <a:gd name="connsiteY0" fmla="*/ 0 h 18288"/>
              <a:gd name="connsiteX1" fmla="*/ 1073658 w 2147316"/>
              <a:gd name="connsiteY1" fmla="*/ 0 h 18288"/>
              <a:gd name="connsiteX2" fmla="*/ 2147316 w 2147316"/>
              <a:gd name="connsiteY2" fmla="*/ 0 h 18288"/>
              <a:gd name="connsiteX3" fmla="*/ 2147316 w 2147316"/>
              <a:gd name="connsiteY3" fmla="*/ 18288 h 18288"/>
              <a:gd name="connsiteX4" fmla="*/ 1073658 w 2147316"/>
              <a:gd name="connsiteY4" fmla="*/ 18288 h 18288"/>
              <a:gd name="connsiteX5" fmla="*/ 0 w 2147316"/>
              <a:gd name="connsiteY5" fmla="*/ 1828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147316" h="18288">
                <a:moveTo>
                  <a:pt x="0" y="0"/>
                </a:moveTo>
                <a:lnTo>
                  <a:pt x="1073658" y="0"/>
                </a:lnTo>
                <a:lnTo>
                  <a:pt x="2147316" y="0"/>
                </a:lnTo>
                <a:lnTo>
                  <a:pt x="2147316" y="18288"/>
                </a:lnTo>
                <a:lnTo>
                  <a:pt x="1073658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"/>
          <p:cNvSpPr txBox="1"/>
          <p:nvPr/>
        </p:nvSpPr>
        <p:spPr>
          <a:xfrm>
            <a:off x="2124202" y="4625908"/>
            <a:ext cx="226139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–</a:t>
            </a:r>
            <a:endParaRPr lang="en-US" altLang="zh-CN" sz="1405" b="1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75590" y="4846437"/>
            <a:ext cx="2326964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Executive Opinion Survey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75565" y="5001006"/>
            <a:ext cx="2180844" cy="18288"/>
          </a:xfrm>
          <a:custGeom>
            <a:avLst/>
            <a:gdLst>
              <a:gd name="connsiteX0" fmla="*/ 0 w 2180844"/>
              <a:gd name="connsiteY0" fmla="*/ 0 h 18288"/>
              <a:gd name="connsiteX1" fmla="*/ 1090422 w 2180844"/>
              <a:gd name="connsiteY1" fmla="*/ 0 h 18288"/>
              <a:gd name="connsiteX2" fmla="*/ 2180844 w 2180844"/>
              <a:gd name="connsiteY2" fmla="*/ 0 h 18288"/>
              <a:gd name="connsiteX3" fmla="*/ 2180844 w 2180844"/>
              <a:gd name="connsiteY3" fmla="*/ 18288 h 18288"/>
              <a:gd name="connsiteX4" fmla="*/ 1090422 w 2180844"/>
              <a:gd name="connsiteY4" fmla="*/ 18288 h 18288"/>
              <a:gd name="connsiteX5" fmla="*/ 0 w 2180844"/>
              <a:gd name="connsiteY5" fmla="*/ 1828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180844" h="18288">
                <a:moveTo>
                  <a:pt x="0" y="0"/>
                </a:moveTo>
                <a:lnTo>
                  <a:pt x="1090422" y="0"/>
                </a:lnTo>
                <a:lnTo>
                  <a:pt x="2180844" y="0"/>
                </a:lnTo>
                <a:lnTo>
                  <a:pt x="2180844" y="18288"/>
                </a:lnTo>
                <a:lnTo>
                  <a:pt x="1090422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1"/>
          <p:cNvSpPr txBox="1"/>
          <p:nvPr/>
        </p:nvSpPr>
        <p:spPr>
          <a:xfrm>
            <a:off x="2256790" y="4839268"/>
            <a:ext cx="176570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: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75590" y="5266369"/>
            <a:ext cx="4813975" cy="12453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Seberapalazimperusahaantidakmendokumentasikan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suapterkaitImpor-Ekspor, fasilitaspublik, pembayaran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pajaktahunan, </a:t>
            </a:r>
            <a:r>
              <a:rPr lang="en-US" altLang="zh-CN" sz="1405" b="0" i="1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kickback 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kontrak, memenangkanputusan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pengadilan?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Seberapalazimdana publikdialihkankepadaswasta, 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individuataukelompokterkaitkorupsi?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8379714" y="4949190"/>
            <a:ext cx="3822192" cy="2708148"/>
          </a:xfrm>
          <a:custGeom>
            <a:avLst/>
            <a:gdLst>
              <a:gd name="connsiteX0" fmla="*/ 0 w 3822192"/>
              <a:gd name="connsiteY0" fmla="*/ 2708148 h 2708148"/>
              <a:gd name="connsiteX1" fmla="*/ 3822192 w 3822192"/>
              <a:gd name="connsiteY1" fmla="*/ 2708148 h 2708148"/>
              <a:gd name="connsiteX2" fmla="*/ 3822192 w 3822192"/>
              <a:gd name="connsiteY2" fmla="*/ 0 h 2708148"/>
              <a:gd name="connsiteX3" fmla="*/ 0 w 3822192"/>
              <a:gd name="connsiteY3" fmla="*/ 0 h 27081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822192" h="2708148">
                <a:moveTo>
                  <a:pt x="0" y="2708148"/>
                </a:moveTo>
                <a:lnTo>
                  <a:pt x="3822192" y="2708148"/>
                </a:lnTo>
                <a:lnTo>
                  <a:pt x="382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379714" y="4949190"/>
            <a:ext cx="3822192" cy="2708148"/>
          </a:xfrm>
          <a:custGeom>
            <a:avLst/>
            <a:gdLst>
              <a:gd name="connsiteX0" fmla="*/ 0 w 3822192"/>
              <a:gd name="connsiteY0" fmla="*/ 2708148 h 2708148"/>
              <a:gd name="connsiteX1" fmla="*/ 3822192 w 3822192"/>
              <a:gd name="connsiteY1" fmla="*/ 2708148 h 2708148"/>
              <a:gd name="connsiteX2" fmla="*/ 3822192 w 3822192"/>
              <a:gd name="connsiteY2" fmla="*/ 0 h 2708148"/>
              <a:gd name="connsiteX3" fmla="*/ 0 w 3822192"/>
              <a:gd name="connsiteY3" fmla="*/ 0 h 27081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822192" h="2708148">
                <a:moveTo>
                  <a:pt x="0" y="2708148"/>
                </a:moveTo>
                <a:lnTo>
                  <a:pt x="3822192" y="2708148"/>
                </a:lnTo>
                <a:lnTo>
                  <a:pt x="382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1"/>
          <p:cNvSpPr txBox="1"/>
          <p:nvPr/>
        </p:nvSpPr>
        <p:spPr>
          <a:xfrm>
            <a:off x="8471281" y="5030333"/>
            <a:ext cx="2277573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Varities Democracy Proje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8470265" y="5184521"/>
            <a:ext cx="2292096" cy="18288"/>
          </a:xfrm>
          <a:custGeom>
            <a:avLst/>
            <a:gdLst>
              <a:gd name="connsiteX0" fmla="*/ 0 w 2292096"/>
              <a:gd name="connsiteY0" fmla="*/ 0 h 18288"/>
              <a:gd name="connsiteX1" fmla="*/ 764032 w 2292096"/>
              <a:gd name="connsiteY1" fmla="*/ 0 h 18288"/>
              <a:gd name="connsiteX2" fmla="*/ 1528064 w 2292096"/>
              <a:gd name="connsiteY2" fmla="*/ 0 h 18288"/>
              <a:gd name="connsiteX3" fmla="*/ 2292096 w 2292096"/>
              <a:gd name="connsiteY3" fmla="*/ 0 h 18288"/>
              <a:gd name="connsiteX4" fmla="*/ 2292096 w 2292096"/>
              <a:gd name="connsiteY4" fmla="*/ 18288 h 18288"/>
              <a:gd name="connsiteX5" fmla="*/ 1528064 w 2292096"/>
              <a:gd name="connsiteY5" fmla="*/ 18288 h 18288"/>
              <a:gd name="connsiteX6" fmla="*/ 764032 w 2292096"/>
              <a:gd name="connsiteY6" fmla="*/ 18288 h 18288"/>
              <a:gd name="connsiteX7" fmla="*/ 0 w 2292096"/>
              <a:gd name="connsiteY7" fmla="*/ 1828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92096" h="18288">
                <a:moveTo>
                  <a:pt x="0" y="0"/>
                </a:moveTo>
                <a:lnTo>
                  <a:pt x="764032" y="0"/>
                </a:lnTo>
                <a:lnTo>
                  <a:pt x="1528064" y="0"/>
                </a:lnTo>
                <a:lnTo>
                  <a:pt x="2292096" y="0"/>
                </a:lnTo>
                <a:lnTo>
                  <a:pt x="2292096" y="18288"/>
                </a:lnTo>
                <a:lnTo>
                  <a:pt x="1528064" y="18288"/>
                </a:lnTo>
                <a:lnTo>
                  <a:pt x="764032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1"/>
          <p:cNvSpPr txBox="1"/>
          <p:nvPr/>
        </p:nvSpPr>
        <p:spPr>
          <a:xfrm>
            <a:off x="10605262" y="5030333"/>
            <a:ext cx="335085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ct 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8471281" y="5243693"/>
            <a:ext cx="1950378" cy="178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(baru masuk di  2017)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8470265" y="5397754"/>
            <a:ext cx="1815084" cy="18288"/>
          </a:xfrm>
          <a:custGeom>
            <a:avLst/>
            <a:gdLst>
              <a:gd name="connsiteX0" fmla="*/ 0 w 1815084"/>
              <a:gd name="connsiteY0" fmla="*/ 0 h 18288"/>
              <a:gd name="connsiteX1" fmla="*/ 907542 w 1815084"/>
              <a:gd name="connsiteY1" fmla="*/ 0 h 18288"/>
              <a:gd name="connsiteX2" fmla="*/ 1815084 w 1815084"/>
              <a:gd name="connsiteY2" fmla="*/ 0 h 18288"/>
              <a:gd name="connsiteX3" fmla="*/ 1815084 w 1815084"/>
              <a:gd name="connsiteY3" fmla="*/ 18288 h 18288"/>
              <a:gd name="connsiteX4" fmla="*/ 907542 w 1815084"/>
              <a:gd name="connsiteY4" fmla="*/ 18288 h 18288"/>
              <a:gd name="connsiteX5" fmla="*/ 0 w 1815084"/>
              <a:gd name="connsiteY5" fmla="*/ 1828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815084" h="18288">
                <a:moveTo>
                  <a:pt x="0" y="0"/>
                </a:moveTo>
                <a:lnTo>
                  <a:pt x="907542" y="0"/>
                </a:lnTo>
                <a:lnTo>
                  <a:pt x="1815084" y="0"/>
                </a:lnTo>
                <a:lnTo>
                  <a:pt x="1815084" y="18288"/>
                </a:lnTo>
                <a:lnTo>
                  <a:pt x="907542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1"/>
          <p:cNvSpPr txBox="1"/>
          <p:nvPr/>
        </p:nvSpPr>
        <p:spPr>
          <a:xfrm>
            <a:off x="8471281" y="5672738"/>
            <a:ext cx="3797641" cy="10518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</a:t>
            </a: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   7 areas of Democracy: 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6385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electoral, liberal, participatory, 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6385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deliberative, egalitarian, 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286385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majoritarian and consensual</a:t>
            </a:r>
            <a:endParaRPr lang="en-US" altLang="zh-CN" sz="1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2995549" y="108839"/>
            <a:ext cx="465938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37</a:t>
            </a:r>
            <a:endParaRPr lang="en-US" altLang="zh-CN" sz="24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3009265" y="2677668"/>
            <a:ext cx="465938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50</a:t>
            </a:r>
            <a:endParaRPr lang="en-US" altLang="zh-CN" sz="24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4668647" y="4849387"/>
            <a:ext cx="466277" cy="3051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50</a:t>
            </a:r>
            <a:endParaRPr lang="en-US" altLang="zh-CN" sz="24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59" name="TextBox 1"/>
          <p:cNvSpPr txBox="1"/>
          <p:nvPr/>
        </p:nvSpPr>
        <p:spPr>
          <a:xfrm>
            <a:off x="6770497" y="69869"/>
            <a:ext cx="5211403" cy="3051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0" dirty="0">
                <a:solidFill>
                  <a:srgbClr val="252525"/>
                </a:solidFill>
                <a:latin typeface="Helvetica" pitchFamily="2" charset="0"/>
                <a:cs typeface="Helvetica" pitchFamily="2" charset="0"/>
              </a:rPr>
              <a:t>37                                                    38</a:t>
            </a:r>
            <a:endParaRPr lang="en-US" altLang="zh-CN" sz="2400" b="1" i="0" dirty="0">
              <a:solidFill>
                <a:srgbClr val="252525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7445502" y="811530"/>
            <a:ext cx="4756404" cy="1600200"/>
          </a:xfrm>
          <a:custGeom>
            <a:avLst/>
            <a:gdLst>
              <a:gd name="connsiteX0" fmla="*/ 0 w 4756404"/>
              <a:gd name="connsiteY0" fmla="*/ 1600200 h 1600200"/>
              <a:gd name="connsiteX1" fmla="*/ 4756404 w 4756404"/>
              <a:gd name="connsiteY1" fmla="*/ 1600200 h 1600200"/>
              <a:gd name="connsiteX2" fmla="*/ 4756404 w 4756404"/>
              <a:gd name="connsiteY2" fmla="*/ 0 h 1600200"/>
              <a:gd name="connsiteX3" fmla="*/ 0 w 4756404"/>
              <a:gd name="connsiteY3" fmla="*/ 0 h 1600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756404" h="1600200">
                <a:moveTo>
                  <a:pt x="0" y="1600200"/>
                </a:moveTo>
                <a:lnTo>
                  <a:pt x="4756404" y="1600200"/>
                </a:lnTo>
                <a:lnTo>
                  <a:pt x="4756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86C5D5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7445502" y="811530"/>
            <a:ext cx="4756404" cy="1600200"/>
          </a:xfrm>
          <a:custGeom>
            <a:avLst/>
            <a:gdLst>
              <a:gd name="connsiteX0" fmla="*/ 0 w 4756404"/>
              <a:gd name="connsiteY0" fmla="*/ 1600200 h 1600200"/>
              <a:gd name="connsiteX1" fmla="*/ 4756404 w 4756404"/>
              <a:gd name="connsiteY1" fmla="*/ 1600200 h 1600200"/>
              <a:gd name="connsiteX2" fmla="*/ 4756404 w 4756404"/>
              <a:gd name="connsiteY2" fmla="*/ 0 h 1600200"/>
              <a:gd name="connsiteX3" fmla="*/ 0 w 4756404"/>
              <a:gd name="connsiteY3" fmla="*/ 0 h 1600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756404" h="1600200">
                <a:moveTo>
                  <a:pt x="0" y="1600200"/>
                </a:moveTo>
                <a:lnTo>
                  <a:pt x="4756404" y="1600200"/>
                </a:lnTo>
                <a:lnTo>
                  <a:pt x="4756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1"/>
          <p:cNvSpPr txBox="1"/>
          <p:nvPr/>
        </p:nvSpPr>
        <p:spPr>
          <a:xfrm>
            <a:off x="7537704" y="891803"/>
            <a:ext cx="1367645" cy="1786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Global Insight </a:t>
            </a:r>
            <a:endParaRPr lang="en-US" altLang="zh-CN" sz="1405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7536815" y="1047496"/>
            <a:ext cx="3052572" cy="18288"/>
          </a:xfrm>
          <a:custGeom>
            <a:avLst/>
            <a:gdLst>
              <a:gd name="connsiteX0" fmla="*/ 0 w 3052572"/>
              <a:gd name="connsiteY0" fmla="*/ 0 h 18288"/>
              <a:gd name="connsiteX1" fmla="*/ 1017524 w 3052572"/>
              <a:gd name="connsiteY1" fmla="*/ 0 h 18288"/>
              <a:gd name="connsiteX2" fmla="*/ 2035048 w 3052572"/>
              <a:gd name="connsiteY2" fmla="*/ 0 h 18288"/>
              <a:gd name="connsiteX3" fmla="*/ 3052572 w 3052572"/>
              <a:gd name="connsiteY3" fmla="*/ 0 h 18288"/>
              <a:gd name="connsiteX4" fmla="*/ 3052572 w 3052572"/>
              <a:gd name="connsiteY4" fmla="*/ 18288 h 18288"/>
              <a:gd name="connsiteX5" fmla="*/ 2035048 w 3052572"/>
              <a:gd name="connsiteY5" fmla="*/ 18288 h 18288"/>
              <a:gd name="connsiteX6" fmla="*/ 1017524 w 3052572"/>
              <a:gd name="connsiteY6" fmla="*/ 18288 h 18288"/>
              <a:gd name="connsiteX7" fmla="*/ 0 w 3052572"/>
              <a:gd name="connsiteY7" fmla="*/ 1828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52572" h="18288">
                <a:moveTo>
                  <a:pt x="0" y="0"/>
                </a:moveTo>
                <a:lnTo>
                  <a:pt x="1017524" y="0"/>
                </a:lnTo>
                <a:lnTo>
                  <a:pt x="2035048" y="0"/>
                </a:lnTo>
                <a:lnTo>
                  <a:pt x="3052572" y="0"/>
                </a:lnTo>
                <a:lnTo>
                  <a:pt x="3052572" y="18288"/>
                </a:lnTo>
                <a:lnTo>
                  <a:pt x="2035048" y="18288"/>
                </a:lnTo>
                <a:lnTo>
                  <a:pt x="1017524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1"/>
          <p:cNvSpPr txBox="1"/>
          <p:nvPr/>
        </p:nvSpPr>
        <p:spPr>
          <a:xfrm>
            <a:off x="8766302" y="891803"/>
            <a:ext cx="2012437" cy="1786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(Country Risk Rating)</a:t>
            </a: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: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7537704" y="1098483"/>
            <a:ext cx="4292453" cy="818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5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Korupsi, dampaknya terhadap operasional bisnis 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(analisis penyebab politis &amp; ekonomi)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•    Assessmen pengalaman pebisnis dalam proses 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  <a:p>
            <a:pPr marL="286385">
              <a:lnSpc>
                <a:spcPts val="1680"/>
              </a:lnSpc>
            </a:pPr>
            <a:r>
              <a:rPr lang="en-US" altLang="zh-CN" sz="1405" b="0" i="0" dirty="0">
                <a:solidFill>
                  <a:srgbClr val="FFFFFF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perjinan dan regulasi pendukung</a:t>
            </a:r>
            <a:endParaRPr lang="en-US" altLang="zh-CN" sz="1405" b="0" i="0" dirty="0">
              <a:solidFill>
                <a:srgbClr val="FFFFFF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11606784" y="876300"/>
            <a:ext cx="819912" cy="461772"/>
          </a:xfrm>
          <a:custGeom>
            <a:avLst/>
            <a:gdLst>
              <a:gd name="connsiteX0" fmla="*/ 0 w 819912"/>
              <a:gd name="connsiteY0" fmla="*/ 461772 h 461772"/>
              <a:gd name="connsiteX1" fmla="*/ 819912 w 819912"/>
              <a:gd name="connsiteY1" fmla="*/ 461772 h 461772"/>
              <a:gd name="connsiteX2" fmla="*/ 819912 w 819912"/>
              <a:gd name="connsiteY2" fmla="*/ 0 h 461772"/>
              <a:gd name="connsiteX3" fmla="*/ 0 w 819912"/>
              <a:gd name="connsiteY3" fmla="*/ 0 h 461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19912" h="461772">
                <a:moveTo>
                  <a:pt x="0" y="461772"/>
                </a:moveTo>
                <a:lnTo>
                  <a:pt x="819912" y="461772"/>
                </a:lnTo>
                <a:lnTo>
                  <a:pt x="819912" y="0"/>
                </a:lnTo>
                <a:lnTo>
                  <a:pt x="0" y="0"/>
                </a:lnTo>
                <a:close/>
              </a:path>
            </a:pathLst>
          </a:custGeom>
          <a:solidFill>
            <a:srgbClr val="86C5D5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1"/>
          <p:cNvSpPr txBox="1"/>
          <p:nvPr/>
        </p:nvSpPr>
        <p:spPr>
          <a:xfrm>
            <a:off x="11700383" y="985139"/>
            <a:ext cx="465938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0" dirty="0">
                <a:solidFill>
                  <a:srgbClr val="252525"/>
                </a:solidFill>
                <a:latin typeface="Helvetica" pitchFamily="2" charset="0"/>
                <a:cs typeface="Helvetica" pitchFamily="2" charset="0"/>
              </a:rPr>
              <a:t>47</a:t>
            </a:r>
            <a:endParaRPr lang="en-US" altLang="zh-CN" sz="2400" b="1" i="0" dirty="0">
              <a:solidFill>
                <a:srgbClr val="252525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11700383" y="2569464"/>
            <a:ext cx="465938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0" dirty="0">
                <a:solidFill>
                  <a:srgbClr val="252525"/>
                </a:solidFill>
                <a:latin typeface="Helvetica" pitchFamily="2" charset="0"/>
                <a:cs typeface="Helvetica" pitchFamily="2" charset="0"/>
              </a:rPr>
              <a:t>33</a:t>
            </a:r>
            <a:endParaRPr lang="en-US" altLang="zh-CN" sz="2400" b="1" i="0" dirty="0">
              <a:solidFill>
                <a:srgbClr val="252525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69" name="TextBox 1"/>
          <p:cNvSpPr txBox="1"/>
          <p:nvPr/>
        </p:nvSpPr>
        <p:spPr>
          <a:xfrm>
            <a:off x="7671816" y="4827143"/>
            <a:ext cx="4254602" cy="6165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0" dirty="0">
                <a:solidFill>
                  <a:srgbClr val="252525"/>
                </a:solidFill>
                <a:latin typeface="Helvetica" pitchFamily="2" charset="0"/>
                <a:cs typeface="Helvetica" pitchFamily="2" charset="0"/>
              </a:rPr>
              <a:t>20</a:t>
            </a:r>
            <a:endParaRPr lang="en-US" altLang="zh-CN" sz="2400" b="1" i="0" dirty="0">
              <a:solidFill>
                <a:srgbClr val="252525"/>
              </a:solidFill>
              <a:latin typeface="Helvetica" pitchFamily="2" charset="0"/>
              <a:cs typeface="Helvetica" pitchFamily="2" charset="0"/>
            </a:endParaRPr>
          </a:p>
          <a:p>
            <a:pPr marL="3788410">
              <a:lnSpc>
                <a:spcPts val="2455"/>
              </a:lnSpc>
            </a:pPr>
            <a:r>
              <a:rPr lang="en-US" altLang="zh-CN" sz="2400" b="1" i="0" dirty="0">
                <a:solidFill>
                  <a:srgbClr val="252525"/>
                </a:solidFill>
                <a:latin typeface="Helvetica" pitchFamily="2" charset="0"/>
                <a:cs typeface="Helvetica" pitchFamily="2" charset="0"/>
              </a:rPr>
              <a:t>28</a:t>
            </a:r>
            <a:endParaRPr lang="en-US" altLang="zh-CN" sz="2400" b="1" i="0" dirty="0">
              <a:solidFill>
                <a:srgbClr val="252525"/>
              </a:solidFill>
              <a:latin typeface="Helvetica" pitchFamily="2" charset="0"/>
              <a:cs typeface="Helvetica" pitchFamily="2" charset="0"/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3513582" y="2024634"/>
            <a:ext cx="4866132" cy="2526792"/>
          </a:xfrm>
          <a:custGeom>
            <a:avLst/>
            <a:gdLst>
              <a:gd name="connsiteX0" fmla="*/ 0 w 4866132"/>
              <a:gd name="connsiteY0" fmla="*/ 2526792 h 2526792"/>
              <a:gd name="connsiteX1" fmla="*/ 4866132 w 4866132"/>
              <a:gd name="connsiteY1" fmla="*/ 2526792 h 2526792"/>
              <a:gd name="connsiteX2" fmla="*/ 4866132 w 4866132"/>
              <a:gd name="connsiteY2" fmla="*/ 0 h 2526792"/>
              <a:gd name="connsiteX3" fmla="*/ 0 w 4866132"/>
              <a:gd name="connsiteY3" fmla="*/ 0 h 2526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66132" h="2526792">
                <a:moveTo>
                  <a:pt x="0" y="2526792"/>
                </a:moveTo>
                <a:lnTo>
                  <a:pt x="4866132" y="2526792"/>
                </a:lnTo>
                <a:lnTo>
                  <a:pt x="4866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/>
          <p:cNvSpPr/>
          <p:nvPr/>
        </p:nvSpPr>
        <p:spPr>
          <a:xfrm>
            <a:off x="3513582" y="2024634"/>
            <a:ext cx="4866132" cy="2526792"/>
          </a:xfrm>
          <a:custGeom>
            <a:avLst/>
            <a:gdLst>
              <a:gd name="connsiteX0" fmla="*/ 0 w 4866132"/>
              <a:gd name="connsiteY0" fmla="*/ 2526792 h 2526792"/>
              <a:gd name="connsiteX1" fmla="*/ 4866132 w 4866132"/>
              <a:gd name="connsiteY1" fmla="*/ 2526792 h 2526792"/>
              <a:gd name="connsiteX2" fmla="*/ 4866132 w 4866132"/>
              <a:gd name="connsiteY2" fmla="*/ 0 h 2526792"/>
              <a:gd name="connsiteX3" fmla="*/ 0 w 4866132"/>
              <a:gd name="connsiteY3" fmla="*/ 0 h 2526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66132" h="2526792">
                <a:moveTo>
                  <a:pt x="0" y="2526792"/>
                </a:moveTo>
                <a:lnTo>
                  <a:pt x="4866132" y="2526792"/>
                </a:lnTo>
                <a:lnTo>
                  <a:pt x="4866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956" cap="flat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1"/>
          <p:cNvSpPr txBox="1"/>
          <p:nvPr/>
        </p:nvSpPr>
        <p:spPr>
          <a:xfrm>
            <a:off x="5108702" y="2802382"/>
            <a:ext cx="1803705" cy="10363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CPI SCORE</a:t>
            </a:r>
            <a:endParaRPr lang="en-US" altLang="zh-CN" sz="24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  <a:p>
            <a:pPr marL="499745">
              <a:lnSpc>
                <a:spcPts val="5760"/>
              </a:lnSpc>
            </a:pPr>
            <a:r>
              <a:rPr lang="en-US" altLang="zh-CN" sz="4800" b="1" i="0" dirty="0">
                <a:solidFill>
                  <a:srgbClr val="FFFFFF"/>
                </a:solidFill>
                <a:latin typeface="Helvetica" pitchFamily="2" charset="0"/>
                <a:cs typeface="Helvetica" pitchFamily="2" charset="0"/>
              </a:rPr>
              <a:t>38</a:t>
            </a:r>
            <a:endParaRPr lang="en-US" altLang="zh-CN" sz="4800" b="1" i="0" dirty="0">
              <a:solidFill>
                <a:srgbClr val="FFFFFF"/>
              </a:solidFill>
              <a:latin typeface="Helvetica" pitchFamily="2" charset="0"/>
              <a:cs typeface="Helvetica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57616" y="0"/>
            <a:ext cx="3834384" cy="6804660"/>
          </a:xfrm>
          <a:custGeom>
            <a:avLst/>
            <a:gdLst>
              <a:gd name="connsiteX0" fmla="*/ 3834384 w 3834384"/>
              <a:gd name="connsiteY0" fmla="*/ 0 h 6804660"/>
              <a:gd name="connsiteX1" fmla="*/ 2003298 w 3834384"/>
              <a:gd name="connsiteY1" fmla="*/ 6804660 h 6804660"/>
              <a:gd name="connsiteX2" fmla="*/ 0 w 3834384"/>
              <a:gd name="connsiteY2" fmla="*/ 0 h 6804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834384" h="6804660">
                <a:moveTo>
                  <a:pt x="3834384" y="0"/>
                </a:moveTo>
                <a:lnTo>
                  <a:pt x="2003298" y="6804660"/>
                </a:lnTo>
                <a:lnTo>
                  <a:pt x="0" y="0"/>
                </a:lnTo>
                <a:close/>
              </a:path>
            </a:pathLst>
          </a:custGeom>
          <a:solidFill>
            <a:srgbClr val="D52A46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357616" y="0"/>
            <a:ext cx="3834384" cy="6804660"/>
          </a:xfrm>
          <a:custGeom>
            <a:avLst/>
            <a:gdLst>
              <a:gd name="connsiteX0" fmla="*/ 3834384 w 3834384"/>
              <a:gd name="connsiteY0" fmla="*/ 0 h 6804660"/>
              <a:gd name="connsiteX1" fmla="*/ 2003298 w 3834384"/>
              <a:gd name="connsiteY1" fmla="*/ 6804660 h 6804660"/>
              <a:gd name="connsiteX2" fmla="*/ 0 w 3834384"/>
              <a:gd name="connsiteY2" fmla="*/ 0 h 6804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834384" h="6804660">
                <a:moveTo>
                  <a:pt x="3834384" y="0"/>
                </a:moveTo>
                <a:lnTo>
                  <a:pt x="2003298" y="68046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2192" cap="flat">
            <a:solidFill>
              <a:srgbClr val="41709C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18872" y="207264"/>
            <a:ext cx="8244840" cy="6539484"/>
          </a:xfrm>
          <a:custGeom>
            <a:avLst/>
            <a:gdLst>
              <a:gd name="connsiteX0" fmla="*/ 0 w 8244840"/>
              <a:gd name="connsiteY0" fmla="*/ 6539484 h 6539484"/>
              <a:gd name="connsiteX1" fmla="*/ 8244840 w 8244840"/>
              <a:gd name="connsiteY1" fmla="*/ 6539484 h 6539484"/>
              <a:gd name="connsiteX2" fmla="*/ 8244840 w 8244840"/>
              <a:gd name="connsiteY2" fmla="*/ 0 h 6539484"/>
              <a:gd name="connsiteX3" fmla="*/ 0 w 8244840"/>
              <a:gd name="connsiteY3" fmla="*/ 0 h 65394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244840" h="6539484">
                <a:moveTo>
                  <a:pt x="0" y="6539484"/>
                </a:moveTo>
                <a:lnTo>
                  <a:pt x="8244840" y="6539484"/>
                </a:lnTo>
                <a:lnTo>
                  <a:pt x="8244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FEF">
              <a:alpha val="100000"/>
            </a:srgbClr>
          </a:solidFill>
          <a:ln w="12192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91005" y="5710480"/>
            <a:ext cx="5056987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0000"/>
                </a:solidFill>
                <a:latin typeface="Rockwell Extra Bold" pitchFamily="18" charset="0"/>
                <a:cs typeface="Rockwell Extra Bold" pitchFamily="18" charset="0"/>
              </a:rPr>
              <a:t>Kelengkapandankecukupanhukum</a:t>
            </a:r>
            <a:endParaRPr lang="en-US" altLang="zh-CN" sz="1800" b="1" i="0" dirty="0">
              <a:solidFill>
                <a:srgbClr val="FF0000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260604" y="367284"/>
            <a:ext cx="7961376" cy="5660136"/>
          </a:xfrm>
          <a:custGeom>
            <a:avLst/>
            <a:gdLst>
              <a:gd name="connsiteX0" fmla="*/ 0 w 7961376"/>
              <a:gd name="connsiteY0" fmla="*/ 5660136 h 5660136"/>
              <a:gd name="connsiteX1" fmla="*/ 7961376 w 7961376"/>
              <a:gd name="connsiteY1" fmla="*/ 5660136 h 5660136"/>
              <a:gd name="connsiteX2" fmla="*/ 7961376 w 7961376"/>
              <a:gd name="connsiteY2" fmla="*/ 0 h 5660136"/>
              <a:gd name="connsiteX3" fmla="*/ 0 w 7961376"/>
              <a:gd name="connsiteY3" fmla="*/ 0 h 5660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961376" h="5660136">
                <a:moveTo>
                  <a:pt x="0" y="5660136"/>
                </a:moveTo>
                <a:lnTo>
                  <a:pt x="7961376" y="5660136"/>
                </a:lnTo>
                <a:lnTo>
                  <a:pt x="7961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"/>
          <p:cNvSpPr txBox="1"/>
          <p:nvPr/>
        </p:nvSpPr>
        <p:spPr>
          <a:xfrm>
            <a:off x="1690751" y="5704138"/>
            <a:ext cx="515493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 err="1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Kelengkapan</a:t>
            </a:r>
            <a:r>
              <a:rPr lang="en-US" altLang="zh-CN" sz="1800" b="1" i="0" dirty="0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 </a:t>
            </a:r>
            <a:r>
              <a:rPr lang="en-US" altLang="zh-CN" sz="1800" b="1" i="0" dirty="0" err="1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dan</a:t>
            </a:r>
            <a:r>
              <a:rPr lang="en-US" altLang="zh-CN" sz="1800" b="1" i="0" dirty="0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 </a:t>
            </a:r>
            <a:r>
              <a:rPr lang="en-US" altLang="zh-CN" sz="1800" b="1" i="0" dirty="0" err="1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kecukupan</a:t>
            </a:r>
            <a:r>
              <a:rPr lang="en-US" altLang="zh-CN" sz="1800" b="1" i="0" dirty="0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 </a:t>
            </a:r>
            <a:r>
              <a:rPr lang="en-US" altLang="zh-CN" sz="1800" b="1" i="0" dirty="0" err="1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hukum</a:t>
            </a:r>
            <a:endParaRPr lang="en-US" altLang="zh-CN" sz="1800" b="1" i="0" dirty="0">
              <a:solidFill>
                <a:srgbClr val="000000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612648" y="606552"/>
            <a:ext cx="3099816" cy="1266444"/>
          </a:xfrm>
          <a:custGeom>
            <a:avLst/>
            <a:gdLst>
              <a:gd name="connsiteX0" fmla="*/ 0 w 3099816"/>
              <a:gd name="connsiteY0" fmla="*/ 633222 h 1266444"/>
              <a:gd name="connsiteX1" fmla="*/ 633222 w 3099816"/>
              <a:gd name="connsiteY1" fmla="*/ 0 h 1266444"/>
              <a:gd name="connsiteX2" fmla="*/ 2466594 w 3099816"/>
              <a:gd name="connsiteY2" fmla="*/ 0 h 1266444"/>
              <a:gd name="connsiteX3" fmla="*/ 3099816 w 3099816"/>
              <a:gd name="connsiteY3" fmla="*/ 633222 h 1266444"/>
              <a:gd name="connsiteX4" fmla="*/ 3099816 w 3099816"/>
              <a:gd name="connsiteY4" fmla="*/ 633222 h 1266444"/>
              <a:gd name="connsiteX5" fmla="*/ 2466594 w 3099816"/>
              <a:gd name="connsiteY5" fmla="*/ 1266444 h 1266444"/>
              <a:gd name="connsiteX6" fmla="*/ 633222 w 3099816"/>
              <a:gd name="connsiteY6" fmla="*/ 1266444 h 1266444"/>
              <a:gd name="connsiteX7" fmla="*/ 0 w 3099816"/>
              <a:gd name="connsiteY7" fmla="*/ 633222 h 1266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99816" h="1266444">
                <a:moveTo>
                  <a:pt x="0" y="633222"/>
                </a:moveTo>
                <a:cubicBezTo>
                  <a:pt x="0" y="283464"/>
                  <a:pt x="283502" y="0"/>
                  <a:pt x="633222" y="0"/>
                </a:cubicBezTo>
                <a:lnTo>
                  <a:pt x="2466594" y="0"/>
                </a:lnTo>
                <a:cubicBezTo>
                  <a:pt x="2816352" y="0"/>
                  <a:pt x="3099816" y="283464"/>
                  <a:pt x="3099816" y="633222"/>
                </a:cubicBezTo>
                <a:lnTo>
                  <a:pt x="3099816" y="633222"/>
                </a:lnTo>
                <a:cubicBezTo>
                  <a:pt x="3099816" y="982980"/>
                  <a:pt x="2816352" y="1266444"/>
                  <a:pt x="2466594" y="1266444"/>
                </a:cubicBezTo>
                <a:lnTo>
                  <a:pt x="633222" y="1266444"/>
                </a:lnTo>
                <a:cubicBezTo>
                  <a:pt x="283502" y="1266444"/>
                  <a:pt x="0" y="982980"/>
                  <a:pt x="0" y="633222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1292098" y="1140055"/>
            <a:ext cx="1870075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Penindakan 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4710684" y="617220"/>
            <a:ext cx="3101340" cy="1269492"/>
          </a:xfrm>
          <a:custGeom>
            <a:avLst/>
            <a:gdLst>
              <a:gd name="connsiteX0" fmla="*/ 0 w 3101340"/>
              <a:gd name="connsiteY0" fmla="*/ 634746 h 1269492"/>
              <a:gd name="connsiteX1" fmla="*/ 634746 w 3101340"/>
              <a:gd name="connsiteY1" fmla="*/ 0 h 1269492"/>
              <a:gd name="connsiteX2" fmla="*/ 2466594 w 3101340"/>
              <a:gd name="connsiteY2" fmla="*/ 0 h 1269492"/>
              <a:gd name="connsiteX3" fmla="*/ 3101340 w 3101340"/>
              <a:gd name="connsiteY3" fmla="*/ 634746 h 1269492"/>
              <a:gd name="connsiteX4" fmla="*/ 3101340 w 3101340"/>
              <a:gd name="connsiteY4" fmla="*/ 634746 h 1269492"/>
              <a:gd name="connsiteX5" fmla="*/ 2466594 w 3101340"/>
              <a:gd name="connsiteY5" fmla="*/ 1269492 h 1269492"/>
              <a:gd name="connsiteX6" fmla="*/ 634746 w 3101340"/>
              <a:gd name="connsiteY6" fmla="*/ 1269492 h 1269492"/>
              <a:gd name="connsiteX7" fmla="*/ 0 w 3101340"/>
              <a:gd name="connsiteY7" fmla="*/ 634746 h 12694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101340" h="1269492">
                <a:moveTo>
                  <a:pt x="0" y="634746"/>
                </a:moveTo>
                <a:cubicBezTo>
                  <a:pt x="0" y="284226"/>
                  <a:pt x="284226" y="0"/>
                  <a:pt x="634746" y="0"/>
                </a:cubicBezTo>
                <a:lnTo>
                  <a:pt x="2466594" y="0"/>
                </a:lnTo>
                <a:cubicBezTo>
                  <a:pt x="2817114" y="0"/>
                  <a:pt x="3101340" y="284226"/>
                  <a:pt x="3101340" y="634746"/>
                </a:cubicBezTo>
                <a:lnTo>
                  <a:pt x="3101340" y="634746"/>
                </a:lnTo>
                <a:cubicBezTo>
                  <a:pt x="3101340" y="985266"/>
                  <a:pt x="2817114" y="1269492"/>
                  <a:pt x="2466594" y="1269492"/>
                </a:cubicBezTo>
                <a:lnTo>
                  <a:pt x="634746" y="1269492"/>
                </a:lnTo>
                <a:cubicBezTo>
                  <a:pt x="284226" y="1269492"/>
                  <a:pt x="0" y="985266"/>
                  <a:pt x="0" y="634746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"/>
          <p:cNvSpPr txBox="1"/>
          <p:nvPr/>
        </p:nvSpPr>
        <p:spPr>
          <a:xfrm>
            <a:off x="5289169" y="1151866"/>
            <a:ext cx="2070329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Takut Korupsi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612648" y="2331720"/>
            <a:ext cx="3099816" cy="1266444"/>
          </a:xfrm>
          <a:custGeom>
            <a:avLst/>
            <a:gdLst>
              <a:gd name="connsiteX0" fmla="*/ 0 w 3099816"/>
              <a:gd name="connsiteY0" fmla="*/ 633222 h 1266444"/>
              <a:gd name="connsiteX1" fmla="*/ 633222 w 3099816"/>
              <a:gd name="connsiteY1" fmla="*/ 0 h 1266444"/>
              <a:gd name="connsiteX2" fmla="*/ 2466594 w 3099816"/>
              <a:gd name="connsiteY2" fmla="*/ 0 h 1266444"/>
              <a:gd name="connsiteX3" fmla="*/ 3099816 w 3099816"/>
              <a:gd name="connsiteY3" fmla="*/ 633222 h 1266444"/>
              <a:gd name="connsiteX4" fmla="*/ 3099816 w 3099816"/>
              <a:gd name="connsiteY4" fmla="*/ 633222 h 1266444"/>
              <a:gd name="connsiteX5" fmla="*/ 2466594 w 3099816"/>
              <a:gd name="connsiteY5" fmla="*/ 1266444 h 1266444"/>
              <a:gd name="connsiteX6" fmla="*/ 633222 w 3099816"/>
              <a:gd name="connsiteY6" fmla="*/ 1266444 h 1266444"/>
              <a:gd name="connsiteX7" fmla="*/ 0 w 3099816"/>
              <a:gd name="connsiteY7" fmla="*/ 633222 h 1266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99816" h="1266444">
                <a:moveTo>
                  <a:pt x="0" y="633222"/>
                </a:moveTo>
                <a:cubicBezTo>
                  <a:pt x="0" y="283464"/>
                  <a:pt x="283502" y="0"/>
                  <a:pt x="633222" y="0"/>
                </a:cubicBezTo>
                <a:lnTo>
                  <a:pt x="2466594" y="0"/>
                </a:lnTo>
                <a:cubicBezTo>
                  <a:pt x="2816352" y="0"/>
                  <a:pt x="3099816" y="283464"/>
                  <a:pt x="3099816" y="633222"/>
                </a:cubicBezTo>
                <a:lnTo>
                  <a:pt x="3099816" y="633222"/>
                </a:lnTo>
                <a:cubicBezTo>
                  <a:pt x="3099816" y="982980"/>
                  <a:pt x="2816352" y="1266444"/>
                  <a:pt x="2466594" y="1266444"/>
                </a:cubicBezTo>
                <a:lnTo>
                  <a:pt x="633222" y="1266444"/>
                </a:lnTo>
                <a:cubicBezTo>
                  <a:pt x="283502" y="1266444"/>
                  <a:pt x="0" y="982980"/>
                  <a:pt x="0" y="633222"/>
                </a:cubicBezTo>
                <a:close/>
              </a:path>
            </a:pathLst>
          </a:custGeom>
          <a:solidFill>
            <a:srgbClr val="00AF5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"/>
          <p:cNvSpPr txBox="1"/>
          <p:nvPr/>
        </p:nvSpPr>
        <p:spPr>
          <a:xfrm>
            <a:off x="1266139" y="2866112"/>
            <a:ext cx="1863217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Pencegahan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1027" name="Picture 3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07636" y="2339340"/>
            <a:ext cx="3106674" cy="1273302"/>
          </a:xfrm>
          <a:prstGeom prst="rect">
            <a:avLst/>
          </a:prstGeom>
          <a:noFill/>
        </p:spPr>
      </p:pic>
      <p:sp>
        <p:nvSpPr>
          <p:cNvPr id="15" name="TextBox 1"/>
          <p:cNvSpPr txBox="1"/>
          <p:nvPr/>
        </p:nvSpPr>
        <p:spPr>
          <a:xfrm>
            <a:off x="4967986" y="2877415"/>
            <a:ext cx="261924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 err="1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Tidak</a:t>
            </a: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 </a:t>
            </a:r>
            <a:r>
              <a:rPr lang="en-US" altLang="zh-CN" sz="1800" b="1" i="0" dirty="0" err="1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Bisa</a:t>
            </a: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 </a:t>
            </a:r>
            <a:r>
              <a:rPr lang="en-US" altLang="zh-CN" sz="1800" b="1" i="0" dirty="0" err="1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Korupsi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16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076" y="3898392"/>
            <a:ext cx="3106674" cy="1273302"/>
          </a:xfrm>
          <a:prstGeom prst="rect">
            <a:avLst/>
          </a:prstGeom>
          <a:noFill/>
        </p:spPr>
      </p:pic>
      <p:sp>
        <p:nvSpPr>
          <p:cNvPr id="17" name="TextBox 1"/>
          <p:cNvSpPr txBox="1"/>
          <p:nvPr/>
        </p:nvSpPr>
        <p:spPr>
          <a:xfrm>
            <a:off x="1202741" y="4162655"/>
            <a:ext cx="1867563" cy="8246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Pendidikan &amp;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  <a:p>
            <a:pPr marL="138430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Peranserta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  <a:p>
            <a:pPr marL="144780">
              <a:lnSpc>
                <a:spcPts val="216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Masyarakat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18" name="Picture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7636" y="3910584"/>
            <a:ext cx="3106674" cy="127177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9" name="TextBox 1"/>
          <p:cNvSpPr txBox="1"/>
          <p:nvPr/>
        </p:nvSpPr>
        <p:spPr>
          <a:xfrm>
            <a:off x="4914646" y="4448659"/>
            <a:ext cx="272504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 err="1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Tidak</a:t>
            </a: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 </a:t>
            </a:r>
            <a:r>
              <a:rPr lang="en-US" altLang="zh-CN" sz="1800" b="1" i="0" dirty="0" err="1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ingin</a:t>
            </a: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 </a:t>
            </a:r>
            <a:r>
              <a:rPr lang="en-US" altLang="zh-CN" sz="1800" b="1" i="0" dirty="0" err="1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korupsi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20" name="Picture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9416" y="909815"/>
            <a:ext cx="1343406" cy="685051"/>
          </a:xfrm>
          <a:prstGeom prst="rect">
            <a:avLst/>
          </a:prstGeom>
          <a:noFill/>
        </p:spPr>
      </p:pic>
      <p:pic>
        <p:nvPicPr>
          <p:cNvPr id="21" name="Picture 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9416" y="4218419"/>
            <a:ext cx="1341882" cy="683527"/>
          </a:xfrm>
          <a:prstGeom prst="rect">
            <a:avLst/>
          </a:prstGeom>
          <a:noFill/>
        </p:spPr>
      </p:pic>
      <p:pic>
        <p:nvPicPr>
          <p:cNvPr id="22" name="Picture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9416" y="2647188"/>
            <a:ext cx="1341882" cy="683514"/>
          </a:xfrm>
          <a:prstGeom prst="rect">
            <a:avLst/>
          </a:prstGeom>
          <a:noFill/>
        </p:spPr>
      </p:pic>
      <p:sp>
        <p:nvSpPr>
          <p:cNvPr id="23" name="TextBox 1"/>
          <p:cNvSpPr txBox="1"/>
          <p:nvPr/>
        </p:nvSpPr>
        <p:spPr>
          <a:xfrm>
            <a:off x="258775" y="6303015"/>
            <a:ext cx="7964232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5"/>
              </a:lnSpc>
            </a:pPr>
            <a:r>
              <a:rPr lang="en-US" altLang="zh-CN" sz="3205" b="1" i="0" dirty="0" err="1">
                <a:solidFill>
                  <a:srgbClr val="FF0000"/>
                </a:solidFill>
                <a:latin typeface="Rockwell Extra Bold" pitchFamily="18" charset="0"/>
                <a:cs typeface="Rockwell Extra Bold" pitchFamily="18" charset="0"/>
              </a:rPr>
              <a:t>Komitmen</a:t>
            </a:r>
            <a:r>
              <a:rPr lang="en-US" altLang="zh-CN" sz="3205" b="1" i="0" dirty="0">
                <a:solidFill>
                  <a:srgbClr val="FF0000"/>
                </a:solidFill>
                <a:latin typeface="Rockwell Extra Bold" pitchFamily="18" charset="0"/>
                <a:cs typeface="Rockwell Extra Bold" pitchFamily="18" charset="0"/>
              </a:rPr>
              <a:t> </a:t>
            </a:r>
            <a:r>
              <a:rPr lang="en-US" altLang="zh-CN" sz="3205" b="1" i="0" dirty="0" err="1">
                <a:solidFill>
                  <a:srgbClr val="FF0000"/>
                </a:solidFill>
                <a:latin typeface="Rockwell Extra Bold" pitchFamily="18" charset="0"/>
                <a:cs typeface="Rockwell Extra Bold" pitchFamily="18" charset="0"/>
              </a:rPr>
              <a:t>Politik</a:t>
            </a:r>
            <a:r>
              <a:rPr lang="en-US" altLang="zh-CN" sz="3205" b="1" i="0" dirty="0">
                <a:solidFill>
                  <a:srgbClr val="FF0000"/>
                </a:solidFill>
                <a:latin typeface="Rockwell Extra Bold" pitchFamily="18" charset="0"/>
                <a:cs typeface="Rockwell Extra Bold" pitchFamily="18" charset="0"/>
              </a:rPr>
              <a:t> </a:t>
            </a:r>
            <a:r>
              <a:rPr lang="en-US" altLang="zh-CN" sz="3205" b="1" i="0" dirty="0" err="1">
                <a:solidFill>
                  <a:srgbClr val="FF0000"/>
                </a:solidFill>
                <a:latin typeface="Rockwell Extra Bold" pitchFamily="18" charset="0"/>
                <a:cs typeface="Rockwell Extra Bold" pitchFamily="18" charset="0"/>
              </a:rPr>
              <a:t>dan</a:t>
            </a:r>
            <a:r>
              <a:rPr lang="en-US" altLang="zh-CN" sz="3205" b="1" i="0" dirty="0">
                <a:solidFill>
                  <a:srgbClr val="FF0000"/>
                </a:solidFill>
                <a:latin typeface="Rockwell Extra Bold" pitchFamily="18" charset="0"/>
                <a:cs typeface="Rockwell Extra Bold" pitchFamily="18" charset="0"/>
              </a:rPr>
              <a:t> </a:t>
            </a:r>
            <a:r>
              <a:rPr lang="en-US" altLang="zh-CN" sz="3205" b="1" i="0" dirty="0" err="1">
                <a:solidFill>
                  <a:srgbClr val="FF0000"/>
                </a:solidFill>
                <a:latin typeface="Rockwell Extra Bold" pitchFamily="18" charset="0"/>
                <a:cs typeface="Rockwell Extra Bold" pitchFamily="18" charset="0"/>
              </a:rPr>
              <a:t>Pimpinan</a:t>
            </a:r>
            <a:endParaRPr lang="en-US" altLang="zh-CN" sz="3205" b="1" i="0" dirty="0">
              <a:solidFill>
                <a:srgbClr val="FF0000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24" name="Picture 3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076" y="603504"/>
            <a:ext cx="3106674" cy="1273302"/>
          </a:xfrm>
          <a:prstGeom prst="rect">
            <a:avLst/>
          </a:prstGeom>
          <a:noFill/>
        </p:spPr>
      </p:pic>
      <p:sp>
        <p:nvSpPr>
          <p:cNvPr id="25" name="TextBox 1"/>
          <p:cNvSpPr txBox="1"/>
          <p:nvPr/>
        </p:nvSpPr>
        <p:spPr>
          <a:xfrm>
            <a:off x="1291082" y="1141333"/>
            <a:ext cx="1815173" cy="2289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Penindakan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26" name="Picture 3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07636" y="615696"/>
            <a:ext cx="3106674" cy="1273302"/>
          </a:xfrm>
          <a:prstGeom prst="rect">
            <a:avLst/>
          </a:prstGeom>
          <a:noFill/>
        </p:spPr>
      </p:pic>
      <p:sp>
        <p:nvSpPr>
          <p:cNvPr id="27" name="TextBox 1"/>
          <p:cNvSpPr txBox="1"/>
          <p:nvPr/>
        </p:nvSpPr>
        <p:spPr>
          <a:xfrm>
            <a:off x="5289804" y="1153390"/>
            <a:ext cx="2070329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Takut Korupsi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28" name="Picture 3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8076" y="2328672"/>
            <a:ext cx="3106674" cy="1273302"/>
          </a:xfrm>
          <a:prstGeom prst="rect">
            <a:avLst/>
          </a:prstGeom>
          <a:noFill/>
        </p:spPr>
      </p:pic>
      <p:sp>
        <p:nvSpPr>
          <p:cNvPr id="29" name="TextBox 1"/>
          <p:cNvSpPr txBox="1"/>
          <p:nvPr/>
        </p:nvSpPr>
        <p:spPr>
          <a:xfrm>
            <a:off x="1265225" y="2866747"/>
            <a:ext cx="1863217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Pencegahan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30" name="Picture 3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105900" y="259080"/>
            <a:ext cx="2443734" cy="1273302"/>
          </a:xfrm>
          <a:prstGeom prst="rect">
            <a:avLst/>
          </a:prstGeom>
          <a:noFill/>
        </p:spPr>
      </p:pic>
      <p:sp>
        <p:nvSpPr>
          <p:cNvPr id="31" name="TextBox 1"/>
          <p:cNvSpPr txBox="1"/>
          <p:nvPr/>
        </p:nvSpPr>
        <p:spPr>
          <a:xfrm>
            <a:off x="9724138" y="659995"/>
            <a:ext cx="1405331" cy="2409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95"/>
              </a:lnSpc>
            </a:pPr>
            <a:r>
              <a:rPr lang="en-US" altLang="zh-CN" sz="1800" b="1" i="1" dirty="0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Attention</a:t>
            </a:r>
            <a:endParaRPr lang="en-US" altLang="zh-CN" sz="1800" b="1" i="1" dirty="0">
              <a:solidFill>
                <a:srgbClr val="000000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9396095" y="934315"/>
            <a:ext cx="199169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0000"/>
                </a:solidFill>
                <a:latin typeface="Rockwell Extra Bold" pitchFamily="18" charset="0"/>
                <a:cs typeface="Rockwell Extra Bold" pitchFamily="18" charset="0"/>
              </a:rPr>
              <a:t>Pengetahuan</a:t>
            </a:r>
            <a:endParaRPr lang="en-US" altLang="zh-CN" sz="1800" b="1" i="0" dirty="0">
              <a:solidFill>
                <a:srgbClr val="FF0000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33" name="Picture 3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105900" y="1985772"/>
            <a:ext cx="2443734" cy="1271778"/>
          </a:xfrm>
          <a:prstGeom prst="rect">
            <a:avLst/>
          </a:prstGeom>
          <a:noFill/>
        </p:spPr>
      </p:pic>
      <p:sp>
        <p:nvSpPr>
          <p:cNvPr id="34" name="TextBox 1"/>
          <p:cNvSpPr txBox="1"/>
          <p:nvPr/>
        </p:nvSpPr>
        <p:spPr>
          <a:xfrm>
            <a:off x="9820867" y="2385425"/>
            <a:ext cx="1209491" cy="2412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CN" sz="1800" b="1" i="1" dirty="0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Interest</a:t>
            </a:r>
            <a:endParaRPr lang="en-US" altLang="zh-CN" sz="1800" b="1" i="1" dirty="0">
              <a:solidFill>
                <a:srgbClr val="000000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9770110" y="2660372"/>
            <a:ext cx="124394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3D8752"/>
                </a:solidFill>
                <a:latin typeface="Rockwell Extra Bold" pitchFamily="18" charset="0"/>
                <a:cs typeface="Rockwell Extra Bold" pitchFamily="18" charset="0"/>
              </a:rPr>
              <a:t>Tertarik</a:t>
            </a:r>
            <a:endParaRPr lang="en-US" altLang="zh-CN" sz="1800" b="1" i="0" dirty="0">
              <a:solidFill>
                <a:srgbClr val="3D8752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36" name="Picture 3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9086088" y="3639312"/>
            <a:ext cx="2443734" cy="1273302"/>
          </a:xfrm>
          <a:prstGeom prst="rect">
            <a:avLst/>
          </a:prstGeom>
          <a:noFill/>
        </p:spPr>
      </p:pic>
      <p:sp>
        <p:nvSpPr>
          <p:cNvPr id="37" name="TextBox 1"/>
          <p:cNvSpPr txBox="1"/>
          <p:nvPr/>
        </p:nvSpPr>
        <p:spPr>
          <a:xfrm>
            <a:off x="9903417" y="4039981"/>
            <a:ext cx="1004621" cy="2412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CN" sz="1800" b="1" i="1" dirty="0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Desire</a:t>
            </a:r>
            <a:endParaRPr lang="en-US" altLang="zh-CN" sz="1800" b="1" i="1" dirty="0">
              <a:solidFill>
                <a:srgbClr val="000000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9413748" y="4314801"/>
            <a:ext cx="1860702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Pembiasaan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39" name="Picture 3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139428" y="5274577"/>
            <a:ext cx="2443734" cy="1273302"/>
          </a:xfrm>
          <a:prstGeom prst="rect">
            <a:avLst/>
          </a:prstGeom>
          <a:noFill/>
        </p:spPr>
      </p:pic>
      <p:sp>
        <p:nvSpPr>
          <p:cNvPr id="40" name="TextBox 1"/>
          <p:cNvSpPr txBox="1"/>
          <p:nvPr/>
        </p:nvSpPr>
        <p:spPr>
          <a:xfrm>
            <a:off x="9982837" y="5676647"/>
            <a:ext cx="1010310" cy="2409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95"/>
              </a:lnSpc>
            </a:pPr>
            <a:r>
              <a:rPr lang="en-US" altLang="zh-CN" sz="1800" b="1" i="1" dirty="0">
                <a:solidFill>
                  <a:srgbClr val="000000"/>
                </a:solidFill>
                <a:latin typeface="Rockwell Extra Bold" pitchFamily="18" charset="0"/>
                <a:cs typeface="Rockwell Extra Bold" pitchFamily="18" charset="0"/>
              </a:rPr>
              <a:t>Action</a:t>
            </a:r>
            <a:endParaRPr lang="en-US" altLang="zh-CN" sz="1800" b="1" i="1" dirty="0">
              <a:solidFill>
                <a:srgbClr val="000000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9400286" y="5950967"/>
            <a:ext cx="2055927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i="0" dirty="0">
                <a:solidFill>
                  <a:srgbClr val="FFFFFF"/>
                </a:solidFill>
                <a:latin typeface="Rockwell Extra Bold" pitchFamily="18" charset="0"/>
                <a:cs typeface="Rockwell Extra Bold" pitchFamily="18" charset="0"/>
              </a:rPr>
              <a:t>Berkeyakinan</a:t>
            </a:r>
            <a:endParaRPr lang="en-US" altLang="zh-CN" sz="1800" b="1" i="0" dirty="0">
              <a:solidFill>
                <a:srgbClr val="FFFFFF"/>
              </a:solidFill>
              <a:latin typeface="Rockwell Extra Bold" pitchFamily="18" charset="0"/>
              <a:cs typeface="Rockwell Extra Bold" pitchFamily="18" charset="0"/>
            </a:endParaRPr>
          </a:p>
        </p:txBody>
      </p:sp>
      <p:pic>
        <p:nvPicPr>
          <p:cNvPr id="42" name="Picture 3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9985248" y="1540764"/>
            <a:ext cx="685051" cy="761238"/>
          </a:xfrm>
          <a:prstGeom prst="rect">
            <a:avLst/>
          </a:prstGeom>
          <a:noFill/>
        </p:spPr>
      </p:pic>
      <p:pic>
        <p:nvPicPr>
          <p:cNvPr id="43" name="Picture 3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008108" y="3188208"/>
            <a:ext cx="683514" cy="759714"/>
          </a:xfrm>
          <a:prstGeom prst="rect">
            <a:avLst/>
          </a:prstGeom>
          <a:noFill/>
        </p:spPr>
      </p:pic>
      <p:pic>
        <p:nvPicPr>
          <p:cNvPr id="44" name="Picture 3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026396" y="4875276"/>
            <a:ext cx="685051" cy="759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39675" y="501190"/>
            <a:ext cx="7292414" cy="431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d-ID" dirty="0">
                <a:latin typeface="Verdana" panose="020B0604030504040204" charset="0"/>
                <a:cs typeface="Arial Unicode MS" panose="020B0604020202020204" charset="-122"/>
              </a:rPr>
              <a:t>Doa Sesudah Belajar</a:t>
            </a:r>
            <a:endParaRPr lang="id-ID" dirty="0">
              <a:latin typeface="Verdana" panose="020B0604030504040204" charset="0"/>
              <a:cs typeface="Arial Unicode MS" panose="020B0604020202020204" charset="-122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34965" y="2255914"/>
            <a:ext cx="8464671" cy="3916286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ar-AE" b="1" dirty="0">
                <a:latin typeface="Arial" panose="020B0704020202020204" pitchFamily="34" charset="0"/>
                <a:cs typeface="Arial Unicode MS" panose="020B0604020202020204" charset="-122"/>
              </a:rPr>
              <a:t>بِسْمِ اللَّهِ الرَّحْمَنِ الرَّحِيمِ</a:t>
            </a:r>
            <a:endParaRPr lang="id-ID" b="1" dirty="0">
              <a:latin typeface="Arial" panose="020B0704020202020204" pitchFamily="34" charset="0"/>
              <a:cs typeface="Arial Unicode MS" panose="020B0604020202020204" charset="-122"/>
            </a:endParaRPr>
          </a:p>
          <a:p>
            <a:pPr algn="ctr" eaLnBrk="1" hangingPunct="1">
              <a:defRPr/>
            </a:pPr>
            <a:endParaRPr lang="ar-AE" b="1" dirty="0">
              <a:latin typeface="Arial" panose="020B0704020202020204" pitchFamily="34" charset="0"/>
              <a:cs typeface="Arial Unicode MS" panose="020B0604020202020204" charset="-122"/>
            </a:endParaRPr>
          </a:p>
          <a:p>
            <a:pPr algn="ctr" eaLnBrk="1" hangingPunct="1">
              <a:lnSpc>
                <a:spcPct val="160000"/>
              </a:lnSpc>
              <a:buFontTx/>
              <a:buNone/>
              <a:defRPr/>
            </a:pPr>
            <a:r>
              <a:rPr lang="ar-AE" b="1" dirty="0">
                <a:latin typeface="Arial" panose="020B0704020202020204" pitchFamily="34" charset="0"/>
                <a:cs typeface="Arial Unicode MS" panose="020B0604020202020204" charset="-122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id-ID" b="1" dirty="0">
              <a:latin typeface="Arial" panose="020B0704020202020204" pitchFamily="34" charset="0"/>
              <a:cs typeface="Arial Unicode MS" panose="020B0604020202020204" charset="-122"/>
            </a:endParaRPr>
          </a:p>
          <a:p>
            <a:pPr algn="ctr" eaLnBrk="1" hangingPunct="1">
              <a:defRPr/>
            </a:pPr>
            <a:endParaRPr lang="id-ID" sz="2000" b="1" dirty="0">
              <a:latin typeface="Arial" panose="020B0704020202020204" pitchFamily="34" charset="0"/>
              <a:cs typeface="Arial Unicode MS" panose="020B0604020202020204" charset="-122"/>
            </a:endParaRPr>
          </a:p>
          <a:p>
            <a:pPr algn="ctr" eaLnBrk="1" hangingPunct="1">
              <a:defRPr/>
            </a:pPr>
            <a:endParaRPr lang="ar-AE" sz="2000" b="1" dirty="0">
              <a:latin typeface="Arial" panose="020B0704020202020204" pitchFamily="34" charset="0"/>
              <a:cs typeface="Arial Unicode MS" panose="020B0604020202020204" charset="-122"/>
            </a:endParaRPr>
          </a:p>
          <a:p>
            <a:pPr marL="0" indent="0" algn="ctr">
              <a:buNone/>
              <a:defRPr/>
            </a:pPr>
            <a:endParaRPr lang="id-ID" dirty="0">
              <a:latin typeface="Times"/>
              <a:cs typeface="Times"/>
            </a:endParaRPr>
          </a:p>
          <a:p>
            <a:pPr marL="0" indent="0" algn="ctr">
              <a:buNone/>
              <a:defRPr/>
            </a:pPr>
            <a:r>
              <a:rPr lang="id-ID" dirty="0">
                <a:latin typeface="Times"/>
                <a:cs typeface="Times"/>
              </a:rPr>
              <a:t>Ya Alloh Tunjukkanlah kepada kami kebenaran </a:t>
            </a:r>
            <a:endParaRPr lang="id-ID" dirty="0">
              <a:latin typeface="Times"/>
              <a:cs typeface="Times"/>
            </a:endParaRPr>
          </a:p>
          <a:p>
            <a:pPr marL="0" indent="0" algn="ctr">
              <a:buNone/>
              <a:defRPr/>
            </a:pPr>
            <a:r>
              <a:rPr lang="id-ID" dirty="0">
                <a:latin typeface="Times"/>
                <a:cs typeface="Times"/>
              </a:rPr>
              <a:t>sehinggga kami dapat mengikutinya </a:t>
            </a:r>
            <a:endParaRPr lang="id-ID" dirty="0">
              <a:latin typeface="Times"/>
              <a:cs typeface="Times"/>
            </a:endParaRPr>
          </a:p>
          <a:p>
            <a:pPr marL="0" indent="0" algn="ctr">
              <a:buNone/>
              <a:defRPr/>
            </a:pPr>
            <a:r>
              <a:rPr lang="id-ID" dirty="0">
                <a:latin typeface="Times"/>
                <a:cs typeface="Times"/>
              </a:rPr>
              <a:t>dan tunjukkanlah kepada kami kejelekan </a:t>
            </a:r>
            <a:endParaRPr lang="id-ID" dirty="0">
              <a:latin typeface="Times"/>
              <a:cs typeface="Times"/>
            </a:endParaRPr>
          </a:p>
          <a:p>
            <a:pPr marL="0" indent="0" algn="ctr">
              <a:buNone/>
              <a:defRPr/>
            </a:pPr>
            <a:r>
              <a:rPr lang="id-ID" dirty="0">
                <a:latin typeface="Times"/>
                <a:cs typeface="Times"/>
              </a:rPr>
              <a:t>sehingga kami dapat menjauhinya</a:t>
            </a:r>
            <a:endParaRPr lang="id-ID" dirty="0">
              <a:latin typeface="Times"/>
              <a:cs typeface="Times"/>
            </a:endParaRPr>
          </a:p>
          <a:p>
            <a:pPr eaLnBrk="1" hangingPunct="1">
              <a:defRPr/>
            </a:pPr>
            <a:endParaRPr lang="id-ID" dirty="0">
              <a:latin typeface="Arial" panose="020B0704020202020204" pitchFamily="34" charset="0"/>
              <a:cs typeface="Arial Unicode MS" panose="020B0604020202020204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378641" y="6636834"/>
            <a:ext cx="21035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42442" y="700912"/>
            <a:ext cx="7216156" cy="5074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95"/>
              </a:lnSpc>
            </a:pPr>
            <a:r>
              <a:rPr lang="en-US" altLang="zh-CN" sz="3995" b="0" i="0" dirty="0">
                <a:solidFill>
                  <a:srgbClr val="000000"/>
                </a:solidFill>
                <a:latin typeface="Gill Sans MT" pitchFamily="18" charset="0"/>
                <a:cs typeface="Gill Sans MT" pitchFamily="18" charset="0"/>
              </a:rPr>
              <a:t>LANGKAH IMPLEMENTASI PAK </a:t>
            </a:r>
            <a:endParaRPr lang="en-US" altLang="zh-CN" sz="3995" b="0" i="0" dirty="0">
              <a:solidFill>
                <a:srgbClr val="000000"/>
              </a:solidFill>
              <a:latin typeface="Gill Sans MT" pitchFamily="18" charset="0"/>
              <a:cs typeface="Gill Sans MT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9010142" y="3079496"/>
            <a:ext cx="2837062" cy="12087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US" altLang="zh-CN" sz="2795" b="1" i="0" dirty="0">
                <a:solidFill>
                  <a:srgbClr val="41584F"/>
                </a:solidFill>
                <a:latin typeface="Calibri" pitchFamily="18" charset="0"/>
                <a:cs typeface="Calibri" pitchFamily="18" charset="0"/>
              </a:rPr>
              <a:t>PENGEMBANGAN </a:t>
            </a:r>
            <a:endParaRPr lang="en-US" altLang="zh-CN" sz="2795" b="1" i="0" dirty="0">
              <a:solidFill>
                <a:srgbClr val="41584F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360"/>
              </a:lnSpc>
            </a:pPr>
            <a:r>
              <a:rPr lang="en-US" altLang="zh-CN" sz="2800" b="1" i="0" dirty="0">
                <a:solidFill>
                  <a:srgbClr val="41584F"/>
                </a:solidFill>
                <a:latin typeface="Calibri" pitchFamily="18" charset="0"/>
                <a:cs typeface="Calibri" pitchFamily="18" charset="0"/>
              </a:rPr>
              <a:t>MATERI DAN </a:t>
            </a:r>
            <a:endParaRPr lang="en-US" altLang="zh-CN" sz="2800" b="1" i="0" dirty="0">
              <a:solidFill>
                <a:srgbClr val="41584F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360"/>
              </a:lnSpc>
            </a:pPr>
            <a:r>
              <a:rPr lang="en-US" altLang="zh-CN" sz="2795" b="1" i="0" dirty="0">
                <a:solidFill>
                  <a:srgbClr val="41584F"/>
                </a:solidFill>
                <a:latin typeface="Calibri" pitchFamily="18" charset="0"/>
                <a:cs typeface="Calibri" pitchFamily="18" charset="0"/>
              </a:rPr>
              <a:t>KURIKULUM</a:t>
            </a:r>
            <a:endParaRPr lang="en-US" altLang="zh-CN" sz="2795" b="1" i="0" dirty="0">
              <a:solidFill>
                <a:srgbClr val="41584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548384" y="5528920"/>
            <a:ext cx="2748051" cy="3553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 i="0" dirty="0">
                <a:solidFill>
                  <a:srgbClr val="8F0000"/>
                </a:solidFill>
                <a:latin typeface="Calibri" pitchFamily="18" charset="0"/>
                <a:cs typeface="Calibri" pitchFamily="18" charset="0"/>
              </a:rPr>
              <a:t>PENDAMPINGAN </a:t>
            </a:r>
            <a:endParaRPr lang="en-US" altLang="zh-CN" sz="2800" b="1" i="0" dirty="0">
              <a:solidFill>
                <a:srgbClr val="8F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528572" y="5956173"/>
            <a:ext cx="2832446" cy="3550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US" altLang="zh-CN" sz="2795" b="1" i="0" dirty="0">
                <a:solidFill>
                  <a:srgbClr val="8F0000"/>
                </a:solidFill>
                <a:latin typeface="Calibri" pitchFamily="18" charset="0"/>
                <a:cs typeface="Calibri" pitchFamily="18" charset="0"/>
              </a:rPr>
              <a:t>DAN KONSULTASI </a:t>
            </a:r>
            <a:endParaRPr lang="en-US" altLang="zh-CN" sz="2795" b="1" i="0" dirty="0">
              <a:solidFill>
                <a:srgbClr val="8F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73391" y="1685036"/>
            <a:ext cx="2521385" cy="7818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US" altLang="zh-CN" sz="2795" b="1" i="0" dirty="0">
                <a:solidFill>
                  <a:srgbClr val="454325"/>
                </a:solidFill>
                <a:latin typeface="Calibri" pitchFamily="18" charset="0"/>
                <a:cs typeface="Calibri" pitchFamily="18" charset="0"/>
              </a:rPr>
              <a:t>ADVOKASI DAN </a:t>
            </a:r>
            <a:endParaRPr lang="en-US" altLang="zh-CN" sz="2795" b="1" i="0" dirty="0">
              <a:solidFill>
                <a:srgbClr val="454325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360"/>
              </a:lnSpc>
            </a:pPr>
            <a:r>
              <a:rPr lang="en-US" altLang="zh-CN" sz="2800" b="1" i="0" dirty="0">
                <a:solidFill>
                  <a:srgbClr val="454325"/>
                </a:solidFill>
                <a:latin typeface="Calibri" pitchFamily="18" charset="0"/>
                <a:cs typeface="Calibri" pitchFamily="18" charset="0"/>
              </a:rPr>
              <a:t>REGULASI</a:t>
            </a:r>
            <a:endParaRPr lang="en-US" altLang="zh-CN" sz="2800" b="1" i="0" dirty="0">
              <a:solidFill>
                <a:srgbClr val="45432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4529328" y="1589500"/>
            <a:ext cx="2522220" cy="1831880"/>
          </a:xfrm>
          <a:custGeom>
            <a:avLst/>
            <a:gdLst>
              <a:gd name="connsiteX0" fmla="*/ 1948053 w 2522220"/>
              <a:gd name="connsiteY0" fmla="*/ 1455960 h 1831880"/>
              <a:gd name="connsiteX1" fmla="*/ 1558417 w 2522220"/>
              <a:gd name="connsiteY1" fmla="*/ 1168813 h 1831880"/>
              <a:gd name="connsiteX2" fmla="*/ 649351 w 2522220"/>
              <a:gd name="connsiteY2" fmla="*/ 1831880 h 1831880"/>
              <a:gd name="connsiteX3" fmla="*/ 649351 w 2522220"/>
              <a:gd name="connsiteY3" fmla="*/ 1831880 h 1831880"/>
              <a:gd name="connsiteX4" fmla="*/ 628904 w 2522220"/>
              <a:gd name="connsiteY4" fmla="*/ 1230408 h 1831880"/>
              <a:gd name="connsiteX5" fmla="*/ 628904 w 2522220"/>
              <a:gd name="connsiteY5" fmla="*/ 1189387 h 1831880"/>
              <a:gd name="connsiteX6" fmla="*/ 587883 w 2522220"/>
              <a:gd name="connsiteY6" fmla="*/ 1182529 h 1831880"/>
              <a:gd name="connsiteX7" fmla="*/ 0 w 2522220"/>
              <a:gd name="connsiteY7" fmla="*/ 1080040 h 1831880"/>
              <a:gd name="connsiteX8" fmla="*/ 0 w 2522220"/>
              <a:gd name="connsiteY8" fmla="*/ 1080040 h 1831880"/>
              <a:gd name="connsiteX9" fmla="*/ 300736 w 2522220"/>
              <a:gd name="connsiteY9" fmla="*/ 861219 h 1831880"/>
              <a:gd name="connsiteX10" fmla="*/ 1435354 w 2522220"/>
              <a:gd name="connsiteY10" fmla="*/ 41053 h 1831880"/>
              <a:gd name="connsiteX11" fmla="*/ 1681480 w 2522220"/>
              <a:gd name="connsiteY11" fmla="*/ 41053 h 1831880"/>
              <a:gd name="connsiteX12" fmla="*/ 2412873 w 2522220"/>
              <a:gd name="connsiteY12" fmla="*/ 574199 h 1831880"/>
              <a:gd name="connsiteX13" fmla="*/ 2522220 w 2522220"/>
              <a:gd name="connsiteY13" fmla="*/ 1230408 h 1831880"/>
              <a:gd name="connsiteX14" fmla="*/ 1948053 w 2522220"/>
              <a:gd name="connsiteY14" fmla="*/ 1455960 h 1831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22220" h="1831880">
                <a:moveTo>
                  <a:pt x="1948053" y="1455960"/>
                </a:moveTo>
                <a:lnTo>
                  <a:pt x="1558417" y="1168813"/>
                </a:lnTo>
                <a:lnTo>
                  <a:pt x="649351" y="1831880"/>
                </a:lnTo>
                <a:lnTo>
                  <a:pt x="649351" y="1831880"/>
                </a:lnTo>
                <a:lnTo>
                  <a:pt x="628904" y="1230408"/>
                </a:lnTo>
                <a:lnTo>
                  <a:pt x="628904" y="1189387"/>
                </a:lnTo>
                <a:lnTo>
                  <a:pt x="587883" y="1182529"/>
                </a:lnTo>
                <a:lnTo>
                  <a:pt x="0" y="1080040"/>
                </a:lnTo>
                <a:lnTo>
                  <a:pt x="0" y="1080040"/>
                </a:lnTo>
                <a:lnTo>
                  <a:pt x="300736" y="861219"/>
                </a:lnTo>
                <a:lnTo>
                  <a:pt x="1435354" y="41053"/>
                </a:lnTo>
                <a:cubicBezTo>
                  <a:pt x="1510538" y="-13684"/>
                  <a:pt x="1606296" y="-13684"/>
                  <a:pt x="1681480" y="41053"/>
                </a:cubicBezTo>
                <a:lnTo>
                  <a:pt x="2412873" y="574199"/>
                </a:lnTo>
                <a:lnTo>
                  <a:pt x="2522220" y="1230408"/>
                </a:lnTo>
                <a:lnTo>
                  <a:pt x="1948053" y="1455960"/>
                </a:lnTo>
              </a:path>
            </a:pathLst>
          </a:custGeom>
          <a:solidFill>
            <a:srgbClr val="44536A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27804" y="1588008"/>
            <a:ext cx="2522982" cy="1832610"/>
          </a:xfrm>
          <a:prstGeom prst="rect">
            <a:avLst/>
          </a:prstGeom>
          <a:noFill/>
        </p:spPr>
      </p:pic>
      <p:sp>
        <p:nvSpPr>
          <p:cNvPr id="9" name="Freeform 3"/>
          <p:cNvSpPr/>
          <p:nvPr/>
        </p:nvSpPr>
        <p:spPr>
          <a:xfrm>
            <a:off x="3622740" y="2763012"/>
            <a:ext cx="1478088" cy="2385060"/>
          </a:xfrm>
          <a:custGeom>
            <a:avLst/>
            <a:gdLst>
              <a:gd name="connsiteX0" fmla="*/ 536002 w 1478088"/>
              <a:gd name="connsiteY0" fmla="*/ 2385060 h 2385060"/>
              <a:gd name="connsiteX1" fmla="*/ 440371 w 1478088"/>
              <a:gd name="connsiteY1" fmla="*/ 2078355 h 2385060"/>
              <a:gd name="connsiteX2" fmla="*/ 10349 w 1478088"/>
              <a:gd name="connsiteY2" fmla="*/ 749554 h 2385060"/>
              <a:gd name="connsiteX3" fmla="*/ 85406 w 1478088"/>
              <a:gd name="connsiteY3" fmla="*/ 517906 h 2385060"/>
              <a:gd name="connsiteX4" fmla="*/ 795463 w 1478088"/>
              <a:gd name="connsiteY4" fmla="*/ 0 h 2385060"/>
              <a:gd name="connsiteX5" fmla="*/ 1437067 w 1478088"/>
              <a:gd name="connsiteY5" fmla="*/ 109093 h 2385060"/>
              <a:gd name="connsiteX6" fmla="*/ 1457641 w 1478088"/>
              <a:gd name="connsiteY6" fmla="*/ 729107 h 2385060"/>
              <a:gd name="connsiteX7" fmla="*/ 1116265 w 1478088"/>
              <a:gd name="connsiteY7" fmla="*/ 981329 h 2385060"/>
              <a:gd name="connsiteX8" fmla="*/ 1478088 w 1478088"/>
              <a:gd name="connsiteY8" fmla="*/ 2085213 h 2385060"/>
              <a:gd name="connsiteX9" fmla="*/ 1478088 w 1478088"/>
              <a:gd name="connsiteY9" fmla="*/ 2085213 h 2385060"/>
              <a:gd name="connsiteX10" fmla="*/ 925130 w 1478088"/>
              <a:gd name="connsiteY10" fmla="*/ 1874012 h 2385060"/>
              <a:gd name="connsiteX11" fmla="*/ 884109 w 1478088"/>
              <a:gd name="connsiteY11" fmla="*/ 1853565 h 2385060"/>
              <a:gd name="connsiteX12" fmla="*/ 863662 w 1478088"/>
              <a:gd name="connsiteY12" fmla="*/ 1887601 h 2385060"/>
              <a:gd name="connsiteX13" fmla="*/ 536002 w 1478088"/>
              <a:gd name="connsiteY13" fmla="*/ 2385060 h 23850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478088" h="2385060">
                <a:moveTo>
                  <a:pt x="536002" y="2385060"/>
                </a:moveTo>
                <a:lnTo>
                  <a:pt x="440371" y="2078355"/>
                </a:lnTo>
                <a:lnTo>
                  <a:pt x="10349" y="749554"/>
                </a:lnTo>
                <a:cubicBezTo>
                  <a:pt x="-16956" y="661035"/>
                  <a:pt x="10349" y="572389"/>
                  <a:pt x="85406" y="517906"/>
                </a:cubicBezTo>
                <a:lnTo>
                  <a:pt x="795463" y="0"/>
                </a:lnTo>
                <a:lnTo>
                  <a:pt x="1437067" y="109093"/>
                </a:lnTo>
                <a:lnTo>
                  <a:pt x="1457641" y="729107"/>
                </a:lnTo>
                <a:lnTo>
                  <a:pt x="1116265" y="981329"/>
                </a:lnTo>
                <a:lnTo>
                  <a:pt x="1478088" y="2085213"/>
                </a:lnTo>
                <a:lnTo>
                  <a:pt x="1478088" y="2085213"/>
                </a:lnTo>
                <a:lnTo>
                  <a:pt x="925130" y="1874012"/>
                </a:lnTo>
                <a:lnTo>
                  <a:pt x="884109" y="1853565"/>
                </a:lnTo>
                <a:lnTo>
                  <a:pt x="863662" y="1887601"/>
                </a:lnTo>
                <a:lnTo>
                  <a:pt x="536002" y="2385060"/>
                </a:lnTo>
              </a:path>
            </a:pathLst>
          </a:custGeom>
          <a:solidFill>
            <a:srgbClr val="EC7C3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1024" y="2761488"/>
            <a:ext cx="1479042" cy="2385822"/>
          </a:xfrm>
          <a:prstGeom prst="rect">
            <a:avLst/>
          </a:prstGeom>
          <a:noFill/>
        </p:spPr>
      </p:pic>
      <p:sp>
        <p:nvSpPr>
          <p:cNvPr id="11" name="Freeform 3"/>
          <p:cNvSpPr/>
          <p:nvPr/>
        </p:nvSpPr>
        <p:spPr>
          <a:xfrm>
            <a:off x="4200144" y="4745736"/>
            <a:ext cx="2183892" cy="1569720"/>
          </a:xfrm>
          <a:custGeom>
            <a:avLst/>
            <a:gdLst>
              <a:gd name="connsiteX0" fmla="*/ 2183892 w 2183892"/>
              <a:gd name="connsiteY0" fmla="*/ 1569720 h 1569720"/>
              <a:gd name="connsiteX1" fmla="*/ 491363 w 2183892"/>
              <a:gd name="connsiteY1" fmla="*/ 1569720 h 1569720"/>
              <a:gd name="connsiteX2" fmla="*/ 293497 w 2183892"/>
              <a:gd name="connsiteY2" fmla="*/ 1419568 h 1569720"/>
              <a:gd name="connsiteX3" fmla="*/ 0 w 2183892"/>
              <a:gd name="connsiteY3" fmla="*/ 525526 h 1569720"/>
              <a:gd name="connsiteX4" fmla="*/ 348107 w 2183892"/>
              <a:gd name="connsiteY4" fmla="*/ 0 h 1569720"/>
              <a:gd name="connsiteX5" fmla="*/ 941832 w 2183892"/>
              <a:gd name="connsiteY5" fmla="*/ 232029 h 1569720"/>
              <a:gd name="connsiteX6" fmla="*/ 1057783 w 2183892"/>
              <a:gd name="connsiteY6" fmla="*/ 580136 h 1569720"/>
              <a:gd name="connsiteX7" fmla="*/ 2183892 w 2183892"/>
              <a:gd name="connsiteY7" fmla="*/ 580136 h 1569720"/>
              <a:gd name="connsiteX8" fmla="*/ 2183892 w 2183892"/>
              <a:gd name="connsiteY8" fmla="*/ 580136 h 1569720"/>
              <a:gd name="connsiteX9" fmla="*/ 1808480 w 2183892"/>
              <a:gd name="connsiteY9" fmla="*/ 1023734 h 1569720"/>
              <a:gd name="connsiteX10" fmla="*/ 1781175 w 2183892"/>
              <a:gd name="connsiteY10" fmla="*/ 1051027 h 1569720"/>
              <a:gd name="connsiteX11" fmla="*/ 1808480 w 2183892"/>
              <a:gd name="connsiteY11" fmla="*/ 1085152 h 1569720"/>
              <a:gd name="connsiteX12" fmla="*/ 2183892 w 2183892"/>
              <a:gd name="connsiteY12" fmla="*/ 1569720 h 1569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183892" h="1569720">
                <a:moveTo>
                  <a:pt x="2183892" y="1569720"/>
                </a:moveTo>
                <a:lnTo>
                  <a:pt x="491363" y="1569720"/>
                </a:lnTo>
                <a:cubicBezTo>
                  <a:pt x="402717" y="1569720"/>
                  <a:pt x="320802" y="1508290"/>
                  <a:pt x="293497" y="1419568"/>
                </a:cubicBezTo>
                <a:lnTo>
                  <a:pt x="0" y="525526"/>
                </a:lnTo>
                <a:lnTo>
                  <a:pt x="348107" y="0"/>
                </a:lnTo>
                <a:lnTo>
                  <a:pt x="941832" y="232029"/>
                </a:lnTo>
                <a:lnTo>
                  <a:pt x="1057783" y="580136"/>
                </a:lnTo>
                <a:lnTo>
                  <a:pt x="2183892" y="580136"/>
                </a:lnTo>
                <a:lnTo>
                  <a:pt x="2183892" y="580136"/>
                </a:lnTo>
                <a:lnTo>
                  <a:pt x="1808480" y="1023734"/>
                </a:lnTo>
                <a:lnTo>
                  <a:pt x="1781175" y="1051027"/>
                </a:lnTo>
                <a:lnTo>
                  <a:pt x="1808480" y="1085152"/>
                </a:lnTo>
                <a:lnTo>
                  <a:pt x="2183892" y="1569720"/>
                </a:lnTo>
              </a:path>
            </a:pathLst>
          </a:custGeom>
          <a:solidFill>
            <a:srgbClr val="A4A4A4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8620" y="4744212"/>
            <a:ext cx="2184654" cy="1570482"/>
          </a:xfrm>
          <a:prstGeom prst="rect">
            <a:avLst/>
          </a:prstGeom>
          <a:noFill/>
        </p:spPr>
      </p:pic>
      <p:sp>
        <p:nvSpPr>
          <p:cNvPr id="13" name="Freeform 3"/>
          <p:cNvSpPr/>
          <p:nvPr/>
        </p:nvSpPr>
        <p:spPr>
          <a:xfrm>
            <a:off x="6118860" y="4322064"/>
            <a:ext cx="2066544" cy="1993392"/>
          </a:xfrm>
          <a:custGeom>
            <a:avLst/>
            <a:gdLst>
              <a:gd name="connsiteX0" fmla="*/ 2066544 w 2066544"/>
              <a:gd name="connsiteY0" fmla="*/ 293497 h 1993392"/>
              <a:gd name="connsiteX1" fmla="*/ 2066544 w 2066544"/>
              <a:gd name="connsiteY1" fmla="*/ 293497 h 1993392"/>
              <a:gd name="connsiteX2" fmla="*/ 1998345 w 2066544"/>
              <a:gd name="connsiteY2" fmla="*/ 518795 h 1993392"/>
              <a:gd name="connsiteX3" fmla="*/ 1568704 w 2066544"/>
              <a:gd name="connsiteY3" fmla="*/ 1843202 h 1993392"/>
              <a:gd name="connsiteX4" fmla="*/ 1370838 w 2066544"/>
              <a:gd name="connsiteY4" fmla="*/ 1993392 h 1993392"/>
              <a:gd name="connsiteX5" fmla="*/ 395605 w 2066544"/>
              <a:gd name="connsiteY5" fmla="*/ 1993392 h 1993392"/>
              <a:gd name="connsiteX6" fmla="*/ 0 w 2066544"/>
              <a:gd name="connsiteY6" fmla="*/ 1481392 h 1993392"/>
              <a:gd name="connsiteX7" fmla="*/ 395605 w 2066544"/>
              <a:gd name="connsiteY7" fmla="*/ 1003554 h 1993392"/>
              <a:gd name="connsiteX8" fmla="*/ 804799 w 2066544"/>
              <a:gd name="connsiteY8" fmla="*/ 1003554 h 1993392"/>
              <a:gd name="connsiteX9" fmla="*/ 1132205 w 2066544"/>
              <a:gd name="connsiteY9" fmla="*/ 0 h 1993392"/>
              <a:gd name="connsiteX10" fmla="*/ 1452753 w 2066544"/>
              <a:gd name="connsiteY10" fmla="*/ 491490 h 1993392"/>
              <a:gd name="connsiteX11" fmla="*/ 1480058 w 2066544"/>
              <a:gd name="connsiteY11" fmla="*/ 525653 h 1993392"/>
              <a:gd name="connsiteX12" fmla="*/ 1514094 w 2066544"/>
              <a:gd name="connsiteY12" fmla="*/ 512064 h 1993392"/>
              <a:gd name="connsiteX13" fmla="*/ 2066544 w 2066544"/>
              <a:gd name="connsiteY13" fmla="*/ 293497 h 1993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066544" h="1993392">
                <a:moveTo>
                  <a:pt x="2066544" y="293497"/>
                </a:moveTo>
                <a:lnTo>
                  <a:pt x="2066544" y="293497"/>
                </a:lnTo>
                <a:lnTo>
                  <a:pt x="1998345" y="518795"/>
                </a:lnTo>
                <a:lnTo>
                  <a:pt x="1568704" y="1843202"/>
                </a:lnTo>
                <a:cubicBezTo>
                  <a:pt x="1541399" y="1931949"/>
                  <a:pt x="1459484" y="1993392"/>
                  <a:pt x="1370838" y="1993392"/>
                </a:cubicBezTo>
                <a:lnTo>
                  <a:pt x="395605" y="1993392"/>
                </a:lnTo>
                <a:lnTo>
                  <a:pt x="0" y="1481392"/>
                </a:lnTo>
                <a:lnTo>
                  <a:pt x="395605" y="1003554"/>
                </a:lnTo>
                <a:lnTo>
                  <a:pt x="804799" y="1003554"/>
                </a:lnTo>
                <a:lnTo>
                  <a:pt x="1132205" y="0"/>
                </a:lnTo>
                <a:lnTo>
                  <a:pt x="1452753" y="491490"/>
                </a:lnTo>
                <a:lnTo>
                  <a:pt x="1480058" y="525653"/>
                </a:lnTo>
                <a:lnTo>
                  <a:pt x="1514094" y="512064"/>
                </a:lnTo>
                <a:lnTo>
                  <a:pt x="2066544" y="293497"/>
                </a:lnTo>
              </a:path>
            </a:pathLst>
          </a:custGeom>
          <a:solidFill>
            <a:srgbClr val="FFC000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7336" y="4320540"/>
            <a:ext cx="2067306" cy="1994154"/>
          </a:xfrm>
          <a:prstGeom prst="rect">
            <a:avLst/>
          </a:prstGeom>
          <a:noFill/>
        </p:spPr>
      </p:pic>
      <p:sp>
        <p:nvSpPr>
          <p:cNvPr id="15" name="Freeform 3"/>
          <p:cNvSpPr/>
          <p:nvPr/>
        </p:nvSpPr>
        <p:spPr>
          <a:xfrm>
            <a:off x="6574536" y="2255520"/>
            <a:ext cx="1985501" cy="2468880"/>
          </a:xfrm>
          <a:custGeom>
            <a:avLst/>
            <a:gdLst>
              <a:gd name="connsiteX0" fmla="*/ 486918 w 1985501"/>
              <a:gd name="connsiteY0" fmla="*/ 0 h 2468880"/>
              <a:gd name="connsiteX1" fmla="*/ 761238 w 1985501"/>
              <a:gd name="connsiteY1" fmla="*/ 197739 h 2468880"/>
              <a:gd name="connsiteX2" fmla="*/ 1899666 w 1985501"/>
              <a:gd name="connsiteY2" fmla="*/ 1022985 h 2468880"/>
              <a:gd name="connsiteX3" fmla="*/ 1975104 w 1985501"/>
              <a:gd name="connsiteY3" fmla="*/ 1254887 h 2468880"/>
              <a:gd name="connsiteX4" fmla="*/ 1652778 w 1985501"/>
              <a:gd name="connsiteY4" fmla="*/ 2236978 h 2468880"/>
              <a:gd name="connsiteX5" fmla="*/ 1062990 w 1985501"/>
              <a:gd name="connsiteY5" fmla="*/ 2468880 h 2468880"/>
              <a:gd name="connsiteX6" fmla="*/ 713232 w 1985501"/>
              <a:gd name="connsiteY6" fmla="*/ 1943735 h 2468880"/>
              <a:gd name="connsiteX7" fmla="*/ 857250 w 1985501"/>
              <a:gd name="connsiteY7" fmla="*/ 1486789 h 2468880"/>
              <a:gd name="connsiteX8" fmla="*/ 0 w 1985501"/>
              <a:gd name="connsiteY8" fmla="*/ 859282 h 2468880"/>
              <a:gd name="connsiteX9" fmla="*/ 0 w 1985501"/>
              <a:gd name="connsiteY9" fmla="*/ 859282 h 2468880"/>
              <a:gd name="connsiteX10" fmla="*/ 548640 w 1985501"/>
              <a:gd name="connsiteY10" fmla="*/ 647954 h 2468880"/>
              <a:gd name="connsiteX11" fmla="*/ 589788 w 1985501"/>
              <a:gd name="connsiteY11" fmla="*/ 634238 h 2468880"/>
              <a:gd name="connsiteX12" fmla="*/ 582930 w 1985501"/>
              <a:gd name="connsiteY12" fmla="*/ 593344 h 2468880"/>
              <a:gd name="connsiteX13" fmla="*/ 486918 w 1985501"/>
              <a:gd name="connsiteY13" fmla="*/ 0 h 2468880"/>
              <a:gd name="connsiteX14" fmla="*/ 486918 w 1985501"/>
              <a:gd name="connsiteY14" fmla="*/ 0 h 2468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985501" h="2468880">
                <a:moveTo>
                  <a:pt x="486918" y="0"/>
                </a:moveTo>
                <a:lnTo>
                  <a:pt x="761238" y="197739"/>
                </a:lnTo>
                <a:lnTo>
                  <a:pt x="1899666" y="1022985"/>
                </a:lnTo>
                <a:cubicBezTo>
                  <a:pt x="1975104" y="1077595"/>
                  <a:pt x="2002536" y="1166241"/>
                  <a:pt x="1975104" y="1254887"/>
                </a:cubicBezTo>
                <a:lnTo>
                  <a:pt x="1652778" y="2236978"/>
                </a:lnTo>
                <a:lnTo>
                  <a:pt x="1062990" y="2468880"/>
                </a:lnTo>
                <a:lnTo>
                  <a:pt x="713232" y="1943735"/>
                </a:lnTo>
                <a:lnTo>
                  <a:pt x="857250" y="1486789"/>
                </a:lnTo>
                <a:lnTo>
                  <a:pt x="0" y="859282"/>
                </a:lnTo>
                <a:lnTo>
                  <a:pt x="0" y="859282"/>
                </a:lnTo>
                <a:lnTo>
                  <a:pt x="548640" y="647954"/>
                </a:lnTo>
                <a:lnTo>
                  <a:pt x="589788" y="634238"/>
                </a:lnTo>
                <a:lnTo>
                  <a:pt x="582930" y="593344"/>
                </a:lnTo>
                <a:lnTo>
                  <a:pt x="486918" y="0"/>
                </a:lnTo>
                <a:lnTo>
                  <a:pt x="486918" y="0"/>
                </a:lnTo>
              </a:path>
            </a:pathLst>
          </a:custGeom>
          <a:solidFill>
            <a:srgbClr val="5B9BD4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3012" y="2253996"/>
            <a:ext cx="1986534" cy="2469642"/>
          </a:xfrm>
          <a:prstGeom prst="rect">
            <a:avLst/>
          </a:prstGeom>
          <a:noFill/>
        </p:spPr>
      </p:pic>
      <p:sp>
        <p:nvSpPr>
          <p:cNvPr id="17" name="TextBox 1"/>
          <p:cNvSpPr txBox="1"/>
          <p:nvPr/>
        </p:nvSpPr>
        <p:spPr>
          <a:xfrm>
            <a:off x="386182" y="3134385"/>
            <a:ext cx="3012822" cy="7824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 i="0" dirty="0">
                <a:solidFill>
                  <a:srgbClr val="89864A"/>
                </a:solidFill>
                <a:latin typeface="Calibri" pitchFamily="18" charset="0"/>
                <a:cs typeface="Calibri" pitchFamily="18" charset="0"/>
              </a:rPr>
              <a:t>MONITORING DAN </a:t>
            </a:r>
            <a:endParaRPr lang="en-US" altLang="zh-CN" sz="2800" b="1" i="0" dirty="0">
              <a:solidFill>
                <a:srgbClr val="89864A"/>
              </a:solidFill>
              <a:latin typeface="Calibri" pitchFamily="18" charset="0"/>
              <a:cs typeface="Calibri" pitchFamily="18" charset="0"/>
            </a:endParaRPr>
          </a:p>
          <a:p>
            <a:pPr marL="1368425">
              <a:lnSpc>
                <a:spcPts val="3360"/>
              </a:lnSpc>
            </a:pPr>
            <a:r>
              <a:rPr lang="en-US" altLang="zh-CN" sz="2795" b="1" i="0" dirty="0">
                <a:solidFill>
                  <a:srgbClr val="89864A"/>
                </a:solidFill>
                <a:latin typeface="Calibri" pitchFamily="18" charset="0"/>
                <a:cs typeface="Calibri" pitchFamily="18" charset="0"/>
              </a:rPr>
              <a:t>EVALUASI</a:t>
            </a:r>
            <a:endParaRPr lang="en-US" altLang="zh-CN" sz="2795" b="1" i="0" dirty="0">
              <a:solidFill>
                <a:srgbClr val="89864A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8317992" y="5157622"/>
            <a:ext cx="2739522" cy="12091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 i="0" dirty="0">
                <a:solidFill>
                  <a:srgbClr val="30433A"/>
                </a:solidFill>
                <a:latin typeface="Calibri" pitchFamily="18" charset="0"/>
                <a:cs typeface="Calibri" pitchFamily="18" charset="0"/>
              </a:rPr>
              <a:t>SOSIALISASI DAN </a:t>
            </a:r>
            <a:endParaRPr lang="en-US" altLang="zh-CN" sz="2800" b="1" i="0" dirty="0">
              <a:solidFill>
                <a:srgbClr val="30433A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360"/>
              </a:lnSpc>
            </a:pPr>
            <a:r>
              <a:rPr lang="en-US" altLang="zh-CN" sz="2795" b="1" i="1" dirty="0">
                <a:solidFill>
                  <a:srgbClr val="30433A"/>
                </a:solidFill>
                <a:latin typeface="Calibri" pitchFamily="18" charset="0"/>
                <a:cs typeface="Calibri" pitchFamily="18" charset="0"/>
              </a:rPr>
              <a:t>CAPACITY </a:t>
            </a:r>
            <a:endParaRPr lang="en-US" altLang="zh-CN" sz="2795" b="1" i="1" dirty="0">
              <a:solidFill>
                <a:srgbClr val="30433A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360"/>
              </a:lnSpc>
            </a:pPr>
            <a:r>
              <a:rPr lang="en-US" altLang="zh-CN" sz="2795" b="1" i="1" dirty="0">
                <a:solidFill>
                  <a:srgbClr val="30433A"/>
                </a:solidFill>
                <a:latin typeface="Calibri" pitchFamily="18" charset="0"/>
                <a:cs typeface="Calibri" pitchFamily="18" charset="0"/>
              </a:rPr>
              <a:t>BUILDING</a:t>
            </a:r>
            <a:endParaRPr lang="en-US" altLang="zh-CN" sz="2795" b="1" i="1" dirty="0">
              <a:solidFill>
                <a:srgbClr val="30433A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5809234" y="1987550"/>
            <a:ext cx="745134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4800" b="1" i="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01</a:t>
            </a:r>
            <a:endParaRPr lang="en-US" altLang="zh-CN" sz="4800" b="1" i="0" dirty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7603490" y="3343656"/>
            <a:ext cx="745134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4800" b="1" i="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02</a:t>
            </a:r>
            <a:endParaRPr lang="en-US" altLang="zh-CN" sz="4800" b="1" i="0" dirty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858889" y="5554447"/>
            <a:ext cx="625171" cy="6703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4800" b="1" i="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03</a:t>
            </a:r>
            <a:endParaRPr lang="en-US" altLang="zh-CN" sz="4800" b="1" i="0" dirty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896233" y="3343656"/>
            <a:ext cx="745134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4800" b="1" i="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05</a:t>
            </a:r>
            <a:endParaRPr lang="en-US" altLang="zh-CN" sz="4800" b="1" i="0" dirty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23" name="Picture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2080" y="2240280"/>
            <a:ext cx="539496" cy="539496"/>
          </a:xfrm>
          <a:prstGeom prst="rect">
            <a:avLst/>
          </a:prstGeom>
          <a:noFill/>
        </p:spPr>
      </p:pic>
      <p:pic>
        <p:nvPicPr>
          <p:cNvPr id="24" name="Picture 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7372" y="4965192"/>
            <a:ext cx="539496" cy="541020"/>
          </a:xfrm>
          <a:prstGeom prst="rect">
            <a:avLst/>
          </a:prstGeom>
          <a:noFill/>
        </p:spPr>
      </p:pic>
      <p:pic>
        <p:nvPicPr>
          <p:cNvPr id="25" name="Picture 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52132" y="2909316"/>
            <a:ext cx="539496" cy="541020"/>
          </a:xfrm>
          <a:prstGeom prst="rect">
            <a:avLst/>
          </a:prstGeom>
          <a:noFill/>
        </p:spPr>
      </p:pic>
      <p:pic>
        <p:nvPicPr>
          <p:cNvPr id="26" name="Picture 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79720" y="5564124"/>
            <a:ext cx="537972" cy="537972"/>
          </a:xfrm>
          <a:prstGeom prst="rect">
            <a:avLst/>
          </a:prstGeom>
          <a:noFill/>
        </p:spPr>
      </p:pic>
      <p:pic>
        <p:nvPicPr>
          <p:cNvPr id="27" name="Picture 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59936" y="3956304"/>
            <a:ext cx="539496" cy="539496"/>
          </a:xfrm>
          <a:prstGeom prst="rect">
            <a:avLst/>
          </a:prstGeom>
          <a:noFill/>
        </p:spPr>
      </p:pic>
      <p:sp>
        <p:nvSpPr>
          <p:cNvPr id="28" name="TextBox 1"/>
          <p:cNvSpPr txBox="1"/>
          <p:nvPr/>
        </p:nvSpPr>
        <p:spPr>
          <a:xfrm>
            <a:off x="5426075" y="3644773"/>
            <a:ext cx="1434699" cy="11691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0" i="0" dirty="0">
                <a:solidFill>
                  <a:srgbClr val="114252"/>
                </a:solidFill>
                <a:latin typeface="Calibri" pitchFamily="18" charset="0"/>
                <a:cs typeface="Calibri" pitchFamily="18" charset="0"/>
              </a:rPr>
              <a:t>- FGD</a:t>
            </a:r>
            <a:endParaRPr lang="en-US" altLang="zh-CN" sz="2005" b="0" i="0" dirty="0">
              <a:solidFill>
                <a:srgbClr val="114252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005" b="0" i="0" dirty="0">
                <a:solidFill>
                  <a:srgbClr val="114252"/>
                </a:solidFill>
                <a:latin typeface="Calibri" pitchFamily="18" charset="0"/>
                <a:cs typeface="Calibri" pitchFamily="18" charset="0"/>
              </a:rPr>
              <a:t>- Workshop</a:t>
            </a:r>
            <a:endParaRPr lang="en-US" altLang="zh-CN" sz="2005" b="0" i="0" dirty="0">
              <a:solidFill>
                <a:srgbClr val="114252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005" b="0" i="0" dirty="0">
                <a:solidFill>
                  <a:srgbClr val="114252"/>
                </a:solidFill>
                <a:latin typeface="Calibri" pitchFamily="18" charset="0"/>
                <a:cs typeface="Calibri" pitchFamily="18" charset="0"/>
              </a:rPr>
              <a:t>- ToT</a:t>
            </a:r>
            <a:endParaRPr lang="en-US" altLang="zh-CN" sz="2005" b="0" i="0" dirty="0">
              <a:solidFill>
                <a:srgbClr val="114252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005" b="0" i="0" dirty="0">
                <a:solidFill>
                  <a:srgbClr val="114252"/>
                </a:solidFill>
                <a:latin typeface="Calibri" pitchFamily="18" charset="0"/>
                <a:cs typeface="Calibri" pitchFamily="18" charset="0"/>
              </a:rPr>
              <a:t>- Publikasi</a:t>
            </a:r>
            <a:endParaRPr lang="en-US" altLang="zh-CN" sz="2005" b="0" i="0" dirty="0">
              <a:solidFill>
                <a:srgbClr val="114252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29" name="Picture 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2044" y="6156960"/>
            <a:ext cx="1488948" cy="509016"/>
          </a:xfrm>
          <a:prstGeom prst="rect">
            <a:avLst/>
          </a:prstGeom>
          <a:noFill/>
        </p:spPr>
      </p:pic>
      <p:sp>
        <p:nvSpPr>
          <p:cNvPr id="32" name="TextBox 1"/>
          <p:cNvSpPr txBox="1"/>
          <p:nvPr/>
        </p:nvSpPr>
        <p:spPr>
          <a:xfrm>
            <a:off x="4480229" y="5334000"/>
            <a:ext cx="625171" cy="6703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4800" b="1" i="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04</a:t>
            </a:r>
            <a:endParaRPr lang="en-US" altLang="zh-CN" sz="4800" b="1" i="0" dirty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8764" y="1589532"/>
            <a:ext cx="10634472" cy="41940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55527" y="1650238"/>
            <a:ext cx="5316673" cy="8643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sz="2005" b="0" i="1" dirty="0">
                <a:solidFill>
                  <a:srgbClr val="000000"/>
                </a:solidFill>
                <a:latin typeface="Cambria" charset="0"/>
                <a:cs typeface="Cambria" charset="0"/>
              </a:rPr>
              <a:t>Pasal 13 huruf C UU KPK: </a:t>
            </a:r>
            <a:endParaRPr lang="en-US" altLang="zh-CN" sz="2005" b="0" i="1" dirty="0">
              <a:solidFill>
                <a:srgbClr val="000000"/>
              </a:solidFill>
              <a:latin typeface="Cambria" charset="0"/>
              <a:cs typeface="Cambria" charset="0"/>
            </a:endParaRPr>
          </a:p>
          <a:p>
            <a:pPr>
              <a:lnSpc>
                <a:spcPts val="2400"/>
              </a:lnSpc>
            </a:pPr>
            <a:r>
              <a:rPr lang="en-US" altLang="zh-CN" sz="2005" b="0" i="1" dirty="0">
                <a:solidFill>
                  <a:srgbClr val="000000"/>
                </a:solidFill>
                <a:latin typeface="Cambria" charset="0"/>
                <a:cs typeface="Cambria" charset="0"/>
              </a:rPr>
              <a:t>“KPK berwenang menyelenggarakan pendidikan </a:t>
            </a:r>
            <a:endParaRPr lang="en-US" altLang="zh-CN" sz="2005" b="0" i="1" dirty="0">
              <a:solidFill>
                <a:srgbClr val="000000"/>
              </a:solidFill>
              <a:latin typeface="Cambria" charset="0"/>
              <a:cs typeface="Cambria" charset="0"/>
            </a:endParaRPr>
          </a:p>
          <a:p>
            <a:pPr>
              <a:lnSpc>
                <a:spcPts val="2400"/>
              </a:lnSpc>
            </a:pPr>
            <a:r>
              <a:rPr lang="en-US" altLang="zh-CN" sz="2005" b="0" i="1" dirty="0">
                <a:solidFill>
                  <a:srgbClr val="000000"/>
                </a:solidFill>
                <a:latin typeface="Cambria" charset="0"/>
                <a:cs typeface="Cambria" charset="0"/>
              </a:rPr>
              <a:t>antikorupsi di setiap jenjang pendidikan.”</a:t>
            </a:r>
            <a:endParaRPr lang="en-US" altLang="zh-CN" sz="2005" b="0" i="1" dirty="0">
              <a:solidFill>
                <a:srgbClr val="000000"/>
              </a:solidFill>
              <a:latin typeface="Cambria" charset="0"/>
              <a:cs typeface="Cambria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65404" y="228600"/>
            <a:ext cx="44196" cy="1325880"/>
          </a:xfrm>
          <a:custGeom>
            <a:avLst/>
            <a:gdLst>
              <a:gd name="connsiteX0" fmla="*/ 0 w 44196"/>
              <a:gd name="connsiteY0" fmla="*/ 1325880 h 1325880"/>
              <a:gd name="connsiteX1" fmla="*/ 44196 w 44196"/>
              <a:gd name="connsiteY1" fmla="*/ 1325880 h 1325880"/>
              <a:gd name="connsiteX2" fmla="*/ 44196 w 44196"/>
              <a:gd name="connsiteY2" fmla="*/ 0 h 1325880"/>
              <a:gd name="connsiteX3" fmla="*/ 0 w 44196"/>
              <a:gd name="connsiteY3" fmla="*/ 0 h 1325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4196" h="1325880">
                <a:moveTo>
                  <a:pt x="0" y="1325880"/>
                </a:moveTo>
                <a:lnTo>
                  <a:pt x="44196" y="1325880"/>
                </a:lnTo>
                <a:lnTo>
                  <a:pt x="44196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/>
          <p:nvPr/>
        </p:nvSpPr>
        <p:spPr>
          <a:xfrm>
            <a:off x="854837" y="502920"/>
            <a:ext cx="5088763" cy="7924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000" b="0" i="0" dirty="0">
                <a:solidFill>
                  <a:srgbClr val="000000"/>
                </a:solidFill>
                <a:latin typeface="Gill Sans MT" pitchFamily="18" charset="0"/>
                <a:cs typeface="Gill Sans MT" pitchFamily="18" charset="0"/>
              </a:rPr>
              <a:t>IMPLEMENTASI PENDIDIKAN </a:t>
            </a:r>
            <a:endParaRPr lang="en-US" altLang="zh-CN" sz="3000" b="0" i="0" dirty="0">
              <a:solidFill>
                <a:srgbClr val="000000"/>
              </a:solidFill>
              <a:latin typeface="Gill Sans MT" pitchFamily="18" charset="0"/>
              <a:cs typeface="Gill Sans MT" pitchFamily="18" charset="0"/>
            </a:endParaRPr>
          </a:p>
          <a:p>
            <a:pPr>
              <a:lnSpc>
                <a:spcPts val="3240"/>
              </a:lnSpc>
            </a:pPr>
            <a:r>
              <a:rPr lang="en-US" altLang="zh-CN" sz="3000" b="0" i="0" dirty="0">
                <a:solidFill>
                  <a:srgbClr val="000000"/>
                </a:solidFill>
                <a:latin typeface="Gill Sans MT" pitchFamily="18" charset="0"/>
                <a:cs typeface="Gill Sans MT" pitchFamily="18" charset="0"/>
              </a:rPr>
              <a:t>ANTIKORUPSI</a:t>
            </a:r>
            <a:endParaRPr lang="en-US" altLang="zh-CN" sz="3000" b="0" i="0" dirty="0">
              <a:solidFill>
                <a:srgbClr val="000000"/>
              </a:solidFill>
              <a:latin typeface="Gill Sans MT" pitchFamily="18" charset="0"/>
              <a:cs typeface="Gill Sans MT" pitchFamily="18" charset="0"/>
            </a:endParaRPr>
          </a:p>
        </p:txBody>
      </p:sp>
      <p:pic>
        <p:nvPicPr>
          <p:cNvPr id="6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" y="6391656"/>
            <a:ext cx="1176528" cy="403860"/>
          </a:xfrm>
          <a:prstGeom prst="rect">
            <a:avLst/>
          </a:prstGeom>
          <a:noFill/>
        </p:spPr>
      </p:pic>
      <p:sp>
        <p:nvSpPr>
          <p:cNvPr id="7" name="Freeform 3"/>
          <p:cNvSpPr/>
          <p:nvPr/>
        </p:nvSpPr>
        <p:spPr>
          <a:xfrm>
            <a:off x="411480" y="5707380"/>
            <a:ext cx="2078736" cy="493776"/>
          </a:xfrm>
          <a:custGeom>
            <a:avLst/>
            <a:gdLst>
              <a:gd name="connsiteX0" fmla="*/ 0 w 2078736"/>
              <a:gd name="connsiteY0" fmla="*/ 493776 h 493776"/>
              <a:gd name="connsiteX1" fmla="*/ 2078736 w 2078736"/>
              <a:gd name="connsiteY1" fmla="*/ 493776 h 493776"/>
              <a:gd name="connsiteX2" fmla="*/ 2078736 w 2078736"/>
              <a:gd name="connsiteY2" fmla="*/ 0 h 493776"/>
              <a:gd name="connsiteX3" fmla="*/ 0 w 2078736"/>
              <a:gd name="connsiteY3" fmla="*/ 0 h 493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78736" h="493776">
                <a:moveTo>
                  <a:pt x="0" y="493776"/>
                </a:moveTo>
                <a:lnTo>
                  <a:pt x="2078736" y="493776"/>
                </a:lnTo>
                <a:lnTo>
                  <a:pt x="2078736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"/>
          <p:cNvSpPr txBox="1"/>
          <p:nvPr/>
        </p:nvSpPr>
        <p:spPr>
          <a:xfrm>
            <a:off x="693725" y="5723077"/>
            <a:ext cx="1597127" cy="502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222C33"/>
                </a:solidFill>
                <a:latin typeface="Calibri" pitchFamily="18" charset="0"/>
                <a:cs typeface="Calibri" pitchFamily="18" charset="0"/>
              </a:rPr>
              <a:t>PendidikanAnak</a:t>
            </a:r>
            <a:endParaRPr lang="en-US" altLang="zh-CN" sz="1800" b="0" i="0" dirty="0">
              <a:solidFill>
                <a:srgbClr val="222C33"/>
              </a:solidFill>
              <a:latin typeface="Calibri" pitchFamily="18" charset="0"/>
              <a:cs typeface="Calibri" pitchFamily="18" charset="0"/>
            </a:endParaRPr>
          </a:p>
          <a:p>
            <a:pPr marL="355600">
              <a:lnSpc>
                <a:spcPts val="2160"/>
              </a:lnSpc>
            </a:pPr>
            <a:r>
              <a:rPr lang="en-US" altLang="zh-CN" sz="1800" b="0" i="0" dirty="0">
                <a:solidFill>
                  <a:srgbClr val="222C33"/>
                </a:solidFill>
                <a:latin typeface="Calibri" pitchFamily="18" charset="0"/>
                <a:cs typeface="Calibri" pitchFamily="18" charset="0"/>
              </a:rPr>
              <a:t>UsiaDini</a:t>
            </a:r>
            <a:endParaRPr lang="en-US" altLang="zh-CN" sz="1800" b="0" i="0" dirty="0">
              <a:solidFill>
                <a:srgbClr val="222C33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2558796" y="5716524"/>
            <a:ext cx="2080260" cy="492252"/>
          </a:xfrm>
          <a:custGeom>
            <a:avLst/>
            <a:gdLst>
              <a:gd name="connsiteX0" fmla="*/ 0 w 2080260"/>
              <a:gd name="connsiteY0" fmla="*/ 492252 h 492252"/>
              <a:gd name="connsiteX1" fmla="*/ 2080260 w 2080260"/>
              <a:gd name="connsiteY1" fmla="*/ 492252 h 492252"/>
              <a:gd name="connsiteX2" fmla="*/ 2080260 w 2080260"/>
              <a:gd name="connsiteY2" fmla="*/ 0 h 492252"/>
              <a:gd name="connsiteX3" fmla="*/ 0 w 2080260"/>
              <a:gd name="connsiteY3" fmla="*/ 0 h 492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80260" h="492252">
                <a:moveTo>
                  <a:pt x="0" y="492252"/>
                </a:moveTo>
                <a:lnTo>
                  <a:pt x="2080260" y="492252"/>
                </a:lnTo>
                <a:lnTo>
                  <a:pt x="2080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9595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2808478" y="5868543"/>
            <a:ext cx="1664554" cy="2289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222C33"/>
                </a:solidFill>
                <a:latin typeface="Calibri" pitchFamily="18" charset="0"/>
                <a:cs typeface="Calibri" pitchFamily="18" charset="0"/>
              </a:rPr>
              <a:t>PendidikanDasar</a:t>
            </a:r>
            <a:endParaRPr lang="en-US" altLang="zh-CN" sz="1800" b="0" i="0" dirty="0">
              <a:solidFill>
                <a:srgbClr val="222C33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4722876" y="5724144"/>
            <a:ext cx="2249424" cy="492252"/>
          </a:xfrm>
          <a:custGeom>
            <a:avLst/>
            <a:gdLst>
              <a:gd name="connsiteX0" fmla="*/ 0 w 2249424"/>
              <a:gd name="connsiteY0" fmla="*/ 492252 h 492252"/>
              <a:gd name="connsiteX1" fmla="*/ 2249424 w 2249424"/>
              <a:gd name="connsiteY1" fmla="*/ 492252 h 492252"/>
              <a:gd name="connsiteX2" fmla="*/ 2249424 w 2249424"/>
              <a:gd name="connsiteY2" fmla="*/ 0 h 492252"/>
              <a:gd name="connsiteX3" fmla="*/ 0 w 2249424"/>
              <a:gd name="connsiteY3" fmla="*/ 0 h 492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49424" h="492252">
                <a:moveTo>
                  <a:pt x="0" y="492252"/>
                </a:moveTo>
                <a:lnTo>
                  <a:pt x="2249424" y="492252"/>
                </a:lnTo>
                <a:lnTo>
                  <a:pt x="2249424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84B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"/>
          <p:cNvSpPr txBox="1"/>
          <p:nvPr/>
        </p:nvSpPr>
        <p:spPr>
          <a:xfrm>
            <a:off x="4826254" y="5876468"/>
            <a:ext cx="2134266" cy="2289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FDFFFA"/>
                </a:solidFill>
                <a:latin typeface="Calibri" pitchFamily="18" charset="0"/>
                <a:cs typeface="Calibri" pitchFamily="18" charset="0"/>
              </a:rPr>
              <a:t>PendidikanMenengah</a:t>
            </a:r>
            <a:endParaRPr lang="en-US" altLang="zh-CN" sz="1800" b="0" i="0" dirty="0">
              <a:solidFill>
                <a:srgbClr val="FDFFFA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7057644" y="5724144"/>
            <a:ext cx="2249424" cy="492252"/>
          </a:xfrm>
          <a:custGeom>
            <a:avLst/>
            <a:gdLst>
              <a:gd name="connsiteX0" fmla="*/ 0 w 2249424"/>
              <a:gd name="connsiteY0" fmla="*/ 492252 h 492252"/>
              <a:gd name="connsiteX1" fmla="*/ 2249424 w 2249424"/>
              <a:gd name="connsiteY1" fmla="*/ 492252 h 492252"/>
              <a:gd name="connsiteX2" fmla="*/ 2249424 w 2249424"/>
              <a:gd name="connsiteY2" fmla="*/ 0 h 492252"/>
              <a:gd name="connsiteX3" fmla="*/ 0 w 2249424"/>
              <a:gd name="connsiteY3" fmla="*/ 0 h 492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49424" h="492252">
                <a:moveTo>
                  <a:pt x="0" y="492252"/>
                </a:moveTo>
                <a:lnTo>
                  <a:pt x="2249424" y="492252"/>
                </a:lnTo>
                <a:lnTo>
                  <a:pt x="22494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FFA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"/>
          <p:cNvSpPr txBox="1"/>
          <p:nvPr/>
        </p:nvSpPr>
        <p:spPr>
          <a:xfrm>
            <a:off x="7381367" y="5876468"/>
            <a:ext cx="1687902" cy="2289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222C33"/>
                </a:solidFill>
                <a:latin typeface="Calibri" pitchFamily="18" charset="0"/>
                <a:cs typeface="Calibri" pitchFamily="18" charset="0"/>
              </a:rPr>
              <a:t>PendidikanTinggi</a:t>
            </a:r>
            <a:endParaRPr lang="en-US" altLang="zh-CN" sz="1800" b="0" i="0" dirty="0">
              <a:solidFill>
                <a:srgbClr val="222C33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9531096" y="5725668"/>
            <a:ext cx="2249424" cy="493776"/>
          </a:xfrm>
          <a:custGeom>
            <a:avLst/>
            <a:gdLst>
              <a:gd name="connsiteX0" fmla="*/ 0 w 2249424"/>
              <a:gd name="connsiteY0" fmla="*/ 493776 h 493776"/>
              <a:gd name="connsiteX1" fmla="*/ 2249424 w 2249424"/>
              <a:gd name="connsiteY1" fmla="*/ 493776 h 493776"/>
              <a:gd name="connsiteX2" fmla="*/ 2249424 w 2249424"/>
              <a:gd name="connsiteY2" fmla="*/ 0 h 493776"/>
              <a:gd name="connsiteX3" fmla="*/ 0 w 2249424"/>
              <a:gd name="connsiteY3" fmla="*/ 0 h 493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49424" h="493776">
                <a:moveTo>
                  <a:pt x="0" y="493776"/>
                </a:moveTo>
                <a:lnTo>
                  <a:pt x="2249424" y="493776"/>
                </a:lnTo>
                <a:lnTo>
                  <a:pt x="22494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CFBFB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9792335" y="5879135"/>
            <a:ext cx="1820926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0" i="0" dirty="0">
                <a:solidFill>
                  <a:srgbClr val="222C33"/>
                </a:solidFill>
                <a:latin typeface="Calibri" pitchFamily="18" charset="0"/>
                <a:cs typeface="Calibri" pitchFamily="18" charset="0"/>
              </a:rPr>
              <a:t>MasyarakatUmum</a:t>
            </a:r>
            <a:endParaRPr lang="en-US" altLang="zh-CN" sz="1800" b="0" i="0" dirty="0">
              <a:solidFill>
                <a:srgbClr val="222C33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838200"/>
            <a:ext cx="5257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/>
              <a:t>Kata </a:t>
            </a:r>
            <a:r>
              <a:rPr lang="en-US" sz="2200" dirty="0" err="1"/>
              <a:t>korupsi</a:t>
            </a:r>
            <a:r>
              <a:rPr lang="en-US" sz="2200" dirty="0"/>
              <a:t> </a:t>
            </a:r>
            <a:r>
              <a:rPr lang="en-US" sz="2200" dirty="0" err="1"/>
              <a:t>berasal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bahasa</a:t>
            </a:r>
            <a:r>
              <a:rPr lang="en-US" sz="2200" dirty="0"/>
              <a:t> </a:t>
            </a:r>
            <a:r>
              <a:rPr lang="en-US" sz="2200" dirty="0" err="1"/>
              <a:t>latin</a:t>
            </a:r>
            <a:r>
              <a:rPr lang="en-US" sz="2200" dirty="0"/>
              <a:t> “</a:t>
            </a:r>
            <a:r>
              <a:rPr lang="en-US" sz="2200" dirty="0" err="1"/>
              <a:t>corruptio</a:t>
            </a:r>
            <a:r>
              <a:rPr lang="en-US" sz="2200" dirty="0"/>
              <a:t>” </a:t>
            </a:r>
            <a:r>
              <a:rPr lang="en-US" sz="2200" dirty="0" err="1"/>
              <a:t>atau</a:t>
            </a:r>
            <a:r>
              <a:rPr lang="en-US" sz="2200" dirty="0"/>
              <a:t> “</a:t>
            </a:r>
            <a:r>
              <a:rPr lang="en-US" sz="2200" dirty="0" err="1"/>
              <a:t>corruptus</a:t>
            </a:r>
            <a:r>
              <a:rPr lang="en-US" sz="2200" dirty="0"/>
              <a:t>” </a:t>
            </a:r>
            <a:r>
              <a:rPr lang="en-US" sz="2200" dirty="0" err="1"/>
              <a:t>yakni</a:t>
            </a:r>
            <a:r>
              <a:rPr lang="en-US" sz="2200" dirty="0"/>
              <a:t> </a:t>
            </a:r>
            <a:r>
              <a:rPr lang="en-US" sz="2200" dirty="0" err="1"/>
              <a:t>berubah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yang </a:t>
            </a:r>
            <a:r>
              <a:rPr lang="en-US" sz="2200" dirty="0" err="1"/>
              <a:t>adil</a:t>
            </a:r>
            <a:r>
              <a:rPr lang="en-US" sz="2200" dirty="0"/>
              <a:t>, </a:t>
            </a:r>
            <a:r>
              <a:rPr lang="en-US" sz="2200" dirty="0" err="1"/>
              <a:t>benar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jujur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yang </a:t>
            </a:r>
            <a:r>
              <a:rPr lang="en-US" sz="2200" dirty="0" err="1"/>
              <a:t>sebaliknya</a:t>
            </a:r>
            <a:r>
              <a:rPr lang="en-US" sz="2200" dirty="0"/>
              <a:t>.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5791200" y="2514600"/>
            <a:ext cx="5562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en-US" sz="2200" dirty="0"/>
              <a:t>Kata “</a:t>
            </a:r>
            <a:r>
              <a:rPr lang="en-US" sz="2200" dirty="0" err="1"/>
              <a:t>corruptio</a:t>
            </a:r>
            <a:r>
              <a:rPr lang="en-US" sz="2200" dirty="0"/>
              <a:t>” </a:t>
            </a:r>
            <a:r>
              <a:rPr lang="en-US" sz="2200" dirty="0" err="1"/>
              <a:t>berasal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kata “</a:t>
            </a:r>
            <a:r>
              <a:rPr lang="en-US" sz="2200" dirty="0" err="1"/>
              <a:t>corrumpere</a:t>
            </a:r>
            <a:r>
              <a:rPr lang="en-US" sz="2200" dirty="0"/>
              <a:t>”,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bahasa</a:t>
            </a:r>
            <a:r>
              <a:rPr lang="en-US" sz="2200" dirty="0"/>
              <a:t> </a:t>
            </a:r>
            <a:r>
              <a:rPr lang="en-US" sz="2200" dirty="0" err="1"/>
              <a:t>latin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tua</a:t>
            </a:r>
            <a:r>
              <a:rPr lang="en-US" sz="2200" dirty="0"/>
              <a:t>, yang </a:t>
            </a:r>
            <a:r>
              <a:rPr lang="en-US" sz="2200" dirty="0" err="1"/>
              <a:t>berarti</a:t>
            </a:r>
            <a:r>
              <a:rPr lang="en-US" sz="2200" dirty="0"/>
              <a:t> </a:t>
            </a:r>
            <a:r>
              <a:rPr lang="en-US" sz="2200" dirty="0" err="1"/>
              <a:t>busuk</a:t>
            </a:r>
            <a:r>
              <a:rPr lang="en-US" sz="2200" dirty="0"/>
              <a:t>, </a:t>
            </a:r>
            <a:r>
              <a:rPr lang="en-US" sz="2200" dirty="0" err="1"/>
              <a:t>rusak</a:t>
            </a:r>
            <a:r>
              <a:rPr lang="en-US" sz="2200" dirty="0"/>
              <a:t>, </a:t>
            </a:r>
            <a:r>
              <a:rPr lang="en-US" sz="2200" dirty="0" err="1"/>
              <a:t>menggoyahkan</a:t>
            </a:r>
            <a:r>
              <a:rPr lang="en-US" sz="2200" dirty="0"/>
              <a:t>, </a:t>
            </a:r>
            <a:r>
              <a:rPr lang="en-US" sz="2200" dirty="0" err="1"/>
              <a:t>memutar</a:t>
            </a:r>
            <a:r>
              <a:rPr lang="en-US" sz="2200" dirty="0"/>
              <a:t> </a:t>
            </a:r>
            <a:r>
              <a:rPr lang="en-US" sz="2200" dirty="0" err="1"/>
              <a:t>balik</a:t>
            </a:r>
            <a:r>
              <a:rPr lang="en-US" sz="2200" dirty="0"/>
              <a:t>, </a:t>
            </a:r>
            <a:r>
              <a:rPr lang="en-US" sz="2200" dirty="0" err="1"/>
              <a:t>menyogok</a:t>
            </a:r>
            <a:r>
              <a:rPr lang="en-US" sz="2200" dirty="0"/>
              <a:t>, orang yang </a:t>
            </a:r>
            <a:r>
              <a:rPr lang="en-US" sz="2200" dirty="0" err="1"/>
              <a:t>dirusak</a:t>
            </a:r>
            <a:r>
              <a:rPr lang="en-US" sz="2200" dirty="0"/>
              <a:t>, </a:t>
            </a:r>
            <a:r>
              <a:rPr lang="en-US" sz="2200" dirty="0" err="1"/>
              <a:t>dipikat</a:t>
            </a:r>
            <a:r>
              <a:rPr lang="en-US" sz="2200" dirty="0"/>
              <a:t>,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disuap</a:t>
            </a:r>
            <a:r>
              <a:rPr lang="en-US" sz="2200" dirty="0"/>
              <a:t>.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304800" y="4844296"/>
            <a:ext cx="11125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err="1"/>
              <a:t>Perilaku</a:t>
            </a:r>
            <a:r>
              <a:rPr lang="en-US" sz="2200" dirty="0"/>
              <a:t> </a:t>
            </a:r>
            <a:r>
              <a:rPr lang="en-US" sz="2200" dirty="0" err="1"/>
              <a:t>koruptif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segala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yang </a:t>
            </a:r>
            <a:r>
              <a:rPr lang="en-US" sz="2200" dirty="0" err="1"/>
              <a:t>berkaitan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sikap</a:t>
            </a:r>
            <a:r>
              <a:rPr lang="en-US" sz="2200" dirty="0"/>
              <a:t>, </a:t>
            </a:r>
            <a:r>
              <a:rPr lang="en-US" sz="2200" dirty="0" err="1"/>
              <a:t>tindakan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pengetahuan</a:t>
            </a:r>
            <a:r>
              <a:rPr lang="en-US" sz="2200" dirty="0"/>
              <a:t> </a:t>
            </a:r>
            <a:r>
              <a:rPr lang="en-US" sz="2200" dirty="0" err="1"/>
              <a:t>seseorang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sekelompok</a:t>
            </a:r>
            <a:r>
              <a:rPr lang="en-US" sz="2200" dirty="0"/>
              <a:t> orang yang </a:t>
            </a:r>
            <a:r>
              <a:rPr lang="en-US" sz="2200" dirty="0" err="1"/>
              <a:t>menjebakkan</a:t>
            </a:r>
            <a:r>
              <a:rPr lang="en-US" sz="2200" dirty="0"/>
              <a:t> </a:t>
            </a:r>
            <a:r>
              <a:rPr lang="en-US" sz="2200" dirty="0" err="1"/>
              <a:t>dirinya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perbuatan</a:t>
            </a:r>
            <a:r>
              <a:rPr lang="en-US" sz="2200" dirty="0"/>
              <a:t> </a:t>
            </a:r>
            <a:r>
              <a:rPr lang="en-US" sz="2200" dirty="0" err="1"/>
              <a:t>korupsi</a:t>
            </a:r>
            <a:r>
              <a:rPr lang="en-US" sz="2200" dirty="0"/>
              <a:t>. Salah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upaya</a:t>
            </a:r>
            <a:r>
              <a:rPr lang="en-US" sz="2200" dirty="0"/>
              <a:t> </a:t>
            </a:r>
            <a:r>
              <a:rPr lang="en-US" sz="2200" dirty="0" err="1"/>
              <a:t>pencegahan</a:t>
            </a:r>
            <a:r>
              <a:rPr lang="en-US" sz="2200" dirty="0"/>
              <a:t> </a:t>
            </a:r>
            <a:r>
              <a:rPr lang="en-US" sz="2200" dirty="0" err="1"/>
              <a:t>terhadap</a:t>
            </a:r>
            <a:r>
              <a:rPr lang="en-US" sz="2200" dirty="0"/>
              <a:t> </a:t>
            </a:r>
            <a:r>
              <a:rPr lang="en-US" sz="2200" dirty="0" err="1"/>
              <a:t>potensi</a:t>
            </a:r>
            <a:r>
              <a:rPr lang="en-US" sz="2200" dirty="0"/>
              <a:t> </a:t>
            </a:r>
            <a:r>
              <a:rPr lang="en-US" sz="2200" dirty="0" err="1"/>
              <a:t>korupsi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menguatkan</a:t>
            </a:r>
            <a:r>
              <a:rPr lang="en-US" sz="2200" dirty="0"/>
              <a:t> </a:t>
            </a:r>
            <a:r>
              <a:rPr lang="en-US" sz="2200" dirty="0" err="1"/>
              <a:t>peran</a:t>
            </a:r>
            <a:r>
              <a:rPr lang="en-US" sz="2200" dirty="0"/>
              <a:t> </a:t>
            </a:r>
            <a:r>
              <a:rPr lang="en-US" sz="2200" dirty="0" err="1"/>
              <a:t>aktif</a:t>
            </a:r>
            <a:r>
              <a:rPr lang="en-US" sz="2200" dirty="0"/>
              <a:t> </a:t>
            </a:r>
            <a:r>
              <a:rPr lang="en-US" sz="2200" dirty="0" err="1"/>
              <a:t>keluarga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agen</a:t>
            </a:r>
            <a:r>
              <a:rPr lang="en-US" sz="2200" dirty="0"/>
              <a:t> </a:t>
            </a:r>
            <a:r>
              <a:rPr lang="en-US" sz="2200" dirty="0" err="1"/>
              <a:t>sosial</a:t>
            </a:r>
            <a:r>
              <a:rPr lang="en-US" sz="2200" dirty="0"/>
              <a:t>, </a:t>
            </a:r>
            <a:r>
              <a:rPr lang="en-US" sz="2200" dirty="0" err="1"/>
              <a:t>diharapkan</a:t>
            </a:r>
            <a:r>
              <a:rPr lang="en-US" sz="2200" dirty="0"/>
              <a:t> </a:t>
            </a:r>
            <a:r>
              <a:rPr lang="en-US" sz="2200" dirty="0" err="1"/>
              <a:t>perilaku</a:t>
            </a:r>
            <a:r>
              <a:rPr lang="en-US" sz="2200" dirty="0"/>
              <a:t> </a:t>
            </a:r>
            <a:r>
              <a:rPr lang="en-US" sz="2200" dirty="0" err="1"/>
              <a:t>koruptif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direduksi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terus</a:t>
            </a:r>
            <a:r>
              <a:rPr lang="en-US" sz="2200" dirty="0"/>
              <a:t> </a:t>
            </a:r>
            <a:r>
              <a:rPr lang="en-US" sz="2200" dirty="0" err="1"/>
              <a:t>berkembang</a:t>
            </a:r>
            <a:r>
              <a:rPr lang="en-US" sz="2200" dirty="0"/>
              <a:t> (Huda, 2017)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544000" y="381000"/>
            <a:ext cx="3886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auhaus 93" pitchFamily="82" charset="77"/>
              </a:rPr>
              <a:t>KORUPSI . . . ?</a:t>
            </a:r>
            <a:endParaRPr lang="en-US" sz="4400" b="1" dirty="0">
              <a:latin typeface="Bauhaus 93" pitchFamily="8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4800" b="1" dirty="0">
                <a:solidFill>
                  <a:srgbClr val="2D4867"/>
                </a:solidFill>
                <a:latin typeface="-apple-system"/>
              </a:rPr>
              <a:t>Nilai-</a:t>
            </a:r>
            <a:r>
              <a:rPr lang="en-ID" sz="4800" b="1" dirty="0" err="1">
                <a:solidFill>
                  <a:srgbClr val="2D4867"/>
                </a:solidFill>
                <a:latin typeface="-apple-system"/>
              </a:rPr>
              <a:t>nilai</a:t>
            </a:r>
            <a:r>
              <a:rPr lang="en-ID" sz="4800" b="1" dirty="0">
                <a:solidFill>
                  <a:srgbClr val="2D4867"/>
                </a:solidFill>
                <a:latin typeface="-apple-system"/>
              </a:rPr>
              <a:t> </a:t>
            </a:r>
            <a:r>
              <a:rPr lang="en-ID" sz="4800" b="1" dirty="0" err="1">
                <a:solidFill>
                  <a:srgbClr val="2D4867"/>
                </a:solidFill>
                <a:latin typeface="-apple-system"/>
              </a:rPr>
              <a:t>Antikorupsi</a:t>
            </a:r>
            <a:endParaRPr lang="en-ID" sz="4800" b="1" dirty="0">
              <a:solidFill>
                <a:srgbClr val="2D4867"/>
              </a:solidFill>
              <a:latin typeface="-apple-syste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105826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Korupsi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terjadi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ketika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tidak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ada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nilai-nilai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antikorupsi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yang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kuat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ditanamkan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dalam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diri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. </a:t>
            </a:r>
            <a:endParaRPr lang="en-ID" sz="3200" dirty="0">
              <a:solidFill>
                <a:srgbClr val="212529"/>
              </a:solidFill>
              <a:latin typeface="-apple-system"/>
            </a:endParaRPr>
          </a:p>
          <a:p>
            <a:endParaRPr lang="en-ID" sz="3200" dirty="0">
              <a:solidFill>
                <a:srgbClr val="212529"/>
              </a:solidFill>
              <a:latin typeface="-apple-system"/>
            </a:endParaRPr>
          </a:p>
          <a:p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Melalui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pembiasaan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dan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pengembangan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nilai-nilai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antikorupsi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diharapkan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memiliki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kendali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diri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terhadap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pengaruh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buruk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lingkungan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. </a:t>
            </a:r>
            <a:endParaRPr lang="en-ID" sz="3200" dirty="0">
              <a:solidFill>
                <a:srgbClr val="212529"/>
              </a:solidFill>
              <a:latin typeface="-apple-system"/>
            </a:endParaRPr>
          </a:p>
          <a:p>
            <a:endParaRPr lang="en-ID" sz="3200" dirty="0">
              <a:solidFill>
                <a:srgbClr val="212529"/>
              </a:solidFill>
              <a:latin typeface="-apple-system"/>
            </a:endParaRPr>
          </a:p>
          <a:p>
            <a:r>
              <a:rPr lang="en-ID" sz="3200" dirty="0">
                <a:solidFill>
                  <a:srgbClr val="212529"/>
                </a:solidFill>
                <a:latin typeface="-apple-system"/>
              </a:rPr>
              <a:t>Hal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ini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akan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menghindarkan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diri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dari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praktik-praktik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212529"/>
                </a:solidFill>
                <a:latin typeface="-apple-system"/>
              </a:rPr>
              <a:t>korupsi</a:t>
            </a:r>
            <a:r>
              <a:rPr lang="en-ID" sz="3200" dirty="0">
                <a:solidFill>
                  <a:srgbClr val="212529"/>
                </a:solidFill>
                <a:latin typeface="-apple-system"/>
              </a:rPr>
              <a:t>.</a:t>
            </a:r>
            <a:endParaRPr lang="en-ID" sz="3200" dirty="0">
              <a:solidFill>
                <a:srgbClr val="212529"/>
              </a:solidFill>
              <a:latin typeface="-apple-syste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1242" y="0"/>
            <a:ext cx="121295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-76200"/>
            <a:ext cx="6118412" cy="70776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16002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Berdasarkan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kamus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kompetensi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perilaku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KPK, yang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dimaksud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dengan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integritas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adalah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bertindak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secara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konsisten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antara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apa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yang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dikatakan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dengan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tingkah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lakunya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sesuai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nilai-nilai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 yang </a:t>
            </a:r>
            <a:r>
              <a:rPr lang="en-ID" sz="2400" dirty="0" err="1">
                <a:solidFill>
                  <a:srgbClr val="212529"/>
                </a:solidFill>
                <a:latin typeface="-apple-system"/>
              </a:rPr>
              <a:t>dianut</a:t>
            </a:r>
            <a:r>
              <a:rPr lang="en-ID" sz="2400" dirty="0">
                <a:solidFill>
                  <a:srgbClr val="212529"/>
                </a:solidFill>
                <a:latin typeface="-apple-system"/>
              </a:rPr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381000"/>
            <a:ext cx="4499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auhaus 93" pitchFamily="82" charset="77"/>
              </a:rPr>
              <a:t>INTEGRITAS . . . ?</a:t>
            </a:r>
            <a:endParaRPr lang="en-US" sz="4400" b="1" dirty="0">
              <a:latin typeface="Bauhaus 93" pitchFamily="82" charset="7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4191000"/>
            <a:ext cx="5045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Integritas</a:t>
            </a:r>
            <a:r>
              <a:rPr lang="en-US" sz="2400" dirty="0"/>
              <a:t>: </a:t>
            </a:r>
            <a:r>
              <a:rPr lang="en-US" sz="2400" dirty="0" err="1"/>
              <a:t>mutu</a:t>
            </a:r>
            <a:r>
              <a:rPr lang="en-US" sz="2400" dirty="0"/>
              <a:t>, </a:t>
            </a:r>
            <a:r>
              <a:rPr lang="en-US" sz="2400" dirty="0" err="1"/>
              <a:t>sifat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yang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kesatuan</a:t>
            </a:r>
            <a:r>
              <a:rPr lang="en-US" sz="2400" dirty="0"/>
              <a:t> yang </a:t>
            </a:r>
            <a:r>
              <a:rPr lang="en-US" sz="2400" dirty="0" err="1"/>
              <a:t>utuh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yang </a:t>
            </a:r>
            <a:r>
              <a:rPr lang="en-US" sz="2400" dirty="0" err="1"/>
              <a:t>memancarkan</a:t>
            </a:r>
            <a:r>
              <a:rPr lang="en-US" sz="2400" dirty="0"/>
              <a:t> </a:t>
            </a:r>
            <a:r>
              <a:rPr lang="en-US" sz="2400" dirty="0" err="1"/>
              <a:t>kewibawaan</a:t>
            </a:r>
            <a:r>
              <a:rPr lang="en-US" sz="2400" dirty="0"/>
              <a:t>; </a:t>
            </a:r>
            <a:r>
              <a:rPr lang="en-US" sz="2400" dirty="0" err="1"/>
              <a:t>kejujuran</a:t>
            </a:r>
            <a:r>
              <a:rPr lang="en-US" sz="2400" dirty="0"/>
              <a:t>;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 Bold" panose="020B0704020202020204" charset="0"/>
                <a:cs typeface="Arial Bold" panose="020B0704020202020204" charset="0"/>
              </a:rPr>
              <a:t>FAKTOR &amp; DAMPAK KORUPSI</a:t>
            </a:r>
            <a:endParaRPr lang="en-US" b="1" dirty="0">
              <a:latin typeface="Arial Bold" panose="020B0704020202020204" charset="0"/>
              <a:cs typeface="Arial Bold" panose="020B07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704020202020204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704020202020204" pitchFamily="34" charset="0"/>
            <a:ea typeface="SimSun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11620</Words>
  <Application>WPS Spreadsheets</Application>
  <PresentationFormat>Widescreen</PresentationFormat>
  <Paragraphs>506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55" baseType="lpstr">
      <vt:lpstr>Arial</vt:lpstr>
      <vt:lpstr>SimSun</vt:lpstr>
      <vt:lpstr>Wingdings</vt:lpstr>
      <vt:lpstr>Cambria</vt:lpstr>
      <vt:lpstr>苹方-简</vt:lpstr>
      <vt:lpstr>Calibri</vt:lpstr>
      <vt:lpstr>Verdana</vt:lpstr>
      <vt:lpstr>Gill Sans MT</vt:lpstr>
      <vt:lpstr>Bauhaus 93</vt:lpstr>
      <vt:lpstr>Thonburi</vt:lpstr>
      <vt:lpstr>-apple-system</vt:lpstr>
      <vt:lpstr>Arial Unicode MS</vt:lpstr>
      <vt:lpstr>Times</vt:lpstr>
      <vt:lpstr>微软雅黑</vt:lpstr>
      <vt:lpstr>汉仪旗黑</vt:lpstr>
      <vt:lpstr>Wingdings</vt:lpstr>
      <vt:lpstr>宋体-简</vt:lpstr>
      <vt:lpstr>Helvetica</vt:lpstr>
      <vt:lpstr>Britannic Bold</vt:lpstr>
      <vt:lpstr>Arial Bold</vt:lpstr>
      <vt:lpstr>Century Gothic</vt:lpstr>
      <vt:lpstr>SitkaBanner-Bold</vt:lpstr>
      <vt:lpstr>Corbel</vt:lpstr>
      <vt:lpstr>Rockwell Extra Bold</vt:lpstr>
      <vt:lpstr>Office Theme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FAKTOR &amp; DAMPAK KORUPSI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Doa Sesudah Belajar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macbook</cp:lastModifiedBy>
  <cp:revision>30</cp:revision>
  <dcterms:created xsi:type="dcterms:W3CDTF">2023-06-07T06:08:55Z</dcterms:created>
  <dcterms:modified xsi:type="dcterms:W3CDTF">2023-06-07T06:08:55Z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1033-3.1.2.5330</vt:lpwstr>
  </property>
</Properties>
</file>