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67882-AC09-443D-A90E-AC666A7CFE7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F49F1-BAC6-4D87-8259-74A8F58DEF85}">
      <dgm:prSet phldrT="[Text]"/>
      <dgm:spPr/>
      <dgm:t>
        <a:bodyPr/>
        <a:lstStyle/>
        <a:p>
          <a:r>
            <a:rPr lang="id-ID" dirty="0"/>
            <a:t>Kontrak</a:t>
          </a:r>
          <a:endParaRPr lang="en-US" dirty="0"/>
        </a:p>
      </dgm:t>
    </dgm:pt>
    <dgm:pt modelId="{4D62B424-43E2-45D4-A1B7-9C66CC75D642}" type="parTrans" cxnId="{A6647FD4-B189-4D01-A843-8C3D3589AB1B}">
      <dgm:prSet/>
      <dgm:spPr/>
      <dgm:t>
        <a:bodyPr/>
        <a:lstStyle/>
        <a:p>
          <a:endParaRPr lang="en-US"/>
        </a:p>
      </dgm:t>
    </dgm:pt>
    <dgm:pt modelId="{190642AB-A3F5-4469-987C-06010094CDF7}" type="sibTrans" cxnId="{A6647FD4-B189-4D01-A843-8C3D3589AB1B}">
      <dgm:prSet/>
      <dgm:spPr/>
      <dgm:t>
        <a:bodyPr/>
        <a:lstStyle/>
        <a:p>
          <a:endParaRPr lang="en-US"/>
        </a:p>
      </dgm:t>
    </dgm:pt>
    <dgm:pt modelId="{9248DEAC-09E7-4076-A901-D73D8BEC00B5}">
      <dgm:prSet phldrT="[Text]"/>
      <dgm:spPr/>
      <dgm:t>
        <a:bodyPr/>
        <a:lstStyle/>
        <a:p>
          <a:r>
            <a:rPr lang="id-ID" dirty="0"/>
            <a:t>Bekerja</a:t>
          </a:r>
          <a:endParaRPr lang="en-US" dirty="0"/>
        </a:p>
      </dgm:t>
    </dgm:pt>
    <dgm:pt modelId="{E704EA76-0D62-442A-A47D-7A84E3976C66}" type="parTrans" cxnId="{21160638-E3E9-411B-98A0-AC6A717E5429}">
      <dgm:prSet/>
      <dgm:spPr/>
      <dgm:t>
        <a:bodyPr/>
        <a:lstStyle/>
        <a:p>
          <a:endParaRPr lang="en-US"/>
        </a:p>
      </dgm:t>
    </dgm:pt>
    <dgm:pt modelId="{1DC99803-E4C8-48A5-B76A-4E971C9E4095}" type="sibTrans" cxnId="{21160638-E3E9-411B-98A0-AC6A717E5429}">
      <dgm:prSet/>
      <dgm:spPr/>
      <dgm:t>
        <a:bodyPr/>
        <a:lstStyle/>
        <a:p>
          <a:endParaRPr lang="en-US"/>
        </a:p>
      </dgm:t>
    </dgm:pt>
    <dgm:pt modelId="{17C7D1C4-5659-44AE-91CB-5E6F9F32BB6F}">
      <dgm:prSet phldrT="[Text]"/>
      <dgm:spPr/>
      <dgm:t>
        <a:bodyPr/>
        <a:lstStyle/>
        <a:p>
          <a:r>
            <a:rPr lang="id-ID" dirty="0"/>
            <a:t>Kompensasi</a:t>
          </a:r>
          <a:endParaRPr lang="en-US" dirty="0"/>
        </a:p>
      </dgm:t>
    </dgm:pt>
    <dgm:pt modelId="{518218FA-AD1F-43DC-8C4D-3AC0A62F3090}" type="parTrans" cxnId="{96B0FA54-BF3B-4F66-AF3F-2621B075142C}">
      <dgm:prSet/>
      <dgm:spPr/>
      <dgm:t>
        <a:bodyPr/>
        <a:lstStyle/>
        <a:p>
          <a:endParaRPr lang="en-US"/>
        </a:p>
      </dgm:t>
    </dgm:pt>
    <dgm:pt modelId="{AD6ABF73-1201-4CE9-A45A-3863828F95AB}" type="sibTrans" cxnId="{96B0FA54-BF3B-4F66-AF3F-2621B075142C}">
      <dgm:prSet/>
      <dgm:spPr/>
      <dgm:t>
        <a:bodyPr/>
        <a:lstStyle/>
        <a:p>
          <a:endParaRPr lang="en-US"/>
        </a:p>
      </dgm:t>
    </dgm:pt>
    <dgm:pt modelId="{ABEBB702-246F-42CC-BFB2-3A4970534BAA}" type="pres">
      <dgm:prSet presAssocID="{AB867882-AC09-443D-A90E-AC666A7CFE7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FA24BBD-C9B6-4E51-92EE-1FAA86A0AAF0}" type="pres">
      <dgm:prSet presAssocID="{17C7D1C4-5659-44AE-91CB-5E6F9F32BB6F}" presName="Accent3" presStyleCnt="0"/>
      <dgm:spPr/>
    </dgm:pt>
    <dgm:pt modelId="{71F6254C-CD19-4505-9477-126C6B139230}" type="pres">
      <dgm:prSet presAssocID="{17C7D1C4-5659-44AE-91CB-5E6F9F32BB6F}" presName="Accent" presStyleLbl="node1" presStyleIdx="0" presStyleCnt="3"/>
      <dgm:spPr/>
    </dgm:pt>
    <dgm:pt modelId="{0E0F3411-D2D6-4B5E-A253-0776CABB403E}" type="pres">
      <dgm:prSet presAssocID="{17C7D1C4-5659-44AE-91CB-5E6F9F32BB6F}" presName="ParentBackground3" presStyleCnt="0"/>
      <dgm:spPr/>
    </dgm:pt>
    <dgm:pt modelId="{4FF4C0A4-FB8D-4722-AE85-207861EBC569}" type="pres">
      <dgm:prSet presAssocID="{17C7D1C4-5659-44AE-91CB-5E6F9F32BB6F}" presName="ParentBackground" presStyleLbl="fgAcc1" presStyleIdx="0" presStyleCnt="3"/>
      <dgm:spPr/>
    </dgm:pt>
    <dgm:pt modelId="{478349E9-32CE-4F36-B048-10EE48CDFD04}" type="pres">
      <dgm:prSet presAssocID="{17C7D1C4-5659-44AE-91CB-5E6F9F32BB6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96EADBE-B6CD-4251-B112-DBB90FC4746E}" type="pres">
      <dgm:prSet presAssocID="{9248DEAC-09E7-4076-A901-D73D8BEC00B5}" presName="Accent2" presStyleCnt="0"/>
      <dgm:spPr/>
    </dgm:pt>
    <dgm:pt modelId="{01818CBE-0A64-42F9-A6DE-F4595280CA87}" type="pres">
      <dgm:prSet presAssocID="{9248DEAC-09E7-4076-A901-D73D8BEC00B5}" presName="Accent" presStyleLbl="node1" presStyleIdx="1" presStyleCnt="3"/>
      <dgm:spPr/>
    </dgm:pt>
    <dgm:pt modelId="{6528D507-2060-4786-A552-50CAF1B6B86F}" type="pres">
      <dgm:prSet presAssocID="{9248DEAC-09E7-4076-A901-D73D8BEC00B5}" presName="ParentBackground2" presStyleCnt="0"/>
      <dgm:spPr/>
    </dgm:pt>
    <dgm:pt modelId="{D411212F-3AC0-4AB2-8108-E4E8ACFAB603}" type="pres">
      <dgm:prSet presAssocID="{9248DEAC-09E7-4076-A901-D73D8BEC00B5}" presName="ParentBackground" presStyleLbl="fgAcc1" presStyleIdx="1" presStyleCnt="3"/>
      <dgm:spPr/>
    </dgm:pt>
    <dgm:pt modelId="{825368F4-4A8E-4E84-B769-D36892572048}" type="pres">
      <dgm:prSet presAssocID="{9248DEAC-09E7-4076-A901-D73D8BEC00B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A0F28D1-17DC-4836-A679-5BFC5CA55213}" type="pres">
      <dgm:prSet presAssocID="{7BDF49F1-BAC6-4D87-8259-74A8F58DEF85}" presName="Accent1" presStyleCnt="0"/>
      <dgm:spPr/>
    </dgm:pt>
    <dgm:pt modelId="{42DA1F76-9B73-4EAC-8980-1DA90B42ACDB}" type="pres">
      <dgm:prSet presAssocID="{7BDF49F1-BAC6-4D87-8259-74A8F58DEF85}" presName="Accent" presStyleLbl="node1" presStyleIdx="2" presStyleCnt="3"/>
      <dgm:spPr/>
    </dgm:pt>
    <dgm:pt modelId="{C83CDB4A-5EBA-44A4-81A1-0A9174804C92}" type="pres">
      <dgm:prSet presAssocID="{7BDF49F1-BAC6-4D87-8259-74A8F58DEF85}" presName="ParentBackground1" presStyleCnt="0"/>
      <dgm:spPr/>
    </dgm:pt>
    <dgm:pt modelId="{496E2A6B-3D94-4BEC-8953-2AEB45C1E850}" type="pres">
      <dgm:prSet presAssocID="{7BDF49F1-BAC6-4D87-8259-74A8F58DEF85}" presName="ParentBackground" presStyleLbl="fgAcc1" presStyleIdx="2" presStyleCnt="3"/>
      <dgm:spPr/>
    </dgm:pt>
    <dgm:pt modelId="{2FF7BE5B-369C-4AFC-AE85-07F450D2E25B}" type="pres">
      <dgm:prSet presAssocID="{7BDF49F1-BAC6-4D87-8259-74A8F58DEF8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BAEED01-AC0F-4C5E-AFF6-45DEDF25F9AF}" type="presOf" srcId="{AB867882-AC09-443D-A90E-AC666A7CFE74}" destId="{ABEBB702-246F-42CC-BFB2-3A4970534BAA}" srcOrd="0" destOrd="0" presId="urn:microsoft.com/office/officeart/2011/layout/CircleProcess"/>
    <dgm:cxn modelId="{FBE36720-BA9F-411E-96DA-6575D0AFF119}" type="presOf" srcId="{9248DEAC-09E7-4076-A901-D73D8BEC00B5}" destId="{D411212F-3AC0-4AB2-8108-E4E8ACFAB603}" srcOrd="0" destOrd="0" presId="urn:microsoft.com/office/officeart/2011/layout/CircleProcess"/>
    <dgm:cxn modelId="{21160638-E3E9-411B-98A0-AC6A717E5429}" srcId="{AB867882-AC09-443D-A90E-AC666A7CFE74}" destId="{9248DEAC-09E7-4076-A901-D73D8BEC00B5}" srcOrd="1" destOrd="0" parTransId="{E704EA76-0D62-442A-A47D-7A84E3976C66}" sibTransId="{1DC99803-E4C8-48A5-B76A-4E971C9E4095}"/>
    <dgm:cxn modelId="{96B0FA54-BF3B-4F66-AF3F-2621B075142C}" srcId="{AB867882-AC09-443D-A90E-AC666A7CFE74}" destId="{17C7D1C4-5659-44AE-91CB-5E6F9F32BB6F}" srcOrd="2" destOrd="0" parTransId="{518218FA-AD1F-43DC-8C4D-3AC0A62F3090}" sibTransId="{AD6ABF73-1201-4CE9-A45A-3863828F95AB}"/>
    <dgm:cxn modelId="{B7648978-5889-4265-935E-D2C11CE02B08}" type="presOf" srcId="{17C7D1C4-5659-44AE-91CB-5E6F9F32BB6F}" destId="{478349E9-32CE-4F36-B048-10EE48CDFD04}" srcOrd="1" destOrd="0" presId="urn:microsoft.com/office/officeart/2011/layout/CircleProcess"/>
    <dgm:cxn modelId="{EEE15F90-96D0-4743-AB8E-FF790D2DB16D}" type="presOf" srcId="{9248DEAC-09E7-4076-A901-D73D8BEC00B5}" destId="{825368F4-4A8E-4E84-B769-D36892572048}" srcOrd="1" destOrd="0" presId="urn:microsoft.com/office/officeart/2011/layout/CircleProcess"/>
    <dgm:cxn modelId="{BEEF6398-B088-4F35-8766-5B9D0DE1B0F3}" type="presOf" srcId="{7BDF49F1-BAC6-4D87-8259-74A8F58DEF85}" destId="{2FF7BE5B-369C-4AFC-AE85-07F450D2E25B}" srcOrd="1" destOrd="0" presId="urn:microsoft.com/office/officeart/2011/layout/CircleProcess"/>
    <dgm:cxn modelId="{7FC0FEA8-4F10-4935-999B-FFD5FBC1FBFF}" type="presOf" srcId="{17C7D1C4-5659-44AE-91CB-5E6F9F32BB6F}" destId="{4FF4C0A4-FB8D-4722-AE85-207861EBC569}" srcOrd="0" destOrd="0" presId="urn:microsoft.com/office/officeart/2011/layout/CircleProcess"/>
    <dgm:cxn modelId="{42410BD4-C4AE-41C7-8543-EAB7C70441F4}" type="presOf" srcId="{7BDF49F1-BAC6-4D87-8259-74A8F58DEF85}" destId="{496E2A6B-3D94-4BEC-8953-2AEB45C1E850}" srcOrd="0" destOrd="0" presId="urn:microsoft.com/office/officeart/2011/layout/CircleProcess"/>
    <dgm:cxn modelId="{A6647FD4-B189-4D01-A843-8C3D3589AB1B}" srcId="{AB867882-AC09-443D-A90E-AC666A7CFE74}" destId="{7BDF49F1-BAC6-4D87-8259-74A8F58DEF85}" srcOrd="0" destOrd="0" parTransId="{4D62B424-43E2-45D4-A1B7-9C66CC75D642}" sibTransId="{190642AB-A3F5-4469-987C-06010094CDF7}"/>
    <dgm:cxn modelId="{57E12BD5-1E6D-480F-9A2B-0D6FE8A25EB8}" type="presParOf" srcId="{ABEBB702-246F-42CC-BFB2-3A4970534BAA}" destId="{8FA24BBD-C9B6-4E51-92EE-1FAA86A0AAF0}" srcOrd="0" destOrd="0" presId="urn:microsoft.com/office/officeart/2011/layout/CircleProcess"/>
    <dgm:cxn modelId="{BB37B78F-F452-43BE-B3BD-33E7E7E74CD8}" type="presParOf" srcId="{8FA24BBD-C9B6-4E51-92EE-1FAA86A0AAF0}" destId="{71F6254C-CD19-4505-9477-126C6B139230}" srcOrd="0" destOrd="0" presId="urn:microsoft.com/office/officeart/2011/layout/CircleProcess"/>
    <dgm:cxn modelId="{E0E1EF97-B7B0-47E2-B339-35411228468D}" type="presParOf" srcId="{ABEBB702-246F-42CC-BFB2-3A4970534BAA}" destId="{0E0F3411-D2D6-4B5E-A253-0776CABB403E}" srcOrd="1" destOrd="0" presId="urn:microsoft.com/office/officeart/2011/layout/CircleProcess"/>
    <dgm:cxn modelId="{1C904032-8732-4DE2-B18B-F693E5D86708}" type="presParOf" srcId="{0E0F3411-D2D6-4B5E-A253-0776CABB403E}" destId="{4FF4C0A4-FB8D-4722-AE85-207861EBC569}" srcOrd="0" destOrd="0" presId="urn:microsoft.com/office/officeart/2011/layout/CircleProcess"/>
    <dgm:cxn modelId="{4F3949B4-D3BB-40C7-87AF-1E778F0CCF46}" type="presParOf" srcId="{ABEBB702-246F-42CC-BFB2-3A4970534BAA}" destId="{478349E9-32CE-4F36-B048-10EE48CDFD04}" srcOrd="2" destOrd="0" presId="urn:microsoft.com/office/officeart/2011/layout/CircleProcess"/>
    <dgm:cxn modelId="{E3F8E6F4-0DAE-4A5A-A1C0-979068C49E58}" type="presParOf" srcId="{ABEBB702-246F-42CC-BFB2-3A4970534BAA}" destId="{896EADBE-B6CD-4251-B112-DBB90FC4746E}" srcOrd="3" destOrd="0" presId="urn:microsoft.com/office/officeart/2011/layout/CircleProcess"/>
    <dgm:cxn modelId="{D4702AB4-A922-40BF-863C-F927FD04D1C8}" type="presParOf" srcId="{896EADBE-B6CD-4251-B112-DBB90FC4746E}" destId="{01818CBE-0A64-42F9-A6DE-F4595280CA87}" srcOrd="0" destOrd="0" presId="urn:microsoft.com/office/officeart/2011/layout/CircleProcess"/>
    <dgm:cxn modelId="{62B54897-14D6-4F56-BA14-21B1BADB5413}" type="presParOf" srcId="{ABEBB702-246F-42CC-BFB2-3A4970534BAA}" destId="{6528D507-2060-4786-A552-50CAF1B6B86F}" srcOrd="4" destOrd="0" presId="urn:microsoft.com/office/officeart/2011/layout/CircleProcess"/>
    <dgm:cxn modelId="{6E4B30D5-5CD8-48B2-88D6-57A110140192}" type="presParOf" srcId="{6528D507-2060-4786-A552-50CAF1B6B86F}" destId="{D411212F-3AC0-4AB2-8108-E4E8ACFAB603}" srcOrd="0" destOrd="0" presId="urn:microsoft.com/office/officeart/2011/layout/CircleProcess"/>
    <dgm:cxn modelId="{9057953C-D753-4045-83DA-F135169C0A9F}" type="presParOf" srcId="{ABEBB702-246F-42CC-BFB2-3A4970534BAA}" destId="{825368F4-4A8E-4E84-B769-D36892572048}" srcOrd="5" destOrd="0" presId="urn:microsoft.com/office/officeart/2011/layout/CircleProcess"/>
    <dgm:cxn modelId="{4333AD0B-DFFC-4849-8CC8-C09CC114FEF4}" type="presParOf" srcId="{ABEBB702-246F-42CC-BFB2-3A4970534BAA}" destId="{CA0F28D1-17DC-4836-A679-5BFC5CA55213}" srcOrd="6" destOrd="0" presId="urn:microsoft.com/office/officeart/2011/layout/CircleProcess"/>
    <dgm:cxn modelId="{12E82952-9AFE-44C6-B973-9EDF44B972FA}" type="presParOf" srcId="{CA0F28D1-17DC-4836-A679-5BFC5CA55213}" destId="{42DA1F76-9B73-4EAC-8980-1DA90B42ACDB}" srcOrd="0" destOrd="0" presId="urn:microsoft.com/office/officeart/2011/layout/CircleProcess"/>
    <dgm:cxn modelId="{0423F055-8C56-4B28-B347-ACE74D39308F}" type="presParOf" srcId="{ABEBB702-246F-42CC-BFB2-3A4970534BAA}" destId="{C83CDB4A-5EBA-44A4-81A1-0A9174804C92}" srcOrd="7" destOrd="0" presId="urn:microsoft.com/office/officeart/2011/layout/CircleProcess"/>
    <dgm:cxn modelId="{DEE83053-2D8C-4F61-AAEF-B6AE62DBB1A1}" type="presParOf" srcId="{C83CDB4A-5EBA-44A4-81A1-0A9174804C92}" destId="{496E2A6B-3D94-4BEC-8953-2AEB45C1E850}" srcOrd="0" destOrd="0" presId="urn:microsoft.com/office/officeart/2011/layout/CircleProcess"/>
    <dgm:cxn modelId="{845BC498-72CF-4772-BDEB-1685CBF11C71}" type="presParOf" srcId="{ABEBB702-246F-42CC-BFB2-3A4970534BAA}" destId="{2FF7BE5B-369C-4AFC-AE85-07F450D2E25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6254C-CD19-4505-9477-126C6B139230}">
      <dsp:nvSpPr>
        <dsp:cNvPr id="0" name=""/>
        <dsp:cNvSpPr/>
      </dsp:nvSpPr>
      <dsp:spPr>
        <a:xfrm>
          <a:off x="6621089" y="1073585"/>
          <a:ext cx="2843901" cy="2844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4C0A4-FB8D-4722-AE85-207861EBC569}">
      <dsp:nvSpPr>
        <dsp:cNvPr id="0" name=""/>
        <dsp:cNvSpPr/>
      </dsp:nvSpPr>
      <dsp:spPr>
        <a:xfrm>
          <a:off x="6715515" y="1168416"/>
          <a:ext cx="2655048" cy="26547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Kompensasi</a:t>
          </a:r>
          <a:endParaRPr lang="en-US" sz="2900" kern="1200" dirty="0"/>
        </a:p>
      </dsp:txBody>
      <dsp:txXfrm>
        <a:off x="7095072" y="1547740"/>
        <a:ext cx="1895934" cy="1896118"/>
      </dsp:txXfrm>
    </dsp:sp>
    <dsp:sp modelId="{01818CBE-0A64-42F9-A6DE-F4595280CA87}">
      <dsp:nvSpPr>
        <dsp:cNvPr id="0" name=""/>
        <dsp:cNvSpPr/>
      </dsp:nvSpPr>
      <dsp:spPr>
        <a:xfrm rot="2700000">
          <a:off x="3685260" y="1077024"/>
          <a:ext cx="2837051" cy="28370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1212F-3AC0-4AB2-8108-E4E8ACFAB603}">
      <dsp:nvSpPr>
        <dsp:cNvPr id="0" name=""/>
        <dsp:cNvSpPr/>
      </dsp:nvSpPr>
      <dsp:spPr>
        <a:xfrm>
          <a:off x="3776261" y="1168416"/>
          <a:ext cx="2655048" cy="26547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Bekerja</a:t>
          </a:r>
          <a:endParaRPr lang="en-US" sz="2900" kern="1200" dirty="0"/>
        </a:p>
      </dsp:txBody>
      <dsp:txXfrm>
        <a:off x="4155819" y="1547740"/>
        <a:ext cx="1895934" cy="1896118"/>
      </dsp:txXfrm>
    </dsp:sp>
    <dsp:sp modelId="{42DA1F76-9B73-4EAC-8980-1DA90B42ACDB}">
      <dsp:nvSpPr>
        <dsp:cNvPr id="0" name=""/>
        <dsp:cNvSpPr/>
      </dsp:nvSpPr>
      <dsp:spPr>
        <a:xfrm rot="2700000">
          <a:off x="746006" y="1077024"/>
          <a:ext cx="2837051" cy="28370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E2A6B-3D94-4BEC-8953-2AEB45C1E850}">
      <dsp:nvSpPr>
        <dsp:cNvPr id="0" name=""/>
        <dsp:cNvSpPr/>
      </dsp:nvSpPr>
      <dsp:spPr>
        <a:xfrm>
          <a:off x="837008" y="1168416"/>
          <a:ext cx="2655048" cy="26547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Kontrak</a:t>
          </a:r>
          <a:endParaRPr lang="en-US" sz="2900" kern="1200" dirty="0"/>
        </a:p>
      </dsp:txBody>
      <dsp:txXfrm>
        <a:off x="1216565" y="1547740"/>
        <a:ext cx="1895934" cy="189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68" y="2066119"/>
            <a:ext cx="9089390" cy="1620771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C00000"/>
                </a:solidFill>
                <a:latin typeface="Albertus Extra Bold" pitchFamily="34" charset="0"/>
              </a:rPr>
              <a:t>KOMPENSASI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id-ID" sz="2800" b="1" dirty="0">
                <a:solidFill>
                  <a:srgbClr val="0D6944"/>
                </a:solidFill>
              </a:rPr>
              <a:t>Program Studi Administrasi Publik</a:t>
            </a:r>
          </a:p>
          <a:p>
            <a:pPr>
              <a:spcBef>
                <a:spcPts val="500"/>
              </a:spcBef>
            </a:pPr>
            <a:r>
              <a:rPr lang="id-ID" sz="3600" b="1" dirty="0">
                <a:solidFill>
                  <a:srgbClr val="0D6944"/>
                </a:solidFill>
              </a:rPr>
              <a:t>Universitas ‘Aisyiyah Yogyakarta</a:t>
            </a: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89180" y="5280829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Yogyakarta, </a:t>
            </a:r>
            <a:r>
              <a:rPr lang="id-ID" sz="2400" b="1" dirty="0"/>
              <a:t>20</a:t>
            </a:r>
            <a:r>
              <a:rPr lang="en-US" sz="2400" b="1" dirty="0"/>
              <a:t>20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828303"/>
            <a:ext cx="9624060" cy="1260211"/>
          </a:xfrm>
        </p:spPr>
        <p:txBody>
          <a:bodyPr/>
          <a:lstStyle/>
          <a:p>
            <a:r>
              <a:rPr lang="id-ID" b="1" dirty="0"/>
              <a:t>Sistem Kompensasi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340471"/>
            <a:ext cx="9624060" cy="2952440"/>
          </a:xfrm>
        </p:spPr>
        <p:txBody>
          <a:bodyPr/>
          <a:lstStyle/>
          <a:p>
            <a:r>
              <a:rPr lang="id-ID" dirty="0"/>
              <a:t>Sistem Waktu</a:t>
            </a:r>
          </a:p>
          <a:p>
            <a:r>
              <a:rPr lang="id-ID" dirty="0"/>
              <a:t>Sistem Hasil (output)</a:t>
            </a:r>
          </a:p>
          <a:p>
            <a:r>
              <a:rPr lang="id-ID" dirty="0"/>
              <a:t>Sistem  Borongan</a:t>
            </a:r>
          </a:p>
        </p:txBody>
      </p:sp>
    </p:spTree>
    <p:extLst>
      <p:ext uri="{BB962C8B-B14F-4D97-AF65-F5344CB8AC3E}">
        <p14:creationId xmlns:p14="http://schemas.microsoft.com/office/powerpoint/2010/main" val="4209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/>
              <a:t>Faktor2 Yang Mempengaruhi </a:t>
            </a:r>
            <a:br>
              <a:rPr lang="id-ID" sz="3600" b="1" dirty="0"/>
            </a:br>
            <a:r>
              <a:rPr lang="id-ID" sz="3600" b="1" dirty="0"/>
              <a:t>Besaran Kompensasi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Penawaran dan permintaan tenaga kerja</a:t>
            </a:r>
          </a:p>
          <a:p>
            <a:r>
              <a:rPr lang="id-ID" dirty="0"/>
              <a:t>Kemampuan dan kesediaan organisasi</a:t>
            </a:r>
          </a:p>
          <a:p>
            <a:r>
              <a:rPr lang="id-ID" dirty="0"/>
              <a:t>Serikat buruh</a:t>
            </a:r>
          </a:p>
          <a:p>
            <a:r>
              <a:rPr lang="id-ID" dirty="0"/>
              <a:t>Produktivitas kerja</a:t>
            </a:r>
          </a:p>
          <a:p>
            <a:r>
              <a:rPr lang="id-ID" dirty="0"/>
              <a:t>Pemerintah</a:t>
            </a:r>
          </a:p>
          <a:p>
            <a:r>
              <a:rPr lang="id-ID" dirty="0"/>
              <a:t>Jabatan</a:t>
            </a:r>
          </a:p>
          <a:p>
            <a:r>
              <a:rPr lang="id-ID" dirty="0"/>
              <a:t>Pendidikan dan pengalaman pegawai</a:t>
            </a:r>
          </a:p>
          <a:p>
            <a:r>
              <a:rPr lang="id-ID" dirty="0"/>
              <a:t>Perekonomian nasional</a:t>
            </a:r>
          </a:p>
          <a:p>
            <a:r>
              <a:rPr lang="id-ID" dirty="0"/>
              <a:t>Jenis dan sifat pekerjaan</a:t>
            </a:r>
          </a:p>
        </p:txBody>
      </p:sp>
    </p:spTree>
    <p:extLst>
      <p:ext uri="{BB962C8B-B14F-4D97-AF65-F5344CB8AC3E}">
        <p14:creationId xmlns:p14="http://schemas.microsoft.com/office/powerpoint/2010/main" val="232837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332359"/>
            <a:ext cx="9624060" cy="662701"/>
          </a:xfrm>
        </p:spPr>
        <p:txBody>
          <a:bodyPr>
            <a:normAutofit fontScale="90000"/>
          </a:bodyPr>
          <a:lstStyle/>
          <a:p>
            <a:r>
              <a:rPr lang="id-ID" dirty="0"/>
              <a:t>Pegawai/Karyawan 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340471"/>
            <a:ext cx="9624060" cy="2376376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Sertiap orang yang bekerja dengan menjual tenaganya (fisik dan pikiran) kepada organisasi/perusahaan dan memperoleh imbalan atas tenaganya dengan ketentuan yang jelas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Logic Think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541356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Kompensasi adalah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b="1" dirty="0"/>
              <a:t>William   Werther dan Keith Davis</a:t>
            </a:r>
          </a:p>
          <a:p>
            <a:pPr marL="0" indent="0">
              <a:buNone/>
            </a:pPr>
            <a:r>
              <a:rPr lang="id-ID" dirty="0"/>
              <a:t>Apa yang seseorang pekerja terima sebagai balasan dari pekrejaan yang diberikannya, baik upah per jam, ataupun gaji periodik didesain dan dikelola oleh bagian personalia</a:t>
            </a:r>
          </a:p>
          <a:p>
            <a:r>
              <a:rPr lang="id-ID" b="1" dirty="0"/>
              <a:t>Drs. Malayu S.P Hasibuan</a:t>
            </a:r>
          </a:p>
          <a:p>
            <a:pPr marL="0" indent="0">
              <a:buNone/>
            </a:pPr>
            <a:r>
              <a:rPr lang="id-ID" dirty="0"/>
              <a:t>Semua pendapatan yang berbentuk uang, barang langsung atau tidak angsung yang diterima karyawan sebagai imbalan atas jasa yang diberikan  kepada perusahaan/organisasi</a:t>
            </a:r>
          </a:p>
        </p:txBody>
      </p:sp>
    </p:spTree>
    <p:extLst>
      <p:ext uri="{BB962C8B-B14F-4D97-AF65-F5344CB8AC3E}">
        <p14:creationId xmlns:p14="http://schemas.microsoft.com/office/powerpoint/2010/main" val="177231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044327"/>
            <a:ext cx="9624060" cy="518685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Kompensasi ditetapkan berdasarkan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2808424"/>
          </a:xfrm>
        </p:spPr>
        <p:txBody>
          <a:bodyPr/>
          <a:lstStyle/>
          <a:p>
            <a:r>
              <a:rPr lang="id-ID" dirty="0"/>
              <a:t>Undang – undang </a:t>
            </a:r>
          </a:p>
          <a:p>
            <a:r>
              <a:rPr lang="id-ID" dirty="0"/>
              <a:t>Prinsip adil dan wajar</a:t>
            </a:r>
          </a:p>
          <a:p>
            <a:r>
              <a:rPr lang="id-ID" dirty="0"/>
              <a:t>Kondisi internal dan eksternal konsistensi</a:t>
            </a:r>
          </a:p>
        </p:txBody>
      </p:sp>
    </p:spTree>
    <p:extLst>
      <p:ext uri="{BB962C8B-B14F-4D97-AF65-F5344CB8AC3E}">
        <p14:creationId xmlns:p14="http://schemas.microsoft.com/office/powerpoint/2010/main" val="215183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332359"/>
            <a:ext cx="9624060" cy="792088"/>
          </a:xfrm>
        </p:spPr>
        <p:txBody>
          <a:bodyPr>
            <a:normAutofit fontScale="90000"/>
          </a:bodyPr>
          <a:lstStyle/>
          <a:p>
            <a:r>
              <a:rPr lang="id-ID" dirty="0"/>
              <a:t>Kebutuhan Yang Dipuaskan </a:t>
            </a:r>
            <a:br>
              <a:rPr lang="id-ID" dirty="0"/>
            </a:br>
            <a:r>
              <a:rPr lang="id-ID" dirty="0"/>
              <a:t>Karena Bekerja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628503"/>
            <a:ext cx="9624060" cy="4125876"/>
          </a:xfrm>
        </p:spPr>
        <p:txBody>
          <a:bodyPr/>
          <a:lstStyle/>
          <a:p>
            <a:r>
              <a:rPr lang="id-ID" dirty="0"/>
              <a:t>Kebutuhan fisik dan keamanan</a:t>
            </a:r>
          </a:p>
          <a:p>
            <a:r>
              <a:rPr lang="id-ID" dirty="0"/>
              <a:t>Kebutuhan sosial</a:t>
            </a:r>
          </a:p>
          <a:p>
            <a:r>
              <a:rPr lang="id-ID" dirty="0"/>
              <a:t>Kebutuhan egoistik</a:t>
            </a:r>
          </a:p>
        </p:txBody>
      </p:sp>
    </p:spTree>
    <p:extLst>
      <p:ext uri="{BB962C8B-B14F-4D97-AF65-F5344CB8AC3E}">
        <p14:creationId xmlns:p14="http://schemas.microsoft.com/office/powerpoint/2010/main" val="184580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Tujuan Kompensasi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12" y="1285589"/>
            <a:ext cx="9624060" cy="4990084"/>
          </a:xfrm>
        </p:spPr>
        <p:txBody>
          <a:bodyPr>
            <a:normAutofit/>
          </a:bodyPr>
          <a:lstStyle/>
          <a:p>
            <a:r>
              <a:rPr lang="id-ID" dirty="0"/>
              <a:t>Ikatan kerjasama</a:t>
            </a:r>
          </a:p>
          <a:p>
            <a:r>
              <a:rPr lang="id-ID" dirty="0"/>
              <a:t>Kepuasan Kerja</a:t>
            </a:r>
          </a:p>
          <a:p>
            <a:r>
              <a:rPr lang="id-ID" dirty="0"/>
              <a:t>Pengadaan Efektif </a:t>
            </a:r>
          </a:p>
          <a:p>
            <a:r>
              <a:rPr lang="id-ID" dirty="0"/>
              <a:t>Motivasi </a:t>
            </a:r>
          </a:p>
          <a:p>
            <a:r>
              <a:rPr lang="id-ID" dirty="0"/>
              <a:t>Stabilitas karyawan</a:t>
            </a:r>
          </a:p>
          <a:p>
            <a:r>
              <a:rPr lang="id-ID" dirty="0"/>
              <a:t>Disiplin</a:t>
            </a:r>
          </a:p>
          <a:p>
            <a:r>
              <a:rPr lang="en-US" dirty="0" err="1"/>
              <a:t>Mempengaruhi</a:t>
            </a:r>
            <a:r>
              <a:rPr lang="id-ID" dirty="0"/>
              <a:t> serikat buruh</a:t>
            </a:r>
          </a:p>
        </p:txBody>
      </p:sp>
    </p:spTree>
    <p:extLst>
      <p:ext uri="{BB962C8B-B14F-4D97-AF65-F5344CB8AC3E}">
        <p14:creationId xmlns:p14="http://schemas.microsoft.com/office/powerpoint/2010/main" val="38128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Asas Kompensasi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Asas adil</a:t>
            </a:r>
          </a:p>
          <a:p>
            <a:pPr marL="0" indent="0">
              <a:buNone/>
            </a:pPr>
            <a:r>
              <a:rPr lang="id-ID" dirty="0"/>
              <a:t>Disesuaikan dengan prestasi, jenis pekerjaan, resiko, tanggungjawab, jabatan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Asas Layak dan wajar</a:t>
            </a:r>
          </a:p>
          <a:p>
            <a:pPr marL="0" indent="0">
              <a:buNone/>
            </a:pPr>
            <a:r>
              <a:rPr lang="id-ID" dirty="0"/>
              <a:t>Batas minimal upah pemerintah dan eksternal konsistensi yang berlaku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653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94" y="684287"/>
            <a:ext cx="9624060" cy="1260211"/>
          </a:xfrm>
        </p:spPr>
        <p:txBody>
          <a:bodyPr/>
          <a:lstStyle/>
          <a:p>
            <a:r>
              <a:rPr lang="id-ID" b="1" dirty="0"/>
              <a:t>Metode Kompensasi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Metode Tunggal</a:t>
            </a:r>
          </a:p>
          <a:p>
            <a:pPr marL="0" indent="0">
              <a:buNone/>
            </a:pPr>
            <a:r>
              <a:rPr lang="id-ID" dirty="0"/>
              <a:t>Berdasarkan Ijazah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Metode Jamak</a:t>
            </a:r>
          </a:p>
          <a:p>
            <a:pPr marL="0" indent="0">
              <a:buNone/>
            </a:pPr>
            <a:r>
              <a:rPr lang="id-ID" dirty="0"/>
              <a:t>Ijazah, sifat pekerjaan, pendidikan informal, hub keluarga </a:t>
            </a:r>
          </a:p>
        </p:txBody>
      </p:sp>
    </p:spTree>
    <p:extLst>
      <p:ext uri="{BB962C8B-B14F-4D97-AF65-F5344CB8AC3E}">
        <p14:creationId xmlns:p14="http://schemas.microsoft.com/office/powerpoint/2010/main" val="2806094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</TotalTime>
  <Words>238</Words>
  <Application>Microsoft Office PowerPoint</Application>
  <PresentationFormat>Custom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Albertus Extra Bold</vt:lpstr>
      <vt:lpstr>Arial</vt:lpstr>
      <vt:lpstr>Calibri</vt:lpstr>
      <vt:lpstr>Theme1</vt:lpstr>
      <vt:lpstr>KOMPENSASI</vt:lpstr>
      <vt:lpstr>Pegawai/Karyawan adalah</vt:lpstr>
      <vt:lpstr>Logic Think</vt:lpstr>
      <vt:lpstr>Kompensasi adalah</vt:lpstr>
      <vt:lpstr>Kompensasi ditetapkan berdasarkan </vt:lpstr>
      <vt:lpstr>Kebutuhan Yang Dipuaskan  Karena Bekerja </vt:lpstr>
      <vt:lpstr>Tujuan Kompensasi</vt:lpstr>
      <vt:lpstr>Asas Kompensasi</vt:lpstr>
      <vt:lpstr>Metode Kompensasi</vt:lpstr>
      <vt:lpstr>Sistem Kompensasi</vt:lpstr>
      <vt:lpstr>Faktor2 Yang Mempengaruhi  Besaran Kompensasi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12</cp:revision>
  <dcterms:created xsi:type="dcterms:W3CDTF">2016-11-21T21:18:02Z</dcterms:created>
  <dcterms:modified xsi:type="dcterms:W3CDTF">2020-03-30T23:19:27Z</dcterms:modified>
</cp:coreProperties>
</file>