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5"/>
  </p:notesMasterIdLst>
  <p:sldIdLst>
    <p:sldId id="578" r:id="rId5"/>
    <p:sldId id="307" r:id="rId6"/>
    <p:sldId id="568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76" r:id="rId22"/>
    <p:sldId id="564" r:id="rId23"/>
    <p:sldId id="32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177" dirty="0"/>
              <a:t>DAU </a:t>
            </a:r>
            <a:r>
              <a:rPr lang="en-US" sz="2177" dirty="0" err="1"/>
              <a:t>dialokasikan</a:t>
            </a:r>
            <a:r>
              <a:rPr lang="en-US" sz="2177" dirty="0"/>
              <a:t> </a:t>
            </a:r>
            <a:r>
              <a:rPr lang="en-US" sz="2177" dirty="0" err="1"/>
              <a:t>dengan</a:t>
            </a:r>
            <a:r>
              <a:rPr lang="en-US" sz="2177" dirty="0"/>
              <a:t> </a:t>
            </a:r>
            <a:r>
              <a:rPr lang="en-US" sz="2177" dirty="0" err="1"/>
              <a:t>tujuan</a:t>
            </a:r>
            <a:r>
              <a:rPr lang="en-US" sz="2177" dirty="0"/>
              <a:t> </a:t>
            </a:r>
            <a:r>
              <a:rPr lang="en-US" sz="2177" dirty="0" err="1"/>
              <a:t>pemerataan</a:t>
            </a:r>
            <a:r>
              <a:rPr lang="en-US" sz="2177" dirty="0"/>
              <a:t> </a:t>
            </a:r>
            <a:r>
              <a:rPr lang="en-US" sz="2177" dirty="0" err="1"/>
              <a:t>kemampuan</a:t>
            </a:r>
            <a:r>
              <a:rPr lang="id-ID" sz="2177" dirty="0"/>
              <a:t> </a:t>
            </a:r>
            <a:r>
              <a:rPr lang="en-US" sz="2177" dirty="0" err="1"/>
              <a:t>keuangan</a:t>
            </a:r>
            <a:r>
              <a:rPr lang="en-US" sz="2177" dirty="0"/>
              <a:t> </a:t>
            </a:r>
            <a:r>
              <a:rPr lang="en-US" sz="2177" dirty="0" err="1"/>
              <a:t>antar</a:t>
            </a:r>
            <a:r>
              <a:rPr lang="en-US" sz="2177" dirty="0"/>
              <a:t>-Daerah </a:t>
            </a:r>
            <a:r>
              <a:rPr lang="en-US" sz="2177" dirty="0" err="1"/>
              <a:t>untuk</a:t>
            </a:r>
            <a:r>
              <a:rPr lang="en-US" sz="2177" dirty="0"/>
              <a:t> </a:t>
            </a:r>
            <a:r>
              <a:rPr lang="en-US" sz="2177" dirty="0" err="1"/>
              <a:t>mendanai</a:t>
            </a:r>
            <a:r>
              <a:rPr lang="en-US" sz="2177" dirty="0"/>
              <a:t> </a:t>
            </a:r>
            <a:r>
              <a:rPr lang="en-US" sz="2177" dirty="0" err="1"/>
              <a:t>kebutuhan</a:t>
            </a:r>
            <a:r>
              <a:rPr lang="id-ID" sz="2177" dirty="0"/>
              <a:t> </a:t>
            </a:r>
            <a:r>
              <a:rPr lang="en-US" sz="2177" dirty="0"/>
              <a:t>Daerah </a:t>
            </a:r>
            <a:r>
              <a:rPr lang="en-US" sz="2177" dirty="0" err="1"/>
              <a:t>dalam</a:t>
            </a:r>
            <a:r>
              <a:rPr lang="en-US" sz="2177" dirty="0"/>
              <a:t> </a:t>
            </a:r>
            <a:r>
              <a:rPr lang="en-US" sz="2177" dirty="0" err="1"/>
              <a:t>rangka</a:t>
            </a:r>
            <a:r>
              <a:rPr lang="en-US" sz="2177" dirty="0"/>
              <a:t> </a:t>
            </a:r>
            <a:r>
              <a:rPr lang="en-US" sz="2177" dirty="0" err="1"/>
              <a:t>pelaksanaan</a:t>
            </a:r>
            <a:r>
              <a:rPr lang="en-US" sz="2177" dirty="0"/>
              <a:t> </a:t>
            </a:r>
            <a:r>
              <a:rPr lang="en-US" sz="2177" dirty="0" err="1"/>
              <a:t>Desentralisasi</a:t>
            </a:r>
            <a:r>
              <a:rPr lang="en-US" sz="2177" dirty="0"/>
              <a:t>.</a:t>
            </a:r>
            <a:r>
              <a:rPr lang="id-ID" sz="2177" dirty="0"/>
              <a:t> </a:t>
            </a:r>
          </a:p>
          <a:p>
            <a:r>
              <a:rPr lang="id-ID" sz="2177" dirty="0"/>
              <a:t>DAU suatu Daerah dialokasikan atas dasar celah fiskal.</a:t>
            </a:r>
          </a:p>
          <a:p>
            <a:r>
              <a:rPr lang="en-US" sz="2177" dirty="0" err="1"/>
              <a:t>Proporsi</a:t>
            </a:r>
            <a:r>
              <a:rPr lang="en-US" sz="2177" dirty="0"/>
              <a:t> DAU </a:t>
            </a:r>
            <a:r>
              <a:rPr lang="en-US" sz="2177" dirty="0" err="1"/>
              <a:t>antara</a:t>
            </a:r>
            <a:r>
              <a:rPr lang="en-US" sz="2177" dirty="0"/>
              <a:t> Daerah </a:t>
            </a:r>
            <a:r>
              <a:rPr lang="en-US" sz="2177" dirty="0" err="1"/>
              <a:t>provinsi</a:t>
            </a:r>
            <a:r>
              <a:rPr lang="en-US" sz="2177" dirty="0"/>
              <a:t>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kabupaten</a:t>
            </a:r>
            <a:r>
              <a:rPr lang="en-US" sz="2177" dirty="0"/>
              <a:t>/</a:t>
            </a:r>
            <a:r>
              <a:rPr lang="en-US" sz="2177" dirty="0" err="1"/>
              <a:t>kota</a:t>
            </a:r>
            <a:r>
              <a:rPr lang="id-ID" sz="2177" dirty="0"/>
              <a:t> </a:t>
            </a:r>
            <a:r>
              <a:rPr lang="en-US" sz="2177" dirty="0" err="1"/>
              <a:t>ditetapkan</a:t>
            </a:r>
            <a:r>
              <a:rPr lang="en-US" sz="2177" dirty="0"/>
              <a:t> </a:t>
            </a:r>
            <a:r>
              <a:rPr lang="en-US" sz="2177" dirty="0" err="1"/>
              <a:t>berdasarkan</a:t>
            </a:r>
            <a:r>
              <a:rPr lang="en-US" sz="2177" dirty="0"/>
              <a:t> </a:t>
            </a:r>
            <a:r>
              <a:rPr lang="en-US" sz="2177" dirty="0" err="1"/>
              <a:t>pertimbangan</a:t>
            </a:r>
            <a:r>
              <a:rPr lang="en-US" sz="2177" dirty="0"/>
              <a:t> </a:t>
            </a:r>
            <a:r>
              <a:rPr lang="en-US" sz="2177" dirty="0" err="1"/>
              <a:t>Urusan</a:t>
            </a:r>
            <a:r>
              <a:rPr lang="id-ID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 yang </a:t>
            </a:r>
            <a:r>
              <a:rPr lang="en-US" sz="2177" dirty="0" err="1"/>
              <a:t>diserahkan</a:t>
            </a:r>
            <a:r>
              <a:rPr lang="en-US" sz="2177" dirty="0"/>
              <a:t> </a:t>
            </a:r>
            <a:r>
              <a:rPr lang="en-US" sz="2177" dirty="0" err="1"/>
              <a:t>kepada</a:t>
            </a:r>
            <a:r>
              <a:rPr lang="en-US" sz="2177" dirty="0"/>
              <a:t> Daerah </a:t>
            </a:r>
            <a:r>
              <a:rPr lang="en-US" sz="2177" dirty="0" err="1"/>
              <a:t>provinsi</a:t>
            </a:r>
            <a:r>
              <a:rPr lang="en-US" sz="2177" dirty="0"/>
              <a:t> </a:t>
            </a:r>
            <a:r>
              <a:rPr lang="en-US" sz="2177" dirty="0" err="1"/>
              <a:t>dan</a:t>
            </a:r>
            <a:r>
              <a:rPr lang="id-ID" sz="2177" dirty="0"/>
              <a:t> </a:t>
            </a:r>
            <a:r>
              <a:rPr lang="en-US" sz="2177" dirty="0" err="1"/>
              <a:t>kabupaten</a:t>
            </a:r>
            <a:r>
              <a:rPr lang="en-US" sz="2177" dirty="0"/>
              <a:t>/</a:t>
            </a:r>
            <a:r>
              <a:rPr lang="en-US" sz="2177" dirty="0" err="1"/>
              <a:t>kota</a:t>
            </a:r>
            <a:r>
              <a:rPr lang="en-US" sz="2177" dirty="0"/>
              <a:t>.</a:t>
            </a:r>
          </a:p>
          <a:p>
            <a:r>
              <a:rPr lang="en-US" sz="2177" dirty="0" err="1"/>
              <a:t>Celah</a:t>
            </a:r>
            <a:r>
              <a:rPr lang="en-US" sz="2177" dirty="0"/>
              <a:t> </a:t>
            </a:r>
            <a:r>
              <a:rPr lang="en-US" sz="2177" dirty="0" err="1"/>
              <a:t>fiskal</a:t>
            </a:r>
            <a:r>
              <a:rPr lang="id-ID" sz="2177" dirty="0"/>
              <a:t> </a:t>
            </a:r>
            <a:r>
              <a:rPr lang="en-US" sz="2177" dirty="0" err="1"/>
              <a:t>merupakan</a:t>
            </a:r>
            <a:r>
              <a:rPr lang="en-US" sz="2177" dirty="0"/>
              <a:t> </a:t>
            </a:r>
            <a:r>
              <a:rPr lang="en-US" sz="2177" dirty="0" err="1"/>
              <a:t>kebutuhan</a:t>
            </a:r>
            <a:r>
              <a:rPr lang="en-US" sz="2177" dirty="0"/>
              <a:t> </a:t>
            </a:r>
            <a:r>
              <a:rPr lang="en-US" sz="2177" dirty="0" err="1"/>
              <a:t>fiskal</a:t>
            </a:r>
            <a:r>
              <a:rPr lang="en-US" sz="2177" dirty="0"/>
              <a:t> </a:t>
            </a:r>
            <a:r>
              <a:rPr lang="en-US" sz="2177" dirty="0" err="1"/>
              <a:t>dikurangi</a:t>
            </a:r>
            <a:r>
              <a:rPr lang="en-US" sz="2177" dirty="0"/>
              <a:t> </a:t>
            </a:r>
            <a:r>
              <a:rPr lang="en-US" sz="2177" dirty="0" err="1"/>
              <a:t>dengan</a:t>
            </a:r>
            <a:r>
              <a:rPr lang="en-US" sz="2177" dirty="0"/>
              <a:t> </a:t>
            </a:r>
            <a:r>
              <a:rPr lang="en-US" sz="2177" dirty="0" err="1"/>
              <a:t>kapasitas</a:t>
            </a:r>
            <a:r>
              <a:rPr lang="id-ID" sz="2177" dirty="0"/>
              <a:t> </a:t>
            </a:r>
            <a:r>
              <a:rPr lang="en-US" sz="2177" dirty="0" err="1"/>
              <a:t>fiskal</a:t>
            </a:r>
            <a:r>
              <a:rPr lang="en-US" sz="2177" dirty="0"/>
              <a:t> Daerah.</a:t>
            </a:r>
          </a:p>
        </p:txBody>
      </p:sp>
    </p:spTree>
    <p:extLst>
      <p:ext uri="{BB962C8B-B14F-4D97-AF65-F5344CB8AC3E}">
        <p14:creationId xmlns:p14="http://schemas.microsoft.com/office/powerpoint/2010/main" val="219327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177" dirty="0" err="1"/>
              <a:t>Kebutuhan</a:t>
            </a:r>
            <a:r>
              <a:rPr lang="en-US" sz="2177" dirty="0"/>
              <a:t> </a:t>
            </a:r>
            <a:r>
              <a:rPr lang="en-US" sz="2177" dirty="0" err="1"/>
              <a:t>fiskal</a:t>
            </a:r>
            <a:r>
              <a:rPr lang="en-US" sz="2177" dirty="0"/>
              <a:t> Daerah </a:t>
            </a:r>
            <a:r>
              <a:rPr lang="en-US" sz="2177" dirty="0" err="1"/>
              <a:t>merupakan</a:t>
            </a:r>
            <a:r>
              <a:rPr lang="en-US" sz="2177" dirty="0"/>
              <a:t> </a:t>
            </a:r>
            <a:r>
              <a:rPr lang="en-US" sz="2177" dirty="0" err="1"/>
              <a:t>kebutuhan</a:t>
            </a:r>
            <a:r>
              <a:rPr lang="en-US" sz="2177" dirty="0"/>
              <a:t> </a:t>
            </a:r>
            <a:r>
              <a:rPr lang="en-US" sz="2177" dirty="0" err="1"/>
              <a:t>pendanaan</a:t>
            </a:r>
            <a:r>
              <a:rPr lang="en-US" sz="2177" dirty="0"/>
              <a:t> Daerah </a:t>
            </a:r>
            <a:r>
              <a:rPr lang="en-US" sz="2177" dirty="0" err="1"/>
              <a:t>untuk</a:t>
            </a:r>
            <a:r>
              <a:rPr lang="en-US" sz="2177" dirty="0"/>
              <a:t> </a:t>
            </a:r>
            <a:r>
              <a:rPr lang="en-US" sz="2177" dirty="0" err="1"/>
              <a:t>menyelenggarakan</a:t>
            </a:r>
            <a:r>
              <a:rPr lang="en-US" sz="2177" dirty="0"/>
              <a:t> </a:t>
            </a:r>
            <a:r>
              <a:rPr lang="en-US" sz="2177" dirty="0" err="1"/>
              <a:t>Urusan</a:t>
            </a:r>
            <a:r>
              <a:rPr lang="en-US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 yang </a:t>
            </a:r>
            <a:r>
              <a:rPr lang="en-US" sz="2177" dirty="0" err="1"/>
              <a:t>menjadi</a:t>
            </a:r>
            <a:r>
              <a:rPr lang="en-US" sz="2177" dirty="0"/>
              <a:t> </a:t>
            </a:r>
            <a:r>
              <a:rPr lang="en-US" sz="2177" dirty="0" err="1"/>
              <a:t>kewenangan</a:t>
            </a:r>
            <a:r>
              <a:rPr lang="en-US" sz="2177" dirty="0"/>
              <a:t> Daerah, </a:t>
            </a:r>
            <a:r>
              <a:rPr lang="en-US" sz="2177" dirty="0" err="1"/>
              <a:t>baik</a:t>
            </a:r>
            <a:r>
              <a:rPr lang="en-US" sz="2177" dirty="0"/>
              <a:t> </a:t>
            </a:r>
            <a:r>
              <a:rPr lang="en-US" sz="2177" dirty="0" err="1"/>
              <a:t>Urusan</a:t>
            </a:r>
            <a:r>
              <a:rPr lang="en-US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 </a:t>
            </a:r>
            <a:r>
              <a:rPr lang="en-US" sz="2177" dirty="0" err="1"/>
              <a:t>Wajib</a:t>
            </a:r>
            <a:r>
              <a:rPr lang="en-US" sz="2177" dirty="0"/>
              <a:t> yang </a:t>
            </a:r>
            <a:r>
              <a:rPr lang="en-US" sz="2177" dirty="0" err="1"/>
              <a:t>terkait</a:t>
            </a:r>
            <a:r>
              <a:rPr lang="en-US" sz="2177" dirty="0"/>
              <a:t> </a:t>
            </a:r>
            <a:r>
              <a:rPr lang="en-US" sz="2177" dirty="0" err="1"/>
              <a:t>Pelayanan</a:t>
            </a:r>
            <a:r>
              <a:rPr lang="en-US" sz="2177" dirty="0"/>
              <a:t> </a:t>
            </a:r>
            <a:r>
              <a:rPr lang="en-US" sz="2177" dirty="0" err="1"/>
              <a:t>Dasar</a:t>
            </a:r>
            <a:r>
              <a:rPr lang="en-US" sz="2177" dirty="0"/>
              <a:t>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tidak</a:t>
            </a:r>
            <a:r>
              <a:rPr lang="en-US" sz="2177" dirty="0"/>
              <a:t> </a:t>
            </a:r>
            <a:r>
              <a:rPr lang="en-US" sz="2177" dirty="0" err="1"/>
              <a:t>terkait</a:t>
            </a:r>
            <a:r>
              <a:rPr lang="en-US" sz="2177" dirty="0"/>
              <a:t> </a:t>
            </a:r>
            <a:r>
              <a:rPr lang="en-US" sz="2177" dirty="0" err="1"/>
              <a:t>Pelayanan</a:t>
            </a:r>
            <a:r>
              <a:rPr lang="en-US" sz="2177" dirty="0"/>
              <a:t> </a:t>
            </a:r>
            <a:r>
              <a:rPr lang="en-US" sz="2177" dirty="0" err="1"/>
              <a:t>Dasar</a:t>
            </a:r>
            <a:r>
              <a:rPr lang="en-US" sz="2177" dirty="0"/>
              <a:t> </a:t>
            </a:r>
            <a:r>
              <a:rPr lang="en-US" sz="2177" dirty="0" err="1"/>
              <a:t>maupun</a:t>
            </a:r>
            <a:r>
              <a:rPr lang="en-US" sz="2177" dirty="0"/>
              <a:t> </a:t>
            </a:r>
            <a:r>
              <a:rPr lang="en-US" sz="2177" dirty="0" err="1"/>
              <a:t>Urusan</a:t>
            </a:r>
            <a:r>
              <a:rPr lang="en-US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 </a:t>
            </a:r>
            <a:r>
              <a:rPr lang="en-US" sz="2177" dirty="0" err="1"/>
              <a:t>Pilihan</a:t>
            </a:r>
            <a:r>
              <a:rPr lang="en-US" sz="2177" dirty="0"/>
              <a:t> .</a:t>
            </a:r>
          </a:p>
          <a:p>
            <a:r>
              <a:rPr lang="en-US" sz="2177" dirty="0" err="1"/>
              <a:t>Kapasitas</a:t>
            </a:r>
            <a:r>
              <a:rPr lang="en-US" sz="2177" dirty="0"/>
              <a:t> </a:t>
            </a:r>
            <a:r>
              <a:rPr lang="en-US" sz="2177" dirty="0" err="1"/>
              <a:t>fiskal</a:t>
            </a:r>
            <a:r>
              <a:rPr lang="en-US" sz="2177" dirty="0"/>
              <a:t> Daerah </a:t>
            </a:r>
            <a:r>
              <a:rPr lang="en-US" sz="2177" dirty="0" err="1"/>
              <a:t>merupakan</a:t>
            </a:r>
            <a:r>
              <a:rPr lang="en-US" sz="2177" dirty="0"/>
              <a:t> </a:t>
            </a: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pendanaan</a:t>
            </a:r>
            <a:r>
              <a:rPr lang="en-US" sz="2177" dirty="0"/>
              <a:t> Daerah yang </a:t>
            </a:r>
            <a:r>
              <a:rPr lang="en-US" sz="2177" dirty="0" err="1"/>
              <a:t>berasal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pendapatan</a:t>
            </a:r>
            <a:r>
              <a:rPr lang="en-US" sz="2177" dirty="0"/>
              <a:t> </a:t>
            </a:r>
            <a:r>
              <a:rPr lang="en-US" sz="2177" dirty="0" err="1"/>
              <a:t>asli</a:t>
            </a:r>
            <a:r>
              <a:rPr lang="en-US" sz="2177" dirty="0"/>
              <a:t> Daerah </a:t>
            </a:r>
            <a:r>
              <a:rPr lang="en-US" sz="2177" dirty="0" err="1"/>
              <a:t>dan</a:t>
            </a:r>
            <a:r>
              <a:rPr lang="en-US" sz="2177" dirty="0"/>
              <a:t> DBH.</a:t>
            </a:r>
          </a:p>
          <a:p>
            <a:r>
              <a:rPr lang="en-US" sz="2177" dirty="0" err="1"/>
              <a:t>Jumlah</a:t>
            </a:r>
            <a:r>
              <a:rPr lang="en-US" sz="2177" dirty="0"/>
              <a:t> </a:t>
            </a:r>
            <a:r>
              <a:rPr lang="en-US" sz="2177" dirty="0" err="1"/>
              <a:t>keseluruhan</a:t>
            </a:r>
            <a:r>
              <a:rPr lang="en-US" sz="2177" dirty="0"/>
              <a:t> DAU </a:t>
            </a:r>
            <a:r>
              <a:rPr lang="en-US" sz="2177" dirty="0" err="1"/>
              <a:t>ditetapkan</a:t>
            </a:r>
            <a:r>
              <a:rPr lang="en-US" sz="2177" dirty="0"/>
              <a:t> </a:t>
            </a:r>
            <a:r>
              <a:rPr lang="en-US" sz="2177" dirty="0" err="1"/>
              <a:t>berdasarkan</a:t>
            </a:r>
            <a:r>
              <a:rPr lang="en-US" sz="2177" dirty="0"/>
              <a:t> </a:t>
            </a:r>
            <a:r>
              <a:rPr lang="en-US" sz="2177" dirty="0" err="1"/>
              <a:t>ketentuan</a:t>
            </a:r>
            <a:r>
              <a:rPr lang="en-US" sz="2177" dirty="0"/>
              <a:t> </a:t>
            </a:r>
            <a:r>
              <a:rPr lang="en-US" sz="2177" dirty="0" err="1"/>
              <a:t>peraturan</a:t>
            </a:r>
            <a:r>
              <a:rPr lang="en-US" sz="2177" dirty="0"/>
              <a:t> </a:t>
            </a:r>
            <a:r>
              <a:rPr lang="en-US" sz="2177" dirty="0" err="1"/>
              <a:t>perundang-undangan</a:t>
            </a:r>
            <a:r>
              <a:rPr lang="en-US" sz="2177" dirty="0"/>
              <a:t>.</a:t>
            </a:r>
          </a:p>
          <a:p>
            <a:endParaRPr lang="en-US" sz="2177" dirty="0"/>
          </a:p>
        </p:txBody>
      </p:sp>
    </p:spTree>
    <p:extLst>
      <p:ext uri="{BB962C8B-B14F-4D97-AF65-F5344CB8AC3E}">
        <p14:creationId xmlns:p14="http://schemas.microsoft.com/office/powerpoint/2010/main" val="2370522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177" dirty="0"/>
              <a:t>DAK </a:t>
            </a:r>
            <a:r>
              <a:rPr lang="en-US" sz="2177" dirty="0" err="1"/>
              <a:t>bersumber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APBN </a:t>
            </a:r>
            <a:r>
              <a:rPr lang="en-US" sz="2177" dirty="0" err="1"/>
              <a:t>dialokasikan</a:t>
            </a:r>
            <a:r>
              <a:rPr lang="en-US" sz="2177" dirty="0"/>
              <a:t> </a:t>
            </a:r>
            <a:r>
              <a:rPr lang="en-US" sz="2177" dirty="0" err="1"/>
              <a:t>pada</a:t>
            </a:r>
            <a:r>
              <a:rPr lang="en-US" sz="2177" dirty="0"/>
              <a:t> Daerah </a:t>
            </a:r>
            <a:r>
              <a:rPr lang="en-US" sz="2177" dirty="0" err="1"/>
              <a:t>untuk</a:t>
            </a:r>
            <a:r>
              <a:rPr lang="id-ID" sz="2177" dirty="0"/>
              <a:t> </a:t>
            </a:r>
            <a:r>
              <a:rPr lang="en-US" sz="2177" dirty="0" err="1"/>
              <a:t>mendanai</a:t>
            </a:r>
            <a:r>
              <a:rPr lang="en-US" sz="2177" dirty="0"/>
              <a:t> </a:t>
            </a:r>
            <a:r>
              <a:rPr lang="en-US" sz="2177" dirty="0" err="1"/>
              <a:t>kegiatan</a:t>
            </a:r>
            <a:r>
              <a:rPr lang="en-US" sz="2177" dirty="0"/>
              <a:t> </a:t>
            </a:r>
            <a:r>
              <a:rPr lang="en-US" sz="2177" dirty="0" err="1"/>
              <a:t>khusus</a:t>
            </a:r>
            <a:r>
              <a:rPr lang="en-US" sz="2177" dirty="0"/>
              <a:t> yang </a:t>
            </a:r>
            <a:r>
              <a:rPr lang="en-US" sz="2177" dirty="0" err="1"/>
              <a:t>merupakan</a:t>
            </a:r>
            <a:r>
              <a:rPr lang="en-US" sz="2177" dirty="0"/>
              <a:t> </a:t>
            </a:r>
            <a:r>
              <a:rPr lang="en-US" sz="2177" dirty="0" err="1"/>
              <a:t>Urusan</a:t>
            </a:r>
            <a:r>
              <a:rPr lang="id-ID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 yang </a:t>
            </a:r>
            <a:r>
              <a:rPr lang="en-US" sz="2177" dirty="0" err="1"/>
              <a:t>menjadi</a:t>
            </a:r>
            <a:r>
              <a:rPr lang="en-US" sz="2177" dirty="0"/>
              <a:t> </a:t>
            </a:r>
            <a:r>
              <a:rPr lang="en-US" sz="2177" dirty="0" err="1"/>
              <a:t>kewenangan</a:t>
            </a:r>
            <a:r>
              <a:rPr lang="en-US" sz="2177" dirty="0"/>
              <a:t> Daerah.</a:t>
            </a:r>
            <a:endParaRPr lang="id-ID" sz="2177" dirty="0"/>
          </a:p>
          <a:p>
            <a:endParaRPr lang="id-ID" sz="2177" dirty="0"/>
          </a:p>
          <a:p>
            <a:r>
              <a:rPr lang="en-US" sz="2177" dirty="0"/>
              <a:t>Dana </a:t>
            </a:r>
            <a:r>
              <a:rPr lang="en-US" sz="2177" dirty="0" err="1"/>
              <a:t>keistimewaan</a:t>
            </a:r>
            <a:r>
              <a:rPr lang="en-US" sz="2177" dirty="0"/>
              <a:t> </a:t>
            </a:r>
            <a:r>
              <a:rPr lang="en-US" sz="2177" dirty="0" err="1"/>
              <a:t>dialokasikan</a:t>
            </a:r>
            <a:r>
              <a:rPr lang="en-US" sz="2177" dirty="0"/>
              <a:t> </a:t>
            </a:r>
            <a:r>
              <a:rPr lang="en-US" sz="2177" dirty="0" err="1"/>
              <a:t>kepada</a:t>
            </a:r>
            <a:r>
              <a:rPr lang="id-ID" sz="2177" dirty="0"/>
              <a:t> </a:t>
            </a:r>
            <a:r>
              <a:rPr lang="en-US" sz="2177" dirty="0"/>
              <a:t>Daerah </a:t>
            </a:r>
            <a:r>
              <a:rPr lang="en-US" sz="2177" dirty="0" err="1"/>
              <a:t>istimewa</a:t>
            </a:r>
            <a:r>
              <a:rPr lang="en-US" sz="2177" dirty="0"/>
              <a:t> </a:t>
            </a:r>
            <a:r>
              <a:rPr lang="en-US" sz="2177" dirty="0" err="1"/>
              <a:t>sesuai</a:t>
            </a:r>
            <a:r>
              <a:rPr lang="en-US" sz="2177" dirty="0"/>
              <a:t> </a:t>
            </a:r>
            <a:r>
              <a:rPr lang="en-US" sz="2177" dirty="0" err="1"/>
              <a:t>dengan</a:t>
            </a:r>
            <a:r>
              <a:rPr lang="en-US" sz="2177" dirty="0"/>
              <a:t> </a:t>
            </a:r>
            <a:r>
              <a:rPr lang="en-US" sz="2177" dirty="0" err="1"/>
              <a:t>ketentuan</a:t>
            </a:r>
            <a:r>
              <a:rPr lang="en-US" sz="2177" dirty="0"/>
              <a:t> </a:t>
            </a:r>
            <a:r>
              <a:rPr lang="en-US" sz="2177" dirty="0" err="1"/>
              <a:t>undang-undang</a:t>
            </a:r>
            <a:r>
              <a:rPr lang="id-ID" sz="2177" dirty="0"/>
              <a:t> </a:t>
            </a:r>
            <a:r>
              <a:rPr lang="en-US" sz="2177" dirty="0" err="1"/>
              <a:t>mengenai</a:t>
            </a:r>
            <a:r>
              <a:rPr lang="en-US" sz="2177" dirty="0"/>
              <a:t> </a:t>
            </a:r>
            <a:r>
              <a:rPr lang="en-US" sz="2177" dirty="0" err="1"/>
              <a:t>keistimewaan</a:t>
            </a:r>
            <a:r>
              <a:rPr lang="en-US" sz="2177" dirty="0"/>
              <a:t>.</a:t>
            </a:r>
            <a:endParaRPr lang="id-ID" sz="2177" dirty="0"/>
          </a:p>
          <a:p>
            <a:endParaRPr lang="id-ID" sz="2177" dirty="0"/>
          </a:p>
          <a:p>
            <a:r>
              <a:rPr lang="en-US" sz="2177" dirty="0"/>
              <a:t>Dana </a:t>
            </a:r>
            <a:r>
              <a:rPr lang="en-US" sz="2177" dirty="0" err="1"/>
              <a:t>Desa</a:t>
            </a:r>
            <a:r>
              <a:rPr lang="en-US" sz="2177" dirty="0"/>
              <a:t> </a:t>
            </a:r>
            <a:r>
              <a:rPr lang="en-US" sz="2177" dirty="0" err="1"/>
              <a:t>dialokasikan</a:t>
            </a:r>
            <a:r>
              <a:rPr lang="en-US" sz="2177" dirty="0"/>
              <a:t> </a:t>
            </a:r>
            <a:r>
              <a:rPr lang="en-US" sz="2177" dirty="0" err="1"/>
              <a:t>oleh</a:t>
            </a:r>
            <a:r>
              <a:rPr lang="en-US" sz="2177" dirty="0"/>
              <a:t> </a:t>
            </a:r>
            <a:r>
              <a:rPr lang="en-US" sz="2177" dirty="0" err="1"/>
              <a:t>Pemerintah</a:t>
            </a:r>
            <a:r>
              <a:rPr lang="en-US" sz="2177" dirty="0"/>
              <a:t> </a:t>
            </a:r>
            <a:r>
              <a:rPr lang="en-US" sz="2177" dirty="0" err="1"/>
              <a:t>Pusat</a:t>
            </a:r>
            <a:r>
              <a:rPr lang="en-US" sz="2177" dirty="0"/>
              <a:t> </a:t>
            </a:r>
            <a:r>
              <a:rPr lang="en-US" sz="2177" dirty="0" err="1"/>
              <a:t>untuk</a:t>
            </a:r>
            <a:r>
              <a:rPr lang="id-ID" sz="2177" dirty="0"/>
              <a:t> </a:t>
            </a:r>
            <a:r>
              <a:rPr lang="en-US" sz="2177" dirty="0" err="1"/>
              <a:t>mendanai</a:t>
            </a:r>
            <a:r>
              <a:rPr lang="en-US" sz="2177" dirty="0"/>
              <a:t> </a:t>
            </a:r>
            <a:r>
              <a:rPr lang="en-US" sz="2177" dirty="0" err="1"/>
              <a:t>penyelenggaraan</a:t>
            </a:r>
            <a:r>
              <a:rPr lang="en-US" sz="2177" dirty="0"/>
              <a:t> </a:t>
            </a:r>
            <a:r>
              <a:rPr lang="en-US" sz="2177" dirty="0" err="1"/>
              <a:t>pemerintahan</a:t>
            </a:r>
            <a:r>
              <a:rPr lang="en-US" sz="2177" dirty="0"/>
              <a:t>, </a:t>
            </a:r>
            <a:r>
              <a:rPr lang="en-US" sz="2177" dirty="0" err="1"/>
              <a:t>pelaksanaan</a:t>
            </a:r>
            <a:r>
              <a:rPr lang="id-ID" sz="2177" dirty="0"/>
              <a:t> </a:t>
            </a:r>
            <a:r>
              <a:rPr lang="en-US" sz="2177" dirty="0" err="1"/>
              <a:t>pembangunan</a:t>
            </a:r>
            <a:r>
              <a:rPr lang="en-US" sz="2177" dirty="0"/>
              <a:t>,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pembinaan</a:t>
            </a:r>
            <a:r>
              <a:rPr lang="en-US" sz="2177" dirty="0"/>
              <a:t> </a:t>
            </a:r>
            <a:r>
              <a:rPr lang="en-US" sz="2177" dirty="0" err="1"/>
              <a:t>kemasyarakatan</a:t>
            </a:r>
            <a:r>
              <a:rPr lang="en-US" sz="2177" dirty="0"/>
              <a:t>, </a:t>
            </a:r>
            <a:r>
              <a:rPr lang="en-US" sz="2177" dirty="0" err="1"/>
              <a:t>serta</a:t>
            </a:r>
            <a:r>
              <a:rPr lang="id-ID" sz="2177" dirty="0"/>
              <a:t> </a:t>
            </a:r>
            <a:r>
              <a:rPr lang="en-US" sz="2177" dirty="0" err="1"/>
              <a:t>pemberdayaan</a:t>
            </a:r>
            <a:r>
              <a:rPr lang="en-US" sz="2177" dirty="0"/>
              <a:t> </a:t>
            </a:r>
            <a:r>
              <a:rPr lang="en-US" sz="2177" dirty="0" err="1"/>
              <a:t>masyarakat</a:t>
            </a:r>
            <a:r>
              <a:rPr lang="en-US" sz="2177" dirty="0"/>
              <a:t> </a:t>
            </a:r>
            <a:r>
              <a:rPr lang="en-US" sz="2177" dirty="0" err="1"/>
              <a:t>Desa</a:t>
            </a:r>
            <a:r>
              <a:rPr lang="en-US" sz="2177" dirty="0"/>
              <a:t> </a:t>
            </a:r>
            <a:r>
              <a:rPr lang="en-US" sz="2177" dirty="0" err="1"/>
              <a:t>berdasarkan</a:t>
            </a:r>
            <a:r>
              <a:rPr lang="en-US" sz="2177" dirty="0"/>
              <a:t> </a:t>
            </a:r>
            <a:r>
              <a:rPr lang="en-US" sz="2177" dirty="0" err="1"/>
              <a:t>kewenangan</a:t>
            </a:r>
            <a:r>
              <a:rPr lang="id-ID" sz="2177" dirty="0"/>
              <a:t>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kebutuhan</a:t>
            </a:r>
            <a:r>
              <a:rPr lang="en-US" sz="2177" dirty="0"/>
              <a:t> </a:t>
            </a:r>
            <a:r>
              <a:rPr lang="en-US" sz="2177" dirty="0" err="1"/>
              <a:t>Desa</a:t>
            </a:r>
            <a:r>
              <a:rPr lang="en-US" sz="2177" dirty="0"/>
              <a:t> </a:t>
            </a:r>
            <a:r>
              <a:rPr lang="en-US" sz="2177" dirty="0" err="1"/>
              <a:t>sesuai</a:t>
            </a:r>
            <a:r>
              <a:rPr lang="en-US" sz="2177" dirty="0"/>
              <a:t> </a:t>
            </a:r>
            <a:r>
              <a:rPr lang="en-US" sz="2177" dirty="0" err="1"/>
              <a:t>dengan</a:t>
            </a:r>
            <a:r>
              <a:rPr lang="en-US" sz="2177" dirty="0"/>
              <a:t> </a:t>
            </a:r>
            <a:r>
              <a:rPr lang="en-US" sz="2177" dirty="0" err="1"/>
              <a:t>ketentuan</a:t>
            </a:r>
            <a:r>
              <a:rPr lang="en-US" sz="2177" dirty="0"/>
              <a:t> </a:t>
            </a:r>
            <a:r>
              <a:rPr lang="en-US" sz="2177" dirty="0" err="1"/>
              <a:t>undangundang</a:t>
            </a:r>
            <a:r>
              <a:rPr lang="id-ID" sz="2177" dirty="0"/>
              <a:t> </a:t>
            </a:r>
            <a:r>
              <a:rPr lang="en-US" sz="2177" dirty="0" err="1"/>
              <a:t>mengenai</a:t>
            </a:r>
            <a:r>
              <a:rPr lang="en-US" sz="2177" dirty="0"/>
              <a:t> </a:t>
            </a:r>
            <a:r>
              <a:rPr lang="en-US" sz="2177" dirty="0" err="1"/>
              <a:t>Desa</a:t>
            </a:r>
            <a:r>
              <a:rPr lang="en-US" sz="217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17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12" y="1010054"/>
            <a:ext cx="7464176" cy="559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62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d-ID" sz="2177" dirty="0"/>
              <a:t>A</a:t>
            </a:r>
            <a:r>
              <a:rPr lang="en-US" sz="2177" dirty="0" err="1"/>
              <a:t>nggaran</a:t>
            </a:r>
            <a:r>
              <a:rPr lang="en-US" sz="2177" dirty="0"/>
              <a:t>  </a:t>
            </a:r>
            <a:r>
              <a:rPr lang="en-US" sz="2177" dirty="0" err="1"/>
              <a:t>Pendapatan</a:t>
            </a:r>
            <a:r>
              <a:rPr lang="en-US" sz="2177" dirty="0"/>
              <a:t>  </a:t>
            </a:r>
            <a:r>
              <a:rPr lang="en-US" sz="2177" dirty="0" err="1"/>
              <a:t>dan</a:t>
            </a:r>
            <a:r>
              <a:rPr lang="en-US" sz="2177" dirty="0"/>
              <a:t>  </a:t>
            </a:r>
            <a:r>
              <a:rPr lang="en-US" sz="2177" dirty="0" err="1"/>
              <a:t>Belanja</a:t>
            </a:r>
            <a:r>
              <a:rPr lang="en-US" sz="2177" dirty="0"/>
              <a:t>  Daerah </a:t>
            </a:r>
            <a:r>
              <a:rPr lang="en-US" sz="2177" dirty="0" err="1"/>
              <a:t>menurut</a:t>
            </a:r>
            <a:r>
              <a:rPr lang="en-US" sz="2177" dirty="0"/>
              <a:t>  Bastian  (2006,  h.189)  </a:t>
            </a:r>
            <a:r>
              <a:rPr lang="en-US" sz="2177" dirty="0" err="1"/>
              <a:t>adalah</a:t>
            </a:r>
            <a:r>
              <a:rPr lang="en-US" sz="2177" dirty="0"/>
              <a:t>  </a:t>
            </a:r>
            <a:r>
              <a:rPr lang="en-US" sz="2177" dirty="0" err="1"/>
              <a:t>rencana</a:t>
            </a:r>
            <a:r>
              <a:rPr lang="en-US" sz="2177" dirty="0"/>
              <a:t> </a:t>
            </a:r>
            <a:r>
              <a:rPr lang="en-US" sz="2177" dirty="0" err="1"/>
              <a:t>kerja</a:t>
            </a:r>
            <a:r>
              <a:rPr lang="en-US" sz="2177" dirty="0"/>
              <a:t>  </a:t>
            </a:r>
            <a:r>
              <a:rPr lang="en-US" sz="2177" dirty="0" err="1"/>
              <a:t>pemerintah</a:t>
            </a:r>
            <a:r>
              <a:rPr lang="en-US" sz="2177" dirty="0"/>
              <a:t>  </a:t>
            </a:r>
            <a:r>
              <a:rPr lang="en-US" sz="2177" dirty="0" err="1"/>
              <a:t>daerah</a:t>
            </a:r>
            <a:r>
              <a:rPr lang="en-US" sz="2177" dirty="0"/>
              <a:t>  </a:t>
            </a:r>
            <a:r>
              <a:rPr lang="en-US" sz="2177" dirty="0" err="1"/>
              <a:t>dalam</a:t>
            </a:r>
            <a:r>
              <a:rPr lang="en-US" sz="2177" dirty="0"/>
              <a:t>  </a:t>
            </a:r>
            <a:r>
              <a:rPr lang="en-US" sz="2177" dirty="0" err="1"/>
              <a:t>bentuk</a:t>
            </a:r>
            <a:r>
              <a:rPr lang="en-US" sz="2177" dirty="0"/>
              <a:t>  </a:t>
            </a:r>
            <a:r>
              <a:rPr lang="en-US" sz="2177" dirty="0" err="1"/>
              <a:t>satuan</a:t>
            </a:r>
            <a:r>
              <a:rPr lang="en-US" sz="2177" dirty="0"/>
              <a:t> </a:t>
            </a:r>
            <a:r>
              <a:rPr lang="en-US" sz="2177" dirty="0" err="1"/>
              <a:t>uang</a:t>
            </a:r>
            <a:r>
              <a:rPr lang="en-US" sz="2177" dirty="0"/>
              <a:t>    </a:t>
            </a:r>
            <a:r>
              <a:rPr lang="en-US" sz="2177" dirty="0" err="1"/>
              <a:t>untuk</a:t>
            </a:r>
            <a:r>
              <a:rPr lang="en-US" sz="2177" dirty="0"/>
              <a:t>    </a:t>
            </a:r>
            <a:r>
              <a:rPr lang="en-US" sz="2177" dirty="0" err="1"/>
              <a:t>kurun</a:t>
            </a:r>
            <a:r>
              <a:rPr lang="en-US" sz="2177" dirty="0"/>
              <a:t>    </a:t>
            </a:r>
            <a:r>
              <a:rPr lang="en-US" sz="2177" dirty="0" err="1"/>
              <a:t>waktu</a:t>
            </a:r>
            <a:r>
              <a:rPr lang="en-US" sz="2177" dirty="0"/>
              <a:t>    </a:t>
            </a:r>
            <a:r>
              <a:rPr lang="en-US" sz="2177" dirty="0" err="1"/>
              <a:t>satu</a:t>
            </a:r>
            <a:r>
              <a:rPr lang="en-US" sz="2177" dirty="0"/>
              <a:t>    </a:t>
            </a:r>
            <a:r>
              <a:rPr lang="en-US" sz="2177" dirty="0" err="1"/>
              <a:t>tahun</a:t>
            </a:r>
            <a:r>
              <a:rPr lang="en-US" sz="2177" dirty="0"/>
              <a:t>   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berorientasi</a:t>
            </a:r>
            <a:r>
              <a:rPr lang="en-US" sz="2177" dirty="0"/>
              <a:t>   </a:t>
            </a:r>
            <a:r>
              <a:rPr lang="en-US" sz="2177" dirty="0" err="1"/>
              <a:t>pada</a:t>
            </a:r>
            <a:r>
              <a:rPr lang="en-US" sz="2177" dirty="0"/>
              <a:t>   </a:t>
            </a:r>
            <a:r>
              <a:rPr lang="en-US" sz="2177" dirty="0" err="1"/>
              <a:t>tujuan</a:t>
            </a:r>
            <a:r>
              <a:rPr lang="en-US" sz="2177" dirty="0"/>
              <a:t>   </a:t>
            </a:r>
            <a:r>
              <a:rPr lang="en-US" sz="2177" dirty="0" err="1"/>
              <a:t>kesejahteraan</a:t>
            </a:r>
            <a:r>
              <a:rPr lang="en-US" sz="2177" dirty="0"/>
              <a:t>   </a:t>
            </a:r>
            <a:r>
              <a:rPr lang="en-US" sz="2177" dirty="0" err="1"/>
              <a:t>publik</a:t>
            </a:r>
            <a:r>
              <a:rPr lang="en-US" sz="2177" dirty="0"/>
              <a:t>.</a:t>
            </a:r>
            <a:endParaRPr lang="id-ID" sz="2177" dirty="0"/>
          </a:p>
          <a:p>
            <a:r>
              <a:rPr lang="id-ID" sz="2177" dirty="0" err="1"/>
              <a:t>S</a:t>
            </a:r>
            <a:r>
              <a:rPr lang="en-US" sz="2177" dirty="0" err="1"/>
              <a:t>truktur</a:t>
            </a:r>
            <a:r>
              <a:rPr lang="en-US" sz="2177" dirty="0"/>
              <a:t>  </a:t>
            </a:r>
            <a:r>
              <a:rPr lang="id-ID" sz="2177" dirty="0"/>
              <a:t>APBD </a:t>
            </a:r>
            <a:r>
              <a:rPr lang="en-US" sz="2177" dirty="0" err="1"/>
              <a:t>dijelaskan</a:t>
            </a:r>
            <a:r>
              <a:rPr lang="en-US" sz="2177" dirty="0"/>
              <a:t> </a:t>
            </a:r>
            <a:r>
              <a:rPr lang="en-US" sz="2177" dirty="0" err="1"/>
              <a:t>Munir</a:t>
            </a:r>
            <a:r>
              <a:rPr lang="en-US" sz="2177" dirty="0"/>
              <a:t>(2003, h.112)</a:t>
            </a:r>
            <a:r>
              <a:rPr lang="id-ID" sz="2177" dirty="0"/>
              <a:t> </a:t>
            </a:r>
            <a:r>
              <a:rPr lang="en-US" sz="2177" dirty="0" err="1"/>
              <a:t>sebagai</a:t>
            </a:r>
            <a:r>
              <a:rPr lang="id-ID" sz="2177" dirty="0"/>
              <a:t> </a:t>
            </a:r>
            <a:r>
              <a:rPr lang="en-US" sz="2177" dirty="0" err="1"/>
              <a:t>berikut</a:t>
            </a:r>
            <a:r>
              <a:rPr lang="en-US" sz="2177" dirty="0"/>
              <a:t>:</a:t>
            </a:r>
            <a:endParaRPr lang="id-ID" sz="2177" dirty="0"/>
          </a:p>
          <a:p>
            <a:r>
              <a:rPr lang="en-US" sz="2177" dirty="0" err="1"/>
              <a:t>Pendapatan</a:t>
            </a:r>
            <a:r>
              <a:rPr lang="en-US" sz="2177" dirty="0"/>
              <a:t>  Daerah: </a:t>
            </a:r>
            <a:r>
              <a:rPr lang="en-US" sz="2177" dirty="0" err="1"/>
              <a:t>Semua</a:t>
            </a:r>
            <a:r>
              <a:rPr lang="en-US" sz="2177" dirty="0"/>
              <a:t>  </a:t>
            </a:r>
            <a:r>
              <a:rPr lang="en-US" sz="2177" dirty="0" err="1"/>
              <a:t>penerimaan</a:t>
            </a:r>
            <a:r>
              <a:rPr lang="en-US" sz="2177" dirty="0"/>
              <a:t>  </a:t>
            </a:r>
            <a:r>
              <a:rPr lang="en-US" sz="2177" dirty="0" err="1"/>
              <a:t>kas</a:t>
            </a:r>
            <a:r>
              <a:rPr lang="en-US" sz="2177" dirty="0"/>
              <a:t> </a:t>
            </a:r>
            <a:r>
              <a:rPr lang="en-US" sz="2177" dirty="0" err="1"/>
              <a:t>daerah</a:t>
            </a:r>
            <a:r>
              <a:rPr lang="en-US" sz="2177" dirty="0"/>
              <a:t> </a:t>
            </a:r>
            <a:r>
              <a:rPr lang="en-US" sz="2177" dirty="0" err="1"/>
              <a:t>dalam</a:t>
            </a:r>
            <a:r>
              <a:rPr lang="en-US" sz="2177" dirty="0"/>
              <a:t> </a:t>
            </a:r>
            <a:r>
              <a:rPr lang="en-US" sz="2177" dirty="0" err="1"/>
              <a:t>periode</a:t>
            </a:r>
            <a:r>
              <a:rPr lang="en-US" sz="2177" dirty="0"/>
              <a:t> </a:t>
            </a:r>
            <a:r>
              <a:rPr lang="en-US" sz="2177" dirty="0" err="1"/>
              <a:t>tahun</a:t>
            </a:r>
            <a:r>
              <a:rPr lang="en-US" sz="2177" dirty="0"/>
              <a:t> </a:t>
            </a:r>
            <a:r>
              <a:rPr lang="en-US" sz="2177" dirty="0" err="1"/>
              <a:t>anggaran</a:t>
            </a:r>
            <a:r>
              <a:rPr lang="en-US" sz="2177" dirty="0"/>
              <a:t> </a:t>
            </a:r>
            <a:r>
              <a:rPr lang="en-US" sz="2177" dirty="0" err="1"/>
              <a:t>tertentu</a:t>
            </a:r>
            <a:r>
              <a:rPr lang="en-US" sz="2177" dirty="0"/>
              <a:t> yang     </a:t>
            </a:r>
            <a:r>
              <a:rPr lang="en-US" sz="2177" dirty="0" err="1"/>
              <a:t>menjadi</a:t>
            </a:r>
            <a:r>
              <a:rPr lang="en-US" sz="2177" dirty="0"/>
              <a:t>    </a:t>
            </a:r>
            <a:r>
              <a:rPr lang="en-US" sz="2177" dirty="0" err="1"/>
              <a:t>hak</a:t>
            </a:r>
            <a:r>
              <a:rPr lang="en-US" sz="2177" dirty="0"/>
              <a:t>    </a:t>
            </a:r>
            <a:r>
              <a:rPr lang="en-US" sz="2177" dirty="0" err="1"/>
              <a:t>daerah</a:t>
            </a:r>
            <a:r>
              <a:rPr lang="en-US" sz="2177" dirty="0"/>
              <a:t>,     </a:t>
            </a:r>
            <a:r>
              <a:rPr lang="en-US" sz="2177" dirty="0" err="1"/>
              <a:t>merupakan</a:t>
            </a:r>
            <a:r>
              <a:rPr lang="en-US" sz="2177" dirty="0"/>
              <a:t> </a:t>
            </a:r>
            <a:r>
              <a:rPr lang="en-US" sz="2177" dirty="0" err="1"/>
              <a:t>pendapatan</a:t>
            </a:r>
            <a:r>
              <a:rPr lang="en-US" sz="2177" dirty="0"/>
              <a:t>    </a:t>
            </a:r>
            <a:r>
              <a:rPr lang="en-US" sz="2177" dirty="0" err="1"/>
              <a:t>daerah</a:t>
            </a:r>
            <a:r>
              <a:rPr lang="en-US" sz="2177" dirty="0"/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207506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177" dirty="0" err="1"/>
              <a:t>Belanja</a:t>
            </a:r>
            <a:r>
              <a:rPr lang="en-US" sz="2177" dirty="0"/>
              <a:t>   Daerah: </a:t>
            </a:r>
            <a:r>
              <a:rPr lang="en-US" sz="2177" dirty="0" err="1"/>
              <a:t>Semua</a:t>
            </a:r>
            <a:r>
              <a:rPr lang="en-US" sz="2177" dirty="0"/>
              <a:t>   </a:t>
            </a:r>
            <a:r>
              <a:rPr lang="en-US" sz="2177" dirty="0" err="1"/>
              <a:t>pengeluaran</a:t>
            </a:r>
            <a:r>
              <a:rPr lang="en-US" sz="2177" dirty="0"/>
              <a:t>   </a:t>
            </a:r>
            <a:r>
              <a:rPr lang="en-US" sz="2177" dirty="0" err="1"/>
              <a:t>kas</a:t>
            </a:r>
            <a:r>
              <a:rPr lang="en-US" sz="2177" dirty="0"/>
              <a:t> </a:t>
            </a:r>
            <a:r>
              <a:rPr lang="en-US" sz="2177" dirty="0" err="1"/>
              <a:t>daerah</a:t>
            </a:r>
            <a:r>
              <a:rPr lang="en-US" sz="2177" dirty="0"/>
              <a:t>   </a:t>
            </a:r>
            <a:r>
              <a:rPr lang="en-US" sz="2177" dirty="0" err="1"/>
              <a:t>dalam</a:t>
            </a:r>
            <a:r>
              <a:rPr lang="en-US" sz="2177" dirty="0"/>
              <a:t>   </a:t>
            </a:r>
            <a:r>
              <a:rPr lang="en-US" sz="2177" dirty="0" err="1"/>
              <a:t>periode</a:t>
            </a:r>
            <a:r>
              <a:rPr lang="en-US" sz="2177" dirty="0"/>
              <a:t>   </a:t>
            </a:r>
            <a:r>
              <a:rPr lang="en-US" sz="2177" dirty="0" err="1"/>
              <a:t>tahun</a:t>
            </a:r>
            <a:r>
              <a:rPr lang="en-US" sz="2177" dirty="0"/>
              <a:t>   </a:t>
            </a:r>
            <a:r>
              <a:rPr lang="en-US" sz="2177" dirty="0" err="1"/>
              <a:t>tertentu</a:t>
            </a:r>
            <a:r>
              <a:rPr lang="en-US" sz="2177" dirty="0"/>
              <a:t>   yang </a:t>
            </a:r>
            <a:r>
              <a:rPr lang="en-US" sz="2177" dirty="0" err="1"/>
              <a:t>menjadi</a:t>
            </a:r>
            <a:r>
              <a:rPr lang="en-US" sz="2177" dirty="0"/>
              <a:t>     </a:t>
            </a:r>
            <a:r>
              <a:rPr lang="en-US" sz="2177" dirty="0" err="1"/>
              <a:t>beban</a:t>
            </a:r>
            <a:r>
              <a:rPr lang="en-US" sz="2177" dirty="0"/>
              <a:t>     </a:t>
            </a:r>
            <a:r>
              <a:rPr lang="en-US" sz="2177" dirty="0" err="1"/>
              <a:t>daerah</a:t>
            </a:r>
            <a:r>
              <a:rPr lang="en-US" sz="2177" dirty="0"/>
              <a:t>.     </a:t>
            </a:r>
            <a:r>
              <a:rPr lang="en-US" sz="2177" dirty="0" err="1"/>
              <a:t>Elemen-elemen</a:t>
            </a:r>
            <a:r>
              <a:rPr lang="en-US" sz="2177" dirty="0"/>
              <a:t> </a:t>
            </a:r>
            <a:r>
              <a:rPr lang="en-US" sz="2177" dirty="0" err="1"/>
              <a:t>belanja</a:t>
            </a:r>
            <a:r>
              <a:rPr lang="en-US" sz="2177" dirty="0"/>
              <a:t>    </a:t>
            </a:r>
            <a:r>
              <a:rPr lang="en-US" sz="2177" dirty="0" err="1"/>
              <a:t>daerah</a:t>
            </a:r>
            <a:r>
              <a:rPr lang="en-US" sz="2177" dirty="0"/>
              <a:t>    </a:t>
            </a:r>
            <a:r>
              <a:rPr lang="en-US" sz="2177" dirty="0" err="1"/>
              <a:t>terdiri</a:t>
            </a:r>
            <a:r>
              <a:rPr lang="en-US" sz="2177" dirty="0"/>
              <a:t>    </a:t>
            </a:r>
            <a:r>
              <a:rPr lang="en-US" sz="2177" dirty="0" err="1"/>
              <a:t>dari</a:t>
            </a:r>
            <a:r>
              <a:rPr lang="id-ID" sz="2177" dirty="0"/>
              <a:t> </a:t>
            </a:r>
            <a:r>
              <a:rPr lang="en-US" sz="2177" dirty="0"/>
              <a:t>(1) </a:t>
            </a:r>
            <a:r>
              <a:rPr lang="en-US" sz="2177" dirty="0" err="1"/>
              <a:t>Belanja</a:t>
            </a:r>
            <a:r>
              <a:rPr lang="en-US" sz="2177" dirty="0"/>
              <a:t> </a:t>
            </a:r>
            <a:r>
              <a:rPr lang="en-US" sz="2177" dirty="0" err="1"/>
              <a:t>langsung</a:t>
            </a:r>
            <a:r>
              <a:rPr lang="en-US" sz="2177" dirty="0"/>
              <a:t> </a:t>
            </a:r>
            <a:r>
              <a:rPr lang="en-US" sz="2177" dirty="0" err="1"/>
              <a:t>dan</a:t>
            </a:r>
            <a:r>
              <a:rPr lang="en-US" sz="2177" dirty="0"/>
              <a:t> (2) </a:t>
            </a:r>
            <a:r>
              <a:rPr lang="en-US" sz="2177" dirty="0" err="1"/>
              <a:t>Belanja</a:t>
            </a:r>
            <a:r>
              <a:rPr lang="en-US" sz="2177" dirty="0"/>
              <a:t> </a:t>
            </a:r>
            <a:r>
              <a:rPr lang="en-US" sz="2177" dirty="0" err="1"/>
              <a:t>tidak</a:t>
            </a:r>
            <a:r>
              <a:rPr lang="en-US" sz="2177" dirty="0"/>
              <a:t> </a:t>
            </a:r>
            <a:r>
              <a:rPr lang="en-US" sz="2177" dirty="0" err="1"/>
              <a:t>langsung</a:t>
            </a:r>
            <a:r>
              <a:rPr lang="en-US" sz="2177" dirty="0"/>
              <a:t>.</a:t>
            </a:r>
            <a:endParaRPr lang="id-ID" sz="2177" dirty="0"/>
          </a:p>
          <a:p>
            <a:r>
              <a:rPr lang="en-US" sz="2177" dirty="0" err="1"/>
              <a:t>Pembiayaan</a:t>
            </a:r>
            <a:r>
              <a:rPr lang="id-ID" sz="2177" dirty="0"/>
              <a:t> </a:t>
            </a:r>
            <a:r>
              <a:rPr lang="en-US" sz="2177" dirty="0"/>
              <a:t>Daerah: </a:t>
            </a:r>
            <a:r>
              <a:rPr lang="en-US" sz="2177" dirty="0" err="1"/>
              <a:t>Semua</a:t>
            </a:r>
            <a:r>
              <a:rPr lang="en-US" sz="2177" dirty="0"/>
              <a:t> </a:t>
            </a:r>
            <a:r>
              <a:rPr lang="en-US" sz="2177" dirty="0" err="1"/>
              <a:t>penerimaan</a:t>
            </a:r>
            <a:r>
              <a:rPr lang="en-US" sz="2177" dirty="0"/>
              <a:t> yang </a:t>
            </a:r>
            <a:r>
              <a:rPr lang="en-US" sz="2177" dirty="0" err="1"/>
              <a:t>perlu</a:t>
            </a:r>
            <a:r>
              <a:rPr lang="en-US" sz="2177" dirty="0"/>
              <a:t>  </a:t>
            </a:r>
            <a:r>
              <a:rPr lang="en-US" sz="2177" dirty="0" err="1"/>
              <a:t>dibayar</a:t>
            </a:r>
            <a:r>
              <a:rPr lang="en-US" sz="2177" dirty="0"/>
              <a:t>  </a:t>
            </a:r>
            <a:r>
              <a:rPr lang="en-US" sz="2177" dirty="0" err="1"/>
              <a:t>kembali</a:t>
            </a:r>
            <a:r>
              <a:rPr lang="en-US" sz="2177" dirty="0"/>
              <a:t>  </a:t>
            </a:r>
            <a:r>
              <a:rPr lang="en-US" sz="2177" dirty="0" err="1"/>
              <a:t>dan</a:t>
            </a:r>
            <a:r>
              <a:rPr lang="en-US" sz="2177" dirty="0"/>
              <a:t>/</a:t>
            </a:r>
            <a:r>
              <a:rPr lang="en-US" sz="2177" dirty="0" err="1"/>
              <a:t>atau</a:t>
            </a:r>
            <a:r>
              <a:rPr lang="en-US" sz="2177" dirty="0"/>
              <a:t>  </a:t>
            </a:r>
            <a:r>
              <a:rPr lang="en-US" sz="2177" dirty="0" err="1"/>
              <a:t>pengeluaran</a:t>
            </a:r>
            <a:r>
              <a:rPr lang="en-US" sz="2177" dirty="0"/>
              <a:t> yang </a:t>
            </a:r>
            <a:r>
              <a:rPr lang="en-US" sz="2177" dirty="0" err="1"/>
              <a:t>akan</a:t>
            </a:r>
            <a:r>
              <a:rPr lang="en-US" sz="2177" dirty="0"/>
              <a:t> </a:t>
            </a:r>
            <a:r>
              <a:rPr lang="en-US" sz="2177" dirty="0" err="1"/>
              <a:t>diterima</a:t>
            </a:r>
            <a:r>
              <a:rPr lang="en-US" sz="2177" dirty="0"/>
              <a:t>  </a:t>
            </a:r>
            <a:r>
              <a:rPr lang="en-US" sz="2177" dirty="0" err="1"/>
              <a:t>kembali</a:t>
            </a:r>
            <a:r>
              <a:rPr lang="en-US" sz="2177" dirty="0"/>
              <a:t>,  </a:t>
            </a:r>
            <a:r>
              <a:rPr lang="en-US" sz="2177" dirty="0" err="1"/>
              <a:t>baik</a:t>
            </a:r>
            <a:r>
              <a:rPr lang="en-US" sz="2177" dirty="0"/>
              <a:t> </a:t>
            </a:r>
            <a:r>
              <a:rPr lang="en-US" sz="2177" dirty="0" err="1"/>
              <a:t>pada</a:t>
            </a:r>
            <a:r>
              <a:rPr lang="en-US" sz="2177" dirty="0"/>
              <a:t>  </a:t>
            </a:r>
            <a:r>
              <a:rPr lang="en-US" sz="2177" dirty="0" err="1"/>
              <a:t>tahun</a:t>
            </a:r>
            <a:r>
              <a:rPr lang="en-US" sz="2177" dirty="0"/>
              <a:t> </a:t>
            </a:r>
            <a:r>
              <a:rPr lang="en-US" sz="2177" dirty="0" err="1"/>
              <a:t>anggaran</a:t>
            </a:r>
            <a:r>
              <a:rPr lang="en-US" sz="2177" dirty="0"/>
              <a:t>  yang  </a:t>
            </a:r>
            <a:r>
              <a:rPr lang="en-US" sz="2177" dirty="0" err="1"/>
              <a:t>bersangkutan</a:t>
            </a:r>
            <a:r>
              <a:rPr lang="en-US" sz="2177" dirty="0"/>
              <a:t>  </a:t>
            </a:r>
            <a:r>
              <a:rPr lang="en-US" sz="2177" dirty="0" err="1"/>
              <a:t>maupun</a:t>
            </a:r>
            <a:r>
              <a:rPr lang="en-US" sz="2177" dirty="0"/>
              <a:t>  </a:t>
            </a:r>
            <a:r>
              <a:rPr lang="en-US" sz="2177" dirty="0" err="1"/>
              <a:t>pada</a:t>
            </a:r>
            <a:r>
              <a:rPr lang="en-US" sz="2177" dirty="0"/>
              <a:t> </a:t>
            </a:r>
            <a:r>
              <a:rPr lang="en-US" sz="2177" dirty="0" err="1"/>
              <a:t>tahun</a:t>
            </a:r>
            <a:r>
              <a:rPr lang="en-US" sz="2177" dirty="0"/>
              <a:t>    </a:t>
            </a:r>
            <a:r>
              <a:rPr lang="en-US" sz="2177" dirty="0" err="1"/>
              <a:t>anggaran</a:t>
            </a:r>
            <a:r>
              <a:rPr lang="en-US" sz="2177" dirty="0"/>
              <a:t>    </a:t>
            </a:r>
            <a:r>
              <a:rPr lang="en-US" sz="2177" dirty="0" err="1"/>
              <a:t>berikutnya</a:t>
            </a:r>
            <a:r>
              <a:rPr lang="en-US" sz="217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1121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746167" y="846138"/>
            <a:ext cx="4284990" cy="552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54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530" y="1010054"/>
            <a:ext cx="8373009" cy="558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23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 smtClean="0"/>
              <a:t>PESAN HIKMAH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en-US" sz="2800" i="1" dirty="0" smtClean="0"/>
              <a:t>l</a:t>
            </a:r>
            <a:r>
              <a:rPr lang="id-ID" sz="2800" i="1" dirty="0" smtClean="0"/>
              <a:t>l</a:t>
            </a:r>
            <a:r>
              <a:rPr lang="en-US" sz="2800" i="1" dirty="0" smtClean="0"/>
              <a:t>mu </a:t>
            </a:r>
            <a:r>
              <a:rPr lang="en-US" sz="2800" i="1" dirty="0" err="1"/>
              <a:t>adalah</a:t>
            </a:r>
            <a:r>
              <a:rPr lang="en-US" sz="2800" i="1" dirty="0"/>
              <a:t> </a:t>
            </a:r>
            <a:r>
              <a:rPr lang="en-US" sz="2800" i="1" dirty="0" err="1"/>
              <a:t>tanaman</a:t>
            </a:r>
            <a:r>
              <a:rPr lang="en-US" sz="2800" i="1" dirty="0"/>
              <a:t> </a:t>
            </a:r>
            <a:r>
              <a:rPr lang="en-US" sz="2800" i="1" dirty="0" err="1"/>
              <a:t>kebanggaan</a:t>
            </a:r>
            <a:r>
              <a:rPr lang="en-US" sz="2800" i="1" dirty="0"/>
              <a:t> </a:t>
            </a:r>
            <a:r>
              <a:rPr lang="en-US" sz="2800" i="1" dirty="0" err="1"/>
              <a:t>maka</a:t>
            </a:r>
            <a:r>
              <a:rPr lang="en-US" sz="2800" i="1" dirty="0"/>
              <a:t> </a:t>
            </a:r>
            <a:r>
              <a:rPr lang="en-US" sz="2800" i="1" dirty="0" err="1"/>
              <a:t>hendaklah</a:t>
            </a:r>
            <a:r>
              <a:rPr lang="en-US" sz="2800" i="1" dirty="0"/>
              <a:t> </a:t>
            </a:r>
            <a:r>
              <a:rPr lang="en-US" sz="2800" i="1" dirty="0" err="1"/>
              <a:t>Anda</a:t>
            </a:r>
            <a:r>
              <a:rPr lang="en-US" sz="2800" i="1" dirty="0"/>
              <a:t> </a:t>
            </a:r>
            <a:r>
              <a:rPr lang="en-US" sz="2800" i="1" dirty="0" err="1"/>
              <a:t>bangga</a:t>
            </a:r>
            <a:r>
              <a:rPr lang="en-US" sz="2800" i="1" dirty="0"/>
              <a:t> </a:t>
            </a:r>
            <a:r>
              <a:rPr lang="en-US" sz="2800" i="1" dirty="0" err="1"/>
              <a:t>dengannya</a:t>
            </a:r>
            <a:r>
              <a:rPr lang="en-US" sz="2800" i="1" dirty="0"/>
              <a:t>. Dan </a:t>
            </a:r>
            <a:r>
              <a:rPr lang="en-US" sz="2800" i="1" dirty="0" err="1"/>
              <a:t>berhati-hatilah</a:t>
            </a:r>
            <a:r>
              <a:rPr lang="en-US" sz="2800" i="1" dirty="0"/>
              <a:t> </a:t>
            </a:r>
            <a:r>
              <a:rPr lang="en-US" sz="2800" i="1" dirty="0" err="1"/>
              <a:t>bila</a:t>
            </a:r>
            <a:r>
              <a:rPr lang="en-US" sz="2800" i="1" dirty="0"/>
              <a:t> </a:t>
            </a:r>
            <a:r>
              <a:rPr lang="en-US" sz="2800" i="1" dirty="0" err="1"/>
              <a:t>kebanggaan</a:t>
            </a:r>
            <a:r>
              <a:rPr lang="en-US" sz="2800" i="1" dirty="0"/>
              <a:t> </a:t>
            </a:r>
            <a:r>
              <a:rPr lang="en-US" sz="2800" i="1" dirty="0" err="1"/>
              <a:t>itu</a:t>
            </a:r>
            <a:r>
              <a:rPr lang="en-US" sz="2800" i="1" dirty="0"/>
              <a:t> </a:t>
            </a:r>
            <a:r>
              <a:rPr lang="en-US" sz="2800" i="1" dirty="0" err="1"/>
              <a:t>terlewatkan</a:t>
            </a:r>
            <a:r>
              <a:rPr lang="en-US" sz="2800" i="1" dirty="0"/>
              <a:t> </a:t>
            </a:r>
            <a:r>
              <a:rPr lang="en-US" sz="2800" i="1" dirty="0" err="1"/>
              <a:t>darimu</a:t>
            </a:r>
            <a:r>
              <a:rPr lang="en-US" sz="2800" i="1" dirty="0"/>
              <a:t>.</a:t>
            </a:r>
          </a:p>
          <a:p>
            <a:pPr marL="0" indent="0" algn="ctr" fontAlgn="base">
              <a:buNone/>
            </a:pPr>
            <a:r>
              <a:rPr lang="en-US" sz="2800" i="1" dirty="0" err="1" smtClean="0"/>
              <a:t>Pengagum</a:t>
            </a:r>
            <a:r>
              <a:rPr lang="en-US" sz="2800" i="1" dirty="0" smtClean="0"/>
              <a:t> </a:t>
            </a:r>
            <a:r>
              <a:rPr lang="en-US" sz="2800" i="1" dirty="0" err="1"/>
              <a:t>ilmu</a:t>
            </a:r>
            <a:r>
              <a:rPr lang="en-US" sz="2800" i="1" dirty="0"/>
              <a:t>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/>
              <a:t>selalu</a:t>
            </a:r>
            <a:r>
              <a:rPr lang="en-US" sz="2800" i="1" dirty="0"/>
              <a:t> </a:t>
            </a:r>
            <a:r>
              <a:rPr lang="en-US" sz="2800" i="1" dirty="0" err="1"/>
              <a:t>berusaha</a:t>
            </a:r>
            <a:r>
              <a:rPr lang="en-US" sz="2800" i="1" dirty="0"/>
              <a:t> </a:t>
            </a:r>
            <a:r>
              <a:rPr lang="en-US" sz="2800" i="1" dirty="0" err="1"/>
              <a:t>baik</a:t>
            </a:r>
            <a:r>
              <a:rPr lang="en-US" sz="2800" i="1" dirty="0"/>
              <a:t> </a:t>
            </a:r>
            <a:r>
              <a:rPr lang="en-US" sz="2800" i="1" dirty="0" err="1"/>
              <a:t>dalam</a:t>
            </a:r>
            <a:r>
              <a:rPr lang="en-US" sz="2800" i="1" dirty="0"/>
              <a:t> </a:t>
            </a:r>
            <a:r>
              <a:rPr lang="id-ID" sz="2800" i="1" dirty="0" smtClean="0"/>
              <a:t>apapun</a:t>
            </a:r>
            <a:r>
              <a:rPr lang="en-US" sz="2800" i="1" dirty="0" smtClean="0"/>
              <a:t>.</a:t>
            </a:r>
            <a:endParaRPr lang="id-ID" sz="2800" i="1" dirty="0" smtClean="0"/>
          </a:p>
          <a:p>
            <a:pPr marL="0" indent="0" algn="ctr" fontAlgn="base">
              <a:buNone/>
            </a:pPr>
            <a:r>
              <a:rPr lang="id-ID" sz="2800" b="1" i="1" dirty="0" smtClean="0"/>
              <a:t>-K</a:t>
            </a:r>
            <a:r>
              <a:rPr lang="en-US" sz="2800" b="1" i="1" dirty="0" err="1" smtClean="0"/>
              <a:t>itab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Diwan</a:t>
            </a:r>
            <a:r>
              <a:rPr lang="en-US" sz="2800" b="1" i="1" dirty="0"/>
              <a:t> Al-Imam </a:t>
            </a:r>
            <a:r>
              <a:rPr lang="en-US" sz="2800" b="1" i="1" dirty="0" err="1" smtClean="0"/>
              <a:t>Asy-Syafi’i</a:t>
            </a:r>
            <a:r>
              <a:rPr lang="id-ID" sz="2800" b="1" i="1" dirty="0" smtClean="0"/>
              <a:t>-</a:t>
            </a:r>
            <a:endParaRPr lang="en-US" sz="2800" b="1" i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id-ID" sz="540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Pertemuan 9 APBN-APBD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Gerry Katon Mahendra, MIP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id-ID" sz="1600" dirty="0">
                <a:latin typeface="Berlin Sans FB Demi" pitchFamily="34" charset="0"/>
              </a:rPr>
              <a:t> </a:t>
            </a:r>
            <a:r>
              <a:rPr lang="id-ID" sz="1600" dirty="0" smtClean="0">
                <a:latin typeface="Berlin Sans FB Demi" pitchFamily="34" charset="0"/>
              </a:rPr>
              <a:t>Sistem Administrasi Pemerintahan Daerah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id-ID" sz="1600" dirty="0" smtClean="0">
                <a:latin typeface="Berlin Sans FB Demi" pitchFamily="34" charset="0"/>
              </a:rPr>
              <a:t>202</a:t>
            </a:r>
            <a:r>
              <a:rPr lang="en-US" sz="1600" smtClean="0">
                <a:latin typeface="Berlin Sans FB Demi" pitchFamily="34" charset="0"/>
              </a:rPr>
              <a:t>1</a:t>
            </a:r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</a:rPr>
              <a:t>Deskripsi MK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>
                <a:latin typeface="Arial Narrow" pitchFamily="34" charset="0"/>
                <a:ea typeface="SimHei" pitchFamily="49" charset="-122"/>
              </a:rPr>
              <a:t>Deskripsi MK 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id-ID" dirty="0">
                <a:latin typeface="Arial Narrow" pitchFamily="34" charset="0"/>
                <a:ea typeface="SimHei" pitchFamily="49" charset="-122"/>
              </a:rPr>
              <a:t>Mata Kuliah ini mempelajari tentang tata kelola sistem administrasi pemerintahan daerah yang berbasis pada otonomi dan desentralisasi berdasarkan Undang-Undang No.23 Tahun 2014 Tentang Pemerintah Daerah</a:t>
            </a:r>
            <a:r>
              <a:rPr lang="id-ID" dirty="0" smtClean="0">
                <a:latin typeface="Arial Narrow" pitchFamily="34" charset="0"/>
                <a:ea typeface="SimHei" pitchFamily="49" charset="-122"/>
              </a:rPr>
              <a:t>.</a:t>
            </a:r>
          </a:p>
          <a:p>
            <a:endParaRPr lang="en-US" dirty="0" smtClean="0">
              <a:latin typeface="Arial Narrow" pitchFamily="34" charset="0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Capaian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Pembelajaran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 smtClean="0">
                <a:latin typeface="Arial Narrow" pitchFamily="34" charset="0"/>
                <a:ea typeface="SimHei" pitchFamily="49" charset="-122"/>
              </a:rPr>
              <a:t>Capaian Pembelajaran </a:t>
            </a:r>
            <a:r>
              <a:rPr lang="id-ID" dirty="0">
                <a:latin typeface="Arial Narrow" pitchFamily="34" charset="0"/>
                <a:ea typeface="SimHei" pitchFamily="49" charset="-122"/>
              </a:rPr>
              <a:t>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pPr lvl="0"/>
            <a:r>
              <a:rPr lang="en-US" dirty="0" err="1">
                <a:latin typeface="Arial Narrow" panose="020B0606020202030204" pitchFamily="34" charset="0"/>
              </a:rPr>
              <a:t>Mahasiswa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mampu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memahami</a:t>
            </a:r>
            <a:r>
              <a:rPr lang="en-US" dirty="0">
                <a:latin typeface="Arial Narrow" panose="020B0606020202030204" pitchFamily="34" charset="0"/>
              </a:rPr>
              <a:t> proses </a:t>
            </a:r>
            <a:r>
              <a:rPr lang="en-US" dirty="0" err="1">
                <a:latin typeface="Arial Narrow" panose="020B0606020202030204" pitchFamily="34" charset="0"/>
              </a:rPr>
              <a:t>penyelenggaraan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pemerintah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daerah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desentralisasi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dekonsentrasi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pemilihan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kepala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daerah</a:t>
            </a:r>
            <a:r>
              <a:rPr lang="en-US" dirty="0">
                <a:latin typeface="Arial Narrow" panose="020B0606020202030204" pitchFamily="34" charset="0"/>
              </a:rPr>
              <a:t>, DPRD, </a:t>
            </a:r>
            <a:r>
              <a:rPr lang="en-US" dirty="0" err="1">
                <a:latin typeface="Arial Narrow" panose="020B0606020202030204" pitchFamily="34" charset="0"/>
              </a:rPr>
              <a:t>dan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perangkat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pemerintah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daerah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lainnya</a:t>
            </a:r>
            <a:r>
              <a:rPr lang="en-US" dirty="0">
                <a:latin typeface="Arial Narrow" panose="020B0606020202030204" pitchFamily="34" charset="0"/>
              </a:rPr>
              <a:t>;</a:t>
            </a:r>
          </a:p>
          <a:p>
            <a:pPr lvl="0"/>
            <a:r>
              <a:rPr lang="en-US" dirty="0" err="1">
                <a:latin typeface="Arial Narrow" panose="020B0606020202030204" pitchFamily="34" charset="0"/>
              </a:rPr>
              <a:t>Mahasiswa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mampu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memahami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pembagian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urusan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pemerintah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pusat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pembagian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urusan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pemerintah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daerah</a:t>
            </a:r>
            <a:r>
              <a:rPr lang="en-US" dirty="0">
                <a:latin typeface="Arial Narrow" panose="020B0606020202030204" pitchFamily="34" charset="0"/>
              </a:rPr>
              <a:t>;</a:t>
            </a:r>
          </a:p>
          <a:p>
            <a:r>
              <a:rPr lang="en-US" dirty="0" err="1">
                <a:latin typeface="Arial Narrow" panose="020B0606020202030204" pitchFamily="34" charset="0"/>
              </a:rPr>
              <a:t>Mahasiswa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mampu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memahami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pendapatan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asli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daerah</a:t>
            </a:r>
            <a:r>
              <a:rPr lang="en-US" dirty="0">
                <a:latin typeface="Arial Narrow" panose="020B0606020202030204" pitchFamily="34" charset="0"/>
              </a:rPr>
              <a:t>, APBD, </a:t>
            </a:r>
            <a:r>
              <a:rPr lang="en-US" dirty="0" err="1">
                <a:latin typeface="Arial Narrow" panose="020B0606020202030204" pitchFamily="34" charset="0"/>
              </a:rPr>
              <a:t>dana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alokasi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umum</a:t>
            </a:r>
            <a:r>
              <a:rPr lang="en-US" dirty="0">
                <a:latin typeface="Arial Narrow" panose="020B0606020202030204" pitchFamily="34" charset="0"/>
              </a:rPr>
              <a:t>, </a:t>
            </a:r>
            <a:r>
              <a:rPr lang="en-US" dirty="0" err="1">
                <a:latin typeface="Arial Narrow" panose="020B0606020202030204" pitchFamily="34" charset="0"/>
              </a:rPr>
              <a:t>dana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alokasi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err="1">
                <a:latin typeface="Arial Narrow" panose="020B0606020202030204" pitchFamily="34" charset="0"/>
              </a:rPr>
              <a:t>khusus</a:t>
            </a:r>
            <a:r>
              <a:rPr lang="en-US" dirty="0">
                <a:latin typeface="Arial Narrow" panose="020B0606020202030204" pitchFamily="34" charset="0"/>
              </a:rPr>
              <a:t>;</a:t>
            </a:r>
            <a:endParaRPr lang="en-US" dirty="0" smtClean="0">
              <a:latin typeface="Arial Narrow" pitchFamily="34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50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pendapatan</a:t>
            </a:r>
            <a:r>
              <a:rPr lang="en-US" sz="2177" dirty="0"/>
              <a:t> Daerah </a:t>
            </a:r>
            <a:r>
              <a:rPr lang="en-US" sz="2177" dirty="0" err="1"/>
              <a:t>terdiri</a:t>
            </a:r>
            <a:r>
              <a:rPr lang="en-US" sz="2177" dirty="0"/>
              <a:t> </a:t>
            </a:r>
            <a:r>
              <a:rPr lang="en-US" sz="2177" dirty="0" err="1"/>
              <a:t>atas</a:t>
            </a:r>
            <a:r>
              <a:rPr lang="en-US" sz="2177" dirty="0"/>
              <a:t>:</a:t>
            </a:r>
          </a:p>
          <a:p>
            <a:pPr marL="0" indent="0">
              <a:buNone/>
            </a:pPr>
            <a:r>
              <a:rPr lang="en-US" sz="2177" dirty="0"/>
              <a:t>a. </a:t>
            </a:r>
            <a:r>
              <a:rPr lang="en-US" sz="2177" dirty="0" err="1"/>
              <a:t>pendapatan</a:t>
            </a:r>
            <a:r>
              <a:rPr lang="en-US" sz="2177" dirty="0"/>
              <a:t> </a:t>
            </a:r>
            <a:r>
              <a:rPr lang="en-US" sz="2177" dirty="0" err="1"/>
              <a:t>asli</a:t>
            </a:r>
            <a:r>
              <a:rPr lang="en-US" sz="2177" dirty="0"/>
              <a:t> Daerah </a:t>
            </a:r>
            <a:r>
              <a:rPr lang="en-US" sz="2177" dirty="0" err="1"/>
              <a:t>meliputi</a:t>
            </a:r>
            <a:r>
              <a:rPr lang="en-US" sz="2177" dirty="0"/>
              <a:t>:</a:t>
            </a:r>
          </a:p>
          <a:p>
            <a:pPr marL="413898" lvl="1" indent="0">
              <a:buNone/>
            </a:pPr>
            <a:r>
              <a:rPr lang="en-US" sz="2177" dirty="0"/>
              <a:t>1. </a:t>
            </a:r>
            <a:r>
              <a:rPr lang="en-US" sz="2177" dirty="0" err="1"/>
              <a:t>pajak</a:t>
            </a:r>
            <a:r>
              <a:rPr lang="en-US" sz="2177" dirty="0"/>
              <a:t> </a:t>
            </a:r>
            <a:r>
              <a:rPr lang="en-US" sz="2177" dirty="0" err="1"/>
              <a:t>daerah</a:t>
            </a:r>
            <a:r>
              <a:rPr lang="en-US" sz="2177" dirty="0"/>
              <a:t>;</a:t>
            </a:r>
          </a:p>
          <a:p>
            <a:pPr marL="413898" lvl="1" indent="0">
              <a:buNone/>
            </a:pPr>
            <a:r>
              <a:rPr lang="en-US" sz="2177" dirty="0"/>
              <a:t>2. </a:t>
            </a:r>
            <a:r>
              <a:rPr lang="en-US" sz="2177" dirty="0" err="1"/>
              <a:t>retribusi</a:t>
            </a:r>
            <a:r>
              <a:rPr lang="en-US" sz="2177" dirty="0"/>
              <a:t> </a:t>
            </a:r>
            <a:r>
              <a:rPr lang="en-US" sz="2177" dirty="0" err="1"/>
              <a:t>daerah</a:t>
            </a:r>
            <a:r>
              <a:rPr lang="en-US" sz="2177" dirty="0"/>
              <a:t>;</a:t>
            </a:r>
          </a:p>
          <a:p>
            <a:pPr marL="413898" lvl="1" indent="0">
              <a:buNone/>
            </a:pPr>
            <a:r>
              <a:rPr lang="en-US" sz="2177" dirty="0"/>
              <a:t>3. </a:t>
            </a:r>
            <a:r>
              <a:rPr lang="en-US" sz="2177" dirty="0" err="1"/>
              <a:t>hasil</a:t>
            </a:r>
            <a:r>
              <a:rPr lang="en-US" sz="2177" dirty="0"/>
              <a:t> </a:t>
            </a:r>
            <a:r>
              <a:rPr lang="en-US" sz="2177" dirty="0" err="1"/>
              <a:t>pengelolaan</a:t>
            </a:r>
            <a:r>
              <a:rPr lang="en-US" sz="2177" dirty="0"/>
              <a:t> </a:t>
            </a:r>
            <a:r>
              <a:rPr lang="en-US" sz="2177" dirty="0" err="1"/>
              <a:t>kekayaan</a:t>
            </a:r>
            <a:r>
              <a:rPr lang="en-US" sz="2177" dirty="0"/>
              <a:t> Daerah yang</a:t>
            </a:r>
          </a:p>
          <a:p>
            <a:pPr marL="413898" lvl="1" indent="0">
              <a:buNone/>
            </a:pPr>
            <a:r>
              <a:rPr lang="en-US" sz="2177" dirty="0" err="1"/>
              <a:t>dipisahkan</a:t>
            </a:r>
            <a:r>
              <a:rPr lang="en-US" sz="2177" dirty="0"/>
              <a:t>; </a:t>
            </a:r>
            <a:r>
              <a:rPr lang="en-US" sz="2177" dirty="0" err="1"/>
              <a:t>dan</a:t>
            </a:r>
            <a:endParaRPr lang="en-US" sz="2177" dirty="0"/>
          </a:p>
          <a:p>
            <a:pPr marL="413898" lvl="1" indent="0">
              <a:buNone/>
            </a:pPr>
            <a:r>
              <a:rPr lang="en-US" sz="2177" dirty="0"/>
              <a:t>4. lain-lain </a:t>
            </a:r>
            <a:r>
              <a:rPr lang="en-US" sz="2177" dirty="0" err="1"/>
              <a:t>pendapatan</a:t>
            </a:r>
            <a:r>
              <a:rPr lang="en-US" sz="2177" dirty="0"/>
              <a:t> </a:t>
            </a:r>
            <a:r>
              <a:rPr lang="en-US" sz="2177" dirty="0" err="1"/>
              <a:t>asli</a:t>
            </a:r>
            <a:r>
              <a:rPr lang="en-US" sz="2177" dirty="0"/>
              <a:t> Daerah yang </a:t>
            </a:r>
            <a:r>
              <a:rPr lang="en-US" sz="2177" dirty="0" err="1"/>
              <a:t>sah</a:t>
            </a:r>
            <a:r>
              <a:rPr lang="en-US" sz="2177" dirty="0"/>
              <a:t>;</a:t>
            </a:r>
          </a:p>
          <a:p>
            <a:pPr marL="0" indent="0">
              <a:buNone/>
            </a:pPr>
            <a:r>
              <a:rPr lang="en-US" sz="2177" dirty="0"/>
              <a:t>b. </a:t>
            </a:r>
            <a:r>
              <a:rPr lang="en-US" sz="2177" dirty="0" err="1"/>
              <a:t>pendapatan</a:t>
            </a:r>
            <a:r>
              <a:rPr lang="en-US" sz="2177" dirty="0"/>
              <a:t> transfer; </a:t>
            </a:r>
            <a:r>
              <a:rPr lang="en-US" sz="2177" dirty="0" err="1"/>
              <a:t>dan</a:t>
            </a:r>
            <a:endParaRPr lang="en-US" sz="2177" dirty="0"/>
          </a:p>
          <a:p>
            <a:pPr marL="0" indent="0">
              <a:buNone/>
            </a:pPr>
            <a:r>
              <a:rPr lang="en-US" sz="2177" dirty="0"/>
              <a:t>c. lain-lain </a:t>
            </a:r>
            <a:r>
              <a:rPr lang="en-US" sz="2177" dirty="0" err="1"/>
              <a:t>pendapatan</a:t>
            </a:r>
            <a:r>
              <a:rPr lang="en-US" sz="2177" dirty="0"/>
              <a:t> Daerah yang </a:t>
            </a:r>
            <a:r>
              <a:rPr lang="en-US" sz="2177" dirty="0" err="1"/>
              <a:t>sah</a:t>
            </a:r>
            <a:r>
              <a:rPr lang="en-US" sz="217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57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177" dirty="0" err="1"/>
              <a:t>Pendapatan</a:t>
            </a:r>
            <a:r>
              <a:rPr lang="en-US" sz="2177" dirty="0"/>
              <a:t> transfer </a:t>
            </a:r>
            <a:r>
              <a:rPr lang="en-US" sz="2177" dirty="0" err="1"/>
              <a:t>meliputi</a:t>
            </a:r>
            <a:r>
              <a:rPr lang="en-US" sz="2177" dirty="0"/>
              <a:t>:</a:t>
            </a:r>
          </a:p>
          <a:p>
            <a:pPr marL="0" indent="0">
              <a:buNone/>
            </a:pPr>
            <a:r>
              <a:rPr lang="id-ID" sz="2177" dirty="0"/>
              <a:t>       </a:t>
            </a:r>
            <a:r>
              <a:rPr lang="en-US" sz="2177" dirty="0"/>
              <a:t>a. transfer </a:t>
            </a:r>
            <a:r>
              <a:rPr lang="en-US" sz="2177" dirty="0" err="1"/>
              <a:t>Pemerintah</a:t>
            </a:r>
            <a:r>
              <a:rPr lang="en-US" sz="2177" dirty="0"/>
              <a:t> </a:t>
            </a:r>
            <a:r>
              <a:rPr lang="en-US" sz="2177" dirty="0" err="1"/>
              <a:t>Pusat</a:t>
            </a:r>
            <a:r>
              <a:rPr lang="en-US" sz="2177" dirty="0"/>
              <a:t> </a:t>
            </a:r>
            <a:r>
              <a:rPr lang="en-US" sz="2177" dirty="0" err="1"/>
              <a:t>terdiri</a:t>
            </a:r>
            <a:r>
              <a:rPr lang="en-US" sz="2177" dirty="0"/>
              <a:t> </a:t>
            </a:r>
            <a:r>
              <a:rPr lang="en-US" sz="2177" dirty="0" err="1"/>
              <a:t>atas</a:t>
            </a:r>
            <a:r>
              <a:rPr lang="en-US" sz="2177" dirty="0"/>
              <a:t>:</a:t>
            </a:r>
          </a:p>
          <a:p>
            <a:pPr marL="886924" lvl="2" indent="0">
              <a:buNone/>
            </a:pPr>
            <a:r>
              <a:rPr lang="en-US" sz="2177" dirty="0"/>
              <a:t>1. </a:t>
            </a:r>
            <a:r>
              <a:rPr lang="en-US" sz="2177" dirty="0" err="1"/>
              <a:t>dana</a:t>
            </a:r>
            <a:r>
              <a:rPr lang="en-US" sz="2177" dirty="0"/>
              <a:t> </a:t>
            </a:r>
            <a:r>
              <a:rPr lang="en-US" sz="2177" dirty="0" err="1"/>
              <a:t>perimbangan</a:t>
            </a:r>
            <a:r>
              <a:rPr lang="en-US" sz="2177" dirty="0"/>
              <a:t>;</a:t>
            </a:r>
          </a:p>
          <a:p>
            <a:pPr marL="886924" lvl="2" indent="0">
              <a:buNone/>
            </a:pPr>
            <a:r>
              <a:rPr lang="en-US" sz="2177" dirty="0"/>
              <a:t>2. </a:t>
            </a:r>
            <a:r>
              <a:rPr lang="en-US" sz="2177" dirty="0" err="1"/>
              <a:t>dana</a:t>
            </a:r>
            <a:r>
              <a:rPr lang="en-US" sz="2177" dirty="0"/>
              <a:t> </a:t>
            </a:r>
            <a:r>
              <a:rPr lang="en-US" sz="2177" dirty="0" err="1"/>
              <a:t>otonomi</a:t>
            </a:r>
            <a:r>
              <a:rPr lang="en-US" sz="2177" dirty="0"/>
              <a:t> </a:t>
            </a:r>
            <a:r>
              <a:rPr lang="en-US" sz="2177" dirty="0" err="1"/>
              <a:t>khusus</a:t>
            </a:r>
            <a:r>
              <a:rPr lang="en-US" sz="2177" dirty="0"/>
              <a:t>;</a:t>
            </a:r>
          </a:p>
          <a:p>
            <a:pPr marL="886924" lvl="2" indent="0">
              <a:buNone/>
            </a:pPr>
            <a:r>
              <a:rPr lang="en-US" sz="2177" dirty="0"/>
              <a:t>3. </a:t>
            </a:r>
            <a:r>
              <a:rPr lang="en-US" sz="2177" dirty="0" err="1"/>
              <a:t>dana</a:t>
            </a:r>
            <a:r>
              <a:rPr lang="en-US" sz="2177" dirty="0"/>
              <a:t> </a:t>
            </a:r>
            <a:r>
              <a:rPr lang="en-US" sz="2177" dirty="0" err="1"/>
              <a:t>keistimewaan</a:t>
            </a:r>
            <a:r>
              <a:rPr lang="en-US" sz="2177" dirty="0"/>
              <a:t>; </a:t>
            </a:r>
            <a:r>
              <a:rPr lang="en-US" sz="2177" dirty="0" err="1"/>
              <a:t>dan</a:t>
            </a:r>
            <a:endParaRPr lang="en-US" sz="2177" dirty="0"/>
          </a:p>
          <a:p>
            <a:pPr marL="886924" lvl="2" indent="0">
              <a:buNone/>
            </a:pPr>
            <a:r>
              <a:rPr lang="en-US" sz="2177" dirty="0"/>
              <a:t>4. </a:t>
            </a:r>
            <a:r>
              <a:rPr lang="en-US" sz="2177" dirty="0" err="1"/>
              <a:t>dana</a:t>
            </a:r>
            <a:r>
              <a:rPr lang="en-US" sz="2177" dirty="0"/>
              <a:t> </a:t>
            </a:r>
            <a:r>
              <a:rPr lang="en-US" sz="2177" dirty="0" err="1"/>
              <a:t>Desa</a:t>
            </a:r>
            <a:r>
              <a:rPr lang="en-US" sz="2177" dirty="0"/>
              <a:t>.</a:t>
            </a:r>
            <a:endParaRPr lang="id-ID" sz="2177" dirty="0"/>
          </a:p>
          <a:p>
            <a:pPr marL="473026" lvl="1" indent="0">
              <a:buNone/>
            </a:pPr>
            <a:r>
              <a:rPr lang="id-ID" sz="2177" dirty="0"/>
              <a:t>b. transfer antar-Daerah terdiri atas:</a:t>
            </a:r>
          </a:p>
          <a:p>
            <a:pPr marL="886924" lvl="2" indent="0">
              <a:buNone/>
            </a:pPr>
            <a:r>
              <a:rPr lang="id-ID" sz="2177" dirty="0"/>
              <a:t>1. pendapatan bagi hasil; dan</a:t>
            </a:r>
          </a:p>
          <a:p>
            <a:pPr marL="886924" lvl="2" indent="0">
              <a:buNone/>
            </a:pPr>
            <a:r>
              <a:rPr lang="id-ID" sz="2177" dirty="0"/>
              <a:t>2. bantuan keuangan.</a:t>
            </a:r>
          </a:p>
        </p:txBody>
      </p:sp>
    </p:spTree>
    <p:extLst>
      <p:ext uri="{BB962C8B-B14F-4D97-AF65-F5344CB8AC3E}">
        <p14:creationId xmlns:p14="http://schemas.microsoft.com/office/powerpoint/2010/main" val="302259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177" dirty="0"/>
              <a:t>Dana </a:t>
            </a:r>
            <a:r>
              <a:rPr lang="en-US" sz="2177" dirty="0" err="1"/>
              <a:t>terdiri</a:t>
            </a:r>
            <a:r>
              <a:rPr lang="en-US" sz="2177" dirty="0"/>
              <a:t> </a:t>
            </a:r>
            <a:r>
              <a:rPr lang="en-US" sz="2177" dirty="0" err="1"/>
              <a:t>atas</a:t>
            </a:r>
            <a:r>
              <a:rPr lang="en-US" sz="2177" dirty="0"/>
              <a:t>:</a:t>
            </a:r>
          </a:p>
          <a:p>
            <a:pPr lvl="1"/>
            <a:r>
              <a:rPr lang="en-US" sz="2177" dirty="0"/>
              <a:t>a. DBH;</a:t>
            </a:r>
          </a:p>
          <a:p>
            <a:pPr lvl="1"/>
            <a:r>
              <a:rPr lang="en-US" sz="2177" dirty="0"/>
              <a:t>b. DAU; </a:t>
            </a:r>
            <a:r>
              <a:rPr lang="en-US" sz="2177" dirty="0" err="1"/>
              <a:t>dan</a:t>
            </a:r>
            <a:endParaRPr lang="en-US" sz="2177" dirty="0"/>
          </a:p>
          <a:p>
            <a:pPr lvl="1"/>
            <a:r>
              <a:rPr lang="en-US" sz="2177" dirty="0"/>
              <a:t>c. DAK</a:t>
            </a:r>
            <a:endParaRPr lang="id-ID" sz="2177" dirty="0"/>
          </a:p>
          <a:p>
            <a:pPr marL="473026" lvl="1" indent="0">
              <a:buNone/>
            </a:pPr>
            <a:r>
              <a:rPr lang="id-ID" sz="2177" dirty="0"/>
              <a:t>DBH yang bersumber dari pajak terdiri atas:</a:t>
            </a:r>
          </a:p>
          <a:p>
            <a:pPr marL="887706" lvl="1" indent="-414680">
              <a:buAutoNum type="alphaLcPeriod"/>
            </a:pPr>
            <a:r>
              <a:rPr lang="id-ID" sz="2177" dirty="0"/>
              <a:t>pajak bumi dan bangunan (PBB); dan</a:t>
            </a:r>
          </a:p>
          <a:p>
            <a:pPr marL="887706" lvl="1" indent="-414680">
              <a:buAutoNum type="alphaLcPeriod"/>
            </a:pPr>
            <a:r>
              <a:rPr lang="id-ID" sz="2177" dirty="0"/>
              <a:t>PPh Pasal 25 dan Pasal 29 wajib pajak orang pribadi dalam negeri dan PPh Pasal 21.</a:t>
            </a:r>
          </a:p>
        </p:txBody>
      </p:sp>
    </p:spTree>
    <p:extLst>
      <p:ext uri="{BB962C8B-B14F-4D97-AF65-F5344CB8AC3E}">
        <p14:creationId xmlns:p14="http://schemas.microsoft.com/office/powerpoint/2010/main" val="110273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177" dirty="0"/>
              <a:t>DBH yang </a:t>
            </a:r>
            <a:r>
              <a:rPr lang="en-US" sz="2177" dirty="0" err="1"/>
              <a:t>bersumber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daya</a:t>
            </a:r>
            <a:r>
              <a:rPr lang="en-US" sz="2177" dirty="0"/>
              <a:t> </a:t>
            </a:r>
            <a:r>
              <a:rPr lang="en-US" sz="2177" dirty="0" err="1"/>
              <a:t>berasal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:</a:t>
            </a:r>
          </a:p>
          <a:p>
            <a:r>
              <a:rPr lang="en-US" sz="2177" dirty="0"/>
              <a:t>a.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kehutanan</a:t>
            </a:r>
            <a:r>
              <a:rPr lang="en-US" sz="2177" dirty="0"/>
              <a:t> yang </a:t>
            </a:r>
            <a:r>
              <a:rPr lang="en-US" sz="2177" dirty="0" err="1"/>
              <a:t>berasal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ijin</a:t>
            </a:r>
            <a:r>
              <a:rPr lang="id-ID" sz="2177" dirty="0"/>
              <a:t> </a:t>
            </a:r>
            <a:r>
              <a:rPr lang="en-US" sz="2177" dirty="0" err="1"/>
              <a:t>usaha</a:t>
            </a:r>
            <a:r>
              <a:rPr lang="en-US" sz="2177" dirty="0"/>
              <a:t> </a:t>
            </a:r>
            <a:r>
              <a:rPr lang="en-US" sz="2177" dirty="0" err="1"/>
              <a:t>pemanfaatan</a:t>
            </a:r>
            <a:r>
              <a:rPr lang="en-US" sz="2177" dirty="0"/>
              <a:t> </a:t>
            </a:r>
            <a:r>
              <a:rPr lang="en-US" sz="2177" dirty="0" err="1"/>
              <a:t>hutan</a:t>
            </a:r>
            <a:r>
              <a:rPr lang="en-US" sz="2177" dirty="0"/>
              <a:t> (IIUPH), </a:t>
            </a:r>
            <a:r>
              <a:rPr lang="en-US" sz="2177" dirty="0" err="1"/>
              <a:t>provisi</a:t>
            </a:r>
            <a:r>
              <a:rPr lang="en-US" sz="2177" dirty="0"/>
              <a:t> </a:t>
            </a: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daya</a:t>
            </a:r>
            <a:r>
              <a:rPr lang="id-ID" sz="2177" dirty="0"/>
              <a:t> </a:t>
            </a:r>
            <a:r>
              <a:rPr lang="en-US" sz="2177" dirty="0" err="1"/>
              <a:t>hutan</a:t>
            </a:r>
            <a:r>
              <a:rPr lang="en-US" sz="2177" dirty="0"/>
              <a:t> (PSDH)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dana</a:t>
            </a:r>
            <a:r>
              <a:rPr lang="en-US" sz="2177" dirty="0"/>
              <a:t> </a:t>
            </a:r>
            <a:r>
              <a:rPr lang="en-US" sz="2177" dirty="0" err="1"/>
              <a:t>reboisasi</a:t>
            </a:r>
            <a:r>
              <a:rPr lang="en-US" sz="2177" dirty="0"/>
              <a:t> yang </a:t>
            </a:r>
            <a:r>
              <a:rPr lang="en-US" sz="2177" dirty="0" err="1"/>
              <a:t>dihasilkan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id-ID" sz="2177" dirty="0"/>
              <a:t> </a:t>
            </a:r>
            <a:r>
              <a:rPr lang="en-US" sz="2177" dirty="0" err="1"/>
              <a:t>wilayah</a:t>
            </a:r>
            <a:r>
              <a:rPr lang="en-US" sz="2177" dirty="0"/>
              <a:t> Daerah yang </a:t>
            </a:r>
            <a:r>
              <a:rPr lang="en-US" sz="2177" dirty="0" err="1"/>
              <a:t>bersangkutan</a:t>
            </a:r>
            <a:r>
              <a:rPr lang="en-US" sz="2177" dirty="0"/>
              <a:t>;</a:t>
            </a:r>
          </a:p>
          <a:p>
            <a:r>
              <a:rPr lang="en-US" sz="2177" dirty="0"/>
              <a:t>b.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pertambangan</a:t>
            </a:r>
            <a:r>
              <a:rPr lang="en-US" sz="2177" dirty="0"/>
              <a:t> mineral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batubara</a:t>
            </a:r>
            <a:r>
              <a:rPr lang="en-US" sz="2177" dirty="0"/>
              <a:t> yang</a:t>
            </a:r>
            <a:r>
              <a:rPr lang="id-ID" sz="2177" dirty="0"/>
              <a:t> </a:t>
            </a:r>
            <a:r>
              <a:rPr lang="en-US" sz="2177" dirty="0" err="1"/>
              <a:t>berasal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tetap</a:t>
            </a:r>
            <a:r>
              <a:rPr lang="en-US" sz="2177" dirty="0"/>
              <a:t> (</a:t>
            </a:r>
            <a:r>
              <a:rPr lang="en-US" sz="2177" dirty="0" err="1"/>
              <a:t>landrent</a:t>
            </a:r>
            <a:r>
              <a:rPr lang="en-US" sz="2177" dirty="0"/>
              <a:t>) </a:t>
            </a:r>
            <a:r>
              <a:rPr lang="en-US" sz="2177" dirty="0" err="1"/>
              <a:t>dan</a:t>
            </a:r>
            <a:r>
              <a:rPr lang="id-ID" sz="2177" dirty="0"/>
              <a:t>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eksplorasi</a:t>
            </a:r>
            <a:r>
              <a:rPr lang="en-US" sz="2177" dirty="0"/>
              <a:t>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eksploitasi</a:t>
            </a:r>
            <a:r>
              <a:rPr lang="id-ID" sz="2177" dirty="0"/>
              <a:t> </a:t>
            </a:r>
            <a:r>
              <a:rPr lang="en-US" sz="2177" dirty="0"/>
              <a:t>(royalty) yang </a:t>
            </a:r>
            <a:r>
              <a:rPr lang="en-US" sz="2177" dirty="0" err="1"/>
              <a:t>dihasilkan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wilayah</a:t>
            </a:r>
            <a:r>
              <a:rPr lang="en-US" sz="2177" dirty="0"/>
              <a:t> Daerah yang</a:t>
            </a:r>
            <a:r>
              <a:rPr lang="id-ID" sz="2177" dirty="0"/>
              <a:t> </a:t>
            </a:r>
            <a:r>
              <a:rPr lang="en-US" sz="2177" dirty="0" err="1"/>
              <a:t>bersangkutan</a:t>
            </a:r>
            <a:r>
              <a:rPr lang="en-US" sz="2177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232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31530" y="1600201"/>
            <a:ext cx="872894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177" dirty="0"/>
              <a:t>c.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negara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daya</a:t>
            </a:r>
            <a:r>
              <a:rPr lang="en-US" sz="2177" dirty="0"/>
              <a:t> </a:t>
            </a:r>
            <a:r>
              <a:rPr lang="en-US" sz="2177" dirty="0" err="1"/>
              <a:t>alam</a:t>
            </a:r>
            <a:r>
              <a:rPr lang="en-US" sz="2177" dirty="0"/>
              <a:t> </a:t>
            </a:r>
            <a:r>
              <a:rPr lang="en-US" sz="2177" dirty="0" err="1"/>
              <a:t>pertambangan</a:t>
            </a:r>
            <a:r>
              <a:rPr lang="en-US" sz="2177" dirty="0"/>
              <a:t> </a:t>
            </a:r>
            <a:r>
              <a:rPr lang="en-US" sz="2177" dirty="0" err="1"/>
              <a:t>minyak</a:t>
            </a:r>
            <a:r>
              <a:rPr lang="en-US" sz="2177" dirty="0"/>
              <a:t> </a:t>
            </a:r>
            <a:r>
              <a:rPr lang="en-US" sz="2177" dirty="0" err="1"/>
              <a:t>bumi</a:t>
            </a:r>
            <a:r>
              <a:rPr lang="en-US" sz="2177" dirty="0"/>
              <a:t> yang </a:t>
            </a:r>
            <a:r>
              <a:rPr lang="en-US" sz="2177" dirty="0" err="1"/>
              <a:t>dihasilkan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wilayah</a:t>
            </a:r>
            <a:r>
              <a:rPr lang="en-US" sz="2177" dirty="0"/>
              <a:t> Daerah yang </a:t>
            </a:r>
            <a:r>
              <a:rPr lang="en-US" sz="2177" dirty="0" err="1"/>
              <a:t>bersangkutan</a:t>
            </a:r>
            <a:r>
              <a:rPr lang="en-US" sz="2177" dirty="0"/>
              <a:t>;</a:t>
            </a:r>
          </a:p>
          <a:p>
            <a:r>
              <a:rPr lang="en-US" sz="2177" dirty="0"/>
              <a:t>d.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negara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sumber</a:t>
            </a:r>
            <a:r>
              <a:rPr lang="en-US" sz="2177" dirty="0"/>
              <a:t> </a:t>
            </a:r>
            <a:r>
              <a:rPr lang="en-US" sz="2177" dirty="0" err="1"/>
              <a:t>daya</a:t>
            </a:r>
            <a:r>
              <a:rPr lang="en-US" sz="2177" dirty="0"/>
              <a:t> </a:t>
            </a:r>
            <a:r>
              <a:rPr lang="en-US" sz="2177" dirty="0" err="1"/>
              <a:t>alam</a:t>
            </a:r>
            <a:r>
              <a:rPr lang="en-US" sz="2177" dirty="0"/>
              <a:t> </a:t>
            </a:r>
            <a:r>
              <a:rPr lang="en-US" sz="2177" dirty="0" err="1"/>
              <a:t>pertambangan</a:t>
            </a:r>
            <a:r>
              <a:rPr lang="en-US" sz="2177" dirty="0"/>
              <a:t> gas </a:t>
            </a:r>
            <a:r>
              <a:rPr lang="en-US" sz="2177" dirty="0" err="1"/>
              <a:t>bumi</a:t>
            </a:r>
            <a:r>
              <a:rPr lang="en-US" sz="2177" dirty="0"/>
              <a:t> yang </a:t>
            </a:r>
            <a:r>
              <a:rPr lang="en-US" sz="2177" dirty="0" err="1"/>
              <a:t>dihasilkan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wilayah</a:t>
            </a:r>
            <a:r>
              <a:rPr lang="en-US" sz="2177" dirty="0"/>
              <a:t> Daerah yang </a:t>
            </a:r>
            <a:r>
              <a:rPr lang="en-US" sz="2177" dirty="0" err="1"/>
              <a:t>bersangkutan</a:t>
            </a:r>
            <a:r>
              <a:rPr lang="en-US" sz="2177" dirty="0"/>
              <a:t>; </a:t>
            </a:r>
            <a:r>
              <a:rPr lang="en-US" sz="2177" dirty="0" err="1"/>
              <a:t>dan</a:t>
            </a:r>
            <a:endParaRPr lang="en-US" sz="2177" dirty="0"/>
          </a:p>
          <a:p>
            <a:r>
              <a:rPr lang="en-US" sz="2177" dirty="0"/>
              <a:t>e.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panas</a:t>
            </a:r>
            <a:r>
              <a:rPr lang="en-US" sz="2177" dirty="0"/>
              <a:t> </a:t>
            </a:r>
            <a:r>
              <a:rPr lang="en-US" sz="2177" dirty="0" err="1"/>
              <a:t>bumi</a:t>
            </a:r>
            <a:r>
              <a:rPr lang="en-US" sz="2177" dirty="0"/>
              <a:t> yang </a:t>
            </a:r>
            <a:r>
              <a:rPr lang="en-US" sz="2177" dirty="0" err="1"/>
              <a:t>berasal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penerimaan</a:t>
            </a:r>
            <a:r>
              <a:rPr lang="en-US" sz="2177" dirty="0"/>
              <a:t> </a:t>
            </a:r>
            <a:r>
              <a:rPr lang="en-US" sz="2177" dirty="0" err="1"/>
              <a:t>setoran</a:t>
            </a:r>
            <a:r>
              <a:rPr lang="en-US" sz="2177" dirty="0"/>
              <a:t> </a:t>
            </a:r>
            <a:r>
              <a:rPr lang="en-US" sz="2177" dirty="0" err="1"/>
              <a:t>bagian</a:t>
            </a:r>
            <a:r>
              <a:rPr lang="en-US" sz="2177" dirty="0"/>
              <a:t> </a:t>
            </a:r>
            <a:r>
              <a:rPr lang="en-US" sz="2177" dirty="0" err="1"/>
              <a:t>Pemerintah</a:t>
            </a:r>
            <a:r>
              <a:rPr lang="en-US" sz="2177" dirty="0"/>
              <a:t> </a:t>
            </a:r>
            <a:r>
              <a:rPr lang="en-US" sz="2177" dirty="0" err="1"/>
              <a:t>Pusat</a:t>
            </a:r>
            <a:r>
              <a:rPr lang="en-US" sz="2177" dirty="0"/>
              <a:t>,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tetap</a:t>
            </a:r>
            <a:r>
              <a:rPr lang="en-US" sz="2177" dirty="0"/>
              <a:t>, </a:t>
            </a:r>
            <a:r>
              <a:rPr lang="en-US" sz="2177" dirty="0" err="1"/>
              <a:t>dan</a:t>
            </a:r>
            <a:r>
              <a:rPr lang="en-US" sz="2177" dirty="0"/>
              <a:t> </a:t>
            </a:r>
            <a:r>
              <a:rPr lang="en-US" sz="2177" dirty="0" err="1"/>
              <a:t>iuran</a:t>
            </a:r>
            <a:r>
              <a:rPr lang="en-US" sz="2177" dirty="0"/>
              <a:t> </a:t>
            </a:r>
            <a:r>
              <a:rPr lang="en-US" sz="2177" dirty="0" err="1"/>
              <a:t>produksi</a:t>
            </a:r>
            <a:r>
              <a:rPr lang="en-US" sz="2177" dirty="0"/>
              <a:t> yang </a:t>
            </a:r>
            <a:r>
              <a:rPr lang="en-US" sz="2177" dirty="0" err="1"/>
              <a:t>dihasilkan</a:t>
            </a:r>
            <a:r>
              <a:rPr lang="en-US" sz="2177" dirty="0"/>
              <a:t> </a:t>
            </a:r>
            <a:r>
              <a:rPr lang="en-US" sz="2177" dirty="0" err="1"/>
              <a:t>dari</a:t>
            </a:r>
            <a:r>
              <a:rPr lang="en-US" sz="2177" dirty="0"/>
              <a:t> </a:t>
            </a:r>
            <a:r>
              <a:rPr lang="en-US" sz="2177" dirty="0" err="1"/>
              <a:t>wilayah</a:t>
            </a:r>
            <a:r>
              <a:rPr lang="en-US" sz="2177" dirty="0"/>
              <a:t> Daerah yang </a:t>
            </a:r>
            <a:r>
              <a:rPr lang="en-US" sz="2177" dirty="0" err="1"/>
              <a:t>bersangkutan</a:t>
            </a:r>
            <a:r>
              <a:rPr lang="en-US" sz="2177" dirty="0"/>
              <a:t>.</a:t>
            </a:r>
          </a:p>
          <a:p>
            <a:endParaRPr lang="en-US" sz="2177" dirty="0"/>
          </a:p>
        </p:txBody>
      </p:sp>
    </p:spTree>
    <p:extLst>
      <p:ext uri="{BB962C8B-B14F-4D97-AF65-F5344CB8AC3E}">
        <p14:creationId xmlns:p14="http://schemas.microsoft.com/office/powerpoint/2010/main" val="11615403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3026</TotalTime>
  <Words>833</Words>
  <Application>Microsoft Office PowerPoint</Application>
  <PresentationFormat>Widescreen</PresentationFormat>
  <Paragraphs>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Arial Unicode MS</vt:lpstr>
      <vt:lpstr>SimHei</vt:lpstr>
      <vt:lpstr>SimSun</vt:lpstr>
      <vt:lpstr>Arial</vt:lpstr>
      <vt:lpstr>Arial Narrow</vt:lpstr>
      <vt:lpstr>Berlin Sans FB Demi</vt:lpstr>
      <vt:lpstr>Calibri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Pertemuan 9 APBN-APBD</vt:lpstr>
      <vt:lpstr>Deskripsi MK</vt:lpstr>
      <vt:lpstr>Capaian Pembelajaran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PESAN HIKMAH</vt:lpstr>
      <vt:lpstr>PENUTUP BELAJAR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167</cp:revision>
  <dcterms:created xsi:type="dcterms:W3CDTF">2017-11-21T07:01:38Z</dcterms:created>
  <dcterms:modified xsi:type="dcterms:W3CDTF">2021-03-24T02:43:23Z</dcterms:modified>
</cp:coreProperties>
</file>