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0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69" r:id="rId17"/>
  </p:sldIdLst>
  <p:sldSz cx="10693400" cy="7561263"/>
  <p:notesSz cx="6858000" cy="9144000"/>
  <p:defaultTextStyle>
    <a:defPPr>
      <a:defRPr lang="id-ID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26" y="72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4EE3E6-7219-49E4-A08C-437A470E59CC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284359A9-DF18-4076-9563-85A0871F8DDB}">
      <dgm:prSet phldrT="[Text]" custT="1"/>
      <dgm:spPr/>
      <dgm:t>
        <a:bodyPr/>
        <a:lstStyle/>
        <a:p>
          <a:r>
            <a:rPr lang="id-ID" sz="1800" dirty="0">
              <a:latin typeface="Arial Nova Light" panose="020B0304020202020204" pitchFamily="34" charset="0"/>
              <a:cs typeface="Arial Nova Light" panose="020B0304020202020204" pitchFamily="34" charset="0"/>
            </a:rPr>
            <a:t>Rumusan Jabatan Untuk Setiap Unit Kerja</a:t>
          </a:r>
        </a:p>
      </dgm:t>
    </dgm:pt>
    <dgm:pt modelId="{A2BCBE25-E04A-4E3C-A323-19B09019D050}" type="parTrans" cxnId="{CBE41A40-4D70-47EE-B1C4-6C0251342ADE}">
      <dgm:prSet/>
      <dgm:spPr/>
      <dgm:t>
        <a:bodyPr/>
        <a:lstStyle/>
        <a:p>
          <a:endParaRPr lang="id-ID" sz="1800">
            <a:latin typeface="Arial Nova Light" panose="020B0304020202020204" pitchFamily="34" charset="0"/>
            <a:cs typeface="Arial Nova Light" panose="020B0304020202020204" pitchFamily="34" charset="0"/>
          </a:endParaRPr>
        </a:p>
      </dgm:t>
    </dgm:pt>
    <dgm:pt modelId="{7326A3E0-7CFF-43C7-A718-BB6F1CBDEA3B}" type="sibTrans" cxnId="{CBE41A40-4D70-47EE-B1C4-6C0251342ADE}">
      <dgm:prSet/>
      <dgm:spPr/>
      <dgm:t>
        <a:bodyPr/>
        <a:lstStyle/>
        <a:p>
          <a:endParaRPr lang="id-ID" sz="1800">
            <a:latin typeface="Arial Nova Light" panose="020B0304020202020204" pitchFamily="34" charset="0"/>
            <a:cs typeface="Arial Nova Light" panose="020B0304020202020204" pitchFamily="34" charset="0"/>
          </a:endParaRPr>
        </a:p>
      </dgm:t>
    </dgm:pt>
    <dgm:pt modelId="{F0A3BFA3-F0AC-4160-BED9-9C042A943B24}">
      <dgm:prSet phldrT="[Text]" custT="1"/>
      <dgm:spPr/>
      <dgm:t>
        <a:bodyPr/>
        <a:lstStyle/>
        <a:p>
          <a:r>
            <a:rPr lang="id-ID" sz="1800" dirty="0">
              <a:latin typeface="Arial Nova Light" panose="020B0304020202020204" pitchFamily="34" charset="0"/>
              <a:cs typeface="Arial Nova Light" panose="020B0304020202020204" pitchFamily="34" charset="0"/>
            </a:rPr>
            <a:t>Uraian Jabatan dan Syarat Jabatan</a:t>
          </a:r>
        </a:p>
      </dgm:t>
    </dgm:pt>
    <dgm:pt modelId="{6D533DEC-83ED-469B-ABE7-D822B2399524}" type="parTrans" cxnId="{962E115E-192B-429B-A5B3-24F6F08CB6FE}">
      <dgm:prSet/>
      <dgm:spPr/>
      <dgm:t>
        <a:bodyPr/>
        <a:lstStyle/>
        <a:p>
          <a:endParaRPr lang="id-ID" sz="1800">
            <a:latin typeface="Arial Nova Light" panose="020B0304020202020204" pitchFamily="34" charset="0"/>
            <a:cs typeface="Arial Nova Light" panose="020B0304020202020204" pitchFamily="34" charset="0"/>
          </a:endParaRPr>
        </a:p>
      </dgm:t>
    </dgm:pt>
    <dgm:pt modelId="{147F6009-E8C1-4B5F-A55A-F43F3C5800EF}" type="sibTrans" cxnId="{962E115E-192B-429B-A5B3-24F6F08CB6FE}">
      <dgm:prSet/>
      <dgm:spPr/>
      <dgm:t>
        <a:bodyPr/>
        <a:lstStyle/>
        <a:p>
          <a:endParaRPr lang="id-ID" sz="1800">
            <a:latin typeface="Arial Nova Light" panose="020B0304020202020204" pitchFamily="34" charset="0"/>
            <a:cs typeface="Arial Nova Light" panose="020B0304020202020204" pitchFamily="34" charset="0"/>
          </a:endParaRPr>
        </a:p>
      </dgm:t>
    </dgm:pt>
    <dgm:pt modelId="{26F4F0F8-AB47-4D31-9D3C-BBE00CDBB962}">
      <dgm:prSet phldrT="[Text]" custT="1"/>
      <dgm:spPr/>
      <dgm:t>
        <a:bodyPr/>
        <a:lstStyle/>
        <a:p>
          <a:r>
            <a:rPr lang="id-ID" sz="1800" dirty="0">
              <a:latin typeface="Arial Nova Light" panose="020B0304020202020204" pitchFamily="34" charset="0"/>
              <a:cs typeface="Arial Nova Light" panose="020B0304020202020204" pitchFamily="34" charset="0"/>
            </a:rPr>
            <a:t>Peta Jabatan yang berupa bentangan seluruh jabatan, sebagai gambaran menyeluruh bagi jabatan yang ada dalam unit organisasi</a:t>
          </a:r>
        </a:p>
      </dgm:t>
    </dgm:pt>
    <dgm:pt modelId="{A2F24AB4-B9ED-4303-B60F-EF9209666195}" type="parTrans" cxnId="{BDFE537B-C40C-4463-9DAF-5CA8F02B293D}">
      <dgm:prSet/>
      <dgm:spPr/>
      <dgm:t>
        <a:bodyPr/>
        <a:lstStyle/>
        <a:p>
          <a:endParaRPr lang="id-ID" sz="1800">
            <a:latin typeface="Arial Nova Light" panose="020B0304020202020204" pitchFamily="34" charset="0"/>
            <a:cs typeface="Arial Nova Light" panose="020B0304020202020204" pitchFamily="34" charset="0"/>
          </a:endParaRPr>
        </a:p>
      </dgm:t>
    </dgm:pt>
    <dgm:pt modelId="{5A48C476-E0BF-4929-97C5-E5583AC3BE2E}" type="sibTrans" cxnId="{BDFE537B-C40C-4463-9DAF-5CA8F02B293D}">
      <dgm:prSet/>
      <dgm:spPr/>
      <dgm:t>
        <a:bodyPr/>
        <a:lstStyle/>
        <a:p>
          <a:endParaRPr lang="id-ID" sz="1800">
            <a:latin typeface="Arial Nova Light" panose="020B0304020202020204" pitchFamily="34" charset="0"/>
            <a:cs typeface="Arial Nova Light" panose="020B0304020202020204" pitchFamily="34" charset="0"/>
          </a:endParaRPr>
        </a:p>
      </dgm:t>
    </dgm:pt>
    <dgm:pt modelId="{C4784531-7292-49A1-8705-14610A2D6F5D}" type="pres">
      <dgm:prSet presAssocID="{AA4EE3E6-7219-49E4-A08C-437A470E59CC}" presName="linear" presStyleCnt="0">
        <dgm:presLayoutVars>
          <dgm:dir/>
          <dgm:animLvl val="lvl"/>
          <dgm:resizeHandles val="exact"/>
        </dgm:presLayoutVars>
      </dgm:prSet>
      <dgm:spPr/>
    </dgm:pt>
    <dgm:pt modelId="{749FA0ED-363B-4B3F-A748-772D6AD87EE1}" type="pres">
      <dgm:prSet presAssocID="{284359A9-DF18-4076-9563-85A0871F8DDB}" presName="parentLin" presStyleCnt="0"/>
      <dgm:spPr/>
    </dgm:pt>
    <dgm:pt modelId="{234C0E53-A366-47E2-8401-22363751CAEE}" type="pres">
      <dgm:prSet presAssocID="{284359A9-DF18-4076-9563-85A0871F8DDB}" presName="parentLeftMargin" presStyleLbl="node1" presStyleIdx="0" presStyleCnt="3"/>
      <dgm:spPr/>
    </dgm:pt>
    <dgm:pt modelId="{171DBDDF-CAAA-472B-B527-2F569FF84E0D}" type="pres">
      <dgm:prSet presAssocID="{284359A9-DF18-4076-9563-85A0871F8DDB}" presName="parentText" presStyleLbl="node1" presStyleIdx="0" presStyleCnt="3" custScaleX="130870" custScaleY="342683">
        <dgm:presLayoutVars>
          <dgm:chMax val="0"/>
          <dgm:bulletEnabled val="1"/>
        </dgm:presLayoutVars>
      </dgm:prSet>
      <dgm:spPr/>
    </dgm:pt>
    <dgm:pt modelId="{1205EA35-4C00-49BC-8F87-2F2DC6DA3309}" type="pres">
      <dgm:prSet presAssocID="{284359A9-DF18-4076-9563-85A0871F8DDB}" presName="negativeSpace" presStyleCnt="0"/>
      <dgm:spPr/>
    </dgm:pt>
    <dgm:pt modelId="{0966DC01-34D7-4098-9761-79367F79985C}" type="pres">
      <dgm:prSet presAssocID="{284359A9-DF18-4076-9563-85A0871F8DDB}" presName="childText" presStyleLbl="conFgAcc1" presStyleIdx="0" presStyleCnt="3">
        <dgm:presLayoutVars>
          <dgm:bulletEnabled val="1"/>
        </dgm:presLayoutVars>
      </dgm:prSet>
      <dgm:spPr/>
    </dgm:pt>
    <dgm:pt modelId="{958B4C39-5EF7-4062-8D71-88C88E3BDD7E}" type="pres">
      <dgm:prSet presAssocID="{7326A3E0-7CFF-43C7-A718-BB6F1CBDEA3B}" presName="spaceBetweenRectangles" presStyleCnt="0"/>
      <dgm:spPr/>
    </dgm:pt>
    <dgm:pt modelId="{86E1AFAC-10A4-42D1-93BD-B27FD52547DC}" type="pres">
      <dgm:prSet presAssocID="{F0A3BFA3-F0AC-4160-BED9-9C042A943B24}" presName="parentLin" presStyleCnt="0"/>
      <dgm:spPr/>
    </dgm:pt>
    <dgm:pt modelId="{81B87F17-902C-4FDB-9E0B-E72BB77AE8D3}" type="pres">
      <dgm:prSet presAssocID="{F0A3BFA3-F0AC-4160-BED9-9C042A943B24}" presName="parentLeftMargin" presStyleLbl="node1" presStyleIdx="0" presStyleCnt="3"/>
      <dgm:spPr/>
    </dgm:pt>
    <dgm:pt modelId="{02B10B6D-4D9E-47E2-B815-7DFA6C5CD8D4}" type="pres">
      <dgm:prSet presAssocID="{F0A3BFA3-F0AC-4160-BED9-9C042A943B24}" presName="parentText" presStyleLbl="node1" presStyleIdx="1" presStyleCnt="3" custScaleX="131134" custScaleY="236192">
        <dgm:presLayoutVars>
          <dgm:chMax val="0"/>
          <dgm:bulletEnabled val="1"/>
        </dgm:presLayoutVars>
      </dgm:prSet>
      <dgm:spPr/>
    </dgm:pt>
    <dgm:pt modelId="{02A922FB-5CE1-4F51-A3F0-2FF6898FDBAE}" type="pres">
      <dgm:prSet presAssocID="{F0A3BFA3-F0AC-4160-BED9-9C042A943B24}" presName="negativeSpace" presStyleCnt="0"/>
      <dgm:spPr/>
    </dgm:pt>
    <dgm:pt modelId="{437A05EC-B54C-44D6-8ACC-E32DF5360DA7}" type="pres">
      <dgm:prSet presAssocID="{F0A3BFA3-F0AC-4160-BED9-9C042A943B24}" presName="childText" presStyleLbl="conFgAcc1" presStyleIdx="1" presStyleCnt="3">
        <dgm:presLayoutVars>
          <dgm:bulletEnabled val="1"/>
        </dgm:presLayoutVars>
      </dgm:prSet>
      <dgm:spPr/>
    </dgm:pt>
    <dgm:pt modelId="{B3A51C35-1390-4B8B-B095-807E65057E0D}" type="pres">
      <dgm:prSet presAssocID="{147F6009-E8C1-4B5F-A55A-F43F3C5800EF}" presName="spaceBetweenRectangles" presStyleCnt="0"/>
      <dgm:spPr/>
    </dgm:pt>
    <dgm:pt modelId="{F8307EC4-DC1C-4C84-994A-45A8914E27A0}" type="pres">
      <dgm:prSet presAssocID="{26F4F0F8-AB47-4D31-9D3C-BBE00CDBB962}" presName="parentLin" presStyleCnt="0"/>
      <dgm:spPr/>
    </dgm:pt>
    <dgm:pt modelId="{23AFD38F-5F7A-40D3-A23E-4DD8C6984E7F}" type="pres">
      <dgm:prSet presAssocID="{26F4F0F8-AB47-4D31-9D3C-BBE00CDBB962}" presName="parentLeftMargin" presStyleLbl="node1" presStyleIdx="1" presStyleCnt="3"/>
      <dgm:spPr/>
    </dgm:pt>
    <dgm:pt modelId="{250A1B0F-ED20-47C6-BEE2-5C12C34B27F2}" type="pres">
      <dgm:prSet presAssocID="{26F4F0F8-AB47-4D31-9D3C-BBE00CDBB962}" presName="parentText" presStyleLbl="node1" presStyleIdx="2" presStyleCnt="3" custScaleX="130444" custScaleY="568823">
        <dgm:presLayoutVars>
          <dgm:chMax val="0"/>
          <dgm:bulletEnabled val="1"/>
        </dgm:presLayoutVars>
      </dgm:prSet>
      <dgm:spPr/>
    </dgm:pt>
    <dgm:pt modelId="{7E2B8C89-46EE-41C9-8162-5DD413EBF18D}" type="pres">
      <dgm:prSet presAssocID="{26F4F0F8-AB47-4D31-9D3C-BBE00CDBB962}" presName="negativeSpace" presStyleCnt="0"/>
      <dgm:spPr/>
    </dgm:pt>
    <dgm:pt modelId="{78E45859-93DE-49BA-894D-FCA08DE31E19}" type="pres">
      <dgm:prSet presAssocID="{26F4F0F8-AB47-4D31-9D3C-BBE00CDBB96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2A15B1B-9DC7-444D-8640-EE46A6E7316C}" type="presOf" srcId="{F0A3BFA3-F0AC-4160-BED9-9C042A943B24}" destId="{02B10B6D-4D9E-47E2-B815-7DFA6C5CD8D4}" srcOrd="1" destOrd="0" presId="urn:microsoft.com/office/officeart/2005/8/layout/list1"/>
    <dgm:cxn modelId="{CBE41A40-4D70-47EE-B1C4-6C0251342ADE}" srcId="{AA4EE3E6-7219-49E4-A08C-437A470E59CC}" destId="{284359A9-DF18-4076-9563-85A0871F8DDB}" srcOrd="0" destOrd="0" parTransId="{A2BCBE25-E04A-4E3C-A323-19B09019D050}" sibTransId="{7326A3E0-7CFF-43C7-A718-BB6F1CBDEA3B}"/>
    <dgm:cxn modelId="{962E115E-192B-429B-A5B3-24F6F08CB6FE}" srcId="{AA4EE3E6-7219-49E4-A08C-437A470E59CC}" destId="{F0A3BFA3-F0AC-4160-BED9-9C042A943B24}" srcOrd="1" destOrd="0" parTransId="{6D533DEC-83ED-469B-ABE7-D822B2399524}" sibTransId="{147F6009-E8C1-4B5F-A55A-F43F3C5800EF}"/>
    <dgm:cxn modelId="{BDFE537B-C40C-4463-9DAF-5CA8F02B293D}" srcId="{AA4EE3E6-7219-49E4-A08C-437A470E59CC}" destId="{26F4F0F8-AB47-4D31-9D3C-BBE00CDBB962}" srcOrd="2" destOrd="0" parTransId="{A2F24AB4-B9ED-4303-B60F-EF9209666195}" sibTransId="{5A48C476-E0BF-4929-97C5-E5583AC3BE2E}"/>
    <dgm:cxn modelId="{377D5185-D3E1-45F9-B372-0CD65D82D18B}" type="presOf" srcId="{AA4EE3E6-7219-49E4-A08C-437A470E59CC}" destId="{C4784531-7292-49A1-8705-14610A2D6F5D}" srcOrd="0" destOrd="0" presId="urn:microsoft.com/office/officeart/2005/8/layout/list1"/>
    <dgm:cxn modelId="{2C752FAA-8DED-4A16-B87C-C3D6723C4DE6}" type="presOf" srcId="{284359A9-DF18-4076-9563-85A0871F8DDB}" destId="{234C0E53-A366-47E2-8401-22363751CAEE}" srcOrd="0" destOrd="0" presId="urn:microsoft.com/office/officeart/2005/8/layout/list1"/>
    <dgm:cxn modelId="{638273C9-920A-4143-A4E7-0C822C3FC1B1}" type="presOf" srcId="{284359A9-DF18-4076-9563-85A0871F8DDB}" destId="{171DBDDF-CAAA-472B-B527-2F569FF84E0D}" srcOrd="1" destOrd="0" presId="urn:microsoft.com/office/officeart/2005/8/layout/list1"/>
    <dgm:cxn modelId="{3A2B18E1-0DAF-4126-842B-5B09AE09F871}" type="presOf" srcId="{26F4F0F8-AB47-4D31-9D3C-BBE00CDBB962}" destId="{250A1B0F-ED20-47C6-BEE2-5C12C34B27F2}" srcOrd="1" destOrd="0" presId="urn:microsoft.com/office/officeart/2005/8/layout/list1"/>
    <dgm:cxn modelId="{620E16F0-E0C1-4141-9D7B-45D00B7DBA81}" type="presOf" srcId="{26F4F0F8-AB47-4D31-9D3C-BBE00CDBB962}" destId="{23AFD38F-5F7A-40D3-A23E-4DD8C6984E7F}" srcOrd="0" destOrd="0" presId="urn:microsoft.com/office/officeart/2005/8/layout/list1"/>
    <dgm:cxn modelId="{9C2EF5F9-610F-4159-8EA9-620A691597E5}" type="presOf" srcId="{F0A3BFA3-F0AC-4160-BED9-9C042A943B24}" destId="{81B87F17-902C-4FDB-9E0B-E72BB77AE8D3}" srcOrd="0" destOrd="0" presId="urn:microsoft.com/office/officeart/2005/8/layout/list1"/>
    <dgm:cxn modelId="{9E9E1EE7-D0A9-482E-B093-25DC3F734CF7}" type="presParOf" srcId="{C4784531-7292-49A1-8705-14610A2D6F5D}" destId="{749FA0ED-363B-4B3F-A748-772D6AD87EE1}" srcOrd="0" destOrd="0" presId="urn:microsoft.com/office/officeart/2005/8/layout/list1"/>
    <dgm:cxn modelId="{193F9C60-7C45-49CC-8F93-A1A62726FD69}" type="presParOf" srcId="{749FA0ED-363B-4B3F-A748-772D6AD87EE1}" destId="{234C0E53-A366-47E2-8401-22363751CAEE}" srcOrd="0" destOrd="0" presId="urn:microsoft.com/office/officeart/2005/8/layout/list1"/>
    <dgm:cxn modelId="{219F999A-31BE-4E53-8FDC-A4DB41150CE4}" type="presParOf" srcId="{749FA0ED-363B-4B3F-A748-772D6AD87EE1}" destId="{171DBDDF-CAAA-472B-B527-2F569FF84E0D}" srcOrd="1" destOrd="0" presId="urn:microsoft.com/office/officeart/2005/8/layout/list1"/>
    <dgm:cxn modelId="{0D6A0976-A996-4FF9-8A7F-93A7D124C20C}" type="presParOf" srcId="{C4784531-7292-49A1-8705-14610A2D6F5D}" destId="{1205EA35-4C00-49BC-8F87-2F2DC6DA3309}" srcOrd="1" destOrd="0" presId="urn:microsoft.com/office/officeart/2005/8/layout/list1"/>
    <dgm:cxn modelId="{273B5347-7990-40B1-9C00-259245393CDE}" type="presParOf" srcId="{C4784531-7292-49A1-8705-14610A2D6F5D}" destId="{0966DC01-34D7-4098-9761-79367F79985C}" srcOrd="2" destOrd="0" presId="urn:microsoft.com/office/officeart/2005/8/layout/list1"/>
    <dgm:cxn modelId="{B5AB2FD7-47EC-49B4-993D-3B218FDF75F8}" type="presParOf" srcId="{C4784531-7292-49A1-8705-14610A2D6F5D}" destId="{958B4C39-5EF7-4062-8D71-88C88E3BDD7E}" srcOrd="3" destOrd="0" presId="urn:microsoft.com/office/officeart/2005/8/layout/list1"/>
    <dgm:cxn modelId="{9A5DA745-64CB-4B48-B38C-473414350F6E}" type="presParOf" srcId="{C4784531-7292-49A1-8705-14610A2D6F5D}" destId="{86E1AFAC-10A4-42D1-93BD-B27FD52547DC}" srcOrd="4" destOrd="0" presId="urn:microsoft.com/office/officeart/2005/8/layout/list1"/>
    <dgm:cxn modelId="{D6DD82B2-5547-4E92-8583-15F00BEA4CAA}" type="presParOf" srcId="{86E1AFAC-10A4-42D1-93BD-B27FD52547DC}" destId="{81B87F17-902C-4FDB-9E0B-E72BB77AE8D3}" srcOrd="0" destOrd="0" presId="urn:microsoft.com/office/officeart/2005/8/layout/list1"/>
    <dgm:cxn modelId="{2FA0A57B-E231-443E-9EDD-DA5F9CE62C83}" type="presParOf" srcId="{86E1AFAC-10A4-42D1-93BD-B27FD52547DC}" destId="{02B10B6D-4D9E-47E2-B815-7DFA6C5CD8D4}" srcOrd="1" destOrd="0" presId="urn:microsoft.com/office/officeart/2005/8/layout/list1"/>
    <dgm:cxn modelId="{9D655F5F-39A1-4553-A0C5-EE27B78B628D}" type="presParOf" srcId="{C4784531-7292-49A1-8705-14610A2D6F5D}" destId="{02A922FB-5CE1-4F51-A3F0-2FF6898FDBAE}" srcOrd="5" destOrd="0" presId="urn:microsoft.com/office/officeart/2005/8/layout/list1"/>
    <dgm:cxn modelId="{F749B132-83BA-416A-99B5-BC9BB12FD3FE}" type="presParOf" srcId="{C4784531-7292-49A1-8705-14610A2D6F5D}" destId="{437A05EC-B54C-44D6-8ACC-E32DF5360DA7}" srcOrd="6" destOrd="0" presId="urn:microsoft.com/office/officeart/2005/8/layout/list1"/>
    <dgm:cxn modelId="{DAE1E54C-863E-4896-BFBC-B30CFC3ADFB3}" type="presParOf" srcId="{C4784531-7292-49A1-8705-14610A2D6F5D}" destId="{B3A51C35-1390-4B8B-B095-807E65057E0D}" srcOrd="7" destOrd="0" presId="urn:microsoft.com/office/officeart/2005/8/layout/list1"/>
    <dgm:cxn modelId="{A22F72B0-9FE1-449E-AA05-D3AC410DB1BB}" type="presParOf" srcId="{C4784531-7292-49A1-8705-14610A2D6F5D}" destId="{F8307EC4-DC1C-4C84-994A-45A8914E27A0}" srcOrd="8" destOrd="0" presId="urn:microsoft.com/office/officeart/2005/8/layout/list1"/>
    <dgm:cxn modelId="{8648260F-6818-4E65-B213-A2E03927A223}" type="presParOf" srcId="{F8307EC4-DC1C-4C84-994A-45A8914E27A0}" destId="{23AFD38F-5F7A-40D3-A23E-4DD8C6984E7F}" srcOrd="0" destOrd="0" presId="urn:microsoft.com/office/officeart/2005/8/layout/list1"/>
    <dgm:cxn modelId="{3025A16F-619C-4E99-9FA9-24A44CC42F2F}" type="presParOf" srcId="{F8307EC4-DC1C-4C84-994A-45A8914E27A0}" destId="{250A1B0F-ED20-47C6-BEE2-5C12C34B27F2}" srcOrd="1" destOrd="0" presId="urn:microsoft.com/office/officeart/2005/8/layout/list1"/>
    <dgm:cxn modelId="{DAA0D194-0318-4EDE-AC6A-A8A07C0431CB}" type="presParOf" srcId="{C4784531-7292-49A1-8705-14610A2D6F5D}" destId="{7E2B8C89-46EE-41C9-8162-5DD413EBF18D}" srcOrd="9" destOrd="0" presId="urn:microsoft.com/office/officeart/2005/8/layout/list1"/>
    <dgm:cxn modelId="{EF9016FD-F6B1-4515-A94F-F93FB5223990}" type="presParOf" srcId="{C4784531-7292-49A1-8705-14610A2D6F5D}" destId="{78E45859-93DE-49BA-894D-FCA08DE31E1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6DC01-34D7-4098-9761-79367F79985C}">
      <dsp:nvSpPr>
        <dsp:cNvPr id="0" name=""/>
        <dsp:cNvSpPr/>
      </dsp:nvSpPr>
      <dsp:spPr>
        <a:xfrm>
          <a:off x="0" y="1142767"/>
          <a:ext cx="9623425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DBDDF-CAAA-472B-B527-2F569FF84E0D}">
      <dsp:nvSpPr>
        <dsp:cNvPr id="0" name=""/>
        <dsp:cNvSpPr/>
      </dsp:nvSpPr>
      <dsp:spPr>
        <a:xfrm>
          <a:off x="480701" y="19567"/>
          <a:ext cx="8807314" cy="1315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620" tIns="0" rIns="25462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latin typeface="Arial Nova Light" panose="020B0304020202020204" pitchFamily="34" charset="0"/>
              <a:cs typeface="Arial Nova Light" panose="020B0304020202020204" pitchFamily="34" charset="0"/>
            </a:rPr>
            <a:t>Rumusan Jabatan Untuk Setiap Unit Kerja</a:t>
          </a:r>
        </a:p>
      </dsp:txBody>
      <dsp:txXfrm>
        <a:off x="544898" y="83764"/>
        <a:ext cx="8678920" cy="1186686"/>
      </dsp:txXfrm>
    </dsp:sp>
    <dsp:sp modelId="{437A05EC-B54C-44D6-8ACC-E32DF5360DA7}">
      <dsp:nvSpPr>
        <dsp:cNvPr id="0" name=""/>
        <dsp:cNvSpPr/>
      </dsp:nvSpPr>
      <dsp:spPr>
        <a:xfrm>
          <a:off x="0" y="2255097"/>
          <a:ext cx="9623425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B10B6D-4D9E-47E2-B815-7DFA6C5CD8D4}">
      <dsp:nvSpPr>
        <dsp:cNvPr id="0" name=""/>
        <dsp:cNvSpPr/>
      </dsp:nvSpPr>
      <dsp:spPr>
        <a:xfrm>
          <a:off x="481171" y="1540567"/>
          <a:ext cx="8833707" cy="9064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620" tIns="0" rIns="25462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latin typeface="Arial Nova Light" panose="020B0304020202020204" pitchFamily="34" charset="0"/>
              <a:cs typeface="Arial Nova Light" panose="020B0304020202020204" pitchFamily="34" charset="0"/>
            </a:rPr>
            <a:t>Uraian Jabatan dan Syarat Jabatan</a:t>
          </a:r>
        </a:p>
      </dsp:txBody>
      <dsp:txXfrm>
        <a:off x="525418" y="1584814"/>
        <a:ext cx="8745213" cy="817916"/>
      </dsp:txXfrm>
    </dsp:sp>
    <dsp:sp modelId="{78E45859-93DE-49BA-894D-FCA08DE31E19}">
      <dsp:nvSpPr>
        <dsp:cNvPr id="0" name=""/>
        <dsp:cNvSpPr/>
      </dsp:nvSpPr>
      <dsp:spPr>
        <a:xfrm>
          <a:off x="0" y="4643932"/>
          <a:ext cx="9623425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A1B0F-ED20-47C6-BEE2-5C12C34B27F2}">
      <dsp:nvSpPr>
        <dsp:cNvPr id="0" name=""/>
        <dsp:cNvSpPr/>
      </dsp:nvSpPr>
      <dsp:spPr>
        <a:xfrm>
          <a:off x="480701" y="2652897"/>
          <a:ext cx="8778645" cy="218291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620" tIns="0" rIns="25462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latin typeface="Arial Nova Light" panose="020B0304020202020204" pitchFamily="34" charset="0"/>
              <a:cs typeface="Arial Nova Light" panose="020B0304020202020204" pitchFamily="34" charset="0"/>
            </a:rPr>
            <a:t>Peta Jabatan yang berupa bentangan seluruh jabatan, sebagai gambaran menyeluruh bagi jabatan yang ada dalam unit organisasi</a:t>
          </a:r>
        </a:p>
      </dsp:txBody>
      <dsp:txXfrm>
        <a:off x="587262" y="2759458"/>
        <a:ext cx="8565523" cy="1969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8883B-5E10-4276-887E-DB6BBC75EC30}" type="datetimeFigureOut">
              <a:rPr lang="id-ID" smtClean="0"/>
              <a:t>13/08/2020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FC27E-1BBE-40A4-B87E-BB1CACB3A9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880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13/08/2020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13/08/2020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13/08/2020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13/08/2020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13/08/2020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13/08/2020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13/08/2020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13/08/2020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13/08/2020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13/08/2020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13/08/2020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5617C-925D-4405-9DBD-4D717C4406A9}" type="datetimeFigureOut">
              <a:rPr lang="id-ID" smtClean="0"/>
              <a:pPr/>
              <a:t>13/08/2020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668" y="2066119"/>
            <a:ext cx="9089390" cy="1620771"/>
          </a:xfrm>
        </p:spPr>
        <p:txBody>
          <a:bodyPr>
            <a:normAutofit/>
          </a:bodyPr>
          <a:lstStyle/>
          <a:p>
            <a:r>
              <a:rPr lang="id-ID" sz="4000" b="1" dirty="0">
                <a:solidFill>
                  <a:srgbClr val="C00000"/>
                </a:solidFill>
                <a:latin typeface="Albertus Extra Bold" pitchFamily="34" charset="0"/>
              </a:rPr>
              <a:t>ANALISIS JABATAN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8982" y="3923507"/>
            <a:ext cx="9072626" cy="1071570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id-ID" sz="2800" b="1" dirty="0">
                <a:solidFill>
                  <a:srgbClr val="0D6944"/>
                </a:solidFill>
              </a:rPr>
              <a:t>Program Studi Administrasi Publik</a:t>
            </a:r>
          </a:p>
          <a:p>
            <a:pPr>
              <a:spcBef>
                <a:spcPts val="500"/>
              </a:spcBef>
            </a:pPr>
            <a:r>
              <a:rPr lang="id-ID" sz="3600" b="1" dirty="0">
                <a:solidFill>
                  <a:srgbClr val="0D6944"/>
                </a:solidFill>
              </a:rPr>
              <a:t>Universitas ‘Aisyiyah Yogyakarta</a:t>
            </a:r>
          </a:p>
        </p:txBody>
      </p:sp>
      <p:cxnSp>
        <p:nvCxnSpPr>
          <p:cNvPr id="7" name="Straight Connector 6"/>
          <p:cNvCxnSpPr>
            <a:endCxn id="1027" idx="3"/>
          </p:cNvCxnSpPr>
          <p:nvPr/>
        </p:nvCxnSpPr>
        <p:spPr>
          <a:xfrm rot="10800000" flipH="1">
            <a:off x="-1" y="3796507"/>
            <a:ext cx="107172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2489180" y="5280829"/>
            <a:ext cx="5929354" cy="571504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Yogyakarta, </a:t>
            </a:r>
            <a:r>
              <a:rPr lang="id-ID" sz="2400" b="1" dirty="0"/>
              <a:t>20</a:t>
            </a:r>
            <a:r>
              <a:rPr lang="en-US" sz="2400" b="1" dirty="0"/>
              <a:t>20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972318"/>
            <a:ext cx="9777730" cy="5885681"/>
          </a:xfrm>
          <a:prstGeom prst="rect">
            <a:avLst/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/>
          </a:gradFill>
        </p:spPr>
        <p:txBody>
          <a:bodyPr vert="horz" lIns="104306" tIns="52153" rIns="104306" bIns="52153" rtlCol="0">
            <a:normAutofit lnSpcReduction="10000"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 2" panose="05020102010507070707" pitchFamily="18" charset="2"/>
              <a:buNone/>
            </a:pPr>
            <a:r>
              <a:rPr lang="id-ID" altLang="id-ID" sz="4000" dirty="0"/>
              <a:t>2. </a:t>
            </a:r>
            <a:r>
              <a:rPr lang="it-IT" altLang="id-ID" sz="4000" b="1" dirty="0"/>
              <a:t>Ikhtisar Jabatan</a:t>
            </a:r>
            <a:r>
              <a:rPr lang="id-ID" altLang="id-ID" sz="4000" dirty="0"/>
              <a:t>, yaitu ikhtisar dari  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id-ID" altLang="id-ID" sz="4000" dirty="0"/>
              <a:t>    keseluruhan tugas yang ada dalam 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id-ID" altLang="id-ID" sz="4000" dirty="0"/>
              <a:t>    suatu jabatan dan disusun dalam 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id-ID" altLang="id-ID" sz="4000" dirty="0"/>
              <a:t>    satu kalimat. </a:t>
            </a:r>
          </a:p>
          <a:p>
            <a:pPr algn="just">
              <a:buFont typeface="Wingdings 2" panose="05020102010507070707" pitchFamily="18" charset="2"/>
              <a:buAutoNum type="arabicPeriod" startAt="3"/>
            </a:pPr>
            <a:r>
              <a:rPr lang="id-ID" altLang="id-ID" sz="4000" b="1" dirty="0">
                <a:solidFill>
                  <a:srgbClr val="FF0000"/>
                </a:solidFill>
              </a:rPr>
              <a:t>Hasil kerja</a:t>
            </a:r>
            <a:r>
              <a:rPr lang="id-ID" altLang="id-ID" sz="4000" dirty="0"/>
              <a:t>, yaitu produk atau  luaran (output) pekerjaan yang dapat berupa benda atau sesuatu yang bersifat fisik; data, informasi, layanan atau sesuatu yang bersifat non-fisik. </a:t>
            </a:r>
          </a:p>
          <a:p>
            <a:pPr>
              <a:buFont typeface="Wingdings 2" panose="05020102010507070707" pitchFamily="18" charset="2"/>
              <a:buNone/>
            </a:pPr>
            <a:endParaRPr lang="id-ID" altLang="id-ID" sz="4000" dirty="0"/>
          </a:p>
        </p:txBody>
      </p:sp>
    </p:spTree>
    <p:extLst>
      <p:ext uri="{BB962C8B-B14F-4D97-AF65-F5344CB8AC3E}">
        <p14:creationId xmlns:p14="http://schemas.microsoft.com/office/powerpoint/2010/main" val="1530049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44326"/>
            <a:ext cx="9930060" cy="6336705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742950" indent="-742950" eaLnBrk="1" hangingPunct="1">
              <a:buFont typeface="Wingdings 2" panose="05020102010507070707" pitchFamily="18" charset="2"/>
              <a:buAutoNum type="arabicPeriod" startAt="4"/>
            </a:pPr>
            <a:r>
              <a:rPr lang="id-ID" altLang="id-ID" sz="3600" b="1" dirty="0">
                <a:solidFill>
                  <a:srgbClr val="FF0000"/>
                </a:solidFill>
              </a:rPr>
              <a:t>Bahan kerja</a:t>
            </a:r>
            <a:r>
              <a:rPr lang="id-ID" altLang="id-ID" sz="3600" dirty="0"/>
              <a:t>, yaitu sesuatu yang diolah atau diproses dalam pelaksanaan tugas-tugas jabatan untuk memperoleh hasil kerja. </a:t>
            </a:r>
          </a:p>
          <a:p>
            <a:pPr marL="742950" indent="-742950" eaLnBrk="1" hangingPunct="1">
              <a:buFont typeface="Wingdings 2" panose="05020102010507070707" pitchFamily="18" charset="2"/>
              <a:buAutoNum type="arabicPeriod" startAt="5"/>
            </a:pPr>
            <a:r>
              <a:rPr lang="id-ID" altLang="id-ID" sz="3600" b="1" dirty="0">
                <a:solidFill>
                  <a:srgbClr val="FF0000"/>
                </a:solidFill>
              </a:rPr>
              <a:t>Peralatan kerja</a:t>
            </a:r>
            <a:r>
              <a:rPr lang="id-ID" altLang="id-ID" sz="3600" dirty="0"/>
              <a:t>, yaitu alat yang digunakan  dalam  melaksanakan tugas. </a:t>
            </a:r>
          </a:p>
          <a:p>
            <a:pPr marL="742950" indent="-742950" eaLnBrk="1" hangingPunct="1">
              <a:buFont typeface="Wingdings 2" panose="05020102010507070707" pitchFamily="18" charset="2"/>
              <a:buAutoNum type="arabicPeriod" startAt="6"/>
            </a:pPr>
            <a:r>
              <a:rPr lang="it-IT" altLang="id-ID" sz="3600" b="1" dirty="0">
                <a:solidFill>
                  <a:srgbClr val="FF0000"/>
                </a:solidFill>
              </a:rPr>
              <a:t>Uraian Tugas</a:t>
            </a:r>
            <a:r>
              <a:rPr lang="id-ID" altLang="id-ID" sz="3600" dirty="0"/>
              <a:t>, yaitu tugas-tugas yang ada dalam suatu jabatan yang berisi gambaran tentang apa yang dikerjakan, mengapa harus dikerjakan, dan bagaimana cara mengerjakannya.  </a:t>
            </a:r>
          </a:p>
          <a:p>
            <a:pPr marL="742950" indent="-742950" eaLnBrk="1" hangingPunct="1">
              <a:buFont typeface="Wingdings 2" panose="05020102010507070707" pitchFamily="18" charset="2"/>
              <a:buNone/>
            </a:pPr>
            <a:r>
              <a:rPr lang="id-ID" altLang="id-ID" dirty="0"/>
              <a:t> </a:t>
            </a:r>
          </a:p>
          <a:p>
            <a:pPr marL="742950" indent="-742950" eaLnBrk="1" hangingPunct="1">
              <a:buFont typeface="Wingdings 2" panose="05020102010507070707" pitchFamily="18" charset="2"/>
              <a:buNone/>
            </a:pPr>
            <a:endParaRPr lang="id-ID" altLang="id-ID" dirty="0"/>
          </a:p>
          <a:p>
            <a:pPr marL="742950" indent="-742950" eaLnBrk="1" hangingPunct="1">
              <a:buFont typeface="Wingdings 2" panose="05020102010507070707" pitchFamily="18" charset="2"/>
              <a:buNone/>
            </a:pPr>
            <a:endParaRPr lang="id-ID" altLang="id-ID" dirty="0"/>
          </a:p>
        </p:txBody>
      </p:sp>
    </p:spTree>
    <p:extLst>
      <p:ext uri="{BB962C8B-B14F-4D97-AF65-F5344CB8AC3E}">
        <p14:creationId xmlns:p14="http://schemas.microsoft.com/office/powerpoint/2010/main" val="2127695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66180" y="1028254"/>
            <a:ext cx="9865096" cy="6553200"/>
          </a:xfrm>
          <a:solidFill>
            <a:srgbClr val="99FF99"/>
          </a:solidFill>
        </p:spPr>
        <p:txBody>
          <a:bodyPr>
            <a:normAutofit lnSpcReduction="10000"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id-ID" altLang="id-ID" dirty="0"/>
              <a:t>7. </a:t>
            </a:r>
            <a:r>
              <a:rPr lang="id-ID" altLang="id-ID" b="1" dirty="0">
                <a:solidFill>
                  <a:srgbClr val="FF0000"/>
                </a:solidFill>
              </a:rPr>
              <a:t>Kondisi tempat kerja</a:t>
            </a:r>
            <a:r>
              <a:rPr lang="id-ID" altLang="id-ID" dirty="0"/>
              <a:t>, yaitu gambaran  tentang kondisi tempat beserta lingkungan di sekitar tempat kerja yang mempengaruhi pegawai.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id-ID" altLang="id-ID" dirty="0"/>
              <a:t>8. </a:t>
            </a:r>
            <a:r>
              <a:rPr lang="id-ID" altLang="id-ID" b="1" dirty="0">
                <a:solidFill>
                  <a:srgbClr val="FF0000"/>
                </a:solidFill>
              </a:rPr>
              <a:t>Upaya Fisik</a:t>
            </a:r>
            <a:r>
              <a:rPr lang="id-ID" altLang="id-ID" dirty="0"/>
              <a:t>, yaitu gambaran penggunaan anggota tubuh dalam  melaksanakan tugas jabatan. Upaya fisik yang esensi diuraikan adalah upaya fisik yang dalam pelaksanaan tugas menyerap tenaga berlebihan atau berdampak negatif bagi pegawai.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id-ID" altLang="id-ID" dirty="0"/>
              <a:t>9.    </a:t>
            </a:r>
            <a:r>
              <a:rPr lang="id-ID" altLang="id-ID" b="1" dirty="0">
                <a:solidFill>
                  <a:srgbClr val="FF0000"/>
                </a:solidFill>
              </a:rPr>
              <a:t>Resiko bahaya</a:t>
            </a:r>
            <a:r>
              <a:rPr lang="id-ID" altLang="id-ID" dirty="0"/>
              <a:t>, Resiko baik fisik maupun mental yang mungkin timbul dan menimpa pegawai sewaktu melakukan tugas jabatannya.  </a:t>
            </a:r>
          </a:p>
        </p:txBody>
      </p:sp>
    </p:spTree>
    <p:extLst>
      <p:ext uri="{BB962C8B-B14F-4D97-AF65-F5344CB8AC3E}">
        <p14:creationId xmlns:p14="http://schemas.microsoft.com/office/powerpoint/2010/main" val="2052970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4002" y="1563012"/>
            <a:ext cx="9699242" cy="5257800"/>
          </a:xfr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/>
          </a:gradFill>
        </p:spPr>
        <p:txBody>
          <a:bodyPr/>
          <a:lstStyle/>
          <a:p>
            <a:pPr marL="742950" indent="-742950" eaLnBrk="1" hangingPunct="1">
              <a:buFont typeface="Wingdings 2" panose="05020102010507070707" pitchFamily="18" charset="2"/>
              <a:buAutoNum type="arabicPeriod" startAt="10"/>
            </a:pPr>
            <a:r>
              <a:rPr lang="id-ID" altLang="id-ID" sz="3600" b="1" dirty="0">
                <a:solidFill>
                  <a:srgbClr val="FF0000"/>
                </a:solidFill>
              </a:rPr>
              <a:t>Syarat jabatan</a:t>
            </a:r>
            <a:r>
              <a:rPr lang="id-ID" altLang="id-ID" sz="3600" dirty="0"/>
              <a:t>, yaitu rumusan tentang </a:t>
            </a:r>
          </a:p>
          <a:p>
            <a:pPr marL="742950" indent="-742950" eaLnBrk="1" hangingPunct="1">
              <a:buFont typeface="Wingdings 2" panose="05020102010507070707" pitchFamily="18" charset="2"/>
              <a:buNone/>
            </a:pPr>
            <a:r>
              <a:rPr lang="id-ID" altLang="id-ID" sz="3600" dirty="0"/>
              <a:t>        kemampuan kerja yang dituntut untuk dapat melaksanakan jabatan. Syarat tersebut berupa keahlian, keterampilan, pengetahuan kerja serta kondisi fisik atau kemampuan jasmani dan kemampuan mental</a:t>
            </a:r>
          </a:p>
          <a:p>
            <a:pPr marL="742950" indent="-742950" eaLnBrk="1" hangingPunct="1">
              <a:buFont typeface="Wingdings 2" panose="05020102010507070707" pitchFamily="18" charset="2"/>
              <a:buNone/>
            </a:pPr>
            <a:endParaRPr lang="id-ID" altLang="id-ID" dirty="0"/>
          </a:p>
        </p:txBody>
      </p:sp>
    </p:spTree>
    <p:extLst>
      <p:ext uri="{BB962C8B-B14F-4D97-AF65-F5344CB8AC3E}">
        <p14:creationId xmlns:p14="http://schemas.microsoft.com/office/powerpoint/2010/main" val="2164623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DFED1-B547-4C08-B425-C4EB5E7E4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PRESTASI KERJA</a:t>
            </a:r>
          </a:p>
          <a:p>
            <a:pPr marL="0" indent="0">
              <a:buNone/>
            </a:pPr>
            <a:r>
              <a:rPr lang="sv-SE" dirty="0"/>
              <a:t>Prestasi Kerja yang diharapkan bernilai baik dan sangat baik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87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AC922-7DD0-4FDD-89CC-8F4BAE7E7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Kelas </a:t>
            </a:r>
            <a:r>
              <a:rPr lang="en-US" b="1" dirty="0" err="1"/>
              <a:t>Jabatan</a:t>
            </a: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dirty="0" err="1"/>
              <a:t>Tingkatan</a:t>
            </a:r>
            <a:r>
              <a:rPr lang="en-US" dirty="0"/>
              <a:t> </a:t>
            </a:r>
            <a:r>
              <a:rPr lang="en-US" dirty="0" err="1"/>
              <a:t>pangkat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bobot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ditetapkan</a:t>
            </a:r>
            <a:r>
              <a:rPr lang="en-US" dirty="0"/>
              <a:t> oleh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98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985539"/>
              </p:ext>
            </p:extLst>
          </p:nvPr>
        </p:nvGraphicFramePr>
        <p:xfrm>
          <a:off x="531034" y="1908423"/>
          <a:ext cx="9627696" cy="5470529"/>
        </p:xfrm>
        <a:graphic>
          <a:graphicData uri="http://schemas.openxmlformats.org/drawingml/2006/table">
            <a:tbl>
              <a:tblPr/>
              <a:tblGrid>
                <a:gridCol w="700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5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9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No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Identitas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Jabatan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Uraian Jabatan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Syarat Jabatan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Nama Jabatan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Uraian Tugas</a:t>
                      </a:r>
                      <a:r>
                        <a:rPr kumimoji="0" lang="id-ID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 (+ Tahapan)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Pangkat dan Golongan Ruang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Kode Jabatan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Bahan Kerja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Pendidikan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Unit Kerja Jabatan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Alat Kerja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Kursus/Pelatihan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Letak dalam Struktur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Hasil Kerja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Pengalaman Kerja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Ikhtisar Jabatan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Tanggung Jawab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Pengetahuan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6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Prestasi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kerja</a:t>
                      </a:r>
                      <a:endParaRPr kumimoji="0" lang="id-ID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Wewenang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Keterampilan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Kelas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Jabatan</a:t>
                      </a:r>
                      <a:endParaRPr kumimoji="0" lang="id-ID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Korelasi Jabatan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Bakat Kerja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8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Kondisi Lingkungan Kerja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Temperamen Kerja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9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Keadaan/Resiko Bahaya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Minat Kerja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10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Upaya Fisik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9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11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Kondisi Fisik</a:t>
                      </a: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9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12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Fungsi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Pekerja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</a:txBody>
                  <a:tcPr marL="7620" marR="7620" marT="761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520" y="717668"/>
            <a:ext cx="8833870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52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1332359"/>
            <a:ext cx="9624060" cy="662701"/>
          </a:xfrm>
        </p:spPr>
        <p:txBody>
          <a:bodyPr>
            <a:normAutofit fontScale="90000"/>
          </a:bodyPr>
          <a:lstStyle/>
          <a:p>
            <a:r>
              <a:rPr lang="id-ID" dirty="0"/>
              <a:t>ANALISIS JABATAN ADALAH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670" y="2340471"/>
            <a:ext cx="9624060" cy="3888432"/>
          </a:xfrm>
        </p:spPr>
        <p:txBody>
          <a:bodyPr>
            <a:normAutofit fontScale="92500" lnSpcReduction="20000"/>
          </a:bodyPr>
          <a:lstStyle/>
          <a:p>
            <a:r>
              <a:rPr lang="en-US" altLang="id-ID" b="1" dirty="0" err="1"/>
              <a:t>Analisis</a:t>
            </a:r>
            <a:r>
              <a:rPr lang="en-US" altLang="id-ID" b="1" dirty="0"/>
              <a:t> </a:t>
            </a:r>
            <a:r>
              <a:rPr lang="en-US" altLang="id-ID" b="1" dirty="0" err="1"/>
              <a:t>Jabatan</a:t>
            </a:r>
            <a:r>
              <a:rPr lang="en-US" altLang="id-ID" b="1" dirty="0"/>
              <a:t> </a:t>
            </a:r>
            <a:r>
              <a:rPr lang="en-US" altLang="id-ID" dirty="0" err="1"/>
              <a:t>adalah</a:t>
            </a:r>
            <a:r>
              <a:rPr lang="en-US" altLang="id-ID" dirty="0"/>
              <a:t> proses </a:t>
            </a:r>
            <a:r>
              <a:rPr lang="en-US" altLang="id-ID" dirty="0" err="1"/>
              <a:t>pengumpulan</a:t>
            </a:r>
            <a:r>
              <a:rPr lang="en-US" altLang="id-ID" dirty="0"/>
              <a:t>, </a:t>
            </a:r>
            <a:r>
              <a:rPr lang="en-US" altLang="id-ID" dirty="0" err="1"/>
              <a:t>pencatatan</a:t>
            </a:r>
            <a:r>
              <a:rPr lang="en-US" altLang="id-ID" dirty="0"/>
              <a:t>, </a:t>
            </a:r>
            <a:r>
              <a:rPr lang="en-US" altLang="id-ID" dirty="0" err="1"/>
              <a:t>pengolahan</a:t>
            </a:r>
            <a:r>
              <a:rPr lang="en-US" altLang="id-ID" dirty="0"/>
              <a:t> </a:t>
            </a:r>
            <a:r>
              <a:rPr lang="en-US" altLang="id-ID" dirty="0" err="1"/>
              <a:t>dan</a:t>
            </a:r>
            <a:r>
              <a:rPr lang="en-US" altLang="id-ID" dirty="0"/>
              <a:t> </a:t>
            </a:r>
            <a:r>
              <a:rPr lang="en-US" altLang="id-ID" dirty="0" err="1"/>
              <a:t>penyusunan</a:t>
            </a:r>
            <a:r>
              <a:rPr lang="en-US" altLang="id-ID" dirty="0"/>
              <a:t> data </a:t>
            </a:r>
            <a:r>
              <a:rPr lang="en-US" altLang="id-ID" dirty="0" err="1"/>
              <a:t>jabatan</a:t>
            </a:r>
            <a:r>
              <a:rPr lang="en-US" altLang="id-ID" dirty="0"/>
              <a:t> </a:t>
            </a:r>
            <a:r>
              <a:rPr lang="en-US" altLang="id-ID" dirty="0" err="1"/>
              <a:t>menjadi</a:t>
            </a:r>
            <a:r>
              <a:rPr lang="en-US" altLang="id-ID" dirty="0"/>
              <a:t> </a:t>
            </a:r>
            <a:r>
              <a:rPr lang="en-US" altLang="id-ID" dirty="0" err="1"/>
              <a:t>informasi</a:t>
            </a:r>
            <a:r>
              <a:rPr lang="en-US" altLang="id-ID" dirty="0"/>
              <a:t> </a:t>
            </a:r>
            <a:r>
              <a:rPr lang="en-US" altLang="id-ID" dirty="0" err="1"/>
              <a:t>jabatan</a:t>
            </a:r>
            <a:r>
              <a:rPr lang="id-ID" altLang="id-ID" dirty="0"/>
              <a:t> (</a:t>
            </a:r>
            <a:r>
              <a:rPr lang="en-US" dirty="0"/>
              <a:t>PERKA BKN NO. 12 TAHUN 2011</a:t>
            </a:r>
            <a:r>
              <a:rPr lang="id-ID" dirty="0"/>
              <a:t>)</a:t>
            </a:r>
          </a:p>
          <a:p>
            <a:r>
              <a:rPr lang="en-US" b="1" dirty="0" err="1">
                <a:solidFill>
                  <a:srgbClr val="FF0000"/>
                </a:solidFill>
                <a:latin typeface="Arial Nova Light" panose="020B0304020202020204" pitchFamily="34" charset="0"/>
                <a:cs typeface="Arial Nova Light" panose="020B0304020202020204" pitchFamily="34" charset="0"/>
              </a:rPr>
              <a:t>Analisis</a:t>
            </a:r>
            <a:r>
              <a:rPr lang="en-US" b="1" dirty="0">
                <a:solidFill>
                  <a:srgbClr val="FF0000"/>
                </a:solidFill>
                <a:latin typeface="Arial Nova Light" panose="020B0304020202020204" pitchFamily="34" charset="0"/>
                <a:cs typeface="Arial Nova Light" panose="020B03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 Nova Light" panose="020B0304020202020204" pitchFamily="34" charset="0"/>
                <a:cs typeface="Arial Nova Light" panose="020B0304020202020204" pitchFamily="34" charset="0"/>
              </a:rPr>
              <a:t>Jabatan</a:t>
            </a:r>
            <a:r>
              <a:rPr lang="en-US" b="1" dirty="0">
                <a:solidFill>
                  <a:srgbClr val="FF0000"/>
                </a:solidFill>
                <a:latin typeface="Arial Nova Light" panose="020B0304020202020204" pitchFamily="34" charset="0"/>
                <a:cs typeface="Arial Nova Light" panose="020B0304020202020204" pitchFamily="34" charset="0"/>
              </a:rPr>
              <a:t> </a:t>
            </a:r>
            <a:r>
              <a:rPr lang="en-US" dirty="0" err="1">
                <a:latin typeface="Arial Nova Light" panose="020B0304020202020204" pitchFamily="34" charset="0"/>
                <a:cs typeface="Arial Nova Light" panose="020B0304020202020204" pitchFamily="34" charset="0"/>
              </a:rPr>
              <a:t>adalah</a:t>
            </a:r>
            <a:r>
              <a:rPr lang="en-US" dirty="0">
                <a:latin typeface="Arial Nova Light" panose="020B0304020202020204" pitchFamily="34" charset="0"/>
                <a:cs typeface="Arial Nova Light" panose="020B0304020202020204" pitchFamily="34" charset="0"/>
              </a:rPr>
              <a:t> Proses </a:t>
            </a:r>
            <a:r>
              <a:rPr lang="en-US" dirty="0" err="1">
                <a:latin typeface="Arial Nova Light" panose="020B0304020202020204" pitchFamily="34" charset="0"/>
                <a:cs typeface="Arial Nova Light" panose="020B0304020202020204" pitchFamily="34" charset="0"/>
              </a:rPr>
              <a:t>pengumpulan</a:t>
            </a:r>
            <a:r>
              <a:rPr lang="en-US" dirty="0">
                <a:latin typeface="Arial Nova Light" panose="020B0304020202020204" pitchFamily="34" charset="0"/>
                <a:cs typeface="Arial Nova Light" panose="020B0304020202020204" pitchFamily="34" charset="0"/>
              </a:rPr>
              <a:t> data </a:t>
            </a:r>
            <a:r>
              <a:rPr lang="en-US" dirty="0" err="1">
                <a:latin typeface="Arial Nova Light" panose="020B0304020202020204" pitchFamily="34" charset="0"/>
                <a:cs typeface="Arial Nova Light" panose="020B0304020202020204" pitchFamily="34" charset="0"/>
              </a:rPr>
              <a:t>jabatan</a:t>
            </a:r>
            <a:r>
              <a:rPr lang="en-US" dirty="0">
                <a:latin typeface="Arial Nova Light" panose="020B0304020202020204" pitchFamily="34" charset="0"/>
                <a:cs typeface="Arial Nova Light" panose="020B0304020202020204" pitchFamily="34" charset="0"/>
              </a:rPr>
              <a:t> </a:t>
            </a:r>
            <a:r>
              <a:rPr lang="en-US" dirty="0" err="1">
                <a:latin typeface="Arial Nova Light" panose="020B0304020202020204" pitchFamily="34" charset="0"/>
                <a:cs typeface="Arial Nova Light" panose="020B0304020202020204" pitchFamily="34" charset="0"/>
              </a:rPr>
              <a:t>untuk</a:t>
            </a:r>
            <a:r>
              <a:rPr lang="en-US" dirty="0">
                <a:latin typeface="Arial Nova Light" panose="020B0304020202020204" pitchFamily="34" charset="0"/>
                <a:cs typeface="Arial Nova Light" panose="020B0304020202020204" pitchFamily="34" charset="0"/>
              </a:rPr>
              <a:t> </a:t>
            </a:r>
            <a:r>
              <a:rPr lang="en-US" dirty="0" err="1">
                <a:latin typeface="Arial Nova Light" panose="020B0304020202020204" pitchFamily="34" charset="0"/>
                <a:cs typeface="Arial Nova Light" panose="020B0304020202020204" pitchFamily="34" charset="0"/>
              </a:rPr>
              <a:t>dianalisis</a:t>
            </a:r>
            <a:r>
              <a:rPr lang="en-US" dirty="0">
                <a:latin typeface="Arial Nova Light" panose="020B0304020202020204" pitchFamily="34" charset="0"/>
                <a:cs typeface="Arial Nova Light" panose="020B0304020202020204" pitchFamily="34" charset="0"/>
              </a:rPr>
              <a:t>, </a:t>
            </a:r>
            <a:r>
              <a:rPr lang="en-US" dirty="0" err="1">
                <a:latin typeface="Arial Nova Light" panose="020B0304020202020204" pitchFamily="34" charset="0"/>
                <a:cs typeface="Arial Nova Light" panose="020B0304020202020204" pitchFamily="34" charset="0"/>
              </a:rPr>
              <a:t>disusun</a:t>
            </a:r>
            <a:r>
              <a:rPr lang="en-US" dirty="0">
                <a:latin typeface="Arial Nova Light" panose="020B0304020202020204" pitchFamily="34" charset="0"/>
                <a:cs typeface="Arial Nova Light" panose="020B0304020202020204" pitchFamily="34" charset="0"/>
              </a:rPr>
              <a:t>, </a:t>
            </a:r>
            <a:r>
              <a:rPr lang="en-US" dirty="0" err="1">
                <a:latin typeface="Arial Nova Light" panose="020B0304020202020204" pitchFamily="34" charset="0"/>
                <a:cs typeface="Arial Nova Light" panose="020B0304020202020204" pitchFamily="34" charset="0"/>
              </a:rPr>
              <a:t>dan</a:t>
            </a:r>
            <a:r>
              <a:rPr lang="en-US" dirty="0">
                <a:latin typeface="Arial Nova Light" panose="020B0304020202020204" pitchFamily="34" charset="0"/>
                <a:cs typeface="Arial Nova Light" panose="020B0304020202020204" pitchFamily="34" charset="0"/>
              </a:rPr>
              <a:t> </a:t>
            </a:r>
            <a:r>
              <a:rPr lang="en-US" dirty="0" err="1">
                <a:latin typeface="Arial Nova Light" panose="020B0304020202020204" pitchFamily="34" charset="0"/>
                <a:cs typeface="Arial Nova Light" panose="020B0304020202020204" pitchFamily="34" charset="0"/>
              </a:rPr>
              <a:t>disajikan</a:t>
            </a:r>
            <a:r>
              <a:rPr lang="en-US" dirty="0">
                <a:latin typeface="Arial Nova Light" panose="020B0304020202020204" pitchFamily="34" charset="0"/>
                <a:cs typeface="Arial Nova Light" panose="020B0304020202020204" pitchFamily="34" charset="0"/>
              </a:rPr>
              <a:t> </a:t>
            </a:r>
            <a:r>
              <a:rPr lang="en-US" dirty="0" err="1">
                <a:latin typeface="Arial Nova Light" panose="020B0304020202020204" pitchFamily="34" charset="0"/>
                <a:cs typeface="Arial Nova Light" panose="020B0304020202020204" pitchFamily="34" charset="0"/>
              </a:rPr>
              <a:t>menjadi</a:t>
            </a:r>
            <a:r>
              <a:rPr lang="en-US" dirty="0">
                <a:latin typeface="Arial Nova Light" panose="020B0304020202020204" pitchFamily="34" charset="0"/>
                <a:cs typeface="Arial Nova Light" panose="020B0304020202020204" pitchFamily="34" charset="0"/>
              </a:rPr>
              <a:t> </a:t>
            </a:r>
            <a:r>
              <a:rPr lang="en-US" dirty="0" err="1">
                <a:latin typeface="Arial Nova Light" panose="020B0304020202020204" pitchFamily="34" charset="0"/>
                <a:cs typeface="Arial Nova Light" panose="020B0304020202020204" pitchFamily="34" charset="0"/>
              </a:rPr>
              <a:t>informasi</a:t>
            </a:r>
            <a:r>
              <a:rPr lang="en-US" dirty="0">
                <a:latin typeface="Arial Nova Light" panose="020B0304020202020204" pitchFamily="34" charset="0"/>
                <a:cs typeface="Arial Nova Light" panose="020B0304020202020204" pitchFamily="34" charset="0"/>
              </a:rPr>
              <a:t> </a:t>
            </a:r>
            <a:r>
              <a:rPr lang="en-US" dirty="0" err="1">
                <a:latin typeface="Arial Nova Light" panose="020B0304020202020204" pitchFamily="34" charset="0"/>
                <a:cs typeface="Arial Nova Light" panose="020B0304020202020204" pitchFamily="34" charset="0"/>
              </a:rPr>
              <a:t>jabatan</a:t>
            </a:r>
            <a:r>
              <a:rPr lang="en-US" dirty="0">
                <a:latin typeface="Arial Nova Light" panose="020B0304020202020204" pitchFamily="34" charset="0"/>
                <a:cs typeface="Arial Nova Light" panose="020B0304020202020204" pitchFamily="34" charset="0"/>
              </a:rPr>
              <a:t> </a:t>
            </a:r>
            <a:r>
              <a:rPr lang="en-US" dirty="0" err="1">
                <a:latin typeface="Arial Nova Light" panose="020B0304020202020204" pitchFamily="34" charset="0"/>
                <a:cs typeface="Arial Nova Light" panose="020B0304020202020204" pitchFamily="34" charset="0"/>
              </a:rPr>
              <a:t>dengan</a:t>
            </a:r>
            <a:r>
              <a:rPr lang="en-US" dirty="0">
                <a:latin typeface="Arial Nova Light" panose="020B0304020202020204" pitchFamily="34" charset="0"/>
                <a:cs typeface="Arial Nova Light" panose="020B0304020202020204" pitchFamily="34" charset="0"/>
              </a:rPr>
              <a:t> </a:t>
            </a:r>
            <a:r>
              <a:rPr lang="en-US" dirty="0" err="1">
                <a:latin typeface="Arial Nova Light" panose="020B0304020202020204" pitchFamily="34" charset="0"/>
                <a:cs typeface="Arial Nova Light" panose="020B0304020202020204" pitchFamily="34" charset="0"/>
              </a:rPr>
              <a:t>menggunakan</a:t>
            </a:r>
            <a:r>
              <a:rPr lang="en-US" dirty="0">
                <a:latin typeface="Arial Nova Light" panose="020B0304020202020204" pitchFamily="34" charset="0"/>
                <a:cs typeface="Arial Nova Light" panose="020B0304020202020204" pitchFamily="34" charset="0"/>
              </a:rPr>
              <a:t> </a:t>
            </a:r>
            <a:r>
              <a:rPr lang="en-US" dirty="0" err="1">
                <a:latin typeface="Arial Nova Light" panose="020B0304020202020204" pitchFamily="34" charset="0"/>
                <a:cs typeface="Arial Nova Light" panose="020B0304020202020204" pitchFamily="34" charset="0"/>
              </a:rPr>
              <a:t>metode</a:t>
            </a:r>
            <a:r>
              <a:rPr lang="en-US" dirty="0">
                <a:latin typeface="Arial Nova Light" panose="020B0304020202020204" pitchFamily="34" charset="0"/>
                <a:cs typeface="Arial Nova Light" panose="020B0304020202020204" pitchFamily="34" charset="0"/>
              </a:rPr>
              <a:t> </a:t>
            </a:r>
            <a:r>
              <a:rPr lang="en-US" dirty="0" err="1">
                <a:latin typeface="Arial Nova Light" panose="020B0304020202020204" pitchFamily="34" charset="0"/>
                <a:cs typeface="Arial Nova Light" panose="020B0304020202020204" pitchFamily="34" charset="0"/>
              </a:rPr>
              <a:t>tertentu</a:t>
            </a:r>
            <a:r>
              <a:rPr lang="en-US" dirty="0">
                <a:latin typeface="Arial Nova Light" panose="020B0304020202020204" pitchFamily="34" charset="0"/>
                <a:cs typeface="Arial Nova Light" panose="020B0304020202020204" pitchFamily="34" charset="0"/>
              </a:rPr>
              <a:t>.</a:t>
            </a:r>
          </a:p>
          <a:p>
            <a:endParaRPr lang="en-US" altLang="id-ID" dirty="0"/>
          </a:p>
        </p:txBody>
      </p:sp>
    </p:spTree>
    <p:extLst>
      <p:ext uri="{BB962C8B-B14F-4D97-AF65-F5344CB8AC3E}">
        <p14:creationId xmlns:p14="http://schemas.microsoft.com/office/powerpoint/2010/main" val="376719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900311"/>
            <a:ext cx="9624060" cy="662701"/>
          </a:xfrm>
        </p:spPr>
        <p:txBody>
          <a:bodyPr>
            <a:normAutofit fontScale="90000"/>
          </a:bodyPr>
          <a:lstStyle/>
          <a:p>
            <a:r>
              <a:rPr lang="id-ID" dirty="0"/>
              <a:t>HASIL ANALISIS JABATAN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499337"/>
              </p:ext>
            </p:extLst>
          </p:nvPr>
        </p:nvGraphicFramePr>
        <p:xfrm>
          <a:off x="534988" y="1763713"/>
          <a:ext cx="9623425" cy="4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9319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436" y="302802"/>
            <a:ext cx="7188294" cy="669518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Pemanfaatan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Analisis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Jabatan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887" y="1189606"/>
            <a:ext cx="7681626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23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8468" y="302802"/>
            <a:ext cx="6900262" cy="52550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Prinsip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Analisis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Jabatan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78" y="1189606"/>
            <a:ext cx="10284843" cy="5182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80" y="5292799"/>
            <a:ext cx="1243692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25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356" y="252239"/>
            <a:ext cx="8124398" cy="734709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Pedoman ANJAB Sektor Publik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►"/>
            </a:pPr>
            <a:r>
              <a:rPr lang="en-US" sz="4000" b="1" dirty="0">
                <a:solidFill>
                  <a:schemeClr val="accent1"/>
                </a:solidFill>
              </a:rPr>
              <a:t>PERMEN PAN DAN RB </a:t>
            </a:r>
            <a:r>
              <a:rPr lang="id-ID" sz="4000" b="1" dirty="0">
                <a:solidFill>
                  <a:schemeClr val="accent1"/>
                </a:solidFill>
              </a:rPr>
              <a:t>No</a:t>
            </a:r>
            <a:r>
              <a:rPr lang="en-US" sz="4000" b="1" dirty="0">
                <a:solidFill>
                  <a:schemeClr val="accent1"/>
                </a:solidFill>
              </a:rPr>
              <a:t> 1 TAHUN 2020 </a:t>
            </a:r>
            <a:r>
              <a:rPr lang="en-US" sz="4000" b="1" dirty="0" err="1">
                <a:solidFill>
                  <a:schemeClr val="accent1"/>
                </a:solidFill>
              </a:rPr>
              <a:t>tentang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</a:rPr>
              <a:t>Pedoman</a:t>
            </a:r>
            <a:r>
              <a:rPr lang="en-US" sz="4000" b="1" dirty="0">
                <a:solidFill>
                  <a:schemeClr val="accent1"/>
                </a:solidFill>
              </a:rPr>
              <a:t>  </a:t>
            </a:r>
            <a:r>
              <a:rPr lang="en-US" sz="4000" b="1" dirty="0" err="1">
                <a:solidFill>
                  <a:schemeClr val="accent1"/>
                </a:solidFill>
              </a:rPr>
              <a:t>Analisis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</a:rPr>
              <a:t>Jabatan</a:t>
            </a:r>
            <a:r>
              <a:rPr lang="en-US" sz="4000" b="1" dirty="0">
                <a:solidFill>
                  <a:schemeClr val="accent1"/>
                </a:solidFill>
              </a:rPr>
              <a:t> dan </a:t>
            </a:r>
            <a:r>
              <a:rPr lang="en-US" sz="4000" b="1" dirty="0" err="1">
                <a:solidFill>
                  <a:schemeClr val="accent1"/>
                </a:solidFill>
              </a:rPr>
              <a:t>Analisis</a:t>
            </a:r>
            <a:r>
              <a:rPr lang="en-US" sz="4000" b="1" dirty="0">
                <a:solidFill>
                  <a:schemeClr val="accent1"/>
                </a:solidFill>
              </a:rPr>
              <a:t> Beban </a:t>
            </a:r>
            <a:r>
              <a:rPr lang="en-US" sz="4000" b="1" dirty="0" err="1">
                <a:solidFill>
                  <a:schemeClr val="accent1"/>
                </a:solidFill>
              </a:rPr>
              <a:t>Kerja</a:t>
            </a:r>
            <a:endParaRPr lang="id-ID" sz="4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33895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0156" y="3060551"/>
            <a:ext cx="9624060" cy="1260211"/>
          </a:xfrm>
        </p:spPr>
        <p:txBody>
          <a:bodyPr/>
          <a:lstStyle/>
          <a:p>
            <a:pPr algn="ctr">
              <a:defRPr/>
            </a:pPr>
            <a:r>
              <a:rPr lang="id-ID" sz="4800" dirty="0">
                <a:latin typeface="Adobe Caslon Pro Bold" pitchFamily="18" charset="0"/>
              </a:rPr>
              <a:t>MUATAN ANJAB</a:t>
            </a:r>
            <a:r>
              <a:rPr lang="en-US" sz="4800" dirty="0">
                <a:latin typeface="Adobe Caslon Pro Bold" pitchFamily="18" charset="0"/>
              </a:rPr>
              <a:t> </a:t>
            </a:r>
            <a:endParaRPr lang="id-ID" sz="4800" dirty="0"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349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F5198-37CA-4EA3-9920-AF748AFF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PERMEN PAN DAN RB </a:t>
            </a:r>
            <a:r>
              <a:rPr lang="id-ID" sz="2800" b="1" dirty="0">
                <a:solidFill>
                  <a:schemeClr val="accent1"/>
                </a:solidFill>
              </a:rPr>
              <a:t>No</a:t>
            </a:r>
            <a:r>
              <a:rPr lang="en-US" sz="2800" b="1" dirty="0">
                <a:solidFill>
                  <a:schemeClr val="accent1"/>
                </a:solidFill>
              </a:rPr>
              <a:t> 1 TAHUN 2020 </a:t>
            </a:r>
            <a:r>
              <a:rPr lang="en-US" sz="2800" b="1" dirty="0" err="1">
                <a:solidFill>
                  <a:schemeClr val="accent1"/>
                </a:solidFill>
              </a:rPr>
              <a:t>tentang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Pedoman</a:t>
            </a:r>
            <a:r>
              <a:rPr lang="en-US" sz="2800" b="1" dirty="0">
                <a:solidFill>
                  <a:schemeClr val="accent1"/>
                </a:solidFill>
              </a:rPr>
              <a:t>  </a:t>
            </a:r>
            <a:r>
              <a:rPr lang="en-US" sz="2800" b="1" dirty="0" err="1">
                <a:solidFill>
                  <a:schemeClr val="accent1"/>
                </a:solidFill>
              </a:rPr>
              <a:t>Analisis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Jabatan</a:t>
            </a:r>
            <a:r>
              <a:rPr lang="en-US" sz="2800" b="1" dirty="0">
                <a:solidFill>
                  <a:schemeClr val="accent1"/>
                </a:solidFill>
              </a:rPr>
              <a:t> dan </a:t>
            </a:r>
            <a:r>
              <a:rPr lang="en-US" sz="2800" b="1" dirty="0" err="1">
                <a:solidFill>
                  <a:schemeClr val="accent1"/>
                </a:solidFill>
              </a:rPr>
              <a:t>Analisis</a:t>
            </a:r>
            <a:r>
              <a:rPr lang="en-US" sz="2800" b="1" dirty="0">
                <a:solidFill>
                  <a:schemeClr val="accent1"/>
                </a:solidFill>
              </a:rPr>
              <a:t> Beban </a:t>
            </a:r>
            <a:r>
              <a:rPr lang="en-US" sz="2800" b="1" dirty="0" err="1">
                <a:solidFill>
                  <a:schemeClr val="accent1"/>
                </a:solidFill>
              </a:rPr>
              <a:t>Kerja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145D4-4BB4-404D-BEDC-9F1A5436A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id-ID" dirty="0"/>
              <a:t>dentitas jabatan</a:t>
            </a:r>
            <a:endParaRPr lang="en-US" dirty="0"/>
          </a:p>
          <a:p>
            <a:pPr lvl="0"/>
            <a:r>
              <a:rPr lang="id-ID" dirty="0"/>
              <a:t>Ikhtisar jabatan</a:t>
            </a:r>
            <a:endParaRPr lang="en-US" dirty="0"/>
          </a:p>
          <a:p>
            <a:pPr lvl="0"/>
            <a:r>
              <a:rPr lang="id-ID" dirty="0"/>
              <a:t>Kualifikasi jabatan</a:t>
            </a:r>
            <a:endParaRPr lang="en-US" dirty="0"/>
          </a:p>
          <a:p>
            <a:pPr lvl="0"/>
            <a:r>
              <a:rPr lang="id-ID" dirty="0"/>
              <a:t>Tugas pokok</a:t>
            </a:r>
            <a:endParaRPr lang="en-US" dirty="0"/>
          </a:p>
          <a:p>
            <a:pPr lvl="0"/>
            <a:r>
              <a:rPr lang="id-ID" dirty="0"/>
              <a:t>Hasil kerja</a:t>
            </a:r>
            <a:endParaRPr lang="en-US" dirty="0"/>
          </a:p>
          <a:p>
            <a:pPr lvl="0"/>
            <a:r>
              <a:rPr lang="id-ID" dirty="0"/>
              <a:t>Bahan kerja</a:t>
            </a:r>
            <a:endParaRPr lang="en-US" dirty="0"/>
          </a:p>
          <a:p>
            <a:pPr lvl="0"/>
            <a:r>
              <a:rPr lang="id-ID" dirty="0"/>
              <a:t>Perangkat kerja</a:t>
            </a:r>
            <a:endParaRPr lang="en-US" dirty="0"/>
          </a:p>
          <a:p>
            <a:pPr lvl="0"/>
            <a:r>
              <a:rPr lang="id-ID" dirty="0"/>
              <a:t>Tanggungjawab</a:t>
            </a:r>
            <a:endParaRPr lang="en-US" dirty="0"/>
          </a:p>
          <a:p>
            <a:pPr lvl="0"/>
            <a:r>
              <a:rPr lang="id-ID" dirty="0"/>
              <a:t>Wewenang</a:t>
            </a:r>
            <a:endParaRPr lang="en-US" dirty="0"/>
          </a:p>
          <a:p>
            <a:pPr lvl="0"/>
            <a:r>
              <a:rPr lang="id-ID" dirty="0"/>
              <a:t>Korelasi jabatan</a:t>
            </a:r>
            <a:endParaRPr lang="en-US" dirty="0"/>
          </a:p>
          <a:p>
            <a:pPr lvl="0"/>
            <a:r>
              <a:rPr lang="id-ID" dirty="0"/>
              <a:t>Kondisi lingkungan kerja</a:t>
            </a:r>
            <a:endParaRPr lang="en-US" dirty="0"/>
          </a:p>
          <a:p>
            <a:pPr lvl="0"/>
            <a:r>
              <a:rPr lang="id-ID" dirty="0"/>
              <a:t>Risiko bahaya</a:t>
            </a:r>
            <a:endParaRPr lang="en-US" dirty="0"/>
          </a:p>
          <a:p>
            <a:pPr lvl="0"/>
            <a:r>
              <a:rPr lang="id-ID" dirty="0"/>
              <a:t>Syarat Jabatan</a:t>
            </a:r>
            <a:endParaRPr lang="en-US" dirty="0"/>
          </a:p>
          <a:p>
            <a:pPr lvl="0"/>
            <a:r>
              <a:rPr lang="id-ID" dirty="0"/>
              <a:t>Prestasi kerja</a:t>
            </a:r>
            <a:endParaRPr lang="en-US" dirty="0"/>
          </a:p>
          <a:p>
            <a:r>
              <a:rPr lang="id-ID" dirty="0"/>
              <a:t>Kelas jabatan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0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41400" y="2340471"/>
            <a:ext cx="8610600" cy="2971800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marL="742950" indent="-742950" eaLnBrk="1" hangingPunct="1">
              <a:buFont typeface="Wingdings 2" panose="05020102010507070707" pitchFamily="18" charset="2"/>
              <a:buAutoNum type="arabicPeriod"/>
              <a:defRPr/>
            </a:pPr>
            <a:r>
              <a:rPr lang="id-ID" sz="4000" b="1" dirty="0">
                <a:solidFill>
                  <a:srgbClr val="FF0000"/>
                </a:solidFill>
              </a:rPr>
              <a:t>Nama Jabatan</a:t>
            </a:r>
            <a:r>
              <a:rPr lang="id-ID" sz="4000" dirty="0"/>
              <a:t>, yaitu tugas-tugas yang telah dikelompokkan diberi nama yang harus mencerminkan isi dari tugasnya. 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id-ID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96187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225</TotalTime>
  <Words>526</Words>
  <Application>Microsoft Office PowerPoint</Application>
  <PresentationFormat>Custom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Adobe Caslon Pro Bold</vt:lpstr>
      <vt:lpstr>Albertus Extra Bold</vt:lpstr>
      <vt:lpstr>Arial</vt:lpstr>
      <vt:lpstr>Arial Nova Light</vt:lpstr>
      <vt:lpstr>Calibri</vt:lpstr>
      <vt:lpstr>Gill Sans MT</vt:lpstr>
      <vt:lpstr>Wingdings 2</vt:lpstr>
      <vt:lpstr>Theme1</vt:lpstr>
      <vt:lpstr>ANALISIS JABATAN</vt:lpstr>
      <vt:lpstr>ANALISIS JABATAN ADALAH</vt:lpstr>
      <vt:lpstr>HASIL ANALISIS JABATAN</vt:lpstr>
      <vt:lpstr>Pemanfaatan Analisis Jabatan</vt:lpstr>
      <vt:lpstr>Prinsip Analisis Jabatan</vt:lpstr>
      <vt:lpstr>Pedoman ANJAB Sektor Publik</vt:lpstr>
      <vt:lpstr>MUATAN ANJAB </vt:lpstr>
      <vt:lpstr>PERMEN PAN DAN RB No 1 TAHUN 2020 tentang Pedoman  Analisis Jabatan dan Analisis Beban Kerja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PELATIHAN PEMBIMBING KLINIK KEPERAWATAN</dc:title>
  <dc:creator>WIN 7</dc:creator>
  <cp:lastModifiedBy>User</cp:lastModifiedBy>
  <cp:revision>19</cp:revision>
  <dcterms:created xsi:type="dcterms:W3CDTF">2016-11-21T21:18:02Z</dcterms:created>
  <dcterms:modified xsi:type="dcterms:W3CDTF">2020-08-12T23:10:32Z</dcterms:modified>
</cp:coreProperties>
</file>