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4" r:id="rId2"/>
    <p:sldMasterId id="2147483659" r:id="rId3"/>
    <p:sldMasterId id="2147483662" r:id="rId4"/>
    <p:sldMasterId id="2147483666" r:id="rId5"/>
  </p:sldMasterIdLst>
  <p:notesMasterIdLst>
    <p:notesMasterId r:id="rId69"/>
  </p:notesMasterIdLst>
  <p:sldIdLst>
    <p:sldId id="256" r:id="rId6"/>
    <p:sldId id="263" r:id="rId7"/>
    <p:sldId id="320" r:id="rId8"/>
    <p:sldId id="368" r:id="rId9"/>
    <p:sldId id="518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51" r:id="rId34"/>
    <p:sldId id="552" r:id="rId35"/>
    <p:sldId id="556" r:id="rId36"/>
    <p:sldId id="557" r:id="rId37"/>
    <p:sldId id="559" r:id="rId38"/>
    <p:sldId id="56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61" r:id="rId58"/>
    <p:sldId id="562" r:id="rId59"/>
    <p:sldId id="563" r:id="rId60"/>
    <p:sldId id="517" r:id="rId61"/>
    <p:sldId id="512" r:id="rId62"/>
    <p:sldId id="513" r:id="rId63"/>
    <p:sldId id="514" r:id="rId64"/>
    <p:sldId id="515" r:id="rId65"/>
    <p:sldId id="516" r:id="rId66"/>
    <p:sldId id="367" r:id="rId67"/>
    <p:sldId id="258" r:id="rId6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FFD8D-0134-4674-B762-B4DB102B2DA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14584-C5F7-4582-8C63-1D4D1B22789A}">
      <dgm:prSet phldrT="[Text]"/>
      <dgm:spPr/>
      <dgm:t>
        <a:bodyPr/>
        <a:lstStyle/>
        <a:p>
          <a:r>
            <a:rPr lang="en-US" dirty="0" smtClean="0">
              <a:latin typeface="Bahnschrift SemiLight" pitchFamily="34" charset="0"/>
            </a:rPr>
            <a:t>Kimia </a:t>
          </a:r>
          <a:r>
            <a:rPr lang="en-US" dirty="0" err="1" smtClean="0">
              <a:latin typeface="Bahnschrift SemiLight" pitchFamily="34" charset="0"/>
            </a:rPr>
            <a:t>analizer</a:t>
          </a:r>
          <a:r>
            <a:rPr lang="en-US" dirty="0" smtClean="0">
              <a:latin typeface="Bahnschrift SemiLight" pitchFamily="34" charset="0"/>
            </a:rPr>
            <a:t> manual</a:t>
          </a:r>
          <a:endParaRPr lang="en-US" dirty="0">
            <a:latin typeface="Bahnschrift SemiLight" pitchFamily="34" charset="0"/>
          </a:endParaRPr>
        </a:p>
      </dgm:t>
    </dgm:pt>
    <dgm:pt modelId="{CBF77D1B-19FE-4806-84FD-04792C9CF82A}" type="parTrans" cxnId="{D5CD30E2-5EBE-4753-A3FE-8DE07E3F4157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665D5B56-E514-47BE-BFAC-58B6F42D6CD4}" type="sibTrans" cxnId="{D5CD30E2-5EBE-4753-A3FE-8DE07E3F4157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F9B847A3-994C-436D-B54B-24421A1AB576}">
      <dgm:prSet phldrT="[Text]"/>
      <dgm:spPr/>
      <dgm:t>
        <a:bodyPr/>
        <a:lstStyle/>
        <a:p>
          <a:r>
            <a:rPr lang="en-US" dirty="0" smtClean="0">
              <a:latin typeface="Bahnschrift SemiLight" pitchFamily="34" charset="0"/>
            </a:rPr>
            <a:t>Kimia </a:t>
          </a:r>
          <a:r>
            <a:rPr lang="en-US" dirty="0" err="1" smtClean="0">
              <a:latin typeface="Bahnschrift SemiLight" pitchFamily="34" charset="0"/>
            </a:rPr>
            <a:t>analizer</a:t>
          </a:r>
          <a:r>
            <a:rPr lang="en-US" dirty="0" smtClean="0">
              <a:latin typeface="Bahnschrift SemiLight" pitchFamily="34" charset="0"/>
            </a:rPr>
            <a:t> semi </a:t>
          </a:r>
          <a:r>
            <a:rPr lang="en-US" dirty="0" err="1" smtClean="0">
              <a:latin typeface="Bahnschrift SemiLight" pitchFamily="34" charset="0"/>
            </a:rPr>
            <a:t>otomatis</a:t>
          </a:r>
          <a:endParaRPr lang="en-US" dirty="0">
            <a:latin typeface="Bahnschrift SemiLight" pitchFamily="34" charset="0"/>
          </a:endParaRPr>
        </a:p>
      </dgm:t>
    </dgm:pt>
    <dgm:pt modelId="{973CF534-CDE4-454B-BCF3-13D1145748AF}" type="parTrans" cxnId="{EAD81B32-D0F8-4376-A88B-B4D12F864C09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5A91CC0D-1464-4ED7-A0F2-561DB03106A1}" type="sibTrans" cxnId="{EAD81B32-D0F8-4376-A88B-B4D12F864C09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F6FF254A-7EFE-4C8F-88AD-0A33F12E1B91}">
      <dgm:prSet phldrT="[Text]"/>
      <dgm:spPr/>
      <dgm:t>
        <a:bodyPr/>
        <a:lstStyle/>
        <a:p>
          <a:r>
            <a:rPr lang="en-US" dirty="0" smtClean="0">
              <a:latin typeface="Bahnschrift SemiLight" pitchFamily="34" charset="0"/>
            </a:rPr>
            <a:t>Kimia </a:t>
          </a:r>
          <a:r>
            <a:rPr lang="en-US" dirty="0" err="1" smtClean="0">
              <a:latin typeface="Bahnschrift SemiLight" pitchFamily="34" charset="0"/>
            </a:rPr>
            <a:t>analizer</a:t>
          </a:r>
          <a:r>
            <a:rPr lang="en-US" dirty="0" smtClean="0">
              <a:latin typeface="Bahnschrift SemiLight" pitchFamily="34" charset="0"/>
            </a:rPr>
            <a:t> </a:t>
          </a:r>
          <a:r>
            <a:rPr lang="en-US" dirty="0" smtClean="0">
              <a:latin typeface="Bahnschrift SemiLight" pitchFamily="34" charset="0"/>
            </a:rPr>
            <a:t>full </a:t>
          </a:r>
          <a:r>
            <a:rPr lang="en-US" dirty="0" err="1" smtClean="0">
              <a:latin typeface="Bahnschrift SemiLight" pitchFamily="34" charset="0"/>
            </a:rPr>
            <a:t>otomatis</a:t>
          </a:r>
          <a:endParaRPr lang="en-US" dirty="0">
            <a:latin typeface="Bahnschrift SemiLight" pitchFamily="34" charset="0"/>
          </a:endParaRPr>
        </a:p>
      </dgm:t>
    </dgm:pt>
    <dgm:pt modelId="{BAE33C0E-5D40-4F2D-A2F4-372A6FBA8A3D}" type="parTrans" cxnId="{371638F4-7B3D-45A2-BF16-3EE9CADFD6FA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E6067FED-A25A-48BB-8623-1A0AEBEF1F2C}" type="sibTrans" cxnId="{371638F4-7B3D-45A2-BF16-3EE9CADFD6FA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AD94C201-5D82-4510-9802-860D0A83AB7B}">
      <dgm:prSet phldrT="[Text]"/>
      <dgm:spPr/>
      <dgm:t>
        <a:bodyPr/>
        <a:lstStyle/>
        <a:p>
          <a:r>
            <a:rPr lang="en-US" dirty="0" smtClean="0">
              <a:latin typeface="Bahnschrift SemiLight" pitchFamily="34" charset="0"/>
            </a:rPr>
            <a:t>Rapid </a:t>
          </a:r>
          <a:r>
            <a:rPr lang="en-US" dirty="0" smtClean="0">
              <a:latin typeface="Bahnschrift SemiLight" pitchFamily="34" charset="0"/>
            </a:rPr>
            <a:t>Test/POCT</a:t>
          </a:r>
          <a:endParaRPr lang="en-US" dirty="0">
            <a:latin typeface="Bahnschrift SemiLight" pitchFamily="34" charset="0"/>
          </a:endParaRPr>
        </a:p>
      </dgm:t>
    </dgm:pt>
    <dgm:pt modelId="{FC39A37B-EA81-4A00-AF01-9722A0A68CD5}" type="parTrans" cxnId="{1136AB50-3828-4FC4-8C88-7E400B21CD3B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68A73057-9C89-4D4E-A42D-C2AF4D2DABD3}" type="sibTrans" cxnId="{1136AB50-3828-4FC4-8C88-7E400B21CD3B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EF18FBB6-6496-4164-AB0C-337E2C8B0B4D}">
      <dgm:prSet phldrT="[Text]"/>
      <dgm:spPr/>
      <dgm:t>
        <a:bodyPr/>
        <a:lstStyle/>
        <a:p>
          <a:r>
            <a:rPr lang="en-US" dirty="0" err="1" smtClean="0">
              <a:latin typeface="Bahnschrift SemiLight" pitchFamily="34" charset="0"/>
            </a:rPr>
            <a:t>Penggunaan</a:t>
          </a:r>
          <a:r>
            <a:rPr lang="en-US" dirty="0" smtClean="0">
              <a:latin typeface="Bahnschrift SemiLight" pitchFamily="34" charset="0"/>
            </a:rPr>
            <a:t> </a:t>
          </a:r>
          <a:r>
            <a:rPr lang="en-US" dirty="0" err="1" smtClean="0">
              <a:latin typeface="Bahnschrift SemiLight" pitchFamily="34" charset="0"/>
            </a:rPr>
            <a:t>Alat</a:t>
          </a:r>
          <a:r>
            <a:rPr lang="en-US" dirty="0" smtClean="0">
              <a:latin typeface="Bahnschrift SemiLight" pitchFamily="34" charset="0"/>
            </a:rPr>
            <a:t> </a:t>
          </a:r>
          <a:endParaRPr lang="en-US" dirty="0">
            <a:latin typeface="Bahnschrift SemiLight" pitchFamily="34" charset="0"/>
          </a:endParaRPr>
        </a:p>
      </dgm:t>
    </dgm:pt>
    <dgm:pt modelId="{4E27E0FD-3CF8-4ECE-AAAC-85C906894950}" type="parTrans" cxnId="{E14186A0-588D-4B20-A44B-EC133323ACC6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A34B2CB0-AC4E-43AC-ACCA-977B188EE90C}" type="sibTrans" cxnId="{E14186A0-588D-4B20-A44B-EC133323ACC6}">
      <dgm:prSet/>
      <dgm:spPr/>
      <dgm:t>
        <a:bodyPr/>
        <a:lstStyle/>
        <a:p>
          <a:endParaRPr lang="en-US">
            <a:latin typeface="Bahnschrift SemiLight" pitchFamily="34" charset="0"/>
          </a:endParaRPr>
        </a:p>
      </dgm:t>
    </dgm:pt>
    <dgm:pt modelId="{DE3AE730-87F9-4AE9-98E8-02A1DF23D00D}" type="pres">
      <dgm:prSet presAssocID="{809FFD8D-0134-4674-B762-B4DB102B2D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6C1FB55-8CD2-474D-B336-2087B8D558D8}" type="pres">
      <dgm:prSet presAssocID="{08E14584-C5F7-4582-8C63-1D4D1B2278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30A52F-F5EF-41E7-9655-D4D2A7C7EA83}" type="pres">
      <dgm:prSet presAssocID="{665D5B56-E514-47BE-BFAC-58B6F42D6CD4}" presName="sibTrans" presStyleCnt="0"/>
      <dgm:spPr/>
    </dgm:pt>
    <dgm:pt modelId="{541635F3-A3CE-4494-9B79-A5FA4DA883EC}" type="pres">
      <dgm:prSet presAssocID="{F9B847A3-994C-436D-B54B-24421A1AB5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EDE858-9FCA-4966-B929-AC6E2A30E73A}" type="pres">
      <dgm:prSet presAssocID="{5A91CC0D-1464-4ED7-A0F2-561DB03106A1}" presName="sibTrans" presStyleCnt="0"/>
      <dgm:spPr/>
    </dgm:pt>
    <dgm:pt modelId="{F9402B55-A3B0-4CA6-A2AD-0A8F7DF8A2EA}" type="pres">
      <dgm:prSet presAssocID="{F6FF254A-7EFE-4C8F-88AD-0A33F12E1B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51194D-C973-42FC-B770-94CD9F93366B}" type="pres">
      <dgm:prSet presAssocID="{E6067FED-A25A-48BB-8623-1A0AEBEF1F2C}" presName="sibTrans" presStyleCnt="0"/>
      <dgm:spPr/>
    </dgm:pt>
    <dgm:pt modelId="{B1091274-1C7D-4A28-A338-B087014552DA}" type="pres">
      <dgm:prSet presAssocID="{AD94C201-5D82-4510-9802-860D0A83AB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87E09E-81A3-4B90-84C1-C387870FC312}" type="pres">
      <dgm:prSet presAssocID="{68A73057-9C89-4D4E-A42D-C2AF4D2DABD3}" presName="sibTrans" presStyleCnt="0"/>
      <dgm:spPr/>
    </dgm:pt>
    <dgm:pt modelId="{32B3CCB2-E151-4F72-B6D1-BA6AC843944F}" type="pres">
      <dgm:prSet presAssocID="{EF18FBB6-6496-4164-AB0C-337E2C8B0B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C632C-F079-4C77-84EC-9FDC6A98E957}" type="presOf" srcId="{F6FF254A-7EFE-4C8F-88AD-0A33F12E1B91}" destId="{F9402B55-A3B0-4CA6-A2AD-0A8F7DF8A2EA}" srcOrd="0" destOrd="0" presId="urn:microsoft.com/office/officeart/2005/8/layout/default"/>
    <dgm:cxn modelId="{6CA5BD75-B915-4661-BD4A-03E61841F497}" type="presOf" srcId="{08E14584-C5F7-4582-8C63-1D4D1B22789A}" destId="{36C1FB55-8CD2-474D-B336-2087B8D558D8}" srcOrd="0" destOrd="0" presId="urn:microsoft.com/office/officeart/2005/8/layout/default"/>
    <dgm:cxn modelId="{CD2A4E83-CE19-4128-9DBA-4EC366C039EA}" type="presOf" srcId="{AD94C201-5D82-4510-9802-860D0A83AB7B}" destId="{B1091274-1C7D-4A28-A338-B087014552DA}" srcOrd="0" destOrd="0" presId="urn:microsoft.com/office/officeart/2005/8/layout/default"/>
    <dgm:cxn modelId="{DEC2BCBE-2022-4E5E-ACC6-2EB008E730D9}" type="presOf" srcId="{809FFD8D-0134-4674-B762-B4DB102B2DA5}" destId="{DE3AE730-87F9-4AE9-98E8-02A1DF23D00D}" srcOrd="0" destOrd="0" presId="urn:microsoft.com/office/officeart/2005/8/layout/default"/>
    <dgm:cxn modelId="{D5CD30E2-5EBE-4753-A3FE-8DE07E3F4157}" srcId="{809FFD8D-0134-4674-B762-B4DB102B2DA5}" destId="{08E14584-C5F7-4582-8C63-1D4D1B22789A}" srcOrd="0" destOrd="0" parTransId="{CBF77D1B-19FE-4806-84FD-04792C9CF82A}" sibTransId="{665D5B56-E514-47BE-BFAC-58B6F42D6CD4}"/>
    <dgm:cxn modelId="{EAD81B32-D0F8-4376-A88B-B4D12F864C09}" srcId="{809FFD8D-0134-4674-B762-B4DB102B2DA5}" destId="{F9B847A3-994C-436D-B54B-24421A1AB576}" srcOrd="1" destOrd="0" parTransId="{973CF534-CDE4-454B-BCF3-13D1145748AF}" sibTransId="{5A91CC0D-1464-4ED7-A0F2-561DB03106A1}"/>
    <dgm:cxn modelId="{5A762D42-7ED1-4AC4-872A-FEA2BBCAA34B}" type="presOf" srcId="{F9B847A3-994C-436D-B54B-24421A1AB576}" destId="{541635F3-A3CE-4494-9B79-A5FA4DA883EC}" srcOrd="0" destOrd="0" presId="urn:microsoft.com/office/officeart/2005/8/layout/default"/>
    <dgm:cxn modelId="{E14186A0-588D-4B20-A44B-EC133323ACC6}" srcId="{809FFD8D-0134-4674-B762-B4DB102B2DA5}" destId="{EF18FBB6-6496-4164-AB0C-337E2C8B0B4D}" srcOrd="4" destOrd="0" parTransId="{4E27E0FD-3CF8-4ECE-AAAC-85C906894950}" sibTransId="{A34B2CB0-AC4E-43AC-ACCA-977B188EE90C}"/>
    <dgm:cxn modelId="{1136AB50-3828-4FC4-8C88-7E400B21CD3B}" srcId="{809FFD8D-0134-4674-B762-B4DB102B2DA5}" destId="{AD94C201-5D82-4510-9802-860D0A83AB7B}" srcOrd="3" destOrd="0" parTransId="{FC39A37B-EA81-4A00-AF01-9722A0A68CD5}" sibTransId="{68A73057-9C89-4D4E-A42D-C2AF4D2DABD3}"/>
    <dgm:cxn modelId="{ADAA3195-1C07-4914-8B03-41903EC066C4}" type="presOf" srcId="{EF18FBB6-6496-4164-AB0C-337E2C8B0B4D}" destId="{32B3CCB2-E151-4F72-B6D1-BA6AC843944F}" srcOrd="0" destOrd="0" presId="urn:microsoft.com/office/officeart/2005/8/layout/default"/>
    <dgm:cxn modelId="{371638F4-7B3D-45A2-BF16-3EE9CADFD6FA}" srcId="{809FFD8D-0134-4674-B762-B4DB102B2DA5}" destId="{F6FF254A-7EFE-4C8F-88AD-0A33F12E1B91}" srcOrd="2" destOrd="0" parTransId="{BAE33C0E-5D40-4F2D-A2F4-372A6FBA8A3D}" sibTransId="{E6067FED-A25A-48BB-8623-1A0AEBEF1F2C}"/>
    <dgm:cxn modelId="{E1255D77-A694-4BF6-A640-2468D8317443}" type="presParOf" srcId="{DE3AE730-87F9-4AE9-98E8-02A1DF23D00D}" destId="{36C1FB55-8CD2-474D-B336-2087B8D558D8}" srcOrd="0" destOrd="0" presId="urn:microsoft.com/office/officeart/2005/8/layout/default"/>
    <dgm:cxn modelId="{7D22EA14-7095-4258-8CE5-5034A14B1998}" type="presParOf" srcId="{DE3AE730-87F9-4AE9-98E8-02A1DF23D00D}" destId="{CC30A52F-F5EF-41E7-9655-D4D2A7C7EA83}" srcOrd="1" destOrd="0" presId="urn:microsoft.com/office/officeart/2005/8/layout/default"/>
    <dgm:cxn modelId="{BF62504D-F10B-4487-ABFA-A31883A5070C}" type="presParOf" srcId="{DE3AE730-87F9-4AE9-98E8-02A1DF23D00D}" destId="{541635F3-A3CE-4494-9B79-A5FA4DA883EC}" srcOrd="2" destOrd="0" presId="urn:microsoft.com/office/officeart/2005/8/layout/default"/>
    <dgm:cxn modelId="{04E496DD-9620-4479-B51C-50F35072A546}" type="presParOf" srcId="{DE3AE730-87F9-4AE9-98E8-02A1DF23D00D}" destId="{4DEDE858-9FCA-4966-B929-AC6E2A30E73A}" srcOrd="3" destOrd="0" presId="urn:microsoft.com/office/officeart/2005/8/layout/default"/>
    <dgm:cxn modelId="{472FBE21-48E8-466D-B939-496D72A85409}" type="presParOf" srcId="{DE3AE730-87F9-4AE9-98E8-02A1DF23D00D}" destId="{F9402B55-A3B0-4CA6-A2AD-0A8F7DF8A2EA}" srcOrd="4" destOrd="0" presId="urn:microsoft.com/office/officeart/2005/8/layout/default"/>
    <dgm:cxn modelId="{BEA2BE9A-6636-44F3-818A-26ED935BBDE3}" type="presParOf" srcId="{DE3AE730-87F9-4AE9-98E8-02A1DF23D00D}" destId="{0851194D-C973-42FC-B770-94CD9F93366B}" srcOrd="5" destOrd="0" presId="urn:microsoft.com/office/officeart/2005/8/layout/default"/>
    <dgm:cxn modelId="{43E724AB-01CB-4A28-B87C-8E3A13CB6E89}" type="presParOf" srcId="{DE3AE730-87F9-4AE9-98E8-02A1DF23D00D}" destId="{B1091274-1C7D-4A28-A338-B087014552DA}" srcOrd="6" destOrd="0" presId="urn:microsoft.com/office/officeart/2005/8/layout/default"/>
    <dgm:cxn modelId="{B344268C-1FB6-4955-93C8-989D3A0FC110}" type="presParOf" srcId="{DE3AE730-87F9-4AE9-98E8-02A1DF23D00D}" destId="{8087E09E-81A3-4B90-84C1-C387870FC312}" srcOrd="7" destOrd="0" presId="urn:microsoft.com/office/officeart/2005/8/layout/default"/>
    <dgm:cxn modelId="{05FEFDF7-A33D-4E2D-A15E-A53B84B1707F}" type="presParOf" srcId="{DE3AE730-87F9-4AE9-98E8-02A1DF23D00D}" destId="{32B3CCB2-E151-4F72-B6D1-BA6AC84394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55A03-1E90-4B54-8475-41A8DA5646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ABCA-1512-4810-B8EC-932121B55402}">
      <dgm:prSet phldrT="[Text]"/>
      <dgm:spPr/>
      <dgm:t>
        <a:bodyPr/>
        <a:lstStyle/>
        <a:p>
          <a:r>
            <a:rPr lang="en-US" dirty="0" err="1" smtClean="0">
              <a:latin typeface="Calibri" pitchFamily="34" charset="0"/>
              <a:cs typeface="Calibri" pitchFamily="34" charset="0"/>
            </a:rPr>
            <a:t>Pemeriksaan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smtClean="0">
              <a:latin typeface="Calibri" pitchFamily="34" charset="0"/>
              <a:cs typeface="Calibri" pitchFamily="34" charset="0"/>
            </a:rPr>
            <a:t>Kimia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A9D55BC4-DF78-483A-A08C-8D555C3F9BA1}" type="parTrans" cxnId="{CB4A7DFE-E588-49FB-BBF9-0CEDDF6CF94A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FC61351-BA58-40B0-BAE6-A794DB4E5287}" type="sibTrans" cxnId="{CB4A7DFE-E588-49FB-BBF9-0CEDDF6CF94A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E0D6C66-D43C-4FE9-9F55-204196A458B4}">
      <dgm:prSet phldrT="[Text]"/>
      <dgm:spPr/>
      <dgm:t>
        <a:bodyPr/>
        <a:lstStyle/>
        <a:p>
          <a:r>
            <a:rPr lang="en-US" dirty="0" err="1" smtClean="0">
              <a:latin typeface="Calibri" pitchFamily="34" charset="0"/>
              <a:cs typeface="Calibri" pitchFamily="34" charset="0"/>
            </a:rPr>
            <a:t>Pemeriksaan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Mikroskopis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1F37412-0F47-434F-B98B-35F2FAFDFE33}" type="parTrans" cxnId="{CDFFF5A8-66D5-4642-A062-1BCD90EA93D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0A8877A-E42A-402F-A6A5-21085B0F9848}" type="sibTrans" cxnId="{CDFFF5A8-66D5-4642-A062-1BCD90EA93D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BF317684-5D40-4127-8D38-71E9C06AF8A6}">
      <dgm:prSet phldrT="[Text]"/>
      <dgm:spPr/>
      <dgm:t>
        <a:bodyPr/>
        <a:lstStyle/>
        <a:p>
          <a:r>
            <a:rPr lang="en-US" dirty="0" err="1" smtClean="0">
              <a:latin typeface="Calibri" pitchFamily="34" charset="0"/>
              <a:cs typeface="Calibri" pitchFamily="34" charset="0"/>
            </a:rPr>
            <a:t>Uji</a:t>
          </a:r>
          <a:r>
            <a:rPr lang="en-US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Akurasi</a:t>
          </a:r>
          <a:r>
            <a:rPr lang="en-US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presisi</a:t>
          </a:r>
          <a:r>
            <a:rPr lang="en-US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dirty="0" err="1" smtClean="0">
              <a:latin typeface="Calibri" pitchFamily="34" charset="0"/>
              <a:cs typeface="Calibri" pitchFamily="34" charset="0"/>
            </a:rPr>
            <a:t>grafik</a:t>
          </a:r>
          <a:r>
            <a:rPr lang="en-US" dirty="0" smtClean="0">
              <a:latin typeface="Calibri" pitchFamily="34" charset="0"/>
              <a:cs typeface="Calibri" pitchFamily="34" charset="0"/>
            </a:rPr>
            <a:t> Levey-Jennings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A4C198EB-3B3F-469E-B44C-EE72622035F5}" type="parTrans" cxnId="{92E4DA63-3A87-447A-9938-A271C185F644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EB27A794-AD2A-4A2C-9551-E442D234AB66}" type="sibTrans" cxnId="{92E4DA63-3A87-447A-9938-A271C185F644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B80754ED-C762-42CA-836C-5565AF89FB09}" type="pres">
      <dgm:prSet presAssocID="{54955A03-1E90-4B54-8475-41A8DA564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761418-D92C-4CE9-8088-517A509BF9A6}" type="pres">
      <dgm:prSet presAssocID="{5AFCABCA-1512-4810-B8EC-932121B55402}" presName="parentLin" presStyleCnt="0"/>
      <dgm:spPr/>
    </dgm:pt>
    <dgm:pt modelId="{CDA01B1B-FAF5-4044-9C8A-60B71CA538BE}" type="pres">
      <dgm:prSet presAssocID="{5AFCABCA-1512-4810-B8EC-932121B55402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D541B932-DC26-48E0-B2C3-8816678C5FF9}" type="pres">
      <dgm:prSet presAssocID="{5AFCABCA-1512-4810-B8EC-932121B554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E51B9E-07BB-4193-9CA5-6BC766AB8DD7}" type="pres">
      <dgm:prSet presAssocID="{5AFCABCA-1512-4810-B8EC-932121B55402}" presName="negativeSpace" presStyleCnt="0"/>
      <dgm:spPr/>
    </dgm:pt>
    <dgm:pt modelId="{6FC33F25-9119-4696-89A8-EFE5792819A2}" type="pres">
      <dgm:prSet presAssocID="{5AFCABCA-1512-4810-B8EC-932121B55402}" presName="childText" presStyleLbl="conFgAcc1" presStyleIdx="0" presStyleCnt="3">
        <dgm:presLayoutVars>
          <dgm:bulletEnabled val="1"/>
        </dgm:presLayoutVars>
      </dgm:prSet>
      <dgm:spPr/>
    </dgm:pt>
    <dgm:pt modelId="{93493D12-7DAA-4C79-B727-52DCA6109285}" type="pres">
      <dgm:prSet presAssocID="{7FC61351-BA58-40B0-BAE6-A794DB4E5287}" presName="spaceBetweenRectangles" presStyleCnt="0"/>
      <dgm:spPr/>
    </dgm:pt>
    <dgm:pt modelId="{84898C07-A108-4E63-959A-6BCEF5274B39}" type="pres">
      <dgm:prSet presAssocID="{0E0D6C66-D43C-4FE9-9F55-204196A458B4}" presName="parentLin" presStyleCnt="0"/>
      <dgm:spPr/>
    </dgm:pt>
    <dgm:pt modelId="{7B7F70D9-1007-44BC-89F2-D502EF7DD9DC}" type="pres">
      <dgm:prSet presAssocID="{0E0D6C66-D43C-4FE9-9F55-204196A458B4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66B27B89-DBFE-4928-9A64-A03E4A628866}" type="pres">
      <dgm:prSet presAssocID="{0E0D6C66-D43C-4FE9-9F55-204196A458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2CF35-C231-47AA-8BC9-0B9D73B3C622}" type="pres">
      <dgm:prSet presAssocID="{0E0D6C66-D43C-4FE9-9F55-204196A458B4}" presName="negativeSpace" presStyleCnt="0"/>
      <dgm:spPr/>
    </dgm:pt>
    <dgm:pt modelId="{29311BE6-8A7E-4523-802A-352244BCEC36}" type="pres">
      <dgm:prSet presAssocID="{0E0D6C66-D43C-4FE9-9F55-204196A458B4}" presName="childText" presStyleLbl="conFgAcc1" presStyleIdx="1" presStyleCnt="3">
        <dgm:presLayoutVars>
          <dgm:bulletEnabled val="1"/>
        </dgm:presLayoutVars>
      </dgm:prSet>
      <dgm:spPr/>
    </dgm:pt>
    <dgm:pt modelId="{F2B0BC2D-B0E0-4080-AB97-43676BD1F3CA}" type="pres">
      <dgm:prSet presAssocID="{70A8877A-E42A-402F-A6A5-21085B0F9848}" presName="spaceBetweenRectangles" presStyleCnt="0"/>
      <dgm:spPr/>
    </dgm:pt>
    <dgm:pt modelId="{2F284581-0D6E-4059-983C-ABA41DE099F7}" type="pres">
      <dgm:prSet presAssocID="{BF317684-5D40-4127-8D38-71E9C06AF8A6}" presName="parentLin" presStyleCnt="0"/>
      <dgm:spPr/>
    </dgm:pt>
    <dgm:pt modelId="{E5948E2B-4791-465E-B33B-AD77A04F1E2E}" type="pres">
      <dgm:prSet presAssocID="{BF317684-5D40-4127-8D38-71E9C06AF8A6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72384772-D9AB-4C2A-8F63-A19F728CCC8C}" type="pres">
      <dgm:prSet presAssocID="{BF317684-5D40-4127-8D38-71E9C06AF8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D07098-AB1B-4FE8-AE92-91F14FDDD999}" type="pres">
      <dgm:prSet presAssocID="{BF317684-5D40-4127-8D38-71E9C06AF8A6}" presName="negativeSpace" presStyleCnt="0"/>
      <dgm:spPr/>
    </dgm:pt>
    <dgm:pt modelId="{9872B17B-2B8E-4DA4-B87F-3FCA7D338B4C}" type="pres">
      <dgm:prSet presAssocID="{BF317684-5D40-4127-8D38-71E9C06AF8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FCD4E6-DC0A-493C-AC76-1FEFDEB96A93}" type="presOf" srcId="{BF317684-5D40-4127-8D38-71E9C06AF8A6}" destId="{72384772-D9AB-4C2A-8F63-A19F728CCC8C}" srcOrd="1" destOrd="0" presId="urn:microsoft.com/office/officeart/2005/8/layout/list1"/>
    <dgm:cxn modelId="{CDFFF5A8-66D5-4642-A062-1BCD90EA93D5}" srcId="{54955A03-1E90-4B54-8475-41A8DA564613}" destId="{0E0D6C66-D43C-4FE9-9F55-204196A458B4}" srcOrd="1" destOrd="0" parTransId="{51F37412-0F47-434F-B98B-35F2FAFDFE33}" sibTransId="{70A8877A-E42A-402F-A6A5-21085B0F9848}"/>
    <dgm:cxn modelId="{D514B7BE-2575-4DF7-8EEC-310ADC659F68}" type="presOf" srcId="{5AFCABCA-1512-4810-B8EC-932121B55402}" destId="{D541B932-DC26-48E0-B2C3-8816678C5FF9}" srcOrd="1" destOrd="0" presId="urn:microsoft.com/office/officeart/2005/8/layout/list1"/>
    <dgm:cxn modelId="{CB4A7DFE-E588-49FB-BBF9-0CEDDF6CF94A}" srcId="{54955A03-1E90-4B54-8475-41A8DA564613}" destId="{5AFCABCA-1512-4810-B8EC-932121B55402}" srcOrd="0" destOrd="0" parTransId="{A9D55BC4-DF78-483A-A08C-8D555C3F9BA1}" sibTransId="{7FC61351-BA58-40B0-BAE6-A794DB4E5287}"/>
    <dgm:cxn modelId="{92E4DA63-3A87-447A-9938-A271C185F644}" srcId="{54955A03-1E90-4B54-8475-41A8DA564613}" destId="{BF317684-5D40-4127-8D38-71E9C06AF8A6}" srcOrd="2" destOrd="0" parTransId="{A4C198EB-3B3F-469E-B44C-EE72622035F5}" sibTransId="{EB27A794-AD2A-4A2C-9551-E442D234AB66}"/>
    <dgm:cxn modelId="{852A40B3-5E26-4ECB-8C67-93345FC25DDD}" type="presOf" srcId="{0E0D6C66-D43C-4FE9-9F55-204196A458B4}" destId="{7B7F70D9-1007-44BC-89F2-D502EF7DD9DC}" srcOrd="0" destOrd="0" presId="urn:microsoft.com/office/officeart/2005/8/layout/list1"/>
    <dgm:cxn modelId="{1028D574-BD08-4E98-A8D7-EACA31134972}" type="presOf" srcId="{0E0D6C66-D43C-4FE9-9F55-204196A458B4}" destId="{66B27B89-DBFE-4928-9A64-A03E4A628866}" srcOrd="1" destOrd="0" presId="urn:microsoft.com/office/officeart/2005/8/layout/list1"/>
    <dgm:cxn modelId="{E5F1D199-D4B2-4DFD-BC86-D0A663CD070D}" type="presOf" srcId="{5AFCABCA-1512-4810-B8EC-932121B55402}" destId="{CDA01B1B-FAF5-4044-9C8A-60B71CA538BE}" srcOrd="0" destOrd="0" presId="urn:microsoft.com/office/officeart/2005/8/layout/list1"/>
    <dgm:cxn modelId="{D69A000B-85EF-45BA-AB48-94CF7D8723EC}" type="presOf" srcId="{54955A03-1E90-4B54-8475-41A8DA564613}" destId="{B80754ED-C762-42CA-836C-5565AF89FB09}" srcOrd="0" destOrd="0" presId="urn:microsoft.com/office/officeart/2005/8/layout/list1"/>
    <dgm:cxn modelId="{693E3A62-9A64-4F16-B5EF-0558B6526DA5}" type="presOf" srcId="{BF317684-5D40-4127-8D38-71E9C06AF8A6}" destId="{E5948E2B-4791-465E-B33B-AD77A04F1E2E}" srcOrd="0" destOrd="0" presId="urn:microsoft.com/office/officeart/2005/8/layout/list1"/>
    <dgm:cxn modelId="{A68ACF20-2DD2-4BE2-B5FF-833AB7764555}" type="presParOf" srcId="{B80754ED-C762-42CA-836C-5565AF89FB09}" destId="{71761418-D92C-4CE9-8088-517A509BF9A6}" srcOrd="0" destOrd="0" presId="urn:microsoft.com/office/officeart/2005/8/layout/list1"/>
    <dgm:cxn modelId="{2C9936CC-3D94-4244-8E95-C8FD3EC29287}" type="presParOf" srcId="{71761418-D92C-4CE9-8088-517A509BF9A6}" destId="{CDA01B1B-FAF5-4044-9C8A-60B71CA538BE}" srcOrd="0" destOrd="0" presId="urn:microsoft.com/office/officeart/2005/8/layout/list1"/>
    <dgm:cxn modelId="{921876F7-5AB6-4CED-9FD1-DC9C8E2C52A2}" type="presParOf" srcId="{71761418-D92C-4CE9-8088-517A509BF9A6}" destId="{D541B932-DC26-48E0-B2C3-8816678C5FF9}" srcOrd="1" destOrd="0" presId="urn:microsoft.com/office/officeart/2005/8/layout/list1"/>
    <dgm:cxn modelId="{20405644-BCF7-4B0F-B7C5-B276112BA242}" type="presParOf" srcId="{B80754ED-C762-42CA-836C-5565AF89FB09}" destId="{36E51B9E-07BB-4193-9CA5-6BC766AB8DD7}" srcOrd="1" destOrd="0" presId="urn:microsoft.com/office/officeart/2005/8/layout/list1"/>
    <dgm:cxn modelId="{2FFED789-8701-4651-9DC7-5DDDDD725E4A}" type="presParOf" srcId="{B80754ED-C762-42CA-836C-5565AF89FB09}" destId="{6FC33F25-9119-4696-89A8-EFE5792819A2}" srcOrd="2" destOrd="0" presId="urn:microsoft.com/office/officeart/2005/8/layout/list1"/>
    <dgm:cxn modelId="{E37E4B95-139C-43F0-98DB-621D7F7D3890}" type="presParOf" srcId="{B80754ED-C762-42CA-836C-5565AF89FB09}" destId="{93493D12-7DAA-4C79-B727-52DCA6109285}" srcOrd="3" destOrd="0" presId="urn:microsoft.com/office/officeart/2005/8/layout/list1"/>
    <dgm:cxn modelId="{143C4BAE-B3B5-4AFB-B0CE-B19E37BDF895}" type="presParOf" srcId="{B80754ED-C762-42CA-836C-5565AF89FB09}" destId="{84898C07-A108-4E63-959A-6BCEF5274B39}" srcOrd="4" destOrd="0" presId="urn:microsoft.com/office/officeart/2005/8/layout/list1"/>
    <dgm:cxn modelId="{E7E905AF-2E0B-4426-A43F-98AB8A8791D6}" type="presParOf" srcId="{84898C07-A108-4E63-959A-6BCEF5274B39}" destId="{7B7F70D9-1007-44BC-89F2-D502EF7DD9DC}" srcOrd="0" destOrd="0" presId="urn:microsoft.com/office/officeart/2005/8/layout/list1"/>
    <dgm:cxn modelId="{86FF9971-7DA1-4FCC-B292-01B41D1B2FCF}" type="presParOf" srcId="{84898C07-A108-4E63-959A-6BCEF5274B39}" destId="{66B27B89-DBFE-4928-9A64-A03E4A628866}" srcOrd="1" destOrd="0" presId="urn:microsoft.com/office/officeart/2005/8/layout/list1"/>
    <dgm:cxn modelId="{3093209A-2A43-4409-A42C-280771C05C76}" type="presParOf" srcId="{B80754ED-C762-42CA-836C-5565AF89FB09}" destId="{63F2CF35-C231-47AA-8BC9-0B9D73B3C622}" srcOrd="5" destOrd="0" presId="urn:microsoft.com/office/officeart/2005/8/layout/list1"/>
    <dgm:cxn modelId="{0ADB4294-1B8D-4DB6-9EEF-5B093C017200}" type="presParOf" srcId="{B80754ED-C762-42CA-836C-5565AF89FB09}" destId="{29311BE6-8A7E-4523-802A-352244BCEC36}" srcOrd="6" destOrd="0" presId="urn:microsoft.com/office/officeart/2005/8/layout/list1"/>
    <dgm:cxn modelId="{BAB09028-C0C9-4023-9865-A681F7DF9A97}" type="presParOf" srcId="{B80754ED-C762-42CA-836C-5565AF89FB09}" destId="{F2B0BC2D-B0E0-4080-AB97-43676BD1F3CA}" srcOrd="7" destOrd="0" presId="urn:microsoft.com/office/officeart/2005/8/layout/list1"/>
    <dgm:cxn modelId="{4C7D62BD-5FE9-4914-A0B0-F4E886E48928}" type="presParOf" srcId="{B80754ED-C762-42CA-836C-5565AF89FB09}" destId="{2F284581-0D6E-4059-983C-ABA41DE099F7}" srcOrd="8" destOrd="0" presId="urn:microsoft.com/office/officeart/2005/8/layout/list1"/>
    <dgm:cxn modelId="{361A27CD-4EBA-4C5B-96CE-829F97F5287F}" type="presParOf" srcId="{2F284581-0D6E-4059-983C-ABA41DE099F7}" destId="{E5948E2B-4791-465E-B33B-AD77A04F1E2E}" srcOrd="0" destOrd="0" presId="urn:microsoft.com/office/officeart/2005/8/layout/list1"/>
    <dgm:cxn modelId="{5DAE6A0B-75ED-4739-9B38-389E17010228}" type="presParOf" srcId="{2F284581-0D6E-4059-983C-ABA41DE099F7}" destId="{72384772-D9AB-4C2A-8F63-A19F728CCC8C}" srcOrd="1" destOrd="0" presId="urn:microsoft.com/office/officeart/2005/8/layout/list1"/>
    <dgm:cxn modelId="{645DB536-9D32-4B73-9387-3BB4D589B1DF}" type="presParOf" srcId="{B80754ED-C762-42CA-836C-5565AF89FB09}" destId="{9FD07098-AB1B-4FE8-AE92-91F14FDDD999}" srcOrd="9" destOrd="0" presId="urn:microsoft.com/office/officeart/2005/8/layout/list1"/>
    <dgm:cxn modelId="{63EE531C-FAB2-4194-A87C-52B483779D45}" type="presParOf" srcId="{B80754ED-C762-42CA-836C-5565AF89FB09}" destId="{9872B17B-2B8E-4DA4-B87F-3FCA7D338B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1FB55-8CD2-474D-B336-2087B8D558D8}">
      <dsp:nvSpPr>
        <dsp:cNvPr id="0" name=""/>
        <dsp:cNvSpPr/>
      </dsp:nvSpPr>
      <dsp:spPr>
        <a:xfrm>
          <a:off x="0" y="161641"/>
          <a:ext cx="2513919" cy="1508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Bahnschrift SemiLight" pitchFamily="34" charset="0"/>
            </a:rPr>
            <a:t>Kimia </a:t>
          </a:r>
          <a:r>
            <a:rPr lang="en-US" sz="2900" kern="1200" dirty="0" err="1" smtClean="0">
              <a:latin typeface="Bahnschrift SemiLight" pitchFamily="34" charset="0"/>
            </a:rPr>
            <a:t>analizer</a:t>
          </a:r>
          <a:r>
            <a:rPr lang="en-US" sz="2900" kern="1200" dirty="0" smtClean="0">
              <a:latin typeface="Bahnschrift SemiLight" pitchFamily="34" charset="0"/>
            </a:rPr>
            <a:t> manual</a:t>
          </a:r>
          <a:endParaRPr lang="en-US" sz="2900" kern="1200" dirty="0">
            <a:latin typeface="Bahnschrift SemiLight" pitchFamily="34" charset="0"/>
          </a:endParaRPr>
        </a:p>
      </dsp:txBody>
      <dsp:txXfrm>
        <a:off x="0" y="161641"/>
        <a:ext cx="2513919" cy="1508351"/>
      </dsp:txXfrm>
    </dsp:sp>
    <dsp:sp modelId="{541635F3-A3CE-4494-9B79-A5FA4DA883EC}">
      <dsp:nvSpPr>
        <dsp:cNvPr id="0" name=""/>
        <dsp:cNvSpPr/>
      </dsp:nvSpPr>
      <dsp:spPr>
        <a:xfrm>
          <a:off x="2765311" y="161641"/>
          <a:ext cx="2513919" cy="1508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Bahnschrift SemiLight" pitchFamily="34" charset="0"/>
            </a:rPr>
            <a:t>Kimia </a:t>
          </a:r>
          <a:r>
            <a:rPr lang="en-US" sz="2900" kern="1200" dirty="0" err="1" smtClean="0">
              <a:latin typeface="Bahnschrift SemiLight" pitchFamily="34" charset="0"/>
            </a:rPr>
            <a:t>analizer</a:t>
          </a:r>
          <a:r>
            <a:rPr lang="en-US" sz="2900" kern="1200" dirty="0" smtClean="0">
              <a:latin typeface="Bahnschrift SemiLight" pitchFamily="34" charset="0"/>
            </a:rPr>
            <a:t> semi </a:t>
          </a:r>
          <a:r>
            <a:rPr lang="en-US" sz="2900" kern="1200" dirty="0" err="1" smtClean="0">
              <a:latin typeface="Bahnschrift SemiLight" pitchFamily="34" charset="0"/>
            </a:rPr>
            <a:t>otomatis</a:t>
          </a:r>
          <a:endParaRPr lang="en-US" sz="2900" kern="1200" dirty="0">
            <a:latin typeface="Bahnschrift SemiLight" pitchFamily="34" charset="0"/>
          </a:endParaRPr>
        </a:p>
      </dsp:txBody>
      <dsp:txXfrm>
        <a:off x="2765311" y="161641"/>
        <a:ext cx="2513919" cy="1508351"/>
      </dsp:txXfrm>
    </dsp:sp>
    <dsp:sp modelId="{F9402B55-A3B0-4CA6-A2AD-0A8F7DF8A2EA}">
      <dsp:nvSpPr>
        <dsp:cNvPr id="0" name=""/>
        <dsp:cNvSpPr/>
      </dsp:nvSpPr>
      <dsp:spPr>
        <a:xfrm>
          <a:off x="5530623" y="161641"/>
          <a:ext cx="2513919" cy="1508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Bahnschrift SemiLight" pitchFamily="34" charset="0"/>
            </a:rPr>
            <a:t>Kimia </a:t>
          </a:r>
          <a:r>
            <a:rPr lang="en-US" sz="2900" kern="1200" dirty="0" err="1" smtClean="0">
              <a:latin typeface="Bahnschrift SemiLight" pitchFamily="34" charset="0"/>
            </a:rPr>
            <a:t>analizer</a:t>
          </a:r>
          <a:r>
            <a:rPr lang="en-US" sz="2900" kern="1200" dirty="0" smtClean="0">
              <a:latin typeface="Bahnschrift SemiLight" pitchFamily="34" charset="0"/>
            </a:rPr>
            <a:t> </a:t>
          </a:r>
          <a:r>
            <a:rPr lang="en-US" sz="2900" kern="1200" dirty="0" smtClean="0">
              <a:latin typeface="Bahnschrift SemiLight" pitchFamily="34" charset="0"/>
            </a:rPr>
            <a:t>full </a:t>
          </a:r>
          <a:r>
            <a:rPr lang="en-US" sz="2900" kern="1200" dirty="0" err="1" smtClean="0">
              <a:latin typeface="Bahnschrift SemiLight" pitchFamily="34" charset="0"/>
            </a:rPr>
            <a:t>otomatis</a:t>
          </a:r>
          <a:endParaRPr lang="en-US" sz="2900" kern="1200" dirty="0">
            <a:latin typeface="Bahnschrift SemiLight" pitchFamily="34" charset="0"/>
          </a:endParaRPr>
        </a:p>
      </dsp:txBody>
      <dsp:txXfrm>
        <a:off x="5530623" y="161641"/>
        <a:ext cx="2513919" cy="1508351"/>
      </dsp:txXfrm>
    </dsp:sp>
    <dsp:sp modelId="{B1091274-1C7D-4A28-A338-B087014552DA}">
      <dsp:nvSpPr>
        <dsp:cNvPr id="0" name=""/>
        <dsp:cNvSpPr/>
      </dsp:nvSpPr>
      <dsp:spPr>
        <a:xfrm>
          <a:off x="1382655" y="1921384"/>
          <a:ext cx="2513919" cy="1508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Bahnschrift SemiLight" pitchFamily="34" charset="0"/>
            </a:rPr>
            <a:t>Rapid </a:t>
          </a:r>
          <a:r>
            <a:rPr lang="en-US" sz="2900" kern="1200" dirty="0" smtClean="0">
              <a:latin typeface="Bahnschrift SemiLight" pitchFamily="34" charset="0"/>
            </a:rPr>
            <a:t>Test/POCT</a:t>
          </a:r>
          <a:endParaRPr lang="en-US" sz="2900" kern="1200" dirty="0">
            <a:latin typeface="Bahnschrift SemiLight" pitchFamily="34" charset="0"/>
          </a:endParaRPr>
        </a:p>
      </dsp:txBody>
      <dsp:txXfrm>
        <a:off x="1382655" y="1921384"/>
        <a:ext cx="2513919" cy="1508351"/>
      </dsp:txXfrm>
    </dsp:sp>
    <dsp:sp modelId="{32B3CCB2-E151-4F72-B6D1-BA6AC843944F}">
      <dsp:nvSpPr>
        <dsp:cNvPr id="0" name=""/>
        <dsp:cNvSpPr/>
      </dsp:nvSpPr>
      <dsp:spPr>
        <a:xfrm>
          <a:off x="4147967" y="1921384"/>
          <a:ext cx="2513919" cy="1508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Bahnschrift SemiLight" pitchFamily="34" charset="0"/>
            </a:rPr>
            <a:t>Penggunaan</a:t>
          </a:r>
          <a:r>
            <a:rPr lang="en-US" sz="2900" kern="1200" dirty="0" smtClean="0">
              <a:latin typeface="Bahnschrift SemiLight" pitchFamily="34" charset="0"/>
            </a:rPr>
            <a:t> </a:t>
          </a:r>
          <a:r>
            <a:rPr lang="en-US" sz="2900" kern="1200" dirty="0" err="1" smtClean="0">
              <a:latin typeface="Bahnschrift SemiLight" pitchFamily="34" charset="0"/>
            </a:rPr>
            <a:t>Alat</a:t>
          </a:r>
          <a:r>
            <a:rPr lang="en-US" sz="2900" kern="1200" dirty="0" smtClean="0">
              <a:latin typeface="Bahnschrift SemiLight" pitchFamily="34" charset="0"/>
            </a:rPr>
            <a:t> </a:t>
          </a:r>
          <a:endParaRPr lang="en-US" sz="2900" kern="1200" dirty="0">
            <a:latin typeface="Bahnschrift SemiLight" pitchFamily="34" charset="0"/>
          </a:endParaRPr>
        </a:p>
      </dsp:txBody>
      <dsp:txXfrm>
        <a:off x="4147967" y="1921384"/>
        <a:ext cx="2513919" cy="1508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33F25-9119-4696-89A8-EFE5792819A2}">
      <dsp:nvSpPr>
        <dsp:cNvPr id="0" name=""/>
        <dsp:cNvSpPr/>
      </dsp:nvSpPr>
      <dsp:spPr>
        <a:xfrm>
          <a:off x="0" y="562719"/>
          <a:ext cx="81503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1B932-DC26-48E0-B2C3-8816678C5FF9}">
      <dsp:nvSpPr>
        <dsp:cNvPr id="0" name=""/>
        <dsp:cNvSpPr/>
      </dsp:nvSpPr>
      <dsp:spPr>
        <a:xfrm>
          <a:off x="407517" y="208479"/>
          <a:ext cx="570524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45" tIns="0" rIns="21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  <a:cs typeface="Calibri" pitchFamily="34" charset="0"/>
            </a:rPr>
            <a:t>Pemeriksaan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Kimia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42102" y="243064"/>
        <a:ext cx="5636076" cy="639310"/>
      </dsp:txXfrm>
    </dsp:sp>
    <dsp:sp modelId="{29311BE6-8A7E-4523-802A-352244BCEC36}">
      <dsp:nvSpPr>
        <dsp:cNvPr id="0" name=""/>
        <dsp:cNvSpPr/>
      </dsp:nvSpPr>
      <dsp:spPr>
        <a:xfrm>
          <a:off x="0" y="1651359"/>
          <a:ext cx="81503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27B89-DBFE-4928-9A64-A03E4A628866}">
      <dsp:nvSpPr>
        <dsp:cNvPr id="0" name=""/>
        <dsp:cNvSpPr/>
      </dsp:nvSpPr>
      <dsp:spPr>
        <a:xfrm>
          <a:off x="407517" y="1297119"/>
          <a:ext cx="570524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45" tIns="0" rIns="21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  <a:cs typeface="Calibri" pitchFamily="34" charset="0"/>
            </a:rPr>
            <a:t>Pemeriksaan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  <a:cs typeface="Calibri" pitchFamily="34" charset="0"/>
            </a:rPr>
            <a:t>Mikroskopis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42102" y="1331704"/>
        <a:ext cx="5636076" cy="639310"/>
      </dsp:txXfrm>
    </dsp:sp>
    <dsp:sp modelId="{9872B17B-2B8E-4DA4-B87F-3FCA7D338B4C}">
      <dsp:nvSpPr>
        <dsp:cNvPr id="0" name=""/>
        <dsp:cNvSpPr/>
      </dsp:nvSpPr>
      <dsp:spPr>
        <a:xfrm>
          <a:off x="0" y="2739999"/>
          <a:ext cx="81503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84772-D9AB-4C2A-8F63-A19F728CCC8C}">
      <dsp:nvSpPr>
        <dsp:cNvPr id="0" name=""/>
        <dsp:cNvSpPr/>
      </dsp:nvSpPr>
      <dsp:spPr>
        <a:xfrm>
          <a:off x="407517" y="2385759"/>
          <a:ext cx="570524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45" tIns="0" rIns="21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libri" pitchFamily="34" charset="0"/>
              <a:cs typeface="Calibri" pitchFamily="34" charset="0"/>
            </a:rPr>
            <a:t>Uji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 smtClean="0">
              <a:latin typeface="Calibri" pitchFamily="34" charset="0"/>
              <a:cs typeface="Calibri" pitchFamily="34" charset="0"/>
            </a:rPr>
            <a:t>Akurasi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 smtClean="0">
              <a:latin typeface="Calibri" pitchFamily="34" charset="0"/>
              <a:cs typeface="Calibri" pitchFamily="34" charset="0"/>
            </a:rPr>
            <a:t>presisi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 smtClean="0">
              <a:latin typeface="Calibri" pitchFamily="34" charset="0"/>
              <a:cs typeface="Calibri" pitchFamily="34" charset="0"/>
            </a:rPr>
            <a:t>grafik</a:t>
          </a:r>
          <a:r>
            <a:rPr lang="en-US" sz="2400" kern="1200" dirty="0" smtClean="0">
              <a:latin typeface="Calibri" pitchFamily="34" charset="0"/>
              <a:cs typeface="Calibri" pitchFamily="34" charset="0"/>
            </a:rPr>
            <a:t> Levey-Jennings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42102" y="2420344"/>
        <a:ext cx="563607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9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07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304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9228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843368-283A-41F9-82E9-7970B9BDFF1D}" type="slidenum">
              <a:rPr lang="en-AU" altLang="en-US" sz="1200"/>
              <a:pPr eaLnBrk="1" hangingPunct="1"/>
              <a:t>13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53473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62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31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5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84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03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3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76590" y="6328313"/>
            <a:ext cx="195738" cy="22796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19050">
              <a:lnSpc>
                <a:spcPts val="1248"/>
              </a:lnSpc>
            </a:pPr>
            <a:fld id="{81D60167-4931-47E6-BA6A-407CBD079E47}" type="slidenum">
              <a:rPr lang="en-US" smtClean="0"/>
              <a:pPr marL="19050">
                <a:lnSpc>
                  <a:spcPts val="124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8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70B764-1A1F-48F5-A9E9-7E2BE926230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47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82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73" r:id="rId4"/>
    <p:sldLayoutId id="214748367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1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0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pic>
        <p:nvPicPr>
          <p:cNvPr id="9" name="Picture 8" descr="Cover.png"/>
          <p:cNvPicPr>
            <a:picLocks noChangeAspect="1"/>
          </p:cNvPicPr>
          <p:nvPr/>
        </p:nvPicPr>
        <p:blipFill>
          <a:blip r:embed="rId4" cstate="print"/>
          <a:srcRect t="63542"/>
          <a:stretch>
            <a:fillRect/>
          </a:stretch>
        </p:blipFill>
        <p:spPr>
          <a:xfrm>
            <a:off x="0" y="4339731"/>
            <a:ext cx="9141547" cy="250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17" y="4768331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OPERATIONAL PROCEDURE (SOP)</a:t>
            </a:r>
            <a:endParaRPr lang="en-US" sz="2400" b="1" i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KIMIA KLINIK</a:t>
            </a:r>
          </a:p>
          <a:p>
            <a:endParaRPr lang="en-US" sz="24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Titin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Aryani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S.Si</a:t>
            </a:r>
            <a:r>
              <a:rPr lang="en-US" sz="2200" b="1" dirty="0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200" b="1" dirty="0" err="1" smtClean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</a:t>
            </a:r>
            <a:endParaRPr lang="en-US" sz="2200" b="1" dirty="0" smtClean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d-ID" sz="28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over.png"/>
          <p:cNvPicPr>
            <a:picLocks noChangeAspect="1"/>
          </p:cNvPicPr>
          <p:nvPr/>
        </p:nvPicPr>
        <p:blipFill>
          <a:blip r:embed="rId4" cstate="print"/>
          <a:srcRect b="76042"/>
          <a:stretch>
            <a:fillRect/>
          </a:stretch>
        </p:blipFill>
        <p:spPr>
          <a:xfrm>
            <a:off x="1226" y="0"/>
            <a:ext cx="9141547" cy="1643050"/>
          </a:xfrm>
          <a:prstGeom prst="rect">
            <a:avLst/>
          </a:prstGeom>
        </p:spPr>
      </p:pic>
      <p:pic>
        <p:nvPicPr>
          <p:cNvPr id="14" name="Picture 13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6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36637" y="460673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b="1" dirty="0" err="1" smtClean="0"/>
              <a:t>Tahap</a:t>
            </a:r>
            <a:r>
              <a:rPr lang="en-AU" altLang="en-US" b="1" dirty="0" smtClean="0"/>
              <a:t> 1. </a:t>
            </a:r>
            <a:r>
              <a:rPr lang="en-AU" altLang="en-US" b="1" dirty="0" err="1" smtClean="0"/>
              <a:t>Persiapan</a:t>
            </a:r>
            <a:r>
              <a:rPr lang="en-AU" altLang="en-US" b="1" dirty="0" smtClean="0"/>
              <a:t> </a:t>
            </a:r>
            <a:r>
              <a:rPr lang="en-AU" altLang="en-US" b="1" dirty="0" err="1" smtClean="0"/>
              <a:t>pasien</a:t>
            </a:r>
            <a:endParaRPr lang="en-AU" altLang="en-US" b="1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971800"/>
          </a:xfrm>
        </p:spPr>
        <p:txBody>
          <a:bodyPr/>
          <a:lstStyle/>
          <a:p>
            <a:pPr eaLnBrk="1" hangingPunct="1"/>
            <a:r>
              <a:rPr lang="en-AU" altLang="en-US" dirty="0" err="1" smtClean="0"/>
              <a:t>Beberapa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pertanyaan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pasien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yg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sering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diajukan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dan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harus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dijawab</a:t>
            </a:r>
            <a:r>
              <a:rPr lang="en-AU" altLang="en-US" dirty="0" smtClean="0"/>
              <a:t>: </a:t>
            </a:r>
          </a:p>
          <a:p>
            <a:pPr lvl="3" eaLnBrk="1" hangingPunct="1"/>
            <a:r>
              <a:rPr lang="en-AU" altLang="en-US" dirty="0" err="1" smtClean="0"/>
              <a:t>puasa</a:t>
            </a:r>
            <a:r>
              <a:rPr lang="en-AU" altLang="en-US" dirty="0" smtClean="0"/>
              <a:t> ? </a:t>
            </a:r>
          </a:p>
          <a:p>
            <a:pPr lvl="3" eaLnBrk="1" hangingPunct="1"/>
            <a:r>
              <a:rPr lang="en-AU" altLang="en-US" dirty="0" err="1" smtClean="0"/>
              <a:t>Berapa</a:t>
            </a:r>
            <a:r>
              <a:rPr lang="en-AU" altLang="en-US" dirty="0" smtClean="0"/>
              <a:t> lama </a:t>
            </a:r>
            <a:r>
              <a:rPr lang="en-AU" altLang="en-US" dirty="0" err="1" smtClean="0"/>
              <a:t>puasa</a:t>
            </a:r>
            <a:r>
              <a:rPr lang="en-AU" altLang="en-US" dirty="0" smtClean="0"/>
              <a:t>? </a:t>
            </a:r>
          </a:p>
          <a:p>
            <a:pPr lvl="3" eaLnBrk="1" hangingPunct="1"/>
            <a:r>
              <a:rPr lang="en-AU" altLang="en-US" dirty="0" err="1" smtClean="0"/>
              <a:t>Makanan</a:t>
            </a:r>
            <a:r>
              <a:rPr lang="en-AU" altLang="en-US" dirty="0" smtClean="0"/>
              <a:t> </a:t>
            </a:r>
            <a:r>
              <a:rPr lang="en-AU" altLang="en-US" dirty="0" err="1" smtClean="0"/>
              <a:t>minuman</a:t>
            </a:r>
            <a:r>
              <a:rPr lang="en-AU" altLang="en-US" dirty="0" smtClean="0"/>
              <a:t> yang </a:t>
            </a:r>
            <a:r>
              <a:rPr lang="en-AU" altLang="en-US" dirty="0" err="1" smtClean="0"/>
              <a:t>dilarang</a:t>
            </a:r>
            <a:r>
              <a:rPr lang="en-AU" altLang="en-US" dirty="0" smtClean="0"/>
              <a:t>? </a:t>
            </a:r>
          </a:p>
          <a:p>
            <a:pPr lvl="3" eaLnBrk="1" hangingPunct="1"/>
            <a:r>
              <a:rPr lang="en-AU" altLang="en-US" dirty="0" err="1" smtClean="0"/>
              <a:t>Olah</a:t>
            </a:r>
            <a:r>
              <a:rPr lang="en-AU" altLang="en-US" dirty="0" smtClean="0"/>
              <a:t> raga, </a:t>
            </a:r>
            <a:r>
              <a:rPr lang="en-AU" altLang="en-US" dirty="0" err="1" smtClean="0"/>
              <a:t>merokok</a:t>
            </a:r>
            <a:r>
              <a:rPr lang="en-AU" altLang="en-US" dirty="0" smtClean="0"/>
              <a:t>, </a:t>
            </a:r>
            <a:r>
              <a:rPr lang="en-AU" altLang="en-US" dirty="0" err="1" smtClean="0"/>
              <a:t>obat-obatan</a:t>
            </a:r>
            <a:r>
              <a:rPr lang="en-AU" altLang="en-US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928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hangingPunct="1"/>
            <a:r>
              <a:rPr lang="en-AU" altLang="en-US" sz="3200" b="1" dirty="0" err="1" smtClean="0"/>
              <a:t>Persiapan</a:t>
            </a:r>
            <a:r>
              <a:rPr lang="en-AU" altLang="en-US" sz="3200" b="1" dirty="0" smtClean="0"/>
              <a:t> </a:t>
            </a:r>
            <a:r>
              <a:rPr lang="en-AU" altLang="en-US" sz="3200" b="1" dirty="0" err="1" smtClean="0"/>
              <a:t>pasien</a:t>
            </a:r>
            <a:r>
              <a:rPr lang="en-AU" altLang="en-US" sz="3200" b="1" dirty="0" smtClean="0"/>
              <a:t>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012"/>
            <a:ext cx="6858000" cy="4214813"/>
          </a:xfrm>
        </p:spPr>
        <p:txBody>
          <a:bodyPr>
            <a:normAutofit fontScale="70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Posisi</a:t>
            </a:r>
            <a:r>
              <a:rPr lang="en-AU" dirty="0" smtClean="0"/>
              <a:t> </a:t>
            </a:r>
            <a:r>
              <a:rPr lang="en-AU" dirty="0" err="1" smtClean="0"/>
              <a:t>tubuh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Tirah</a:t>
            </a:r>
            <a:r>
              <a:rPr lang="en-AU" dirty="0" smtClean="0"/>
              <a:t> baring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Kerja</a:t>
            </a:r>
            <a:r>
              <a:rPr lang="en-AU" dirty="0" smtClean="0"/>
              <a:t> </a:t>
            </a:r>
            <a:r>
              <a:rPr lang="en-AU" dirty="0" err="1" smtClean="0"/>
              <a:t>fisik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Latihan</a:t>
            </a:r>
            <a:r>
              <a:rPr lang="en-AU" dirty="0" smtClean="0"/>
              <a:t> </a:t>
            </a:r>
            <a:r>
              <a:rPr lang="en-AU" dirty="0" err="1" smtClean="0"/>
              <a:t>fisik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Variasi</a:t>
            </a:r>
            <a:r>
              <a:rPr lang="en-AU" dirty="0" smtClean="0"/>
              <a:t> (</a:t>
            </a:r>
            <a:r>
              <a:rPr lang="en-AU" dirty="0" err="1" smtClean="0"/>
              <a:t>irama</a:t>
            </a:r>
            <a:r>
              <a:rPr lang="en-AU" dirty="0" smtClean="0"/>
              <a:t>) </a:t>
            </a:r>
            <a:r>
              <a:rPr lang="en-AU" dirty="0" err="1" smtClean="0"/>
              <a:t>sirkadian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Makanan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minuman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Merokok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Alkohol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Obat-obatan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Siklus</a:t>
            </a:r>
            <a:r>
              <a:rPr lang="en-AU" dirty="0" smtClean="0"/>
              <a:t> </a:t>
            </a:r>
            <a:r>
              <a:rPr lang="en-AU" dirty="0" err="1" smtClean="0"/>
              <a:t>haid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Kehamilan</a:t>
            </a:r>
            <a:r>
              <a:rPr lang="en-AU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Usia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00063" y="928688"/>
            <a:ext cx="7643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AU" altLang="en-US" sz="2000" b="1" dirty="0"/>
              <a:t>FAKTOR BIOLOGIK DAN FISIOLOGIK  YANG DAPAT MEMPENGARUHI HASIL PEMERIKSAAN LABORATORIUM: </a:t>
            </a:r>
          </a:p>
        </p:txBody>
      </p:sp>
    </p:spTree>
    <p:extLst>
      <p:ext uri="{BB962C8B-B14F-4D97-AF65-F5344CB8AC3E}">
        <p14:creationId xmlns:p14="http://schemas.microsoft.com/office/powerpoint/2010/main" val="1323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66715"/>
            <a:ext cx="7467600" cy="582612"/>
          </a:xfrm>
        </p:spPr>
        <p:txBody>
          <a:bodyPr/>
          <a:lstStyle/>
          <a:p>
            <a:pPr eaLnBrk="1" hangingPunct="1"/>
            <a:r>
              <a:rPr lang="en-AU" altLang="en-US" sz="3200" b="1" dirty="0" err="1" smtClean="0"/>
              <a:t>Persiapan</a:t>
            </a:r>
            <a:r>
              <a:rPr lang="en-AU" altLang="en-US" sz="3200" b="1" dirty="0" smtClean="0"/>
              <a:t> </a:t>
            </a:r>
            <a:r>
              <a:rPr lang="en-AU" altLang="en-US" sz="3200" b="1" dirty="0" err="1" smtClean="0"/>
              <a:t>pasien</a:t>
            </a:r>
            <a:r>
              <a:rPr lang="en-AU" altLang="en-US" sz="3200" b="1" dirty="0" smtClean="0"/>
              <a:t>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467600" cy="4054475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Puasa</a:t>
            </a:r>
            <a:r>
              <a:rPr lang="en-AU" dirty="0" smtClean="0"/>
              <a:t>: 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pemeriksaan</a:t>
            </a:r>
            <a:r>
              <a:rPr lang="en-AU" dirty="0" smtClean="0"/>
              <a:t> </a:t>
            </a:r>
            <a:r>
              <a:rPr lang="en-AU" dirty="0" err="1" smtClean="0"/>
              <a:t>glukosa</a:t>
            </a:r>
            <a:r>
              <a:rPr lang="en-AU" dirty="0" smtClean="0"/>
              <a:t>, </a:t>
            </a:r>
            <a:r>
              <a:rPr lang="en-AU" dirty="0" err="1" smtClean="0"/>
              <a:t>pola</a:t>
            </a:r>
            <a:r>
              <a:rPr lang="en-AU" dirty="0" smtClean="0"/>
              <a:t> lipid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pemeriksaan</a:t>
            </a:r>
            <a:r>
              <a:rPr lang="en-AU" dirty="0" smtClean="0"/>
              <a:t> lain </a:t>
            </a:r>
            <a:r>
              <a:rPr lang="en-AU" dirty="0" err="1" smtClean="0"/>
              <a:t>yg</a:t>
            </a:r>
            <a:r>
              <a:rPr lang="en-AU" dirty="0" smtClean="0"/>
              <a:t> </a:t>
            </a:r>
            <a:r>
              <a:rPr lang="en-AU" dirty="0" err="1" smtClean="0"/>
              <a:t>dipengaruhi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kekeruhan</a:t>
            </a:r>
            <a:r>
              <a:rPr lang="en-AU" dirty="0" smtClean="0"/>
              <a:t>. 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/>
              <a:t>Umumnya</a:t>
            </a:r>
            <a:r>
              <a:rPr lang="en-AU" dirty="0" smtClean="0"/>
              <a:t> </a:t>
            </a:r>
            <a:r>
              <a:rPr lang="en-AU" dirty="0" err="1" smtClean="0"/>
              <a:t>puasa</a:t>
            </a:r>
            <a:r>
              <a:rPr lang="en-AU" dirty="0" smtClean="0"/>
              <a:t> 8-12 jam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Makanan</a:t>
            </a:r>
            <a:r>
              <a:rPr lang="en-AU" dirty="0" smtClean="0"/>
              <a:t> yang </a:t>
            </a:r>
            <a:r>
              <a:rPr lang="en-AU" dirty="0" err="1" smtClean="0"/>
              <a:t>dilarang</a:t>
            </a:r>
            <a:r>
              <a:rPr lang="en-AU" dirty="0" smtClean="0"/>
              <a:t>: 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/>
              <a:t>Puasa</a:t>
            </a:r>
            <a:r>
              <a:rPr lang="en-AU" dirty="0" smtClean="0"/>
              <a:t> </a:t>
            </a:r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err="1" smtClean="0">
                <a:sym typeface="Wingdings" pitchFamily="2" charset="2"/>
              </a:rPr>
              <a:t>tidak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makan</a:t>
            </a:r>
            <a:r>
              <a:rPr lang="en-AU" dirty="0" smtClean="0">
                <a:sym typeface="Wingdings" pitchFamily="2" charset="2"/>
              </a:rPr>
              <a:t>/</a:t>
            </a:r>
            <a:r>
              <a:rPr lang="en-AU" dirty="0" err="1" smtClean="0">
                <a:sym typeface="Wingdings" pitchFamily="2" charset="2"/>
              </a:rPr>
              <a:t>minum</a:t>
            </a:r>
            <a:r>
              <a:rPr lang="en-AU" dirty="0" smtClean="0">
                <a:sym typeface="Wingdings" pitchFamily="2" charset="2"/>
              </a:rPr>
              <a:t> yang </a:t>
            </a:r>
            <a:r>
              <a:rPr lang="en-AU" dirty="0" err="1" smtClean="0">
                <a:sym typeface="Wingdings" pitchFamily="2" charset="2"/>
              </a:rPr>
              <a:t>berkalori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atau</a:t>
            </a:r>
            <a:r>
              <a:rPr lang="en-AU" dirty="0" smtClean="0">
                <a:sym typeface="Wingdings" pitchFamily="2" charset="2"/>
              </a:rPr>
              <a:t> yang </a:t>
            </a:r>
            <a:r>
              <a:rPr lang="en-AU" dirty="0" err="1" smtClean="0">
                <a:sym typeface="Wingdings" pitchFamily="2" charset="2"/>
              </a:rPr>
              <a:t>mempengaruhi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metabolisme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tubuh</a:t>
            </a:r>
            <a:r>
              <a:rPr lang="en-AU" dirty="0" smtClean="0">
                <a:sym typeface="Wingdings" pitchFamily="2" charset="2"/>
              </a:rPr>
              <a:t>. 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smtClean="0">
                <a:sym typeface="Wingdings" pitchFamily="2" charset="2"/>
              </a:rPr>
              <a:t>Air </a:t>
            </a:r>
            <a:r>
              <a:rPr lang="en-AU" dirty="0" err="1" smtClean="0">
                <a:sym typeface="Wingdings" pitchFamily="2" charset="2"/>
              </a:rPr>
              <a:t>putih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diperbolehkan</a:t>
            </a:r>
            <a:r>
              <a:rPr lang="en-AU" dirty="0" smtClean="0">
                <a:sym typeface="Wingdings" pitchFamily="2" charset="2"/>
              </a:rPr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>
                <a:sym typeface="Wingdings" pitchFamily="2" charset="2"/>
              </a:rPr>
              <a:t>Olah</a:t>
            </a:r>
            <a:r>
              <a:rPr lang="en-AU" dirty="0" smtClean="0">
                <a:sym typeface="Wingdings" pitchFamily="2" charset="2"/>
              </a:rPr>
              <a:t> raga, </a:t>
            </a:r>
            <a:r>
              <a:rPr lang="en-AU" dirty="0" err="1" smtClean="0">
                <a:sym typeface="Wingdings" pitchFamily="2" charset="2"/>
              </a:rPr>
              <a:t>merokok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dan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obat-obatan</a:t>
            </a:r>
            <a:r>
              <a:rPr lang="en-AU" dirty="0" smtClean="0">
                <a:sym typeface="Wingdings" pitchFamily="2" charset="2"/>
              </a:rPr>
              <a:t>: 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>
                <a:sym typeface="Wingdings" pitchFamily="2" charset="2"/>
              </a:rPr>
              <a:t>Disarankan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untuk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tidak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melakukan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olahraga</a:t>
            </a:r>
            <a:r>
              <a:rPr lang="en-AU" dirty="0" smtClean="0">
                <a:sym typeface="Wingdings" pitchFamily="2" charset="2"/>
              </a:rPr>
              <a:t>/</a:t>
            </a:r>
            <a:r>
              <a:rPr lang="en-AU" dirty="0" err="1" smtClean="0">
                <a:sym typeface="Wingdings" pitchFamily="2" charset="2"/>
              </a:rPr>
              <a:t>kerja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jasmani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berat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dan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tidakk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merokok</a:t>
            </a:r>
            <a:endParaRPr lang="en-AU" dirty="0" smtClean="0">
              <a:sym typeface="Wingdings" pitchFamily="2" charset="2"/>
            </a:endParaRP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>
                <a:sym typeface="Wingdings" pitchFamily="2" charset="2"/>
              </a:rPr>
              <a:t>Obat</a:t>
            </a:r>
            <a:r>
              <a:rPr lang="en-AU" dirty="0" smtClean="0">
                <a:sym typeface="Wingdings" pitchFamily="2" charset="2"/>
              </a:rPr>
              <a:t>: </a:t>
            </a:r>
            <a:r>
              <a:rPr lang="en-AU" dirty="0" err="1" smtClean="0">
                <a:sym typeface="Wingdings" pitchFamily="2" charset="2"/>
              </a:rPr>
              <a:t>tidak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mutlak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dihentikan</a:t>
            </a:r>
            <a:r>
              <a:rPr lang="en-AU" dirty="0" smtClean="0">
                <a:sym typeface="Wingdings" pitchFamily="2" charset="2"/>
              </a:rPr>
              <a:t>  </a:t>
            </a:r>
            <a:r>
              <a:rPr lang="en-AU" dirty="0" err="1" smtClean="0">
                <a:sym typeface="Wingdings" pitchFamily="2" charset="2"/>
              </a:rPr>
              <a:t>dicatat</a:t>
            </a:r>
            <a:endParaRPr lang="en-AU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54347" y="1116470"/>
            <a:ext cx="8867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200" b="1" dirty="0" err="1" smtClean="0"/>
              <a:t>Pembakuan</a:t>
            </a:r>
            <a:r>
              <a:rPr lang="en-AU" altLang="en-US" sz="2200" b="1" dirty="0" smtClean="0"/>
              <a:t>/</a:t>
            </a:r>
            <a:r>
              <a:rPr lang="en-AU" altLang="en-US" sz="2200" b="1" dirty="0" err="1" smtClean="0"/>
              <a:t>standarisasi</a:t>
            </a:r>
            <a:r>
              <a:rPr lang="en-AU" altLang="en-US" sz="2200" b="1" dirty="0" smtClean="0"/>
              <a:t> </a:t>
            </a:r>
            <a:r>
              <a:rPr lang="en-AU" altLang="en-US" sz="2200" b="1" dirty="0" err="1" smtClean="0"/>
              <a:t>prosedur</a:t>
            </a:r>
            <a:r>
              <a:rPr lang="en-AU" altLang="en-US" sz="2200" b="1" dirty="0" smtClean="0"/>
              <a:t> </a:t>
            </a:r>
            <a:r>
              <a:rPr lang="en-AU" altLang="en-US" sz="2200" b="1" dirty="0" err="1" smtClean="0"/>
              <a:t>pada</a:t>
            </a:r>
            <a:r>
              <a:rPr lang="en-AU" altLang="en-US" sz="2200" b="1" dirty="0" smtClean="0"/>
              <a:t> </a:t>
            </a:r>
            <a:r>
              <a:rPr lang="en-AU" altLang="en-US" sz="2200" b="1" dirty="0" err="1" smtClean="0"/>
              <a:t>tahap</a:t>
            </a:r>
            <a:r>
              <a:rPr lang="en-AU" altLang="en-US" sz="2200" b="1" dirty="0" smtClean="0"/>
              <a:t> </a:t>
            </a:r>
            <a:r>
              <a:rPr lang="en-AU" altLang="en-US" sz="2200" b="1" dirty="0" err="1" smtClean="0"/>
              <a:t>persiapan</a:t>
            </a:r>
            <a:r>
              <a:rPr lang="en-AU" altLang="en-US" sz="2200" b="1" dirty="0" smtClean="0"/>
              <a:t> </a:t>
            </a:r>
            <a:r>
              <a:rPr lang="en-AU" altLang="en-US" sz="2200" b="1" dirty="0" err="1" smtClean="0"/>
              <a:t>pasien</a:t>
            </a:r>
            <a:r>
              <a:rPr lang="en-AU" altLang="en-US" sz="2200" b="1" dirty="0" smtClean="0"/>
              <a:t>: </a:t>
            </a:r>
            <a:endParaRPr lang="en-AU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810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b="1" dirty="0" smtClean="0"/>
              <a:t>TAHAP PENGAMBILAN SAMPEL DARAH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01050" cy="5500687"/>
          </a:xfrm>
        </p:spPr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Tempat</a:t>
            </a:r>
            <a:r>
              <a:rPr lang="en-AU" dirty="0" smtClean="0"/>
              <a:t> </a:t>
            </a:r>
            <a:r>
              <a:rPr lang="en-AU" dirty="0" err="1" smtClean="0"/>
              <a:t>Pungsi</a:t>
            </a:r>
            <a:r>
              <a:rPr lang="en-AU" dirty="0" smtClean="0"/>
              <a:t>: 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/>
              <a:t>Dewasa</a:t>
            </a:r>
            <a:r>
              <a:rPr lang="en-AU" dirty="0" smtClean="0"/>
              <a:t>: vena </a:t>
            </a:r>
            <a:r>
              <a:rPr lang="en-AU" dirty="0" err="1" smtClean="0"/>
              <a:t>lipatan</a:t>
            </a:r>
            <a:r>
              <a:rPr lang="en-AU" dirty="0" smtClean="0"/>
              <a:t> </a:t>
            </a:r>
            <a:r>
              <a:rPr lang="en-AU" dirty="0" err="1" smtClean="0"/>
              <a:t>lengan</a:t>
            </a:r>
            <a:r>
              <a:rPr lang="en-AU" dirty="0" smtClean="0"/>
              <a:t> (vena </a:t>
            </a:r>
            <a:r>
              <a:rPr lang="en-AU" dirty="0" err="1" smtClean="0"/>
              <a:t>cubiti</a:t>
            </a:r>
            <a:r>
              <a:rPr lang="en-AU" dirty="0" smtClean="0"/>
              <a:t> median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fossa</a:t>
            </a:r>
            <a:r>
              <a:rPr lang="en-AU" dirty="0" smtClean="0"/>
              <a:t> </a:t>
            </a:r>
            <a:r>
              <a:rPr lang="en-AU" dirty="0" err="1" smtClean="0"/>
              <a:t>antecubiti</a:t>
            </a:r>
            <a:r>
              <a:rPr lang="en-AU" dirty="0" smtClean="0"/>
              <a:t> </a:t>
            </a:r>
            <a:r>
              <a:rPr lang="en-AU" dirty="0" err="1" smtClean="0"/>
              <a:t>lengan</a:t>
            </a:r>
            <a:r>
              <a:rPr lang="en-AU" dirty="0" smtClean="0"/>
              <a:t>)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smtClean="0"/>
              <a:t>AGD: </a:t>
            </a:r>
            <a:r>
              <a:rPr lang="en-AU" dirty="0" err="1" smtClean="0"/>
              <a:t>arteri</a:t>
            </a:r>
            <a:r>
              <a:rPr lang="en-AU" dirty="0" smtClean="0"/>
              <a:t> </a:t>
            </a:r>
            <a:r>
              <a:rPr lang="en-AU" dirty="0" err="1" smtClean="0"/>
              <a:t>radialis</a:t>
            </a:r>
            <a:r>
              <a:rPr lang="en-AU" dirty="0" smtClean="0"/>
              <a:t>, </a:t>
            </a:r>
            <a:r>
              <a:rPr lang="en-AU" dirty="0" err="1" smtClean="0"/>
              <a:t>Brachialis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Femoralis</a:t>
            </a:r>
            <a:r>
              <a:rPr lang="en-AU" dirty="0" smtClean="0"/>
              <a:t> </a:t>
            </a:r>
          </a:p>
          <a:p>
            <a:pPr marL="1490472" lvl="4" indent="-182880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/>
              <a:t>Pilihan</a:t>
            </a:r>
            <a:r>
              <a:rPr lang="en-AU" dirty="0" smtClean="0"/>
              <a:t> lain: </a:t>
            </a:r>
            <a:r>
              <a:rPr lang="en-AU" dirty="0" err="1" smtClean="0"/>
              <a:t>darah</a:t>
            </a:r>
            <a:r>
              <a:rPr lang="en-AU" dirty="0" smtClean="0"/>
              <a:t> </a:t>
            </a:r>
            <a:r>
              <a:rPr lang="en-AU" dirty="0" err="1" smtClean="0"/>
              <a:t>kapiler</a:t>
            </a:r>
            <a:r>
              <a:rPr lang="en-AU" dirty="0" smtClean="0"/>
              <a:t> yang </a:t>
            </a:r>
            <a:r>
              <a:rPr lang="en-AU" dirty="0" err="1" smtClean="0"/>
              <a:t>diarterialisasikan</a:t>
            </a:r>
            <a:r>
              <a:rPr lang="en-AU" dirty="0" smtClean="0"/>
              <a:t>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/>
              <a:t>Bendungan</a:t>
            </a:r>
            <a:r>
              <a:rPr lang="en-AU" dirty="0" smtClean="0"/>
              <a:t> (tourniquet): </a:t>
            </a:r>
          </a:p>
          <a:p>
            <a:pPr marL="1490472" lvl="4" indent="-182880" algn="just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/>
              <a:t>Kurang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1 </a:t>
            </a:r>
            <a:r>
              <a:rPr lang="en-AU" dirty="0" err="1" smtClean="0"/>
              <a:t>menit</a:t>
            </a:r>
            <a:r>
              <a:rPr lang="en-AU" dirty="0" smtClean="0"/>
              <a:t> </a:t>
            </a:r>
          </a:p>
          <a:p>
            <a:pPr marL="1490472" lvl="4" indent="-182880" algn="just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3 </a:t>
            </a:r>
            <a:r>
              <a:rPr lang="en-AU" dirty="0" err="1" smtClean="0"/>
              <a:t>menit</a:t>
            </a:r>
            <a:r>
              <a:rPr lang="en-AU" dirty="0" smtClean="0"/>
              <a:t> </a:t>
            </a:r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err="1" smtClean="0">
                <a:sym typeface="Wingdings" pitchFamily="2" charset="2"/>
              </a:rPr>
              <a:t>peningkatan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glukosa</a:t>
            </a:r>
            <a:r>
              <a:rPr lang="en-AU" dirty="0" smtClean="0">
                <a:sym typeface="Wingdings" pitchFamily="2" charset="2"/>
              </a:rPr>
              <a:t>, </a:t>
            </a:r>
            <a:r>
              <a:rPr lang="en-AU" dirty="0" err="1" smtClean="0">
                <a:sym typeface="Wingdings" pitchFamily="2" charset="2"/>
              </a:rPr>
              <a:t>laktat</a:t>
            </a:r>
            <a:r>
              <a:rPr lang="en-AU" dirty="0" smtClean="0">
                <a:sym typeface="Wingdings" pitchFamily="2" charset="2"/>
              </a:rPr>
              <a:t>  </a:t>
            </a:r>
            <a:r>
              <a:rPr lang="en-AU" dirty="0" err="1" smtClean="0">
                <a:sym typeface="Wingdings" pitchFamily="2" charset="2"/>
              </a:rPr>
              <a:t>dan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menurunkan</a:t>
            </a:r>
            <a:r>
              <a:rPr lang="en-AU" dirty="0" smtClean="0">
                <a:sym typeface="Wingdings" pitchFamily="2" charset="2"/>
              </a:rPr>
              <a:t> pH </a:t>
            </a:r>
            <a:r>
              <a:rPr lang="en-AU" dirty="0" err="1" smtClean="0">
                <a:sym typeface="Wingdings" pitchFamily="2" charset="2"/>
              </a:rPr>
              <a:t>dengan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akibat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kadar</a:t>
            </a:r>
            <a:r>
              <a:rPr lang="en-AU" dirty="0" smtClean="0">
                <a:sym typeface="Wingdings" pitchFamily="2" charset="2"/>
              </a:rPr>
              <a:t> ion Ca, Mg </a:t>
            </a:r>
            <a:r>
              <a:rPr lang="en-AU" dirty="0" err="1" smtClean="0">
                <a:sym typeface="Wingdings" pitchFamily="2" charset="2"/>
              </a:rPr>
              <a:t>dan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obat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bebas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meningkat</a:t>
            </a:r>
            <a:r>
              <a:rPr lang="en-AU" dirty="0" smtClean="0">
                <a:sym typeface="Wingdings" pitchFamily="2" charset="2"/>
              </a:rPr>
              <a:t>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smtClean="0">
                <a:sym typeface="Wingdings" pitchFamily="2" charset="2"/>
              </a:rPr>
              <a:t>Stress: </a:t>
            </a:r>
          </a:p>
          <a:p>
            <a:pPr marL="1490472" lvl="4" indent="-182880" algn="just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>
                <a:sym typeface="Wingdings" pitchFamily="2" charset="2"/>
              </a:rPr>
              <a:t>ketegangan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jiwa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dpt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meningkatkan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kadar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kortisol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dan</a:t>
            </a:r>
            <a:r>
              <a:rPr lang="en-AU" dirty="0" smtClean="0">
                <a:sym typeface="Wingdings" pitchFamily="2" charset="2"/>
              </a:rPr>
              <a:t> GH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>
                <a:sym typeface="Wingdings" pitchFamily="2" charset="2"/>
              </a:rPr>
              <a:t>Antikoagulan</a:t>
            </a:r>
            <a:r>
              <a:rPr lang="en-AU" dirty="0" smtClean="0">
                <a:sym typeface="Wingdings" pitchFamily="2" charset="2"/>
              </a:rPr>
              <a:t>: </a:t>
            </a:r>
          </a:p>
          <a:p>
            <a:pPr marL="1490472" lvl="4" indent="-182880" algn="just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>
                <a:sym typeface="Wingdings" pitchFamily="2" charset="2"/>
              </a:rPr>
              <a:t>Tanpa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antikoagulan</a:t>
            </a:r>
            <a:r>
              <a:rPr lang="en-AU" dirty="0" smtClean="0">
                <a:sym typeface="Wingdings" pitchFamily="2" charset="2"/>
              </a:rPr>
              <a:t>  (serum)</a:t>
            </a:r>
          </a:p>
          <a:p>
            <a:pPr marL="1490472" lvl="4" indent="-182880" algn="just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smtClean="0">
                <a:sym typeface="Wingdings" pitchFamily="2" charset="2"/>
              </a:rPr>
              <a:t>Heparin </a:t>
            </a:r>
          </a:p>
          <a:p>
            <a:pPr marL="1490472" lvl="4" indent="-182880" algn="just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smtClean="0">
                <a:sym typeface="Wingdings" pitchFamily="2" charset="2"/>
              </a:rPr>
              <a:t>EDTA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>
                <a:sym typeface="Wingdings" pitchFamily="2" charset="2"/>
              </a:rPr>
              <a:t>Hemolisis</a:t>
            </a:r>
            <a:r>
              <a:rPr lang="en-AU" dirty="0" smtClean="0">
                <a:sym typeface="Wingdings" pitchFamily="2" charset="2"/>
              </a:rPr>
              <a:t>: </a:t>
            </a:r>
          </a:p>
          <a:p>
            <a:pPr marL="1490472" lvl="4" indent="-182880" algn="just" eaLnBrk="1" fontAlgn="auto" hangingPunct="1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AU" dirty="0" err="1" smtClean="0">
                <a:sym typeface="Wingdings" pitchFamily="2" charset="2"/>
              </a:rPr>
              <a:t>hemolisis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berat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dpt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menyebabkan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peningkatan</a:t>
            </a:r>
            <a:r>
              <a:rPr lang="en-AU" dirty="0" smtClean="0">
                <a:sym typeface="Wingdings" pitchFamily="2" charset="2"/>
              </a:rPr>
              <a:t> K, Mg, </a:t>
            </a:r>
            <a:r>
              <a:rPr lang="en-AU" dirty="0" err="1" smtClean="0">
                <a:sym typeface="Wingdings" pitchFamily="2" charset="2"/>
              </a:rPr>
              <a:t>fosfat</a:t>
            </a:r>
            <a:r>
              <a:rPr lang="en-AU" dirty="0" smtClean="0">
                <a:sym typeface="Wingdings" pitchFamily="2" charset="2"/>
              </a:rPr>
              <a:t>, </a:t>
            </a:r>
            <a:r>
              <a:rPr lang="en-AU" dirty="0" err="1" smtClean="0">
                <a:sym typeface="Wingdings" pitchFamily="2" charset="2"/>
              </a:rPr>
              <a:t>aminotransferase</a:t>
            </a:r>
            <a:r>
              <a:rPr lang="en-AU" dirty="0" smtClean="0">
                <a:sym typeface="Wingdings" pitchFamily="2" charset="2"/>
              </a:rPr>
              <a:t>, LDH </a:t>
            </a:r>
            <a:r>
              <a:rPr lang="en-AU" dirty="0" err="1" smtClean="0">
                <a:sym typeface="Wingdings" pitchFamily="2" charset="2"/>
              </a:rPr>
              <a:t>dan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fosfatase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asam</a:t>
            </a:r>
            <a:r>
              <a:rPr lang="en-AU" dirty="0" smtClean="0">
                <a:sym typeface="Wingdings" pitchFamily="2" charset="2"/>
              </a:rPr>
              <a:t> total.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err="1" smtClean="0">
                <a:sym typeface="Wingdings" pitchFamily="2" charset="2"/>
              </a:rPr>
              <a:t>Semprit</a:t>
            </a:r>
            <a:r>
              <a:rPr lang="en-AU" dirty="0" smtClean="0">
                <a:sym typeface="Wingdings" pitchFamily="2" charset="2"/>
              </a:rPr>
              <a:t>  </a:t>
            </a:r>
            <a:r>
              <a:rPr lang="en-AU" dirty="0" err="1" smtClean="0">
                <a:sym typeface="Wingdings" pitchFamily="2" charset="2"/>
              </a:rPr>
              <a:t>dan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tabung</a:t>
            </a:r>
            <a:r>
              <a:rPr lang="en-AU" dirty="0" smtClean="0">
                <a:sym typeface="Wingdings" pitchFamily="2" charset="2"/>
              </a:rPr>
              <a:t> </a:t>
            </a:r>
            <a:r>
              <a:rPr lang="en-AU" dirty="0" err="1" smtClean="0">
                <a:sym typeface="Wingdings" pitchFamily="2" charset="2"/>
              </a:rPr>
              <a:t>vakum</a:t>
            </a:r>
            <a:r>
              <a:rPr lang="en-AU" dirty="0" smtClean="0">
                <a:sym typeface="Wingdings" pitchFamily="2" charset="2"/>
              </a:rPr>
              <a:t> 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00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b="1" smtClean="0"/>
              <a:t>TAHAP PENANGANAN SAMPEL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1389088"/>
            <a:ext cx="7467600" cy="2471738"/>
          </a:xfrm>
        </p:spPr>
        <p:txBody>
          <a:bodyPr/>
          <a:lstStyle/>
          <a:p>
            <a:pPr marL="550863" indent="-514350" eaLnBrk="1" hangingPunct="1">
              <a:buFont typeface="Wingdings 2" panose="05020102010507070707" pitchFamily="18" charset="2"/>
              <a:buAutoNum type="arabicPeriod"/>
            </a:pPr>
            <a:r>
              <a:rPr lang="en-AU" altLang="en-US" dirty="0" smtClean="0"/>
              <a:t>Label </a:t>
            </a:r>
          </a:p>
          <a:p>
            <a:pPr marL="550863" indent="-514350" eaLnBrk="1" hangingPunct="1">
              <a:buFont typeface="Wingdings 2" panose="05020102010507070707" pitchFamily="18" charset="2"/>
              <a:buAutoNum type="arabicPeriod"/>
            </a:pPr>
            <a:r>
              <a:rPr lang="en-AU" altLang="en-US" dirty="0" err="1" smtClean="0"/>
              <a:t>Pemusingan</a:t>
            </a:r>
            <a:r>
              <a:rPr lang="en-AU" altLang="en-US" dirty="0" smtClean="0"/>
              <a:t> (</a:t>
            </a:r>
            <a:r>
              <a:rPr lang="en-AU" altLang="en-US" dirty="0" err="1" smtClean="0"/>
              <a:t>sentrifugasi</a:t>
            </a:r>
            <a:r>
              <a:rPr lang="en-AU" altLang="en-US" dirty="0" smtClean="0"/>
              <a:t>)</a:t>
            </a:r>
          </a:p>
          <a:p>
            <a:pPr marL="550863" indent="-514350" eaLnBrk="1" hangingPunct="1">
              <a:buFont typeface="Wingdings 2" panose="05020102010507070707" pitchFamily="18" charset="2"/>
              <a:buAutoNum type="arabicPeriod"/>
            </a:pPr>
            <a:r>
              <a:rPr lang="en-AU" altLang="en-US" dirty="0" err="1" smtClean="0"/>
              <a:t>Penyimpanan</a:t>
            </a:r>
            <a:r>
              <a:rPr lang="en-AU" altLang="en-US" dirty="0" smtClean="0"/>
              <a:t> </a:t>
            </a:r>
          </a:p>
          <a:p>
            <a:pPr marL="550863" indent="-514350" eaLnBrk="1" hangingPunct="1">
              <a:buFont typeface="Wingdings 2" panose="05020102010507070707" pitchFamily="18" charset="2"/>
              <a:buAutoNum type="arabicPeriod"/>
            </a:pPr>
            <a:r>
              <a:rPr lang="en-AU" altLang="en-US" dirty="0" err="1" smtClean="0"/>
              <a:t>Pengiriman</a:t>
            </a:r>
            <a:r>
              <a:rPr lang="en-AU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6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285875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b="1" dirty="0" smtClean="0"/>
              <a:t>PRE ANALITIK PEMERIKSAAN URINALISIS</a:t>
            </a:r>
            <a:endParaRPr lang="en-AU" b="1" dirty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57188" y="3857625"/>
            <a:ext cx="1643062" cy="8302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Jenis </a:t>
            </a:r>
          </a:p>
          <a:p>
            <a:pPr algn="ctr" eaLnBrk="1" hangingPunct="1"/>
            <a:r>
              <a:rPr lang="en-AU" altLang="en-US"/>
              <a:t>spesimen 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214563" y="3857625"/>
            <a:ext cx="2143125" cy="8302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Tempat penampungan 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572000" y="3857625"/>
            <a:ext cx="2000250" cy="8302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Pengambilan sampel urine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6858000" y="3857625"/>
            <a:ext cx="2000250" cy="8302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Pengawet </a:t>
            </a:r>
          </a:p>
          <a:p>
            <a:pPr algn="ctr" eaLnBrk="1" hangingPunct="1"/>
            <a:r>
              <a:rPr lang="en-AU" altLang="en-US"/>
              <a:t>urine</a:t>
            </a:r>
          </a:p>
        </p:txBody>
      </p:sp>
      <p:cxnSp>
        <p:nvCxnSpPr>
          <p:cNvPr id="9" name="Straight Arrow Connector 8"/>
          <p:cNvCxnSpPr>
            <a:stCxn id="2" idx="2"/>
            <a:endCxn id="25603" idx="0"/>
          </p:cNvCxnSpPr>
          <p:nvPr/>
        </p:nvCxnSpPr>
        <p:spPr>
          <a:xfrm rot="5400000">
            <a:off x="2062957" y="1543843"/>
            <a:ext cx="1428750" cy="319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2"/>
            <a:endCxn id="25604" idx="0"/>
          </p:cNvCxnSpPr>
          <p:nvPr/>
        </p:nvCxnSpPr>
        <p:spPr>
          <a:xfrm rot="5400000">
            <a:off x="3117057" y="2597943"/>
            <a:ext cx="1428750" cy="1090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  <a:endCxn id="25605" idx="0"/>
          </p:cNvCxnSpPr>
          <p:nvPr/>
        </p:nvCxnSpPr>
        <p:spPr>
          <a:xfrm rot="16200000" flipH="1">
            <a:off x="4260057" y="2545556"/>
            <a:ext cx="1428750" cy="1195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  <a:endCxn id="25606" idx="0"/>
          </p:cNvCxnSpPr>
          <p:nvPr/>
        </p:nvCxnSpPr>
        <p:spPr>
          <a:xfrm rot="16200000" flipH="1">
            <a:off x="5403057" y="1402556"/>
            <a:ext cx="1428750" cy="3481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Jenis dan bahan pemeriksaan urine </a:t>
            </a:r>
            <a:endParaRPr lang="id-ID" alt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05238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id-ID" altLang="en-US" b="1" i="1" dirty="0" smtClean="0">
                <a:solidFill>
                  <a:srgbClr val="FF0000"/>
                </a:solidFill>
              </a:rPr>
              <a:t>Freshly voided urine specimen</a:t>
            </a:r>
            <a:endParaRPr lang="id-ID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d-ID" altLang="en-US" b="1" i="1" dirty="0" smtClean="0">
                <a:solidFill>
                  <a:srgbClr val="FF0000"/>
                </a:solidFill>
              </a:rPr>
              <a:t>Clean voided specimen </a:t>
            </a:r>
            <a:endParaRPr lang="id-ID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d-ID" altLang="en-US" b="1" dirty="0" smtClean="0">
                <a:solidFill>
                  <a:srgbClr val="FF0000"/>
                </a:solidFill>
              </a:rPr>
              <a:t>Urine </a:t>
            </a:r>
            <a:r>
              <a:rPr lang="id-ID" altLang="en-US" b="1" dirty="0" smtClean="0">
                <a:solidFill>
                  <a:srgbClr val="FF0000"/>
                </a:solidFill>
              </a:rPr>
              <a:t>pagi </a:t>
            </a:r>
            <a:endParaRPr lang="id-ID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d-ID" altLang="en-US" b="1" dirty="0" smtClean="0">
                <a:solidFill>
                  <a:srgbClr val="FF0000"/>
                </a:solidFill>
              </a:rPr>
              <a:t>Urine sewaktu</a:t>
            </a:r>
            <a:endParaRPr lang="id-ID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d-ID" altLang="en-US" b="1" dirty="0" smtClean="0">
                <a:solidFill>
                  <a:srgbClr val="FF0000"/>
                </a:solidFill>
              </a:rPr>
              <a:t>Urine 24 jam </a:t>
            </a:r>
            <a:endParaRPr lang="id-ID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d-ID" altLang="en-US" b="1" dirty="0" smtClean="0">
                <a:solidFill>
                  <a:srgbClr val="FF0000"/>
                </a:solidFill>
              </a:rPr>
              <a:t>Urine 2 jam posprandial</a:t>
            </a:r>
            <a:endParaRPr lang="id-ID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wande_nyoman@yahoo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DE93EC-5B0B-4ABD-8376-F57F715B9548}" type="slidenum">
              <a:rPr lang="id-ID" altLang="en-US" sz="1000">
                <a:solidFill>
                  <a:srgbClr val="9B9A98"/>
                </a:solidFill>
              </a:rPr>
              <a:pPr eaLnBrk="1" hangingPunct="1"/>
              <a:t>16</a:t>
            </a:fld>
            <a:endParaRPr lang="id-ID" altLang="en-US" sz="1000">
              <a:solidFill>
                <a:srgbClr val="9B9A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1141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i="1" dirty="0" smtClean="0"/>
              <a:t>Freshly voided urine specimen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 smtClean="0"/>
              <a:t>Adalah urine segar yang baru dikeluarkan.</a:t>
            </a:r>
            <a:endParaRPr lang="en-AU" altLang="en-US" smtClean="0"/>
          </a:p>
          <a:p>
            <a:pPr eaLnBrk="1" hangingPunct="1"/>
            <a:r>
              <a:rPr lang="id-ID" altLang="en-US" smtClean="0"/>
              <a:t>Penderita berkemih langsung di wadah atau kontainer yang bersih dan kering. </a:t>
            </a:r>
            <a:endParaRPr lang="en-AU" altLang="en-US" smtClean="0"/>
          </a:p>
          <a:p>
            <a:pPr eaLnBrk="1" hangingPunct="1"/>
            <a:r>
              <a:rPr lang="id-ID" altLang="en-US" smtClean="0"/>
              <a:t>Spesimen dari bayi dan anak, ditampung menggunakan kantong plastik </a:t>
            </a:r>
            <a:r>
              <a:rPr lang="id-ID" altLang="en-US" i="1" smtClean="0"/>
              <a:t>polyethylene bag </a:t>
            </a:r>
            <a:r>
              <a:rPr lang="id-ID" altLang="en-US" smtClean="0"/>
              <a:t>dengan perekat</a:t>
            </a:r>
            <a:r>
              <a:rPr lang="en-AU" altLang="en-US" smtClean="0"/>
              <a:t>.</a:t>
            </a:r>
          </a:p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076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b="1" i="1" smtClean="0"/>
              <a:t>Clean voided specimen </a:t>
            </a:r>
            <a:endParaRPr lang="en-AU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AU" dirty="0" smtClean="0"/>
              <a:t>U</a:t>
            </a:r>
            <a:r>
              <a:rPr lang="id-ID" dirty="0" smtClean="0"/>
              <a:t>ntuk mencegah kontaminasi dengan darah haid atau sekret vagina.</a:t>
            </a:r>
            <a:endParaRPr lang="en-A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dirty="0" smtClean="0"/>
              <a:t>Penderita diminta untuk berkemih dan diambil urine pancaran tengah. </a:t>
            </a:r>
            <a:endParaRPr lang="en-A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dirty="0" smtClean="0"/>
              <a:t>Contoh urine ini bila ditampung dalam wadah steril</a:t>
            </a:r>
            <a:r>
              <a:rPr lang="en-AU" dirty="0" smtClean="0"/>
              <a:t> </a:t>
            </a:r>
            <a:r>
              <a:rPr lang="en-AU" dirty="0" smtClean="0">
                <a:sym typeface="Wingdings" pitchFamily="2" charset="2"/>
              </a:rPr>
              <a:t> </a:t>
            </a:r>
            <a:r>
              <a:rPr lang="id-ID" dirty="0" smtClean="0"/>
              <a:t>pemeriksaan biakan urine. </a:t>
            </a:r>
            <a:endParaRPr lang="en-A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dirty="0" smtClean="0"/>
              <a:t>Untuk pemeriksaan biakan urine dapat juga digunakan urine yang diambil dengan cara pungsi suprapubik.</a:t>
            </a:r>
            <a:endParaRPr lang="en-A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22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b="1" smtClean="0"/>
              <a:t>Urine pagi </a:t>
            </a:r>
            <a:endParaRPr lang="en-AU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U</a:t>
            </a:r>
            <a:r>
              <a:rPr lang="id-ID" altLang="en-US" smtClean="0"/>
              <a:t>rine pagi yang pertama kali dikeluarkan</a:t>
            </a:r>
            <a:r>
              <a:rPr lang="en-AU" altLang="en-US" smtClean="0"/>
              <a:t>.</a:t>
            </a:r>
          </a:p>
          <a:p>
            <a:pPr eaLnBrk="1" hangingPunct="1"/>
            <a:r>
              <a:rPr lang="en-AU" altLang="en-US" smtClean="0"/>
              <a:t>M</a:t>
            </a:r>
            <a:r>
              <a:rPr lang="id-ID" altLang="en-US" smtClean="0"/>
              <a:t>erupakan bahan terbaik untuk diperiksa karena pekat. </a:t>
            </a:r>
            <a:endParaRPr lang="en-AU" altLang="en-US" smtClean="0"/>
          </a:p>
          <a:p>
            <a:pPr eaLnBrk="1" hangingPunct="1"/>
            <a:r>
              <a:rPr lang="id-ID" altLang="en-US" smtClean="0"/>
              <a:t>Biasanya spesimen ini digunakan untuk pemeriksaan tes kehamilan, pemeriksaan protein, sedimen urine dan nitrit.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154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500306"/>
            <a:ext cx="68580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pic>
        <p:nvPicPr>
          <p:cNvPr id="2052" name="Picture 5" descr="C:\Users\Suryani\Pictures\doa-belaj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858" y="1409700"/>
            <a:ext cx="571500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57250" y="3500438"/>
            <a:ext cx="7858125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 SWT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Tuhanku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Islam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agamaku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Muhammad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Nabi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Rasul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Allah,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tambahkanlah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ilmu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berikanlah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kefahaman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b="1" smtClean="0"/>
              <a:t>Urine sewaktu</a:t>
            </a:r>
            <a:endParaRPr lang="en-AU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3502025"/>
          </a:xfrm>
        </p:spPr>
        <p:txBody>
          <a:bodyPr/>
          <a:lstStyle/>
          <a:p>
            <a:pPr eaLnBrk="1" hangingPunct="1"/>
            <a:r>
              <a:rPr lang="en-AU" altLang="en-US" smtClean="0"/>
              <a:t>U</a:t>
            </a:r>
            <a:r>
              <a:rPr lang="id-ID" altLang="en-US" smtClean="0"/>
              <a:t>rine yang dikeluarkan kapan saja saat akan diperiksa tanpa memperhatikan waktu atau interval waktu tertentu. </a:t>
            </a:r>
            <a:endParaRPr lang="en-AU" altLang="en-US" smtClean="0"/>
          </a:p>
          <a:p>
            <a:pPr eaLnBrk="1" hangingPunct="1"/>
            <a:r>
              <a:rPr lang="id-ID" altLang="en-US" smtClean="0"/>
              <a:t>Biasanya</a:t>
            </a:r>
            <a:r>
              <a:rPr lang="en-AU" altLang="en-US" smtClean="0"/>
              <a:t> </a:t>
            </a:r>
            <a:r>
              <a:rPr lang="id-ID" altLang="en-US" smtClean="0"/>
              <a:t>digunakan untuk urinalisis rutin terutama bagi penderita yang berobat jalan atau melakukan pemeriksaan penyaring.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92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b="1" smtClean="0"/>
              <a:t>Urine 24 jam</a:t>
            </a:r>
            <a:endParaRPr lang="en-AU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 smtClean="0"/>
              <a:t>Digunakan untuk pemeriksaan zat tertentu secara kuantitatif. </a:t>
            </a:r>
            <a:endParaRPr lang="en-AU" altLang="en-US" smtClean="0"/>
          </a:p>
          <a:p>
            <a:pPr eaLnBrk="1" hangingPunct="1"/>
            <a:r>
              <a:rPr lang="en-AU" altLang="en-US" smtClean="0"/>
              <a:t>H</a:t>
            </a:r>
            <a:r>
              <a:rPr lang="id-ID" altLang="en-US" smtClean="0"/>
              <a:t>arus disediakan wadah yang dapat memuat 2-3 liter urine dan diberi pengawet toluene 1 ml/ liter urine. </a:t>
            </a:r>
            <a:endParaRPr lang="en-AU" altLang="en-US" smtClean="0"/>
          </a:p>
          <a:p>
            <a:pPr eaLnBrk="1" hangingPunct="1"/>
            <a:r>
              <a:rPr lang="id-ID" altLang="en-US" smtClean="0"/>
              <a:t>Penderita harus dijelaskan</a:t>
            </a:r>
            <a:r>
              <a:rPr lang="en-AU" altLang="en-US" smtClean="0"/>
              <a:t> cara penampungan urine 24 jam.</a:t>
            </a:r>
            <a:r>
              <a:rPr lang="id-ID" altLang="en-US" smtClean="0"/>
              <a:t> 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1263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b="1" smtClean="0"/>
              <a:t>Urine 2 jam posprandial</a:t>
            </a:r>
            <a:endParaRPr lang="en-AU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4144963"/>
          </a:xfrm>
        </p:spPr>
        <p:txBody>
          <a:bodyPr/>
          <a:lstStyle/>
          <a:p>
            <a:pPr eaLnBrk="1" hangingPunct="1"/>
            <a:r>
              <a:rPr lang="id-ID" altLang="en-US" smtClean="0"/>
              <a:t>Digunakan untuk pemeriksaan glukosa urine pada pendeita diabetes melitus. </a:t>
            </a:r>
            <a:endParaRPr lang="en-AU" altLang="en-US" smtClean="0"/>
          </a:p>
          <a:p>
            <a:pPr eaLnBrk="1" hangingPunct="1"/>
            <a:r>
              <a:rPr lang="id-ID" altLang="en-US" smtClean="0"/>
              <a:t>Pada umumnya penderita diminta untuk berkemih sesaat sebelum makan dan 2 jam setelah makan. </a:t>
            </a:r>
            <a:endParaRPr lang="en-AU" altLang="en-US" smtClean="0"/>
          </a:p>
          <a:p>
            <a:pPr eaLnBrk="1" hangingPunct="1"/>
            <a:r>
              <a:rPr lang="id-ID" altLang="en-US" smtClean="0"/>
              <a:t>Hasil pemeriksaan ini pada umumnya digunakan untuk pemantauan terapi diabetes melitus. 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296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57225" y="445294"/>
            <a:ext cx="7772400" cy="747713"/>
          </a:xfrm>
        </p:spPr>
        <p:txBody>
          <a:bodyPr/>
          <a:lstStyle/>
          <a:p>
            <a:pPr eaLnBrk="1" hangingPunct="1"/>
            <a:r>
              <a:rPr lang="id-ID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Penampung urine</a:t>
            </a:r>
            <a:endParaRPr lang="id-ID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14375" y="1193007"/>
            <a:ext cx="7772400" cy="24479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sz="2800" dirty="0" smtClean="0"/>
              <a:t>Terbuat dari plastik: bermulut lebar, bersih, kering dan bertutup.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sz="2800" dirty="0" smtClean="0"/>
              <a:t>Wadah steril untuk pemeriksaan biakan urine.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sz="2800" dirty="0" smtClean="0"/>
              <a:t>Untuk bayi,  kantong plastik </a:t>
            </a:r>
            <a:r>
              <a:rPr lang="id-ID" sz="2800" i="1" dirty="0" smtClean="0"/>
              <a:t>polyethylene bag</a:t>
            </a:r>
            <a:r>
              <a:rPr lang="id-ID" sz="2800" dirty="0" smtClean="0"/>
              <a:t> dengan perekat.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751DB6-C17C-4D0F-90CC-D05657618C29}" type="slidenum">
              <a:rPr lang="id-ID" altLang="en-US" sz="1000">
                <a:solidFill>
                  <a:srgbClr val="9B9A98"/>
                </a:solidFill>
              </a:rPr>
              <a:pPr eaLnBrk="1" hangingPunct="1"/>
              <a:t>23</a:t>
            </a:fld>
            <a:endParaRPr lang="id-ID" altLang="en-US" sz="1000">
              <a:solidFill>
                <a:srgbClr val="9B9A98"/>
              </a:solidFill>
            </a:endParaRPr>
          </a:p>
        </p:txBody>
      </p:sp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1854721" y="3517503"/>
            <a:ext cx="578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id-ID" altLang="en-US" sz="3200" b="1" dirty="0">
                <a:cs typeface="Times New Roman" panose="02020603050405020304" pitchFamily="18" charset="0"/>
              </a:rPr>
              <a:t>Pengambilan sampel urine </a:t>
            </a:r>
            <a:endParaRPr lang="id-ID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792113" y="4101703"/>
            <a:ext cx="7715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dirty="0"/>
              <a:t>Bahan pemeriksaan urine rutin yang terbaik: urine segar (&lt; dari 1 jam setelah dikeluarkan)</a:t>
            </a:r>
            <a:endParaRPr lang="en-AU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dirty="0"/>
              <a:t>Label </a:t>
            </a:r>
            <a:r>
              <a:rPr lang="en-AU" altLang="en-US" dirty="0" err="1"/>
              <a:t>sampel</a:t>
            </a:r>
            <a:r>
              <a:rPr lang="en-AU" altLang="en-US" dirty="0"/>
              <a:t> </a:t>
            </a:r>
            <a:endParaRPr lang="id-ID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dirty="0"/>
              <a:t>Disimpan dalam lemari es suhu 2-8</a:t>
            </a:r>
            <a:r>
              <a:rPr lang="id-ID" altLang="en-US" baseline="30000" dirty="0"/>
              <a:t>0</a:t>
            </a:r>
            <a:r>
              <a:rPr lang="id-ID" altLang="en-US" dirty="0"/>
              <a:t> C.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dirty="0"/>
              <a:t>Bisa digunakan pengawet urine. </a:t>
            </a:r>
          </a:p>
        </p:txBody>
      </p:sp>
    </p:spTree>
    <p:extLst>
      <p:ext uri="{BB962C8B-B14F-4D97-AF65-F5344CB8AC3E}">
        <p14:creationId xmlns:p14="http://schemas.microsoft.com/office/powerpoint/2010/main" val="3661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428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smtClean="0">
                <a:latin typeface="Arial" pitchFamily="34" charset="0"/>
                <a:cs typeface="Arial" pitchFamily="34" charset="0"/>
              </a:rPr>
              <a:t>Tabel 1. Pengawet urine, kelebihan dan kekurangan</a:t>
            </a:r>
            <a:endParaRPr lang="id-ID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86C187-E594-46D8-BA2C-56F645DE9A2E}" type="slidenum">
              <a:rPr lang="id-ID" altLang="en-US" sz="1000">
                <a:solidFill>
                  <a:srgbClr val="9B9A98"/>
                </a:solidFill>
              </a:rPr>
              <a:pPr eaLnBrk="1" hangingPunct="1"/>
              <a:t>24</a:t>
            </a:fld>
            <a:endParaRPr lang="id-ID" altLang="en-US" sz="1000">
              <a:solidFill>
                <a:srgbClr val="9B9A98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47319"/>
              </p:ext>
            </p:extLst>
          </p:nvPr>
        </p:nvGraphicFramePr>
        <p:xfrm>
          <a:off x="428625" y="785813"/>
          <a:ext cx="8358188" cy="5379490"/>
        </p:xfrm>
        <a:graphic>
          <a:graphicData uri="http://schemas.openxmlformats.org/drawingml/2006/table">
            <a:tbl>
              <a:tblPr/>
              <a:tblGrid>
                <a:gridCol w="1580330"/>
                <a:gridCol w="3160660"/>
                <a:gridCol w="3617198"/>
              </a:tblGrid>
              <a:tr h="379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Pengawet</a:t>
                      </a:r>
                      <a:endParaRPr lang="id-ID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Kelebihan</a:t>
                      </a:r>
                      <a:endParaRPr lang="id-ID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Kekurangan</a:t>
                      </a:r>
                      <a:endParaRPr lang="id-ID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Thymol </a:t>
                      </a:r>
                      <a:endParaRPr lang="id-ID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Baik untuk glukosa dan sedimen 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Mempengaruhi: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Tes protein dgn presipitasi asam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" algn="l"/>
                          <a:tab pos="457200" algn="l"/>
                        </a:tabLs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Tes glukosa dengan O-toluidin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70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Formalin </a:t>
                      </a:r>
                      <a:endParaRPr lang="id-ID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(formaldehyde)</a:t>
                      </a:r>
                      <a:endParaRPr lang="id-ID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Terbaik untuk sedimen 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Mempengaruhi tes glukosa dgn reduksi copper. 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240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Toluen </a:t>
                      </a:r>
                      <a:endParaRPr lang="id-ID" sz="14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Tidak mempengaruhi tes rutin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Mengapung pada permukaan spesimen dan melekat pada pipet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6240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Chloroform</a:t>
                      </a:r>
                      <a:endParaRPr lang="id-ID" sz="14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Mengendap di dasar spesimen dan mempengaruhi pemeriksaan sedimen.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70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Sodium fluoride</a:t>
                      </a:r>
                      <a:endParaRPr lang="id-ID" sz="14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Mencegah glikolisis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Menghambat reaksi pada pemeriksaan glukosa, darah dan leukosit dgn carik celup.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70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Asam borat </a:t>
                      </a:r>
                      <a:endParaRPr lang="id-ID" sz="140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Baik untuk protein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Tidak mempengaruhi tes rutin kecuali pH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Bila berlebihan menyebabkan presipitasi kristal. 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7040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Tablet pengawet komersial </a:t>
                      </a:r>
                      <a:endParaRPr lang="id-ID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Mudah digunakan, kadar diatur sehingga pengaruh terhadap tes minimal 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Mengandung satu atau lebih zat pengawet sehingga harus diperhatikan komposisi tablet. </a:t>
                      </a:r>
                    </a:p>
                  </a:txBody>
                  <a:tcPr marL="55167" marR="55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24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URINE </a:t>
            </a:r>
            <a:r>
              <a:rPr lang="en-US" sz="3200" b="1" dirty="0">
                <a:sym typeface="Symbol" pitchFamily="18" charset="2"/>
              </a:rPr>
              <a:t> </a:t>
            </a:r>
            <a:r>
              <a:rPr lang="en-US" sz="3200" b="1" dirty="0" err="1">
                <a:sym typeface="Symbol" pitchFamily="18" charset="2"/>
              </a:rPr>
              <a:t>disimpan</a:t>
            </a:r>
            <a:endParaRPr lang="en-US" sz="32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001000" cy="5334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lnSpcReduction="10000"/>
          </a:bodyPr>
          <a:lstStyle/>
          <a:p>
            <a:pPr marL="476250" indent="-4762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²"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/>
              <a:t>&gt; 1 jam	: </a:t>
            </a:r>
            <a:r>
              <a:rPr lang="en-US" sz="2200" b="1" dirty="0" err="1"/>
              <a:t>terjadi</a:t>
            </a:r>
            <a:r>
              <a:rPr lang="en-US" sz="2200" b="1" dirty="0"/>
              <a:t> </a:t>
            </a:r>
            <a:r>
              <a:rPr lang="en-US" sz="2200" b="1" dirty="0" err="1"/>
              <a:t>perubahan</a:t>
            </a:r>
            <a:r>
              <a:rPr lang="en-US" sz="2200" b="1" dirty="0"/>
              <a:t> </a:t>
            </a:r>
            <a:r>
              <a:rPr lang="en-US" sz="2200" b="1" dirty="0" err="1"/>
              <a:t>sel</a:t>
            </a:r>
            <a:r>
              <a:rPr lang="en-US" sz="2200" b="1" dirty="0"/>
              <a:t> / </a:t>
            </a:r>
            <a:r>
              <a:rPr lang="en-US" sz="2200" b="1" dirty="0" err="1"/>
              <a:t>susunan</a:t>
            </a:r>
            <a:r>
              <a:rPr lang="en-US" sz="2200" b="1" dirty="0"/>
              <a:t> </a:t>
            </a:r>
            <a:r>
              <a:rPr lang="en-US" sz="2200" b="1" dirty="0" err="1"/>
              <a:t>kimia</a:t>
            </a:r>
            <a:r>
              <a:rPr lang="en-US" sz="2200" b="1" dirty="0"/>
              <a:t>.</a:t>
            </a:r>
          </a:p>
          <a:p>
            <a:pPr marL="476250" indent="-4762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²"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 err="1"/>
              <a:t>Tidak</a:t>
            </a:r>
            <a:r>
              <a:rPr lang="en-US" sz="2200" b="1" dirty="0"/>
              <a:t> </a:t>
            </a:r>
            <a:r>
              <a:rPr lang="en-US" sz="2200" b="1" dirty="0" err="1"/>
              <a:t>steril</a:t>
            </a:r>
            <a:r>
              <a:rPr lang="en-US" sz="2200" b="1" dirty="0"/>
              <a:t>	:	</a:t>
            </a:r>
            <a:r>
              <a:rPr lang="en-US" sz="2200" b="1" dirty="0" err="1"/>
              <a:t>timbul</a:t>
            </a:r>
            <a:r>
              <a:rPr lang="en-US" sz="2200" b="1" dirty="0"/>
              <a:t> </a:t>
            </a:r>
            <a:r>
              <a:rPr lang="en-US" sz="2200" b="1" dirty="0" err="1"/>
              <a:t>bakteri</a:t>
            </a:r>
            <a:endParaRPr lang="en-US" sz="2200" b="1" dirty="0"/>
          </a:p>
          <a:p>
            <a:pPr marL="104775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 err="1"/>
              <a:t>ureum</a:t>
            </a:r>
            <a:r>
              <a:rPr lang="en-US" sz="2200" b="1" dirty="0"/>
              <a:t> </a:t>
            </a:r>
            <a:r>
              <a:rPr lang="en-US" sz="2200" b="1" dirty="0">
                <a:sym typeface="Symbol" pitchFamily="18" charset="2"/>
              </a:rPr>
              <a:t> </a:t>
            </a:r>
            <a:r>
              <a:rPr lang="en-US" sz="2200" b="1" dirty="0"/>
              <a:t>CO</a:t>
            </a:r>
            <a:r>
              <a:rPr lang="en-US" sz="2200" b="1" baseline="-25000" dirty="0"/>
              <a:t>2</a:t>
            </a:r>
            <a:r>
              <a:rPr lang="en-US" sz="2200" b="1" dirty="0">
                <a:sym typeface="Symbol" pitchFamily="18" charset="2"/>
              </a:rPr>
              <a:t> </a:t>
            </a:r>
            <a:r>
              <a:rPr lang="en-US" sz="2200" b="1" dirty="0"/>
              <a:t>+ NH</a:t>
            </a:r>
            <a:r>
              <a:rPr lang="en-US" sz="2200" b="1" baseline="-25000" dirty="0"/>
              <a:t>3</a:t>
            </a:r>
            <a:r>
              <a:rPr lang="en-US" sz="2200" b="1" dirty="0"/>
              <a:t> 	</a:t>
            </a:r>
          </a:p>
          <a:p>
            <a:pPr marL="476250" indent="-4762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b="1" dirty="0"/>
              <a:t>       </a:t>
            </a:r>
            <a:r>
              <a:rPr lang="en-US" sz="2400" b="1" dirty="0"/>
              <a:t>pH urine  :  </a:t>
            </a:r>
            <a:r>
              <a:rPr lang="en-US" sz="2400" b="1" dirty="0" err="1"/>
              <a:t>basa</a:t>
            </a:r>
            <a:endParaRPr lang="en-US" b="1" dirty="0"/>
          </a:p>
          <a:p>
            <a:pPr marL="476250" indent="-4762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endParaRPr lang="en-US" b="1" dirty="0"/>
          </a:p>
          <a:p>
            <a:pPr marL="104775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/>
              <a:t>	CaSo</a:t>
            </a:r>
            <a:r>
              <a:rPr lang="en-US" sz="2200" b="1" baseline="-25000" dirty="0"/>
              <a:t>4</a:t>
            </a:r>
            <a:r>
              <a:rPr lang="en-US" sz="2200" b="1" dirty="0"/>
              <a:t> </a:t>
            </a:r>
            <a:r>
              <a:rPr lang="en-US" sz="2200" b="1" dirty="0">
                <a:sym typeface="Symbol" pitchFamily="18" charset="2"/>
              </a:rPr>
              <a:t></a:t>
            </a:r>
            <a:r>
              <a:rPr lang="en-US" sz="2200" b="1" dirty="0"/>
              <a:t> , MgSo</a:t>
            </a:r>
            <a:r>
              <a:rPr lang="en-US" sz="2200" b="1" baseline="-25000" dirty="0"/>
              <a:t>4</a:t>
            </a:r>
            <a:r>
              <a:rPr lang="en-US" sz="2200" b="1" dirty="0"/>
              <a:t> </a:t>
            </a:r>
            <a:r>
              <a:rPr lang="en-US" sz="2200" b="1" dirty="0">
                <a:sym typeface="Symbol" pitchFamily="18" charset="2"/>
              </a:rPr>
              <a:t></a:t>
            </a:r>
            <a:r>
              <a:rPr lang="en-US" sz="2200" b="1" dirty="0"/>
              <a:t>,</a:t>
            </a:r>
          </a:p>
          <a:p>
            <a:pPr marL="104775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/>
              <a:t>	</a:t>
            </a:r>
            <a:r>
              <a:rPr lang="en-US" sz="2200" b="1" dirty="0" err="1"/>
              <a:t>Sedimen</a:t>
            </a:r>
            <a:r>
              <a:rPr lang="en-US" sz="2200" b="1" dirty="0"/>
              <a:t> (</a:t>
            </a:r>
            <a:r>
              <a:rPr lang="en-US" sz="2200" b="1" dirty="0" err="1"/>
              <a:t>torak</a:t>
            </a:r>
            <a:r>
              <a:rPr lang="en-US" sz="2200" b="1" dirty="0"/>
              <a:t>) : </a:t>
            </a:r>
            <a:r>
              <a:rPr lang="en-US" sz="2200" b="1" dirty="0" err="1"/>
              <a:t>rusak</a:t>
            </a:r>
            <a:endParaRPr lang="en-US" sz="2200" b="1" dirty="0"/>
          </a:p>
          <a:p>
            <a:pPr marL="104775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/>
              <a:t>	</a:t>
            </a:r>
            <a:r>
              <a:rPr lang="en-US" sz="2200" b="1" dirty="0" err="1"/>
              <a:t>Ureum</a:t>
            </a:r>
            <a:r>
              <a:rPr lang="en-US" sz="2200" b="1" dirty="0"/>
              <a:t> </a:t>
            </a:r>
            <a:r>
              <a:rPr lang="en-US" sz="2200" b="1" dirty="0">
                <a:sym typeface="Symbol" pitchFamily="18" charset="2"/>
              </a:rPr>
              <a:t></a:t>
            </a:r>
            <a:endParaRPr lang="en-US" sz="2200" b="1" dirty="0"/>
          </a:p>
          <a:p>
            <a:pPr marL="104775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 err="1"/>
              <a:t>Glukosuria</a:t>
            </a:r>
            <a:r>
              <a:rPr lang="en-US" sz="2200" b="1" dirty="0"/>
              <a:t> : </a:t>
            </a:r>
            <a:r>
              <a:rPr lang="en-US" sz="2200" b="1" dirty="0" err="1"/>
              <a:t>kadar</a:t>
            </a:r>
            <a:r>
              <a:rPr lang="en-US" sz="2200" b="1" dirty="0"/>
              <a:t> </a:t>
            </a:r>
            <a:r>
              <a:rPr lang="en-US" sz="2200" b="1" dirty="0" err="1"/>
              <a:t>glukosa</a:t>
            </a:r>
            <a:r>
              <a:rPr lang="en-US" sz="2200" b="1" dirty="0"/>
              <a:t> </a:t>
            </a:r>
            <a:r>
              <a:rPr lang="en-US" sz="2200" b="1" dirty="0">
                <a:sym typeface="Symbol" pitchFamily="18" charset="2"/>
              </a:rPr>
              <a:t></a:t>
            </a:r>
            <a:r>
              <a:rPr lang="en-US" sz="2200" b="1" dirty="0"/>
              <a:t>   </a:t>
            </a:r>
            <a:r>
              <a:rPr lang="en-US" sz="2200" b="1" dirty="0">
                <a:sym typeface="Symbol" pitchFamily="18" charset="2"/>
              </a:rPr>
              <a:t></a:t>
            </a:r>
            <a:r>
              <a:rPr lang="en-US" sz="2200" b="1" dirty="0"/>
              <a:t>  </a:t>
            </a:r>
            <a:r>
              <a:rPr lang="en-US" sz="2200" b="1" dirty="0" err="1"/>
              <a:t>hasil</a:t>
            </a:r>
            <a:r>
              <a:rPr lang="en-US" sz="2200" b="1" dirty="0"/>
              <a:t> </a:t>
            </a:r>
            <a:r>
              <a:rPr lang="en-US" sz="2200" b="1" dirty="0" err="1"/>
              <a:t>negatif</a:t>
            </a:r>
            <a:r>
              <a:rPr lang="en-US" sz="2200" b="1" dirty="0"/>
              <a:t> </a:t>
            </a:r>
            <a:r>
              <a:rPr lang="en-US" sz="2200" b="1" dirty="0" err="1"/>
              <a:t>palsu</a:t>
            </a:r>
            <a:r>
              <a:rPr lang="en-US" sz="2200" b="1" dirty="0"/>
              <a:t> !</a:t>
            </a:r>
          </a:p>
          <a:p>
            <a:pPr marL="476250" indent="-4762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²"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sz="2200" b="1" dirty="0" err="1"/>
              <a:t>Bilirubin</a:t>
            </a:r>
            <a:r>
              <a:rPr lang="en-US" sz="2200" b="1" dirty="0"/>
              <a:t> (</a:t>
            </a:r>
            <a:r>
              <a:rPr lang="en-US" sz="2200" b="1" dirty="0" err="1"/>
              <a:t>terikat</a:t>
            </a:r>
            <a:r>
              <a:rPr lang="en-US" sz="2200" b="1" dirty="0"/>
              <a:t>)</a:t>
            </a:r>
            <a:endParaRPr lang="en-US" b="1" dirty="0"/>
          </a:p>
          <a:p>
            <a:pPr marL="476250" indent="-4762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endParaRPr lang="en-US" b="1" dirty="0"/>
          </a:p>
          <a:p>
            <a:pPr marL="1466850" lvl="2" indent="-246888"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b="1" dirty="0" err="1"/>
              <a:t>hidrolisis</a:t>
            </a:r>
            <a:r>
              <a:rPr lang="en-US" b="1" dirty="0"/>
              <a:t>	</a:t>
            </a:r>
            <a:r>
              <a:rPr lang="en-US" b="1" dirty="0" err="1"/>
              <a:t>oksidasi</a:t>
            </a:r>
            <a:endParaRPr lang="en-US" b="1" dirty="0"/>
          </a:p>
          <a:p>
            <a:pPr marL="1466850" lvl="2" indent="-246888"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b="1" dirty="0"/>
              <a:t>        </a:t>
            </a:r>
            <a:r>
              <a:rPr lang="en-US" b="1" dirty="0">
                <a:sym typeface="Symbol" pitchFamily="18" charset="2"/>
              </a:rPr>
              <a:t></a:t>
            </a:r>
            <a:endParaRPr lang="en-US" b="1" dirty="0"/>
          </a:p>
          <a:p>
            <a:pPr marL="1466850" lvl="2" indent="-246888"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b="1" dirty="0"/>
              <a:t>as. </a:t>
            </a:r>
            <a:r>
              <a:rPr lang="en-US" b="1" dirty="0" err="1"/>
              <a:t>Glukorunat</a:t>
            </a:r>
            <a:r>
              <a:rPr lang="en-US" b="1" dirty="0"/>
              <a:t>	</a:t>
            </a:r>
            <a:r>
              <a:rPr lang="en-US" b="1" dirty="0" err="1"/>
              <a:t>biliverdin</a:t>
            </a:r>
            <a:endParaRPr lang="en-US" b="1" dirty="0"/>
          </a:p>
          <a:p>
            <a:pPr marL="1466850" lvl="2" indent="-246888"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b="1" dirty="0"/>
              <a:t>		        +		(</a:t>
            </a:r>
            <a:r>
              <a:rPr lang="en-US" b="1" dirty="0" err="1"/>
              <a:t>hijau</a:t>
            </a:r>
            <a:r>
              <a:rPr lang="en-US" b="1" dirty="0"/>
              <a:t>)</a:t>
            </a:r>
          </a:p>
          <a:p>
            <a:pPr marL="1466850" lvl="2" indent="-246888"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None/>
              <a:tabLst>
                <a:tab pos="476250" algn="l"/>
                <a:tab pos="1428750" algn="l"/>
                <a:tab pos="2095500" algn="l"/>
                <a:tab pos="2286000" algn="l"/>
                <a:tab pos="4857750" algn="l"/>
              </a:tabLst>
              <a:defRPr/>
            </a:pPr>
            <a:r>
              <a:rPr lang="en-US" b="1" dirty="0" err="1"/>
              <a:t>biluribin</a:t>
            </a:r>
            <a:r>
              <a:rPr lang="en-US" b="1" dirty="0"/>
              <a:t> (</a:t>
            </a:r>
            <a:r>
              <a:rPr lang="en-US" b="1" dirty="0" err="1"/>
              <a:t>bebas</a:t>
            </a:r>
            <a:r>
              <a:rPr lang="en-US" b="1" dirty="0"/>
              <a:t>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25447A-15B9-4C03-B8D9-151EAEB545AC}" type="slidenum">
              <a:rPr lang="id-ID" altLang="en-US" sz="1000">
                <a:solidFill>
                  <a:srgbClr val="9B9A98"/>
                </a:solidFill>
              </a:rPr>
              <a:pPr eaLnBrk="1" hangingPunct="1"/>
              <a:t>25</a:t>
            </a:fld>
            <a:endParaRPr lang="id-ID" altLang="en-US" sz="1000">
              <a:solidFill>
                <a:srgbClr val="9B9A98"/>
              </a:solidFill>
            </a:endParaRPr>
          </a:p>
        </p:txBody>
      </p:sp>
      <p:sp>
        <p:nvSpPr>
          <p:cNvPr id="35846" name="Line 12"/>
          <p:cNvSpPr>
            <a:spLocks noChangeShapeType="1"/>
          </p:cNvSpPr>
          <p:nvPr/>
        </p:nvSpPr>
        <p:spPr bwMode="auto">
          <a:xfrm>
            <a:off x="3962400" y="2143125"/>
            <a:ext cx="0" cy="228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13"/>
          <p:cNvSpPr>
            <a:spLocks noChangeShapeType="1"/>
          </p:cNvSpPr>
          <p:nvPr/>
        </p:nvSpPr>
        <p:spPr bwMode="auto">
          <a:xfrm flipH="1">
            <a:off x="3657600" y="2428875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5"/>
          <p:cNvSpPr>
            <a:spLocks noChangeShapeType="1"/>
          </p:cNvSpPr>
          <p:nvPr/>
        </p:nvSpPr>
        <p:spPr bwMode="auto">
          <a:xfrm>
            <a:off x="1600200" y="2667000"/>
            <a:ext cx="0" cy="3810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6"/>
          <p:cNvSpPr>
            <a:spLocks noChangeShapeType="1"/>
          </p:cNvSpPr>
          <p:nvPr/>
        </p:nvSpPr>
        <p:spPr bwMode="auto">
          <a:xfrm>
            <a:off x="1600200" y="3048000"/>
            <a:ext cx="1524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9"/>
          <p:cNvSpPr>
            <a:spLocks noChangeShapeType="1"/>
          </p:cNvSpPr>
          <p:nvPr/>
        </p:nvSpPr>
        <p:spPr bwMode="auto">
          <a:xfrm>
            <a:off x="4038600" y="4724400"/>
            <a:ext cx="1676400" cy="228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20"/>
          <p:cNvSpPr>
            <a:spLocks noChangeShapeType="1"/>
          </p:cNvSpPr>
          <p:nvPr/>
        </p:nvSpPr>
        <p:spPr bwMode="auto">
          <a:xfrm flipH="1">
            <a:off x="2971800" y="4724400"/>
            <a:ext cx="1066800" cy="228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/>
              <a:t>KEANDALAN METODE PEMERIKSAN LABORATORIUM</a:t>
            </a:r>
            <a:endParaRPr lang="en-US" altLang="en-US" sz="3200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 smtClean="0"/>
              <a:t>    </a:t>
            </a:r>
            <a:r>
              <a:rPr lang="en-US" altLang="en-US" b="1" dirty="0" smtClean="0"/>
              <a:t>A.  </a:t>
            </a:r>
            <a:r>
              <a:rPr lang="en-US" altLang="en-US" b="1" dirty="0" err="1" smtClean="0"/>
              <a:t>keandalan</a:t>
            </a:r>
            <a:r>
              <a:rPr lang="en-US" altLang="en-US" b="1" dirty="0" smtClean="0"/>
              <a:t>  </a:t>
            </a:r>
            <a:r>
              <a:rPr lang="en-US" altLang="en-US" b="1" dirty="0" err="1" smtClean="0"/>
              <a:t>analitik</a:t>
            </a:r>
            <a:r>
              <a:rPr lang="en-US" altLang="en-US" sz="2800" b="1" dirty="0" smtClean="0"/>
              <a:t> </a:t>
            </a:r>
            <a:endParaRPr lang="en-US" altLang="en-US" sz="2400" b="1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</a:t>
            </a:r>
            <a:r>
              <a:rPr lang="en-US" altLang="en-US" sz="2800" dirty="0" smtClean="0"/>
              <a:t>1.  </a:t>
            </a:r>
            <a:r>
              <a:rPr lang="en-US" altLang="en-US" sz="2800" dirty="0" err="1" smtClean="0"/>
              <a:t>presisi</a:t>
            </a:r>
            <a:r>
              <a:rPr lang="en-US" altLang="en-US" sz="2800" dirty="0" smtClean="0"/>
              <a:t> / </a:t>
            </a:r>
            <a:r>
              <a:rPr lang="en-US" altLang="en-US" sz="2800" dirty="0" err="1" smtClean="0"/>
              <a:t>impresisi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2.  </a:t>
            </a:r>
            <a:r>
              <a:rPr lang="en-US" altLang="en-US" sz="2800" dirty="0" err="1" smtClean="0"/>
              <a:t>akurasi</a:t>
            </a:r>
            <a:r>
              <a:rPr lang="en-US" altLang="en-US" sz="2800" dirty="0" smtClean="0"/>
              <a:t> / </a:t>
            </a:r>
            <a:r>
              <a:rPr lang="en-US" altLang="en-US" sz="2800" dirty="0" err="1" smtClean="0"/>
              <a:t>inakurasi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3.  </a:t>
            </a:r>
            <a:r>
              <a:rPr lang="en-US" altLang="en-US" sz="2800" dirty="0" err="1" smtClean="0"/>
              <a:t>sensitivitas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analitik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4.  </a:t>
            </a:r>
            <a:r>
              <a:rPr lang="en-US" altLang="en-US" sz="2800" dirty="0" err="1" smtClean="0"/>
              <a:t>spesifisitas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analitik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5.  </a:t>
            </a:r>
            <a:r>
              <a:rPr lang="en-US" altLang="en-US" sz="2800" dirty="0" err="1" smtClean="0"/>
              <a:t>dll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                                 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0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785813"/>
            <a:ext cx="8229600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  </a:t>
            </a:r>
            <a:r>
              <a:rPr lang="en-US" altLang="en-US" b="1" dirty="0" smtClean="0"/>
              <a:t>B</a:t>
            </a:r>
            <a:r>
              <a:rPr lang="en-US" altLang="en-US" dirty="0" smtClean="0"/>
              <a:t>.  </a:t>
            </a:r>
            <a:r>
              <a:rPr lang="en-US" altLang="en-US" b="1" dirty="0" err="1"/>
              <a:t>K</a:t>
            </a:r>
            <a:r>
              <a:rPr lang="en-US" altLang="en-US" b="1" dirty="0" err="1" smtClean="0"/>
              <a:t>eandalan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diagnostik</a:t>
            </a: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          </a:t>
            </a:r>
            <a:r>
              <a:rPr lang="en-US" altLang="en-US" sz="2800" dirty="0" smtClean="0"/>
              <a:t>1. </a:t>
            </a:r>
            <a:r>
              <a:rPr lang="en-US" altLang="en-US" sz="2800" dirty="0" err="1" smtClean="0"/>
              <a:t>sensitivitas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diagnostik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        2. </a:t>
            </a:r>
            <a:r>
              <a:rPr lang="en-US" altLang="en-US" sz="2800" dirty="0" err="1" smtClean="0"/>
              <a:t>spesifisitas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diagnostik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        3. </a:t>
            </a:r>
            <a:r>
              <a:rPr lang="en-US" altLang="en-US" sz="2800" dirty="0" err="1" smtClean="0"/>
              <a:t>nilai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ramal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positif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        4. </a:t>
            </a:r>
            <a:r>
              <a:rPr lang="en-US" altLang="en-US" sz="2800" dirty="0" err="1" smtClean="0"/>
              <a:t>nilai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ramal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negatif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                        5. </a:t>
            </a:r>
            <a:r>
              <a:rPr lang="en-US" altLang="en-US" sz="2800" dirty="0" err="1" smtClean="0"/>
              <a:t>efisiensi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3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Data </a:t>
            </a:r>
            <a:r>
              <a:rPr lang="en-US" b="1" dirty="0" err="1" smtClean="0"/>
              <a:t>Laboratorium</a:t>
            </a:r>
            <a:endParaRPr lang="en-US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411163" eaLnBrk="1" hangingPunct="1">
              <a:buFontTx/>
              <a:buNone/>
            </a:pPr>
            <a:r>
              <a:rPr lang="en-US" altLang="en-US" sz="2800" dirty="0" smtClean="0"/>
              <a:t>            </a:t>
            </a:r>
            <a:r>
              <a:rPr lang="en-US" altLang="en-US" sz="2400" dirty="0" err="1" smtClean="0"/>
              <a:t>kualitatif</a:t>
            </a:r>
            <a:r>
              <a:rPr lang="en-US" altLang="en-US" sz="2400" dirty="0" smtClean="0"/>
              <a:t>            </a:t>
            </a:r>
            <a:r>
              <a:rPr lang="en-US" altLang="en-US" sz="2400" dirty="0" err="1" smtClean="0"/>
              <a:t>kuantitatif</a:t>
            </a:r>
            <a:r>
              <a:rPr lang="en-US" altLang="en-US" sz="2400" dirty="0" smtClean="0"/>
              <a:t>             </a:t>
            </a:r>
            <a:r>
              <a:rPr lang="en-US" altLang="en-US" sz="2400" dirty="0" err="1" smtClean="0"/>
              <a:t>semikuantitatif</a:t>
            </a:r>
            <a:endParaRPr lang="en-US" altLang="en-US" sz="2400" dirty="0" smtClean="0"/>
          </a:p>
          <a:p>
            <a:pPr marL="411163" eaLnBrk="1" hangingPunct="1">
              <a:buFontTx/>
              <a:buNone/>
            </a:pPr>
            <a:r>
              <a:rPr lang="en-US" altLang="en-US" sz="2400" dirty="0" smtClean="0"/>
              <a:t>   </a:t>
            </a:r>
          </a:p>
          <a:p>
            <a:pPr marL="411163" eaLnBrk="1" hangingPunct="1">
              <a:buFontTx/>
              <a:buNone/>
            </a:pPr>
            <a:r>
              <a:rPr lang="en-US" altLang="en-US" sz="2400" dirty="0" smtClean="0"/>
              <a:t> </a:t>
            </a:r>
            <a:r>
              <a:rPr lang="en-US" altLang="en-US" sz="2000" dirty="0" err="1" smtClean="0"/>
              <a:t>contoh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:    </a:t>
            </a:r>
            <a:r>
              <a:rPr lang="en-US" altLang="en-US" sz="2000" dirty="0" err="1" smtClean="0"/>
              <a:t>darah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samar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tinja</a:t>
            </a:r>
            <a:r>
              <a:rPr lang="en-US" altLang="en-US" sz="2000" dirty="0" smtClean="0"/>
              <a:t> : </a:t>
            </a:r>
            <a:r>
              <a:rPr lang="en-US" altLang="en-US" sz="2000" dirty="0" err="1" smtClean="0"/>
              <a:t>negatif</a:t>
            </a:r>
            <a:endParaRPr lang="en-US" altLang="en-US" sz="2000" dirty="0" smtClean="0"/>
          </a:p>
          <a:p>
            <a:pPr marL="411163" eaLnBrk="1" hangingPunct="1">
              <a:buFontTx/>
              <a:buNone/>
            </a:pPr>
            <a:endParaRPr lang="en-US" altLang="en-US" sz="2000" dirty="0" smtClean="0"/>
          </a:p>
          <a:p>
            <a:pPr marL="411163" eaLnBrk="1" hangingPunct="1">
              <a:buFontTx/>
              <a:buNone/>
            </a:pPr>
            <a:endParaRPr lang="en-US" altLang="en-US" sz="2000" dirty="0"/>
          </a:p>
          <a:p>
            <a:pPr marL="411163" eaLnBrk="1" hangingPunct="1">
              <a:buFontTx/>
              <a:buNone/>
            </a:pPr>
            <a:r>
              <a:rPr lang="en-US" altLang="en-US" sz="2000" dirty="0" smtClean="0"/>
              <a:t>                    </a:t>
            </a:r>
            <a:r>
              <a:rPr lang="en-US" altLang="en-US" sz="2000" dirty="0" err="1" smtClean="0"/>
              <a:t>glukosa</a:t>
            </a:r>
            <a:r>
              <a:rPr lang="en-US" altLang="en-US" sz="2000" dirty="0" smtClean="0"/>
              <a:t> urine  :  </a:t>
            </a:r>
            <a:r>
              <a:rPr lang="en-US" altLang="en-US" sz="2000" dirty="0" err="1" smtClean="0"/>
              <a:t>positif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3 (+++)</a:t>
            </a:r>
          </a:p>
          <a:p>
            <a:pPr marL="411163" eaLnBrk="1" hangingPunct="1">
              <a:buFontTx/>
              <a:buNone/>
            </a:pPr>
            <a:endParaRPr lang="en-US" altLang="en-US" sz="2000" dirty="0" smtClean="0"/>
          </a:p>
          <a:p>
            <a:pPr marL="411163" eaLnBrk="1" hangingPunct="1">
              <a:buFontTx/>
              <a:buNone/>
            </a:pPr>
            <a:r>
              <a:rPr lang="en-US" altLang="en-US" sz="2000" dirty="0" smtClean="0"/>
              <a:t>                   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kreatinin</a:t>
            </a:r>
            <a:r>
              <a:rPr lang="en-US" altLang="en-US" sz="2000" dirty="0" smtClean="0"/>
              <a:t> serum  :  1,9 mg/dl</a:t>
            </a:r>
          </a:p>
          <a:p>
            <a:pPr marL="411163" eaLnBrk="1" hangingPunct="1">
              <a:buFontTx/>
              <a:buNone/>
            </a:pPr>
            <a:r>
              <a:rPr lang="en-US" altLang="en-US" sz="2000" dirty="0" smtClean="0"/>
              <a:t>                     SGOT                :  72 IU/l</a:t>
            </a:r>
          </a:p>
          <a:p>
            <a:pPr marL="411163" eaLnBrk="1" hangingPunct="1">
              <a:buFontTx/>
              <a:buNone/>
            </a:pPr>
            <a:r>
              <a:rPr lang="en-US" altLang="en-US" sz="2000" dirty="0" smtClean="0"/>
              <a:t>                    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443663" y="278130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KUALITATIF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443663" y="3933825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SEMI KUANTITATIF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6372225" y="4941888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 KUANTITATIF</a:t>
            </a: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5292725" y="2997200"/>
            <a:ext cx="64928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12"/>
          <p:cNvSpPr>
            <a:spLocks noChangeShapeType="1"/>
          </p:cNvSpPr>
          <p:nvPr/>
        </p:nvSpPr>
        <p:spPr bwMode="auto">
          <a:xfrm>
            <a:off x="5292725" y="4149725"/>
            <a:ext cx="5746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13"/>
          <p:cNvSpPr>
            <a:spLocks noChangeShapeType="1"/>
          </p:cNvSpPr>
          <p:nvPr/>
        </p:nvSpPr>
        <p:spPr bwMode="auto">
          <a:xfrm>
            <a:off x="5292725" y="5157788"/>
            <a:ext cx="6477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922" name="Line 15"/>
          <p:cNvSpPr>
            <a:spLocks noChangeShapeType="1"/>
          </p:cNvSpPr>
          <p:nvPr/>
        </p:nvSpPr>
        <p:spPr bwMode="auto">
          <a:xfrm>
            <a:off x="4427538" y="10525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6"/>
          <p:cNvSpPr>
            <a:spLocks noChangeShapeType="1"/>
          </p:cNvSpPr>
          <p:nvPr/>
        </p:nvSpPr>
        <p:spPr bwMode="auto">
          <a:xfrm>
            <a:off x="4427538" y="1052513"/>
            <a:ext cx="25923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7"/>
          <p:cNvSpPr>
            <a:spLocks noChangeShapeType="1"/>
          </p:cNvSpPr>
          <p:nvPr/>
        </p:nvSpPr>
        <p:spPr bwMode="auto">
          <a:xfrm flipH="1">
            <a:off x="2771775" y="1052513"/>
            <a:ext cx="16557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/>
              <a:t>Interpretasi</a:t>
            </a:r>
            <a:r>
              <a:rPr lang="en-US" sz="3200" b="1" dirty="0" smtClean="0"/>
              <a:t> </a:t>
            </a:r>
            <a:r>
              <a:rPr lang="en-US" sz="3200" b="1" dirty="0" err="1"/>
              <a:t>adanya</a:t>
            </a:r>
            <a:r>
              <a:rPr lang="en-US" sz="3200" b="1" dirty="0"/>
              <a:t> </a:t>
            </a:r>
            <a:r>
              <a:rPr lang="en-US" sz="3200" b="1" dirty="0" err="1"/>
              <a:t>perubahan</a:t>
            </a:r>
            <a:r>
              <a:rPr lang="en-US" sz="3200" b="1" dirty="0"/>
              <a:t> </a:t>
            </a:r>
            <a:r>
              <a:rPr lang="en-US" sz="3200" b="1" dirty="0" err="1"/>
              <a:t>bermakna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tes</a:t>
            </a:r>
            <a:r>
              <a:rPr lang="en-US" sz="3200" b="1" dirty="0"/>
              <a:t> </a:t>
            </a:r>
            <a:r>
              <a:rPr lang="en-US" sz="3200" b="1" dirty="0" err="1"/>
              <a:t>pemantauan</a:t>
            </a:r>
            <a:endParaRPr lang="en-US" sz="32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6868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err="1"/>
              <a:t>perubahan</a:t>
            </a:r>
            <a:r>
              <a:rPr lang="en-US" sz="2000" dirty="0"/>
              <a:t> 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/>
              <a:t>selisih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 </a:t>
            </a:r>
            <a:r>
              <a:rPr lang="en-US" sz="2000" dirty="0" err="1"/>
              <a:t>pemeriksaan</a:t>
            </a:r>
            <a:r>
              <a:rPr lang="en-US" sz="2000" dirty="0"/>
              <a:t>   ≥ 3 SD  ( WHO 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u="sng" dirty="0" err="1"/>
              <a:t>contoh</a:t>
            </a:r>
            <a:r>
              <a:rPr lang="en-US" sz="2000" u="sng" dirty="0"/>
              <a:t> :</a:t>
            </a:r>
            <a:r>
              <a:rPr lang="en-US" sz="2000" dirty="0"/>
              <a:t>  </a:t>
            </a:r>
            <a:r>
              <a:rPr lang="en-US" sz="2000" dirty="0" err="1"/>
              <a:t>pasien</a:t>
            </a:r>
            <a:r>
              <a:rPr lang="en-US" sz="2000" dirty="0"/>
              <a:t>  </a:t>
            </a:r>
            <a:r>
              <a:rPr lang="en-US" sz="2000" dirty="0" err="1"/>
              <a:t>hiperkolesterolemia</a:t>
            </a:r>
            <a:r>
              <a:rPr lang="en-US" sz="2000" dirty="0"/>
              <a:t> 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/>
              <a:t>             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pengobatan</a:t>
            </a:r>
            <a:r>
              <a:rPr lang="en-US" sz="2000" dirty="0"/>
              <a:t>,  </a:t>
            </a:r>
            <a:r>
              <a:rPr lang="en-US" sz="2000" dirty="0" err="1"/>
              <a:t>kolesterol</a:t>
            </a:r>
            <a:r>
              <a:rPr lang="en-US" sz="2000" dirty="0"/>
              <a:t> serum  =  400 mg/dl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/>
              <a:t>              </a:t>
            </a:r>
            <a:r>
              <a:rPr lang="en-US" sz="2000" dirty="0" err="1"/>
              <a:t>sesudah</a:t>
            </a:r>
            <a:r>
              <a:rPr lang="en-US" sz="2000" dirty="0"/>
              <a:t> </a:t>
            </a:r>
            <a:r>
              <a:rPr lang="en-US" sz="2000" dirty="0" err="1"/>
              <a:t>pengobatan</a:t>
            </a:r>
            <a:r>
              <a:rPr lang="en-US" sz="2000" dirty="0"/>
              <a:t>,  </a:t>
            </a:r>
            <a:r>
              <a:rPr lang="en-US" sz="2000" dirty="0" err="1"/>
              <a:t>kolesterol</a:t>
            </a:r>
            <a:r>
              <a:rPr lang="en-US" sz="2000" dirty="0"/>
              <a:t> serum  =  380 mg/dl  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/>
              <a:t> 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kolesterol</a:t>
            </a:r>
            <a:r>
              <a:rPr lang="en-US" sz="2000" dirty="0"/>
              <a:t> </a:t>
            </a:r>
            <a:r>
              <a:rPr lang="en-US" sz="2000" dirty="0" err="1"/>
              <a:t>turun</a:t>
            </a:r>
            <a:r>
              <a:rPr lang="en-US" sz="2000" dirty="0"/>
              <a:t> ?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/>
              <a:t>  </a:t>
            </a:r>
            <a:r>
              <a:rPr lang="en-US" sz="2000" dirty="0" err="1"/>
              <a:t>impresisi</a:t>
            </a:r>
            <a:r>
              <a:rPr lang="en-US" sz="2000" dirty="0"/>
              <a:t> </a:t>
            </a:r>
            <a:r>
              <a:rPr lang="en-US" sz="2000" dirty="0" err="1"/>
              <a:t>tes</a:t>
            </a:r>
            <a:r>
              <a:rPr lang="en-US" sz="2000" dirty="0"/>
              <a:t> </a:t>
            </a:r>
            <a:r>
              <a:rPr lang="en-US" sz="2000" dirty="0" err="1"/>
              <a:t>kolesterol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laboratorium</a:t>
            </a:r>
            <a:r>
              <a:rPr lang="en-US" sz="2000" dirty="0"/>
              <a:t>,       SD = 15 mg/dl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/>
              <a:t>                                                                     3 SD = 45 mg/dl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err="1"/>
              <a:t>selisih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sesudah</a:t>
            </a:r>
            <a:r>
              <a:rPr lang="en-US" sz="2000" dirty="0"/>
              <a:t> </a:t>
            </a:r>
            <a:r>
              <a:rPr lang="en-US" sz="2000" dirty="0" err="1"/>
              <a:t>pengobatan</a:t>
            </a:r>
            <a:r>
              <a:rPr lang="en-US" sz="2000" dirty="0"/>
              <a:t>  = 20 mg/dl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err="1"/>
              <a:t>interpretasi</a:t>
            </a:r>
            <a:r>
              <a:rPr lang="en-US" sz="2000" dirty="0"/>
              <a:t> : 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bermakna</a:t>
            </a:r>
            <a:r>
              <a:rPr lang="en-US" sz="2000" dirty="0"/>
              <a:t>,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penurunan</a:t>
            </a:r>
            <a:endParaRPr lang="en-US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/>
              <a:t>                                       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16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 err="1" smtClean="0"/>
          </a:p>
          <a:p>
            <a:pPr marL="0" indent="0" algn="ctr">
              <a:buNone/>
            </a:pPr>
            <a:r>
              <a:rPr lang="ar-AE" dirty="0"/>
              <a:t>ﻭَﻓِﻲ ﺍﻟْﺄَﺭْﺽِ ﺁﻳَﺎﺕٌ ﻟِﻠْﻤُﻮﻗِﻨِﻴﻦﻭَﻓِﻲ ﺃَﻧْﻔُﺴِﻜُﻢْ ۚﺃَﻓَﻠَﺎ ﺗُﺒْﺼِﺮُﻭﻥ</a:t>
            </a:r>
            <a:endParaRPr lang="en-US" dirty="0" err="1"/>
          </a:p>
          <a:p>
            <a:pPr marL="0" indent="0" algn="just">
              <a:buNone/>
            </a:pPr>
            <a:endParaRPr lang="en-US" sz="2200" i="1" dirty="0" smtClean="0"/>
          </a:p>
          <a:p>
            <a:pPr marL="0" indent="0" algn="just">
              <a:buNone/>
            </a:pPr>
            <a:r>
              <a:rPr lang="en-US" sz="2200" i="1" dirty="0" smtClean="0"/>
              <a:t>“Dan </a:t>
            </a:r>
            <a:r>
              <a:rPr lang="en-US" sz="2200" i="1" dirty="0"/>
              <a:t>di </a:t>
            </a:r>
            <a:r>
              <a:rPr lang="en-US" sz="2200" i="1" dirty="0" err="1"/>
              <a:t>bumi</a:t>
            </a:r>
            <a:r>
              <a:rPr lang="en-US" sz="2200" i="1" dirty="0"/>
              <a:t> </a:t>
            </a:r>
            <a:r>
              <a:rPr lang="en-US" sz="2200" i="1" dirty="0" err="1"/>
              <a:t>itu</a:t>
            </a:r>
            <a:r>
              <a:rPr lang="en-US" sz="2200" i="1" dirty="0"/>
              <a:t> </a:t>
            </a:r>
            <a:r>
              <a:rPr lang="en-US" sz="2200" i="1" dirty="0" err="1"/>
              <a:t>terdapat</a:t>
            </a:r>
            <a:r>
              <a:rPr lang="en-US" sz="2200" i="1" dirty="0"/>
              <a:t> </a:t>
            </a:r>
            <a:r>
              <a:rPr lang="en-US" sz="2200" i="1" dirty="0" err="1" smtClean="0"/>
              <a:t>tanda-tanda</a:t>
            </a:r>
            <a:r>
              <a:rPr lang="en-US" sz="2200" i="1" dirty="0" smtClean="0"/>
              <a:t> (</a:t>
            </a:r>
            <a:r>
              <a:rPr lang="en-US" sz="2200" i="1" dirty="0" err="1" smtClean="0"/>
              <a:t>kekuasaan</a:t>
            </a:r>
            <a:r>
              <a:rPr lang="en-US" sz="2200" i="1" dirty="0" smtClean="0"/>
              <a:t> </a:t>
            </a:r>
            <a:r>
              <a:rPr lang="en-US" sz="2200" i="1" dirty="0"/>
              <a:t>Allah) </a:t>
            </a:r>
            <a:r>
              <a:rPr lang="en-US" sz="2200" i="1" dirty="0" err="1"/>
              <a:t>bagi</a:t>
            </a:r>
            <a:r>
              <a:rPr lang="en-US" sz="2200" i="1" dirty="0"/>
              <a:t> orang-orang yang </a:t>
            </a:r>
            <a:r>
              <a:rPr lang="en-US" sz="2200" i="1" dirty="0" err="1"/>
              <a:t>yakin</a:t>
            </a:r>
            <a:r>
              <a:rPr lang="en-US" sz="2200" i="1" dirty="0"/>
              <a:t>, </a:t>
            </a:r>
            <a:r>
              <a:rPr lang="en-US" sz="2200" i="1" dirty="0" err="1"/>
              <a:t>dan</a:t>
            </a:r>
            <a:r>
              <a:rPr lang="en-US" sz="2200" i="1" dirty="0"/>
              <a:t> (juga) </a:t>
            </a:r>
            <a:r>
              <a:rPr lang="en-US" sz="2200" i="1" dirty="0" err="1"/>
              <a:t>pada</a:t>
            </a:r>
            <a:r>
              <a:rPr lang="en-US" sz="2200" i="1" dirty="0"/>
              <a:t> </a:t>
            </a:r>
            <a:r>
              <a:rPr lang="en-US" sz="2200" i="1" dirty="0" err="1" smtClean="0"/>
              <a:t>dirimu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sendiri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Maka</a:t>
            </a:r>
            <a:r>
              <a:rPr lang="en-US" sz="2200" i="1" dirty="0" smtClean="0"/>
              <a:t> </a:t>
            </a:r>
            <a:r>
              <a:rPr lang="en-US" sz="2200" i="1" dirty="0" err="1"/>
              <a:t>apakah</a:t>
            </a:r>
            <a:r>
              <a:rPr lang="en-US" sz="2200" i="1" dirty="0"/>
              <a:t> </a:t>
            </a:r>
            <a:r>
              <a:rPr lang="en-US" sz="2200" i="1" dirty="0" err="1"/>
              <a:t>kamu</a:t>
            </a:r>
            <a:r>
              <a:rPr lang="en-US" sz="2200" i="1" dirty="0"/>
              <a:t> </a:t>
            </a:r>
            <a:r>
              <a:rPr lang="en-US" sz="2200" i="1" dirty="0" err="1"/>
              <a:t>tiada</a:t>
            </a:r>
            <a:r>
              <a:rPr lang="en-US" sz="2200" i="1" dirty="0"/>
              <a:t> </a:t>
            </a:r>
            <a:r>
              <a:rPr lang="en-US" sz="2200" i="1" dirty="0" err="1"/>
              <a:t>memperhatikan</a:t>
            </a:r>
            <a:r>
              <a:rPr lang="en-US" sz="2200" i="1" dirty="0" smtClean="0"/>
              <a:t>?”</a:t>
            </a:r>
            <a:r>
              <a:rPr lang="en-US" sz="2400" i="1" dirty="0"/>
              <a:t> </a:t>
            </a:r>
            <a:r>
              <a:rPr lang="en-US" sz="2400" dirty="0" smtClean="0"/>
              <a:t>(QS</a:t>
            </a:r>
            <a:r>
              <a:rPr lang="en-US" sz="2400" dirty="0"/>
              <a:t>. Adz </a:t>
            </a:r>
            <a:r>
              <a:rPr lang="en-US" sz="2400" dirty="0" err="1"/>
              <a:t>Dzariyat</a:t>
            </a:r>
            <a:r>
              <a:rPr lang="en-US" sz="2400" dirty="0"/>
              <a:t>: </a:t>
            </a:r>
            <a:r>
              <a:rPr lang="en-US" sz="2400" dirty="0" smtClean="0"/>
              <a:t>20-21).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13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/>
              <a:t>Pemantapan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Laboratorium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Klinik</a:t>
            </a:r>
            <a:endParaRPr lang="en-US" sz="32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70384" y="1124744"/>
            <a:ext cx="8316416" cy="49291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       </a:t>
            </a:r>
            <a:r>
              <a:rPr lang="en-US" sz="2000" b="1" dirty="0" err="1" smtClean="0">
                <a:latin typeface="+mj-lt"/>
                <a:cs typeface="Arial" panose="020B0604020202020204" pitchFamily="34" charset="0"/>
              </a:rPr>
              <a:t>Pemantapan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mutu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internal                                </a:t>
            </a:r>
            <a:r>
              <a:rPr lang="en-US" sz="2000" b="1" dirty="0" err="1" smtClean="0">
                <a:latin typeface="+mj-lt"/>
                <a:cs typeface="Arial" panose="020B0604020202020204" pitchFamily="34" charset="0"/>
              </a:rPr>
              <a:t>Pemantapan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mutu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                   internal                                                         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eksteranal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 ( Internal Laboratory Quality 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Control)          (External 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Laboratory </a:t>
            </a:r>
            <a:r>
              <a:rPr lang="en-US" sz="2000" b="1" dirty="0" err="1">
                <a:latin typeface="+mj-lt"/>
                <a:cs typeface="Arial" panose="020B0604020202020204" pitchFamily="34" charset="0"/>
              </a:rPr>
              <a:t>Assesment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 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dikelola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oleh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laboratorium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                                           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dikelola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oleh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instansi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luar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sendiri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                                                                            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laboratorium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Pemerintah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organisasi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profesi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perusahaan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swasta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)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err="1">
                <a:latin typeface="+mj-lt"/>
                <a:cs typeface="Arial" panose="020B0604020202020204" pitchFamily="34" charset="0"/>
              </a:rPr>
              <a:t>mengendalian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presisi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akurasi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                                          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menilai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kesamaan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komparabilitas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err="1">
                <a:latin typeface="+mj-lt"/>
                <a:cs typeface="Arial" panose="020B0604020202020204" pitchFamily="34" charset="0"/>
              </a:rPr>
              <a:t>mengeluarkan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hasil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                                              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hasil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beberapa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laboratorium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err="1">
                <a:latin typeface="+mj-lt"/>
                <a:cs typeface="Arial" panose="020B0604020202020204" pitchFamily="34" charset="0"/>
              </a:rPr>
              <a:t>dipercaya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menilai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akurasi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8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89793" y="846138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2. PERALATAN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penggunaan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pemeliharaan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alat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harus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sesuai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PROTAP / 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GLP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i="1" dirty="0" smtClean="0">
                <a:latin typeface="Times New Roman" panose="02020603050405020304" pitchFamily="18" charset="0"/>
              </a:rPr>
              <a:t>   -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penataan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peralatan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harus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ergonomik</a:t>
            </a: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09784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3.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SISTEM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dan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PROSEDUR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harus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ditetapkan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PROTAP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alur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kerja</a:t>
            </a: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untuk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semua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kegiatan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laboratorium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 -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harus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ada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PROTAP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tindakan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dalam</a:t>
            </a: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keadaan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darurat</a:t>
            </a: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 -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dilakukan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audit internal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terus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menerus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thd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pelaksanaan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PROTAP.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10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</a:rPr>
              <a:t>PETUGAS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wajib</a:t>
            </a:r>
            <a:endParaRPr lang="en-US" altLang="en-US" sz="3600" b="1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melaksanakan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semua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kegiatan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sesuai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 PROTAP / 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GLP</a:t>
            </a:r>
          </a:p>
          <a:p>
            <a:pPr eaLnBrk="1" hangingPunct="1"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menggunakan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alat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pelindung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diri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yang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sesuai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dengan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kegiatan</a:t>
            </a: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menjaga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kesehatan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umum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imunitas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thd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penyakit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tertentu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memahami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PROTAP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tindakan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pada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keadaan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darurat</a:t>
            </a:r>
            <a:endParaRPr lang="en-US" altLang="en-US" sz="3600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4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/>
          <a:lstStyle/>
          <a:p>
            <a:r>
              <a:rPr lang="en-US" b="1" dirty="0" smtClean="0"/>
              <a:t>STANDARD OPERATING PRECEDURE (SOP)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870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92696"/>
            <a:ext cx="855442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endParaRPr lang="en-US" sz="46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3" indent="-404813" algn="just">
              <a:buFont typeface="Wingdings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disiapkan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</a:t>
            </a:r>
            <a:r>
              <a:rPr lang="id-ID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3" indent="-404813" algn="just">
              <a:buFont typeface="Wingdings" pitchFamily="2" charset="2"/>
              <a:buChar char="v"/>
            </a:pPr>
            <a:endParaRPr lang="en-US" sz="32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3" indent="-404813" algn="just">
              <a:buFont typeface="Wingdings" pitchFamily="2" charset="2"/>
              <a:buChar char="v"/>
            </a:pPr>
            <a:r>
              <a:rPr lang="en-US" sz="3200" baseline="30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SK, program,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kalibrasi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biologis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asalnya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poster,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catatan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notulen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memoranda,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lunak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30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393372" y="1415671"/>
            <a:ext cx="6716486" cy="4165979"/>
          </a:xfrm>
          <a:prstGeom prst="triangle">
            <a:avLst>
              <a:gd name="adj" fmla="val 49810"/>
            </a:avLst>
          </a:prstGeom>
          <a:noFill/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2"/>
                </a:solidFill>
              </a:ln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20143" y="3069037"/>
            <a:ext cx="2688772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24837" y="4099155"/>
            <a:ext cx="4435840" cy="49097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00475" y="3357974"/>
            <a:ext cx="23006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baseline="30000" dirty="0" err="1">
                <a:latin typeface="Arial"/>
                <a:cs typeface="Arial"/>
              </a:rPr>
              <a:t>Prosedur</a:t>
            </a:r>
            <a:r>
              <a:rPr lang="en-US" sz="2700" b="1" baseline="30000" dirty="0">
                <a:latin typeface="Arial"/>
                <a:cs typeface="Arial"/>
              </a:rPr>
              <a:t> </a:t>
            </a:r>
            <a:r>
              <a:rPr lang="en-US" sz="2700" b="1" baseline="30000" dirty="0" err="1">
                <a:latin typeface="Arial"/>
                <a:cs typeface="Arial"/>
              </a:rPr>
              <a:t>Mutu</a:t>
            </a:r>
            <a:r>
              <a:rPr lang="en-US" sz="2700" b="1" baseline="30000" dirty="0">
                <a:latin typeface="Arial"/>
                <a:cs typeface="Arial"/>
              </a:rPr>
              <a:t> </a:t>
            </a:r>
            <a:endParaRPr lang="en-US" sz="2700" b="1" baseline="30000" dirty="0">
              <a:latin typeface="Arial"/>
              <a:cs typeface="Arial"/>
            </a:endParaRPr>
          </a:p>
          <a:p>
            <a:pPr algn="ctr"/>
            <a:r>
              <a:rPr lang="en-US" sz="2700" baseline="30000" dirty="0">
                <a:latin typeface="Arial"/>
                <a:cs typeface="Arial"/>
              </a:rPr>
              <a:t>(</a:t>
            </a:r>
            <a:r>
              <a:rPr lang="en-US" sz="2700" baseline="30000" dirty="0">
                <a:latin typeface="Arial"/>
                <a:cs typeface="Arial"/>
              </a:rPr>
              <a:t>Quality Procedures)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773" y="2445789"/>
            <a:ext cx="19596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baseline="30000" dirty="0" err="1">
                <a:latin typeface="Arial"/>
                <a:cs typeface="Arial"/>
              </a:rPr>
              <a:t>Panduan</a:t>
            </a:r>
            <a:r>
              <a:rPr lang="en-US" sz="2700" b="1" baseline="30000" dirty="0">
                <a:latin typeface="Arial"/>
                <a:cs typeface="Arial"/>
              </a:rPr>
              <a:t> </a:t>
            </a:r>
            <a:r>
              <a:rPr lang="en-US" sz="2700" b="1" baseline="30000" dirty="0" err="1">
                <a:latin typeface="Arial"/>
                <a:cs typeface="Arial"/>
              </a:rPr>
              <a:t>Mutu</a:t>
            </a:r>
            <a:endParaRPr lang="en-US" sz="2700" b="1" baseline="30000" dirty="0">
              <a:latin typeface="Arial"/>
              <a:cs typeface="Arial"/>
            </a:endParaRPr>
          </a:p>
          <a:p>
            <a:r>
              <a:rPr lang="en-US" sz="2700" baseline="30000" dirty="0">
                <a:latin typeface="Arial"/>
                <a:cs typeface="Arial"/>
              </a:rPr>
              <a:t>(Quality Manual)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2110" y="4234607"/>
            <a:ext cx="44358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baseline="30000" dirty="0" err="1">
                <a:latin typeface="Arial"/>
                <a:cs typeface="Arial"/>
              </a:rPr>
              <a:t>Dokumen</a:t>
            </a:r>
            <a:r>
              <a:rPr lang="en-US" sz="2700" b="1" baseline="30000" dirty="0">
                <a:latin typeface="Arial"/>
                <a:cs typeface="Arial"/>
              </a:rPr>
              <a:t> </a:t>
            </a:r>
            <a:r>
              <a:rPr lang="en-US" sz="2700" b="1" baseline="30000" dirty="0" err="1">
                <a:latin typeface="Arial"/>
                <a:cs typeface="Arial"/>
              </a:rPr>
              <a:t>pendukung</a:t>
            </a:r>
            <a:r>
              <a:rPr lang="en-US" sz="2700" b="1" baseline="30000" dirty="0">
                <a:latin typeface="Arial"/>
                <a:cs typeface="Arial"/>
              </a:rPr>
              <a:t> </a:t>
            </a:r>
            <a:r>
              <a:rPr lang="en-US" sz="2700" baseline="30000" dirty="0">
                <a:latin typeface="Arial"/>
                <a:cs typeface="Arial"/>
              </a:rPr>
              <a:t>(Supporting </a:t>
            </a:r>
            <a:r>
              <a:rPr lang="en-US" sz="2700" baseline="30000" dirty="0">
                <a:latin typeface="Arial"/>
                <a:cs typeface="Arial"/>
              </a:rPr>
              <a:t>Docs) </a:t>
            </a:r>
          </a:p>
          <a:p>
            <a:r>
              <a:rPr lang="en-US" sz="2700" baseline="30000" dirty="0">
                <a:latin typeface="Arial"/>
                <a:cs typeface="Arial"/>
              </a:rPr>
              <a:t>– </a:t>
            </a:r>
            <a:r>
              <a:rPr lang="en-US" sz="2700" baseline="30000" dirty="0" err="1">
                <a:latin typeface="Arial"/>
                <a:cs typeface="Arial"/>
              </a:rPr>
              <a:t>Instruksi</a:t>
            </a:r>
            <a:r>
              <a:rPr lang="en-US" sz="2700" baseline="30000" dirty="0">
                <a:latin typeface="Arial"/>
                <a:cs typeface="Arial"/>
              </a:rPr>
              <a:t> </a:t>
            </a:r>
            <a:r>
              <a:rPr lang="en-US" sz="2700" baseline="30000" dirty="0" err="1">
                <a:latin typeface="Arial"/>
                <a:cs typeface="Arial"/>
              </a:rPr>
              <a:t>Kerja</a:t>
            </a:r>
            <a:r>
              <a:rPr lang="en-US" sz="2700" baseline="30000" dirty="0">
                <a:latin typeface="Arial"/>
                <a:cs typeface="Arial"/>
              </a:rPr>
              <a:t>(</a:t>
            </a:r>
            <a:r>
              <a:rPr lang="en-US" sz="2700" baseline="30000" dirty="0">
                <a:latin typeface="Arial"/>
                <a:cs typeface="Arial"/>
              </a:rPr>
              <a:t>Work Instructions</a:t>
            </a:r>
            <a:r>
              <a:rPr lang="en-US" sz="2700" baseline="30000" dirty="0">
                <a:latin typeface="Arial"/>
                <a:cs typeface="Arial"/>
              </a:rPr>
              <a:t>)</a:t>
            </a:r>
          </a:p>
          <a:p>
            <a:r>
              <a:rPr lang="en-US" sz="2700" baseline="30000" dirty="0">
                <a:latin typeface="Arial"/>
                <a:cs typeface="Arial"/>
              </a:rPr>
              <a:t>– </a:t>
            </a:r>
            <a:r>
              <a:rPr lang="en-US" sz="2700" baseline="30000" dirty="0" err="1">
                <a:latin typeface="Arial"/>
                <a:cs typeface="Arial"/>
              </a:rPr>
              <a:t>Formulir</a:t>
            </a:r>
            <a:r>
              <a:rPr lang="en-US" sz="2700" baseline="30000" dirty="0">
                <a:latin typeface="Arial"/>
                <a:cs typeface="Arial"/>
              </a:rPr>
              <a:t> (</a:t>
            </a:r>
            <a:r>
              <a:rPr lang="en-US" sz="2700" baseline="30000" dirty="0">
                <a:latin typeface="Arial"/>
                <a:cs typeface="Arial"/>
              </a:rPr>
              <a:t>Forms)</a:t>
            </a:r>
          </a:p>
          <a:p>
            <a:r>
              <a:rPr lang="en-US" sz="2700" baseline="30000" dirty="0">
                <a:latin typeface="Arial"/>
                <a:cs typeface="Arial"/>
              </a:rPr>
              <a:t>– </a:t>
            </a:r>
            <a:r>
              <a:rPr lang="en-US" sz="2700" baseline="30000" dirty="0" err="1">
                <a:latin typeface="Arial"/>
                <a:cs typeface="Arial"/>
              </a:rPr>
              <a:t>Daftar</a:t>
            </a:r>
            <a:r>
              <a:rPr lang="en-US" sz="2700" baseline="30000" dirty="0">
                <a:latin typeface="Arial"/>
                <a:cs typeface="Arial"/>
              </a:rPr>
              <a:t> </a:t>
            </a:r>
            <a:r>
              <a:rPr lang="en-US" sz="2700" baseline="30000" dirty="0" err="1">
                <a:latin typeface="Arial"/>
                <a:cs typeface="Arial"/>
              </a:rPr>
              <a:t>Periksa</a:t>
            </a:r>
            <a:r>
              <a:rPr lang="en-US" sz="2700" baseline="30000" dirty="0">
                <a:latin typeface="Arial"/>
                <a:cs typeface="Arial"/>
              </a:rPr>
              <a:t> (Check Lists)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71" y="977091"/>
            <a:ext cx="3401412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HIERARKI   DOKUMEN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7420" y="2307290"/>
            <a:ext cx="666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/>
              <a:t>SK</a:t>
            </a:r>
            <a:endParaRPr lang="id-ID" dirty="0"/>
          </a:p>
        </p:txBody>
      </p:sp>
      <p:sp>
        <p:nvSpPr>
          <p:cNvPr id="14" name="Right Arrow 13"/>
          <p:cNvSpPr/>
          <p:nvPr/>
        </p:nvSpPr>
        <p:spPr>
          <a:xfrm>
            <a:off x="6008915" y="2445789"/>
            <a:ext cx="343168" cy="13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Right Arrow 14"/>
          <p:cNvSpPr/>
          <p:nvPr/>
        </p:nvSpPr>
        <p:spPr>
          <a:xfrm>
            <a:off x="6564782" y="3357974"/>
            <a:ext cx="343168" cy="13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" name="TextBox 15"/>
          <p:cNvSpPr txBox="1"/>
          <p:nvPr/>
        </p:nvSpPr>
        <p:spPr>
          <a:xfrm>
            <a:off x="7193934" y="3323349"/>
            <a:ext cx="666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dirty="0"/>
              <a:t>SOP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15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31" y="2539314"/>
            <a:ext cx="8580799" cy="30008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57175" indent="-257175" algn="just">
              <a:buFont typeface="Symbol" charset="2"/>
              <a:buChar char=""/>
            </a:pP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Kebijakan</a:t>
            </a:r>
            <a:endParaRPr lang="en-US" sz="2100" dirty="0">
              <a:latin typeface="Calibri" charset="0"/>
              <a:ea typeface="Calibri" charset="0"/>
              <a:cs typeface="Times New Roman" charset="0"/>
            </a:endParaRPr>
          </a:p>
          <a:p>
            <a:pPr marL="257175" indent="-257175" algn="just">
              <a:buFont typeface="Symbol" charset="2"/>
              <a:buChar char=""/>
            </a:pP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Pedoman</a:t>
            </a:r>
            <a:endParaRPr lang="en-US" sz="2100" dirty="0">
              <a:latin typeface="Calibri" charset="0"/>
              <a:ea typeface="Calibri" charset="0"/>
              <a:cs typeface="Times New Roman" charset="0"/>
            </a:endParaRPr>
          </a:p>
          <a:p>
            <a:pPr marL="257175" indent="-257175" algn="just">
              <a:buFont typeface="Symbol" charset="2"/>
              <a:buChar char=""/>
            </a:pP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Standar  Prosedur Operasional   </a:t>
            </a: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(SOP)</a:t>
            </a:r>
            <a:r>
              <a:rPr lang="en-US" sz="2100" dirty="0">
                <a:latin typeface="Arial" charset="0"/>
                <a:ea typeface="Calibri" charset="0"/>
                <a:cs typeface="Times New Roman" charset="0"/>
              </a:rPr>
              <a:t>:</a:t>
            </a:r>
            <a:r>
              <a:rPr lang="id-ID" sz="21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 (</a:t>
            </a:r>
            <a:r>
              <a:rPr lang="en-US" sz="2100" dirty="0" err="1">
                <a:latin typeface="Arial" charset="0"/>
                <a:ea typeface="Calibri" charset="0"/>
                <a:cs typeface="Times New Roman" charset="0"/>
              </a:rPr>
              <a:t>Patklin</a:t>
            </a: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,</a:t>
            </a:r>
            <a:r>
              <a:rPr lang="en-US" sz="2100" dirty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latin typeface="Arial" charset="0"/>
                <a:ea typeface="Calibri" charset="0"/>
                <a:cs typeface="Times New Roman" charset="0"/>
              </a:rPr>
              <a:t>Parasitologi</a:t>
            </a: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,</a:t>
            </a:r>
            <a:r>
              <a:rPr lang="en-US" sz="2100" dirty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latin typeface="Arial" charset="0"/>
                <a:ea typeface="Calibri" charset="0"/>
                <a:cs typeface="Times New Roman" charset="0"/>
              </a:rPr>
              <a:t>Mikrobiologi</a:t>
            </a: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,</a:t>
            </a:r>
            <a:r>
              <a:rPr lang="en-US" sz="2100" dirty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latin typeface="Arial" charset="0"/>
                <a:ea typeface="Calibri" charset="0"/>
                <a:cs typeface="Times New Roman" charset="0"/>
              </a:rPr>
              <a:t>Patologi</a:t>
            </a:r>
            <a:r>
              <a:rPr lang="en-US" sz="2100" dirty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latin typeface="Arial" charset="0"/>
                <a:ea typeface="Calibri" charset="0"/>
                <a:cs typeface="Times New Roman" charset="0"/>
              </a:rPr>
              <a:t>Anatomik</a:t>
            </a:r>
            <a:r>
              <a:rPr lang="id-ID" sz="21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, </a:t>
            </a:r>
            <a:r>
              <a:rPr lang="en-US" sz="2100" dirty="0" err="1">
                <a:latin typeface="Arial" charset="0"/>
                <a:ea typeface="Calibri" charset="0"/>
                <a:cs typeface="Times New Roman" charset="0"/>
              </a:rPr>
              <a:t>Kesmas</a:t>
            </a:r>
            <a:r>
              <a:rPr lang="en-US" sz="2100" dirty="0">
                <a:latin typeface="Arial" charset="0"/>
                <a:ea typeface="Calibri" charset="0"/>
                <a:cs typeface="Times New Roman" charset="0"/>
              </a:rPr>
              <a:t>, </a:t>
            </a:r>
            <a:r>
              <a:rPr lang="en-US" sz="2100" dirty="0" err="1">
                <a:latin typeface="Arial" charset="0"/>
                <a:ea typeface="Calibri" charset="0"/>
                <a:cs typeface="Times New Roman" charset="0"/>
              </a:rPr>
              <a:t>dll</a:t>
            </a: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)</a:t>
            </a:r>
            <a:endParaRPr lang="en-US" sz="2100" dirty="0">
              <a:latin typeface="Calibri" charset="0"/>
              <a:ea typeface="Calibri" charset="0"/>
              <a:cs typeface="Times New Roman" charset="0"/>
            </a:endParaRPr>
          </a:p>
          <a:p>
            <a:pPr marL="257175" indent="-257175" algn="just">
              <a:buFont typeface="Symbol" charset="2"/>
              <a:buChar char=""/>
            </a:pP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Kerangka  Acuan  Kegiatan</a:t>
            </a:r>
            <a:endParaRPr lang="en-US" sz="2100" dirty="0">
              <a:latin typeface="Calibri" charset="0"/>
              <a:ea typeface="Calibri" charset="0"/>
              <a:cs typeface="Times New Roman" charset="0"/>
            </a:endParaRPr>
          </a:p>
          <a:p>
            <a:pPr marL="257175" indent="-257175" algn="just">
              <a:buFont typeface="Symbol" charset="2"/>
              <a:buChar char=""/>
            </a:pP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Rencana   Kerja</a:t>
            </a:r>
            <a:endParaRPr lang="en-US" sz="2100" dirty="0">
              <a:latin typeface="Calibri" charset="0"/>
              <a:ea typeface="Calibri" charset="0"/>
              <a:cs typeface="Times New Roman" charset="0"/>
            </a:endParaRPr>
          </a:p>
          <a:p>
            <a:pPr marL="257175" indent="-257175" algn="just">
              <a:buFont typeface="Symbol" charset="2"/>
              <a:buChar char=""/>
            </a:pP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Laporan Pelaksanaan Kegiatan</a:t>
            </a:r>
            <a:endParaRPr lang="en-US" sz="2100" dirty="0">
              <a:latin typeface="Calibri" charset="0"/>
              <a:ea typeface="Calibri" charset="0"/>
              <a:cs typeface="Times New Roman" charset="0"/>
            </a:endParaRPr>
          </a:p>
          <a:p>
            <a:pPr marL="257175" indent="-257175" algn="just">
              <a:spcAft>
                <a:spcPts val="750"/>
              </a:spcAft>
              <a:buFont typeface="Symbol" charset="2"/>
              <a:buChar char=""/>
            </a:pPr>
            <a:r>
              <a:rPr lang="id-ID" sz="2100" dirty="0">
                <a:latin typeface="Arial" charset="0"/>
                <a:ea typeface="Calibri" charset="0"/>
                <a:cs typeface="Times New Roman" charset="0"/>
              </a:rPr>
              <a:t>Dokumen   lain  yang disusun  berdasarkan peraturan perundangan dan pedoman-pedoman  eksternal  yang  berlaku</a:t>
            </a:r>
            <a:endParaRPr lang="en-US" sz="21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419" y="1128509"/>
            <a:ext cx="8719457" cy="12695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Dokumen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akreditasi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adalah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semua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dokumen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yang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harus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disiapkan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oleh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laboratorium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dalam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pelaksanaan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akreditasi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laboratorium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kesehatan</a:t>
            </a:r>
            <a:endParaRPr lang="en-US" sz="21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just"/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Jenis-jenis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dokumen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akreditasi</a:t>
            </a:r>
            <a:r>
              <a:rPr lang="en-US" sz="21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:</a:t>
            </a:r>
            <a:endParaRPr lang="en-US" sz="21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endParaRPr lang="id-ID" sz="1350" dirty="0"/>
          </a:p>
        </p:txBody>
      </p:sp>
    </p:spTree>
    <p:extLst>
      <p:ext uri="{BB962C8B-B14F-4D97-AF65-F5344CB8AC3E}">
        <p14:creationId xmlns:p14="http://schemas.microsoft.com/office/powerpoint/2010/main" val="18192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891" y="1124744"/>
            <a:ext cx="7587398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255" marR="19050">
              <a:lnSpc>
                <a:spcPct val="150000"/>
              </a:lnSpc>
              <a:spcAft>
                <a:spcPts val="240"/>
              </a:spcAft>
            </a:pPr>
            <a:r>
              <a:rPr lang="en-US" sz="3200" b="1" dirty="0">
                <a:latin typeface="Calibri" charset="0"/>
                <a:ea typeface="Times New Roman" charset="0"/>
                <a:cs typeface="Times New Roman" charset="0"/>
              </a:rPr>
              <a:t>STANDAR</a:t>
            </a:r>
            <a:r>
              <a:rPr lang="id-ID" sz="3200" b="1" dirty="0">
                <a:latin typeface="Calibri" charset="0"/>
                <a:ea typeface="Times New Roman" charset="0"/>
                <a:cs typeface="Times New Roman" charset="0"/>
              </a:rPr>
              <a:t>  </a:t>
            </a:r>
            <a:r>
              <a:rPr lang="en-US" sz="3200" b="1" dirty="0">
                <a:latin typeface="Calibri" charset="0"/>
                <a:ea typeface="Times New Roman" charset="0"/>
                <a:cs typeface="Times New Roman" charset="0"/>
              </a:rPr>
              <a:t>OPERASIONAL PROSEDUR (SOP)</a:t>
            </a:r>
            <a:endParaRPr lang="en-US" sz="3200" dirty="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891" y="2375522"/>
            <a:ext cx="7725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Standar</a:t>
            </a:r>
            <a:r>
              <a:rPr lang="en-US" sz="2400" b="1" dirty="0"/>
              <a:t>  </a:t>
            </a:r>
            <a:r>
              <a:rPr lang="en-US" sz="2400" b="1" dirty="0" err="1"/>
              <a:t>Operasional</a:t>
            </a:r>
            <a:r>
              <a:rPr lang="en-US" sz="2400" b="1" dirty="0"/>
              <a:t>    </a:t>
            </a:r>
            <a:r>
              <a:rPr lang="en-US" sz="2400" b="1" dirty="0" err="1"/>
              <a:t>Prosedur</a:t>
            </a:r>
            <a:r>
              <a:rPr lang="en-US" sz="2400" b="1" dirty="0"/>
              <a:t>  (SOP)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serangkaian</a:t>
            </a:r>
            <a:r>
              <a:rPr lang="en-US" sz="2400" dirty="0"/>
              <a:t> </a:t>
            </a:r>
            <a:r>
              <a:rPr lang="en-US" sz="2400" dirty="0" err="1"/>
              <a:t>instruksi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 yang </a:t>
            </a:r>
            <a:r>
              <a:rPr lang="en-US" sz="2400" dirty="0" err="1"/>
              <a:t>dibakukan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proses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siapa</a:t>
            </a:r>
            <a:r>
              <a:rPr lang="en-US" sz="2400" dirty="0"/>
              <a:t>  </a:t>
            </a:r>
            <a:r>
              <a:rPr lang="en-US" sz="2400" dirty="0" err="1"/>
              <a:t>dilakukan</a:t>
            </a:r>
            <a:r>
              <a:rPr lang="en-US" sz="2400" dirty="0"/>
              <a:t> (</a:t>
            </a:r>
            <a:r>
              <a:rPr lang="en-US" sz="2400" dirty="0" err="1"/>
              <a:t>Permenpan</a:t>
            </a:r>
            <a:r>
              <a:rPr lang="en-US" sz="2400" dirty="0"/>
              <a:t> No. 035 </a:t>
            </a:r>
            <a:r>
              <a:rPr lang="en-US" sz="2400" dirty="0" err="1"/>
              <a:t>tahun</a:t>
            </a:r>
            <a:r>
              <a:rPr lang="en-US" sz="2400" dirty="0"/>
              <a:t> 2012).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34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980728"/>
            <a:ext cx="7854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/>
              <a:t>Instruksi</a:t>
            </a:r>
            <a:r>
              <a:rPr lang="en-US" sz="3200" b="1" dirty="0"/>
              <a:t> </a:t>
            </a:r>
            <a:r>
              <a:rPr lang="en-US" sz="3200" b="1" dirty="0" err="1"/>
              <a:t>kerja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petunjuk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terdokumentasi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rinci</a:t>
            </a:r>
            <a:r>
              <a:rPr lang="en-US" sz="2400" dirty="0"/>
              <a:t>, </a:t>
            </a:r>
            <a:r>
              <a:rPr lang="en-US" sz="2400" dirty="0" err="1"/>
              <a:t>spesifik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instruktif</a:t>
            </a:r>
            <a:r>
              <a:rPr lang="en-US" sz="2400" dirty="0"/>
              <a:t>, yang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 (</a:t>
            </a:r>
            <a:r>
              <a:rPr lang="en-US" sz="2400" dirty="0" err="1"/>
              <a:t>Susilo</a:t>
            </a:r>
            <a:r>
              <a:rPr lang="en-US" sz="2400" dirty="0"/>
              <a:t>, 2003).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832224"/>
            <a:ext cx="685804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x-none" sz="2600" b="1" dirty="0" smtClean="0">
                <a:ea typeface="Arial Unicode MS" pitchFamily="34" charset="-128"/>
                <a:sym typeface="+mn-ea"/>
              </a:rPr>
              <a:t>Materi</a:t>
            </a: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 </a:t>
            </a:r>
            <a:r>
              <a:rPr lang="zh-CN" altLang="x-none" sz="2600" b="1" dirty="0" smtClean="0">
                <a:ea typeface="Arial Unicode MS" pitchFamily="34" charset="-128"/>
                <a:sym typeface="+mn-ea"/>
              </a:rPr>
              <a:t>Ke-</a:t>
            </a:r>
            <a:r>
              <a:rPr lang="en-US" altLang="zh-CN" sz="2600" b="1" dirty="0">
                <a:ea typeface="Arial Unicode MS" pitchFamily="34" charset="-128"/>
                <a:sym typeface="+mn-ea"/>
              </a:rPr>
              <a:t>8</a:t>
            </a:r>
            <a:endParaRPr lang="zh-CN" altLang="x-none" sz="2600" b="1" dirty="0">
              <a:ea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zh-CN" altLang="x-none" sz="2600" b="1" dirty="0">
              <a:ea typeface="Arial Unicode MS" pitchFamily="34" charset="-128"/>
            </a:endParaRPr>
          </a:p>
          <a:p>
            <a:pPr lvl="0" algn="ctr"/>
            <a:r>
              <a:rPr lang="en-US" sz="2400" b="1" i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OPERATIONAL PROCEDURE (SOP)</a:t>
            </a:r>
          </a:p>
          <a:p>
            <a:pPr lvl="0" algn="ctr"/>
            <a:r>
              <a:rPr lang="en-US" sz="24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KIMIA KLINIK</a:t>
            </a:r>
          </a:p>
          <a:p>
            <a:pPr algn="ctr"/>
            <a:endParaRPr lang="en-US" sz="24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Titin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Aryani</a:t>
            </a:r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S.Si</a:t>
            </a:r>
            <a:r>
              <a:rPr lang="en-US" sz="2000" b="1" dirty="0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US" sz="2000" b="1" dirty="0" err="1">
                <a:solidFill>
                  <a:srgbClr val="3260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</a:t>
            </a:r>
            <a:endParaRPr lang="en-US" sz="2000" b="1" dirty="0">
              <a:solidFill>
                <a:srgbClr val="32604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zh-CN" altLang="x-none" sz="2600" b="1" dirty="0">
              <a:ea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2600" b="1" dirty="0" err="1" smtClean="0">
                <a:ea typeface="Arial Unicode MS" pitchFamily="34" charset="-128"/>
                <a:sym typeface="+mn-ea"/>
              </a:rPr>
              <a:t>Akreditasi</a:t>
            </a: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 </a:t>
            </a:r>
            <a:r>
              <a:rPr lang="en-US" altLang="zh-CN" sz="2600" b="1" dirty="0" err="1" smtClean="0">
                <a:ea typeface="Arial Unicode MS" pitchFamily="34" charset="-128"/>
                <a:sym typeface="+mn-ea"/>
              </a:rPr>
              <a:t>Laboratorium</a:t>
            </a:r>
            <a:endParaRPr lang="en-US" altLang="zh-CN" sz="2600" b="1" dirty="0">
              <a:ea typeface="Arial Unicode MS" pitchFamily="34" charset="-128"/>
              <a:sym typeface="+mn-ea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2600" b="1" dirty="0" smtClean="0">
                <a:ea typeface="Arial Unicode MS" pitchFamily="34" charset="-128"/>
                <a:sym typeface="+mn-ea"/>
              </a:rPr>
              <a:t>2020</a:t>
            </a:r>
            <a:endParaRPr lang="id-ID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2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802348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I</a:t>
            </a:r>
            <a:r>
              <a:rPr lang="en-US" sz="2800" b="1" dirty="0" err="1"/>
              <a:t>ntruksi</a:t>
            </a:r>
            <a:r>
              <a:rPr lang="en-US" sz="2800" b="1" dirty="0"/>
              <a:t> </a:t>
            </a:r>
            <a:r>
              <a:rPr lang="en-US" sz="2800" b="1" dirty="0" err="1" smtClean="0"/>
              <a:t>kerja</a:t>
            </a:r>
            <a:r>
              <a:rPr lang="en-US" sz="2800" b="1" dirty="0" smtClean="0"/>
              <a:t> (IK) VS </a:t>
            </a:r>
            <a:r>
              <a:rPr lang="en-US" sz="2800" b="1" dirty="0" err="1" smtClean="0"/>
              <a:t>prosedur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marL="257175" indent="-257175" algn="just">
              <a:buFont typeface="Arial" charset="0"/>
              <a:buChar char="•"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		</a:t>
            </a:r>
          </a:p>
          <a:p>
            <a:pPr marL="257175" indent="-257175" algn="just">
              <a:buFont typeface="Arial" charset="0"/>
              <a:buChar char="•"/>
            </a:pP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 smtClean="0"/>
              <a:t>bagian</a:t>
            </a:r>
            <a:r>
              <a:rPr lang="en-US" dirty="0" smtClean="0"/>
              <a:t>/unit/</a:t>
            </a:r>
            <a:r>
              <a:rPr lang="en-US" dirty="0" err="1" smtClean="0"/>
              <a:t>profesi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bagian</a:t>
            </a:r>
            <a:r>
              <a:rPr lang="en-US" dirty="0"/>
              <a:t>/unit/</a:t>
            </a:r>
            <a:r>
              <a:rPr lang="en-US" dirty="0" err="1"/>
              <a:t>profesi</a:t>
            </a:r>
            <a:endParaRPr lang="en-US" dirty="0"/>
          </a:p>
          <a:p>
            <a:pPr marL="27432">
              <a:lnSpc>
                <a:spcPct val="150000"/>
              </a:lnSpc>
              <a:buClr>
                <a:schemeClr val="tx1"/>
              </a:buClr>
              <a:defRPr/>
            </a:pPr>
            <a:endParaRPr lang="en-US" dirty="0" smtClean="0"/>
          </a:p>
          <a:p>
            <a:pPr marL="27432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/>
              <a:t>: </a:t>
            </a:r>
          </a:p>
          <a:p>
            <a:pPr marL="27432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b="1" i="1" dirty="0"/>
              <a:t>Say </a:t>
            </a:r>
            <a:r>
              <a:rPr lang="en-US" b="1" i="1" dirty="0"/>
              <a:t>what You Do</a:t>
            </a:r>
            <a:r>
              <a:rPr lang="en-US" dirty="0"/>
              <a:t>	</a:t>
            </a:r>
            <a:r>
              <a:rPr lang="en-US" dirty="0"/>
              <a:t>           </a:t>
            </a:r>
            <a:r>
              <a:rPr lang="en-US" dirty="0" smtClean="0"/>
              <a:t>	(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id-ID" dirty="0"/>
              <a:t>Anda</a:t>
            </a:r>
            <a:r>
              <a:rPr lang="en-US" dirty="0"/>
              <a:t> </a:t>
            </a:r>
            <a:r>
              <a:rPr lang="en-US" dirty="0" err="1"/>
              <a:t>Kerjakan</a:t>
            </a:r>
            <a:r>
              <a:rPr lang="en-US" dirty="0"/>
              <a:t>)</a:t>
            </a:r>
            <a:endParaRPr lang="en-US" dirty="0"/>
          </a:p>
          <a:p>
            <a:pPr marL="27432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b="1" i="1" dirty="0"/>
              <a:t>Do What You </a:t>
            </a:r>
            <a:r>
              <a:rPr lang="en-US" b="1" i="1" dirty="0"/>
              <a:t>Say</a:t>
            </a:r>
            <a:r>
              <a:rPr lang="en-US" i="1" dirty="0"/>
              <a:t>                        (</a:t>
            </a:r>
            <a:r>
              <a:rPr lang="en-US" dirty="0" err="1"/>
              <a:t>Kerjakan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id-ID" dirty="0"/>
              <a:t>Anda</a:t>
            </a:r>
            <a:r>
              <a:rPr lang="en-US" dirty="0" err="1"/>
              <a:t>Tulis</a:t>
            </a:r>
            <a:r>
              <a:rPr lang="en-US" dirty="0"/>
              <a:t>)</a:t>
            </a:r>
            <a:endParaRPr lang="en-US" dirty="0"/>
          </a:p>
          <a:p>
            <a:pPr marL="27432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b="1" i="1" dirty="0"/>
              <a:t>Record For All You</a:t>
            </a:r>
            <a:r>
              <a:rPr lang="id-ID" b="1" i="1" dirty="0" err="1"/>
              <a:t>r</a:t>
            </a:r>
            <a:r>
              <a:rPr lang="id-ID" b="1" i="1" dirty="0"/>
              <a:t> </a:t>
            </a:r>
            <a:r>
              <a:rPr lang="en-US" b="1" i="1" dirty="0"/>
              <a:t>Activity </a:t>
            </a:r>
            <a:r>
              <a:rPr lang="en-US" dirty="0"/>
              <a:t>(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id-ID" dirty="0"/>
              <a:t>Anda</a:t>
            </a:r>
            <a:r>
              <a:rPr lang="id-ID" dirty="0"/>
              <a:t>)</a:t>
            </a:r>
            <a:r>
              <a:rPr lang="en-US" dirty="0"/>
              <a:t>    </a:t>
            </a:r>
            <a:endParaRPr lang="en-US" dirty="0"/>
          </a:p>
          <a:p>
            <a:pPr marL="27432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b="1" i="1" dirty="0"/>
              <a:t>Action Any Different 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id-ID" dirty="0"/>
              <a:t>(</a:t>
            </a:r>
            <a:r>
              <a:rPr lang="id-ID" i="1" dirty="0"/>
              <a:t>Continous</a:t>
            </a:r>
            <a:r>
              <a:rPr lang="en-US" i="1" dirty="0"/>
              <a:t> </a:t>
            </a:r>
            <a:r>
              <a:rPr lang="id-ID" i="1" dirty="0" err="1"/>
              <a:t>Improvement</a:t>
            </a:r>
            <a:r>
              <a:rPr lang="id-ID" dirty="0"/>
              <a:t> </a:t>
            </a:r>
            <a:r>
              <a:rPr lang="id-ID" dirty="0"/>
              <a:t> = </a:t>
            </a:r>
            <a:r>
              <a:rPr lang="en-US" dirty="0"/>
              <a:t>P</a:t>
            </a:r>
            <a:r>
              <a:rPr lang="id-ID" dirty="0" smtClean="0"/>
              <a:t>erbaika</a:t>
            </a:r>
            <a:r>
              <a:rPr lang="en-US" dirty="0" smtClean="0"/>
              <a:t>n  </a:t>
            </a:r>
            <a:r>
              <a:rPr lang="id-ID" dirty="0"/>
              <a:t>terus menerus)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248" y="1257915"/>
            <a:ext cx="7776148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5323" marR="19050" indent="-202406" algn="just">
              <a:lnSpc>
                <a:spcPct val="150000"/>
              </a:lnSpc>
              <a:spcAft>
                <a:spcPts val="240"/>
              </a:spcAft>
              <a:tabLst>
                <a:tab pos="675323" algn="l"/>
              </a:tabLst>
            </a:pPr>
            <a:r>
              <a:rPr lang="id-ID" dirty="0">
                <a:latin typeface="Arial" charset="0"/>
                <a:ea typeface="Arial" charset="0"/>
                <a:cs typeface="Arial" charset="0"/>
              </a:rPr>
              <a:t>Beberapa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Istilah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sering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digunakan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yaitu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85800" lvl="1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eriod"/>
              <a:tabLst>
                <a:tab pos="877729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telah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ditetapkan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disingkat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Protap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685800" lvl="1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eriod"/>
              <a:tabLst>
                <a:tab pos="877729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panduan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kerja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kerja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disingkat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 PK),</a:t>
            </a:r>
          </a:p>
          <a:p>
            <a:pPr marL="685800" lvl="1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eriod"/>
              <a:tabLst>
                <a:tab pos="877729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melakukan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tindakan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685800" lvl="1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eriod"/>
              <a:tabLst>
                <a:tab pos="877729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penatalaksanaan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685800" lvl="1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eriod"/>
              <a:tabLst>
                <a:tab pos="877729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Petunjuk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pelaksanaan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disingkat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Juklak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685800" lvl="1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eriod"/>
              <a:tabLst>
                <a:tab pos="877729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Petunjuk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pelaksanaan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secara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teknis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disingkat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Jukni</a:t>
            </a:r>
            <a:r>
              <a:rPr lang="id-ID" dirty="0" err="1">
                <a:latin typeface="Arial" charset="0"/>
                <a:ea typeface="Arial" charset="0"/>
                <a:cs typeface="Arial" charset="0"/>
              </a:rPr>
              <a:t>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965" y="4275393"/>
            <a:ext cx="8270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5323" marR="19050" algn="just">
              <a:lnSpc>
                <a:spcPct val="150000"/>
              </a:lnSpc>
              <a:spcAft>
                <a:spcPts val="240"/>
              </a:spcAft>
            </a:pP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Standar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Operasional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" (SOP)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sebagaimana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tercantum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dalam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Permenpan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Nomor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35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tahun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2012.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dimaksud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dalam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Istilah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"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Standar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Operasional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63" y="1329342"/>
            <a:ext cx="820711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5323" marR="19050" indent="-202406" algn="just">
              <a:lnSpc>
                <a:spcPct val="150000"/>
              </a:lnSpc>
              <a:spcAft>
                <a:spcPts val="240"/>
              </a:spcAft>
              <a:tabLst>
                <a:tab pos="675323" algn="l"/>
              </a:tabLst>
            </a:pPr>
            <a:r>
              <a:rPr lang="en-US" b="1" dirty="0" err="1">
                <a:latin typeface="Arial" charset="0"/>
                <a:ea typeface="Times New Roman" charset="0"/>
                <a:cs typeface="Times New Roman" charset="0"/>
              </a:rPr>
              <a:t>Tujuan</a:t>
            </a:r>
            <a:r>
              <a:rPr lang="en-US" b="1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latin typeface="Arial" charset="0"/>
                <a:ea typeface="Times New Roman" charset="0"/>
                <a:cs typeface="Times New Roman" charset="0"/>
              </a:rPr>
              <a:t>Penyusunan</a:t>
            </a:r>
            <a:r>
              <a:rPr lang="en-US" b="1" dirty="0">
                <a:latin typeface="Arial" charset="0"/>
                <a:ea typeface="Times New Roman" charset="0"/>
                <a:cs typeface="Times New Roman" charset="0"/>
              </a:rPr>
              <a:t> SOP :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lnSpc>
                <a:spcPct val="150000"/>
              </a:lnSpc>
              <a:spcAft>
                <a:spcPts val="240"/>
              </a:spcAft>
              <a:tabLst>
                <a:tab pos="675323" algn="l"/>
              </a:tabLst>
            </a:pP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 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Agar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berbagai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proses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kerja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rutin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terlaksana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dengan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efisien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efektif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konsisten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seragam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aman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dalam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rangka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meningkatkan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mutu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pelayanan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melalui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pemenuhan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standar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yang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berlaku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lnSpc>
                <a:spcPct val="150000"/>
              </a:lnSpc>
              <a:spcAft>
                <a:spcPts val="240"/>
              </a:spcAft>
              <a:tabLst>
                <a:tab pos="675323" algn="l"/>
              </a:tabLst>
            </a:pPr>
            <a:r>
              <a:rPr lang="en-US" b="1" dirty="0" err="1">
                <a:latin typeface="Arial" charset="0"/>
                <a:ea typeface="Times New Roman" charset="0"/>
                <a:cs typeface="Times New Roman" charset="0"/>
              </a:rPr>
              <a:t>Manfaat</a:t>
            </a:r>
            <a:r>
              <a:rPr lang="en-US" b="1" dirty="0">
                <a:latin typeface="Arial" charset="0"/>
                <a:ea typeface="Times New Roman" charset="0"/>
                <a:cs typeface="Times New Roman" charset="0"/>
              </a:rPr>
              <a:t> SOP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  <a:p>
            <a:pPr marL="810101" marR="19050" indent="-202406" algn="just">
              <a:lnSpc>
                <a:spcPct val="150000"/>
              </a:lnSpc>
              <a:spcAft>
                <a:spcPts val="240"/>
              </a:spcAft>
              <a:tabLst>
                <a:tab pos="810101" algn="l"/>
              </a:tabLst>
            </a:pPr>
            <a:r>
              <a:rPr lang="id-ID" dirty="0" err="1">
                <a:latin typeface="Arial" charset="0"/>
                <a:ea typeface="Times New Roman" charset="0"/>
                <a:cs typeface="Times New Roman" charset="0"/>
              </a:rPr>
              <a:t>a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Memenuhi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persyaratan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standar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pelayanan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laboratorium kesehatan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810101" marR="19050" indent="-202406" algn="just">
              <a:lnSpc>
                <a:spcPct val="150000"/>
              </a:lnSpc>
              <a:spcAft>
                <a:spcPts val="240"/>
              </a:spcAft>
              <a:tabLst>
                <a:tab pos="810101" algn="l"/>
              </a:tabLst>
            </a:pPr>
            <a:r>
              <a:rPr lang="id-ID" dirty="0" err="1">
                <a:latin typeface="Arial" charset="0"/>
                <a:ea typeface="Times New Roman" charset="0"/>
                <a:cs typeface="Times New Roman" charset="0"/>
              </a:rPr>
              <a:t>b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Mendokumentasi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langkah-langkah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kegiatan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810101" marR="19050" indent="-202406" algn="just">
              <a:lnSpc>
                <a:spcPct val="150000"/>
              </a:lnSpc>
              <a:spcAft>
                <a:spcPts val="240"/>
              </a:spcAft>
              <a:tabLst>
                <a:tab pos="810101" algn="l"/>
              </a:tabLst>
            </a:pP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c.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Memastikan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staf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laboratorium kesehatan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memahami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bagaimana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  </a:t>
            </a:r>
          </a:p>
          <a:p>
            <a:pPr marL="810101" marR="19050" indent="-202406" algn="just">
              <a:lnSpc>
                <a:spcPct val="150000"/>
              </a:lnSpc>
              <a:spcAft>
                <a:spcPts val="240"/>
              </a:spcAft>
              <a:tabLst>
                <a:tab pos="810101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melaksanakan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pekerjaan</a:t>
            </a:r>
            <a:r>
              <a:rPr lang="id-ID" dirty="0" err="1">
                <a:latin typeface="Arial" charset="0"/>
                <a:ea typeface="Times New Roman" charset="0"/>
                <a:cs typeface="Times New Roman" charset="0"/>
              </a:rPr>
              <a:t>nya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188" y="1388420"/>
            <a:ext cx="4572000" cy="36984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b="1" dirty="0">
                <a:latin typeface="Arial" charset="0"/>
                <a:ea typeface="Times New Roman" charset="0"/>
                <a:cs typeface="Times New Roman" charset="0"/>
              </a:rPr>
              <a:t>Isi SOP: 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a.  Nama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Institusi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b.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Judul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SOP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c.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Nomor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dokumen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d.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Tanggal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Revisi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e.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Tanggal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terbit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f. 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Ditetapkan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oleh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direktur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g.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Pengertian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h.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Tujuan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 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Kebijakan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j.   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Prosedur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75323" marR="19050" indent="-202406" algn="just">
              <a:spcAft>
                <a:spcPts val="240"/>
              </a:spcAft>
              <a:tabLst>
                <a:tab pos="675323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k.   Unit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terkait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772368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just">
              <a:lnSpc>
                <a:spcPct val="150000"/>
              </a:lnSpc>
              <a:buClr>
                <a:srgbClr val="251F1E"/>
              </a:buClr>
              <a:buSzPts val="1200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Syarat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penyusunan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SOP:</a:t>
            </a: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SOP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harus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ditulis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oleh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mereka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melakukan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pekerjaan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tersebut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atau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oleh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unit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kerja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tersebut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 </a:t>
            </a: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dapat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merupakan</a:t>
            </a:r>
            <a:r>
              <a:rPr lang="en-US" i="1" dirty="0">
                <a:solidFill>
                  <a:srgbClr val="1A171C"/>
                </a:solidFill>
                <a:latin typeface="Arial" charset="0"/>
                <a:ea typeface="Arial" charset="0"/>
                <a:cs typeface="Arial" charset="0"/>
              </a:rPr>
              <a:t> flow charting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dari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suatu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kegiatan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 </a:t>
            </a: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Di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dalam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harus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dapat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dikenali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dengan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jelas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siapa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melakukan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apa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dimana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kapan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mengapa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jangan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menggunakan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kalimat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majemuk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 </a:t>
            </a: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Subjek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predikat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objek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harus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jelas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harus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menggunakan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kalimat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perintah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instruksi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bagi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pelaksana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dengan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bahasa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yang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dikenal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pemakai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harus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jelas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ringkas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mudah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dilaksanakan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052736"/>
            <a:ext cx="77236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ctr">
              <a:lnSpc>
                <a:spcPct val="150000"/>
              </a:lnSpc>
              <a:buClr>
                <a:srgbClr val="251F1E"/>
              </a:buClr>
              <a:buSzPts val="1200"/>
              <a:tabLst>
                <a:tab pos="436245" algn="l"/>
              </a:tabLst>
            </a:pP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Syarat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penyusunan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SOP</a:t>
            </a:r>
          </a:p>
          <a:p>
            <a:pPr marR="9525" algn="ctr">
              <a:lnSpc>
                <a:spcPct val="150000"/>
              </a:lnSpc>
              <a:buClr>
                <a:srgbClr val="251F1E"/>
              </a:buClr>
              <a:buSzPts val="1200"/>
              <a:tabLst>
                <a:tab pos="436245" algn="l"/>
              </a:tabLst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Untuk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pelayanan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pasien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maka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harus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memperhatikan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aspek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keselamatan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keamanan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kenyamanan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pasien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 </a:t>
            </a: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ts val="1200"/>
              <a:buFont typeface="Arial" charset="0"/>
              <a:buChar char="•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Untuk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profesi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harus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mengacu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kepada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standar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profesi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standar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pelayanan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mengikuti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perkembangan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Ilmu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Pengetahuan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Teknologi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(IPTEK)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kesehatan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memperhatikan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aspek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keselamatan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pasien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79372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ctr">
              <a:lnSpc>
                <a:spcPct val="150000"/>
              </a:lnSpc>
              <a:buClr>
                <a:srgbClr val="251F1E"/>
              </a:buClr>
              <a:buSzPts val="1200"/>
              <a:tabLst>
                <a:tab pos="436245" algn="l"/>
              </a:tabLst>
            </a:pP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Evaluasi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SOP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013" y="1646932"/>
            <a:ext cx="35414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ISI SOP</a:t>
            </a:r>
          </a:p>
          <a:p>
            <a:pPr marL="25717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charset="0"/>
              <a:buChar char="•"/>
              <a:tabLst>
                <a:tab pos="742950" algn="l"/>
                <a:tab pos="2046446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Alur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SOP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sudah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tidak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sesuai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keadaan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25717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charset="0"/>
              <a:buChar char="•"/>
              <a:tabLst>
                <a:tab pos="742950" algn="l"/>
                <a:tab pos="2046446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Adanya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perkembangan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Ilmu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Teknologi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(IPTEK)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pelayanan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kesehatan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25717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charset="0"/>
              <a:buChar char="•"/>
              <a:tabLst>
                <a:tab pos="742950" algn="l"/>
                <a:tab pos="2036921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Adanya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perubahan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organisasi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atau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kebijakan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baru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25717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charset="0"/>
              <a:buChar char="•"/>
              <a:tabLst>
                <a:tab pos="742950" algn="l"/>
                <a:tab pos="2036921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Adanya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perubahan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fasilititas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1784" y="1646396"/>
            <a:ext cx="39349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SOP</a:t>
            </a: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kepatuhan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/check list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96752"/>
            <a:ext cx="793729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ctr">
              <a:lnSpc>
                <a:spcPct val="150000"/>
              </a:lnSpc>
              <a:buClr>
                <a:srgbClr val="251F1E"/>
              </a:buClr>
              <a:buSzPts val="1200"/>
              <a:tabLst>
                <a:tab pos="436245" algn="l"/>
              </a:tabLst>
            </a:pPr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Evaluasi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SOP</a:t>
            </a:r>
          </a:p>
          <a:p>
            <a:pPr marR="9525" algn="ctr">
              <a:lnSpc>
                <a:spcPct val="150000"/>
              </a:lnSpc>
              <a:buClr>
                <a:srgbClr val="251F1E"/>
              </a:buClr>
              <a:buSzPts val="1200"/>
              <a:tabLst>
                <a:tab pos="436245" algn="l"/>
              </a:tabLst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Minimal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dilakukan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1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tahun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sekali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charset="0"/>
              <a:buChar char="•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Hasil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:</a:t>
            </a:r>
          </a:p>
          <a:p>
            <a:pPr marL="942975" marR="9525" lvl="2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Wingdings" charset="2"/>
              <a:buChar char="§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Masih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tetap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dapat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digunakan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942975" marR="9525" lvl="2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Wingdings" charset="2"/>
              <a:buChar char="§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Perlu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diperbaiki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direvisi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942975" marR="9525" lvl="2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Wingdings" charset="2"/>
              <a:buChar char="§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Diganti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tidak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digunakan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lagi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R="9525" algn="just">
              <a:lnSpc>
                <a:spcPct val="150000"/>
              </a:lnSpc>
              <a:buClr>
                <a:srgbClr val="251F1E"/>
              </a:buClr>
              <a:buSzPct val="100000"/>
              <a:tabLst>
                <a:tab pos="436245" algn="l"/>
              </a:tabLs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21" y="827449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SOP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ISO 15189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14061" y="1964124"/>
            <a:ext cx="79372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pitchFamily="34" charset="0"/>
              <a:buChar char="•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Merupakan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suatu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instruksi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kerja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pitchFamily="34" charset="0"/>
              <a:buChar char="•"/>
              <a:tabLst>
                <a:tab pos="436245" algn="l"/>
              </a:tabLst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Dibedakakan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menjadi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:</a:t>
            </a: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pitchFamily="34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IKM 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Instruksi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Kerja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Metode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berkaitan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pemeriksaan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R="9525" algn="just">
              <a:lnSpc>
                <a:spcPct val="150000"/>
              </a:lnSpc>
              <a:buClr>
                <a:srgbClr val="251F1E"/>
              </a:buClr>
              <a:buSzPct val="100000"/>
              <a:tabLst>
                <a:tab pos="436245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         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sesuai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metode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digunakan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57175" marR="9525" indent="-257175" algn="just">
              <a:lnSpc>
                <a:spcPct val="150000"/>
              </a:lnSpc>
              <a:buClr>
                <a:srgbClr val="251F1E"/>
              </a:buClr>
              <a:buSzPct val="100000"/>
              <a:buFont typeface="Arial" pitchFamily="34" charset="0"/>
              <a:buChar char="•"/>
              <a:tabLst>
                <a:tab pos="436245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IKA 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Instruksi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Kerja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Alat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berkaitan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pengoperasian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alat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9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>
            <p:extLst/>
          </p:nvPr>
        </p:nvGraphicFramePr>
        <p:xfrm>
          <a:off x="1541967" y="2588078"/>
          <a:ext cx="6288406" cy="2063243"/>
        </p:xfrm>
        <a:graphic>
          <a:graphicData uri="http://schemas.openxmlformats.org/drawingml/2006/table">
            <a:tbl>
              <a:tblPr/>
              <a:tblGrid>
                <a:gridCol w="2000369"/>
                <a:gridCol w="2116146"/>
                <a:gridCol w="2171891"/>
              </a:tblGrid>
              <a:tr h="345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PRA-ANALITIK</a:t>
                      </a:r>
                    </a:p>
                  </a:txBody>
                  <a:tcPr marL="68590" marR="68590" marT="33980" marB="33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ANALITIK</a:t>
                      </a:r>
                    </a:p>
                  </a:txBody>
                  <a:tcPr marL="68590" marR="68590" marT="33980" marB="33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PASKA-ANALITIK</a:t>
                      </a:r>
                    </a:p>
                  </a:txBody>
                  <a:tcPr marL="68590" marR="68590" marT="33980" marB="33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Persiapan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pasien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Pengambilan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Penampungan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Penyimpanan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Pengiriman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90" marR="68590" marT="33980" marB="33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Kalibrasi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Kontrol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Regensia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Pemantapan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Mutu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Keselamatan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kerja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90" marR="68590" marT="33980" marB="33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Dokumentasi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Pelaporan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6699FF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Penilaian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90" marR="68590" marT="33980" marB="33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1919410" y="2095097"/>
            <a:ext cx="5462093" cy="3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90" tIns="34295" rIns="68590" bIns="34295"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93" b="1">
                <a:latin typeface="Tahoma" charset="0"/>
              </a:rPr>
              <a:t>TAHAP PEMERIKSAAN LABORATORIUM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56" y="692696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Ruang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Lingkup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SOP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72400" cy="1143000"/>
          </a:xfrm>
        </p:spPr>
        <p:txBody>
          <a:bodyPr/>
          <a:lstStyle/>
          <a:p>
            <a:r>
              <a:rPr lang="en-US" b="1" dirty="0" smtClean="0"/>
              <a:t>PENGANTAR KIMIA KLINIK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4335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SOP Kimia </a:t>
            </a:r>
            <a:r>
              <a:rPr lang="en-US" dirty="0" err="1" smtClean="0">
                <a:solidFill>
                  <a:srgbClr val="C00000"/>
                </a:solidFill>
              </a:rPr>
              <a:t>Klinik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64029" y="1869622"/>
          <a:ext cx="8044543" cy="359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5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SOP </a:t>
            </a:r>
            <a:r>
              <a:rPr lang="en-US" dirty="0" err="1" smtClean="0">
                <a:solidFill>
                  <a:srgbClr val="C00000"/>
                </a:solidFill>
              </a:rPr>
              <a:t>Pemeriksaan</a:t>
            </a:r>
            <a:r>
              <a:rPr lang="en-US" dirty="0" smtClean="0">
                <a:solidFill>
                  <a:srgbClr val="C00000"/>
                </a:solidFill>
              </a:rPr>
              <a:t> Kimia </a:t>
            </a:r>
            <a:r>
              <a:rPr lang="en-US" dirty="0" err="1" smtClean="0">
                <a:solidFill>
                  <a:srgbClr val="C00000"/>
                </a:solidFill>
              </a:rPr>
              <a:t>Klinik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85800" y="1963057"/>
          <a:ext cx="8150352" cy="355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6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SOP </a:t>
            </a:r>
            <a:r>
              <a:rPr lang="en-US" dirty="0" smtClean="0">
                <a:solidFill>
                  <a:srgbClr val="C00000"/>
                </a:solidFill>
              </a:rPr>
              <a:t>Kimia </a:t>
            </a:r>
            <a:r>
              <a:rPr lang="en-US" dirty="0" err="1" smtClean="0">
                <a:solidFill>
                  <a:srgbClr val="C00000"/>
                </a:solidFill>
              </a:rPr>
              <a:t>Klinik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lainnya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5526" y="2414172"/>
            <a:ext cx="609493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Bahnschrift SemiLight" pitchFamily="34" charset="0"/>
              </a:rPr>
              <a:t>Pemeriksaan</a:t>
            </a:r>
            <a:r>
              <a:rPr lang="en-US" sz="2700" dirty="0">
                <a:latin typeface="Bahnschrift SemiLight" pitchFamily="34" charset="0"/>
              </a:rPr>
              <a:t> </a:t>
            </a:r>
            <a:r>
              <a:rPr lang="en-US" sz="2700" dirty="0" err="1">
                <a:latin typeface="Bahnschrift SemiLight" pitchFamily="34" charset="0"/>
              </a:rPr>
              <a:t>Mikroskopis</a:t>
            </a:r>
            <a:r>
              <a:rPr lang="en-US" sz="2700" dirty="0">
                <a:latin typeface="Bahnschrift SemiLight" pitchFamily="34" charset="0"/>
              </a:rPr>
              <a:t> </a:t>
            </a:r>
          </a:p>
          <a:p>
            <a:r>
              <a:rPr lang="en-US" sz="2700" dirty="0">
                <a:latin typeface="Bahnschrift SemiLight" pitchFamily="34" charset="0"/>
              </a:rPr>
              <a:t>	</a:t>
            </a:r>
            <a:r>
              <a:rPr lang="en-US" sz="2700" dirty="0">
                <a:latin typeface="Bahnschrift SemiLight" pitchFamily="34" charset="0"/>
              </a:rPr>
              <a:t>1. </a:t>
            </a:r>
            <a:r>
              <a:rPr lang="en-US" sz="2700" dirty="0" err="1">
                <a:latin typeface="Bahnschrift SemiLight" pitchFamily="34" charset="0"/>
              </a:rPr>
              <a:t>Pemeriksaan</a:t>
            </a:r>
            <a:r>
              <a:rPr lang="en-US" sz="2700" dirty="0">
                <a:latin typeface="Bahnschrift SemiLight" pitchFamily="34" charset="0"/>
              </a:rPr>
              <a:t> </a:t>
            </a:r>
            <a:r>
              <a:rPr lang="en-US" sz="2700" dirty="0" err="1">
                <a:latin typeface="Bahnschrift SemiLight" pitchFamily="34" charset="0"/>
              </a:rPr>
              <a:t>sperma</a:t>
            </a:r>
            <a:endParaRPr lang="en-US" sz="2700" dirty="0">
              <a:latin typeface="Bahnschrift SemiLight" pitchFamily="34" charset="0"/>
            </a:endParaRPr>
          </a:p>
          <a:p>
            <a:r>
              <a:rPr lang="en-US" sz="2700" dirty="0">
                <a:latin typeface="Bahnschrift SemiLight" pitchFamily="34" charset="0"/>
              </a:rPr>
              <a:t>	</a:t>
            </a:r>
            <a:r>
              <a:rPr lang="en-US" sz="2700" dirty="0">
                <a:latin typeface="Bahnschrift SemiLight" pitchFamily="34" charset="0"/>
              </a:rPr>
              <a:t>2. </a:t>
            </a:r>
            <a:r>
              <a:rPr lang="en-US" sz="2700" dirty="0" err="1">
                <a:latin typeface="Bahnschrift SemiLight" pitchFamily="34" charset="0"/>
              </a:rPr>
              <a:t>Pemeriksaan</a:t>
            </a:r>
            <a:r>
              <a:rPr lang="en-US" sz="2700" dirty="0">
                <a:latin typeface="Bahnschrift SemiLight" pitchFamily="34" charset="0"/>
              </a:rPr>
              <a:t> </a:t>
            </a:r>
            <a:r>
              <a:rPr lang="en-US" sz="2700" dirty="0" err="1">
                <a:latin typeface="Bahnschrift SemiLight" pitchFamily="34" charset="0"/>
              </a:rPr>
              <a:t>sel</a:t>
            </a:r>
            <a:r>
              <a:rPr lang="en-US" sz="2700" dirty="0">
                <a:latin typeface="Bahnschrift SemiLight" pitchFamily="34" charset="0"/>
              </a:rPr>
              <a:t> </a:t>
            </a:r>
            <a:r>
              <a:rPr lang="en-US" sz="2700" dirty="0" err="1">
                <a:latin typeface="Bahnschrift SemiLight" pitchFamily="34" charset="0"/>
              </a:rPr>
              <a:t>cairan</a:t>
            </a:r>
            <a:r>
              <a:rPr lang="en-US" sz="2700" dirty="0">
                <a:latin typeface="Bahnschrift SemiLight" pitchFamily="34" charset="0"/>
              </a:rPr>
              <a:t> </a:t>
            </a:r>
            <a:r>
              <a:rPr lang="en-US" sz="2700" dirty="0" err="1">
                <a:latin typeface="Bahnschrift SemiLight" pitchFamily="34" charset="0"/>
              </a:rPr>
              <a:t>tubuh</a:t>
            </a:r>
            <a:endParaRPr lang="en-US" sz="2700" dirty="0">
              <a:latin typeface="Bahnschrift SemiLight" pitchFamily="34" charset="0"/>
            </a:endParaRPr>
          </a:p>
          <a:p>
            <a:r>
              <a:rPr lang="en-US" sz="2700" dirty="0">
                <a:latin typeface="Bahnschrift SemiLight" pitchFamily="34" charset="0"/>
              </a:rPr>
              <a:t>	3. </a:t>
            </a:r>
            <a:r>
              <a:rPr lang="en-US" sz="2700" dirty="0" err="1">
                <a:latin typeface="Bahnschrift SemiLight" pitchFamily="34" charset="0"/>
              </a:rPr>
              <a:t>dll</a:t>
            </a:r>
            <a:endParaRPr lang="en-US" sz="2700" dirty="0">
              <a:latin typeface="Bahnschrift SemiLight" pitchFamily="34" charset="0"/>
            </a:endParaRPr>
          </a:p>
          <a:p>
            <a:r>
              <a:rPr lang="en-US" sz="2700" dirty="0">
                <a:latin typeface="Bahnschrift SemiLight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14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007" y="1160800"/>
            <a:ext cx="784735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02895" algn="just">
              <a:lnSpc>
                <a:spcPct val="150000"/>
              </a:lnSpc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Isi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dari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setidaknya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adalah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sebagai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berikut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857250" marR="9525" lvl="2" indent="-171450" algn="just">
              <a:lnSpc>
                <a:spcPct val="150000"/>
              </a:lnSpc>
              <a:buClr>
                <a:srgbClr val="251F1E"/>
              </a:buClr>
              <a:buSzPct val="100000"/>
              <a:buFont typeface="+mj-lt"/>
              <a:buAutoNum type="arabicParenR"/>
            </a:pP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Pengertian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diisi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definisi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judul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berisi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penjelasan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atau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definisi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tentang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istilah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yang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mungkin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sulit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dipahami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atau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menyebabkan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salah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pengertian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menimbulkan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multi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persepsi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857250" marR="9525" lvl="2" indent="-171450" algn="just">
              <a:lnSpc>
                <a:spcPct val="150000"/>
              </a:lnSpc>
              <a:buClr>
                <a:srgbClr val="251F1E"/>
              </a:buClr>
              <a:buSzPct val="100000"/>
              <a:buFont typeface="+mj-lt"/>
              <a:buAutoNum type="arabicParenR"/>
            </a:pP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Tujuan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berisi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tujuan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pelaksanaan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secara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spesifik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 Kata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kunci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: "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Sebagai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acuan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penerapan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langkah-langkah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untuk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...".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857250" marR="9525" lvl="2" indent="-171450" algn="just">
              <a:lnSpc>
                <a:spcPct val="150000"/>
              </a:lnSpc>
              <a:buClr>
                <a:srgbClr val="251F1E"/>
              </a:buClr>
              <a:buSzPct val="100000"/>
              <a:buFont typeface="+mj-lt"/>
              <a:buAutoNum type="arabicParenR"/>
            </a:pP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Kebijakan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berisi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kebijakan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Direktur/ Kepala laboratorium kesehatan 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yang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menjadi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dasar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dibuatnya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 </a:t>
            </a:r>
            <a:r>
              <a:rPr lang="en-US" dirty="0" err="1" smtClean="0">
                <a:latin typeface="Arial" charset="0"/>
                <a:ea typeface="Times New Roman" charset="0"/>
                <a:cs typeface="Times New Roman" charset="0"/>
              </a:rPr>
              <a:t>tersebut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 (</a:t>
            </a:r>
            <a:r>
              <a:rPr lang="en-US" dirty="0" err="1" smtClean="0">
                <a:latin typeface="Arial" charset="0"/>
                <a:ea typeface="Times New Roman" charset="0"/>
                <a:cs typeface="Times New Roman" charset="0"/>
              </a:rPr>
              <a:t>Boleh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ditambahkan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kebijakan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di unit)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131" y="1466850"/>
            <a:ext cx="80047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02895" algn="just">
              <a:lnSpc>
                <a:spcPct val="150000"/>
              </a:lnSpc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Isi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dari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SOP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setidaknya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adalah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6 </a:t>
            </a:r>
            <a:r>
              <a:rPr lang="en-US" dirty="0" err="1" smtClean="0">
                <a:latin typeface="Arial" charset="0"/>
                <a:ea typeface="Times New Roman" charset="0"/>
                <a:cs typeface="Times New Roman" charset="0"/>
              </a:rPr>
              <a:t>hal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Arial" charset="0"/>
                <a:ea typeface="Times New Roman" charset="0"/>
                <a:cs typeface="Times New Roman" charset="0"/>
              </a:rPr>
              <a:t>berikut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Arial" charset="0"/>
                <a:ea typeface="Times New Roman" charset="0"/>
                <a:cs typeface="Times New Roman" charset="0"/>
              </a:rPr>
              <a:t>ini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: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1028700" marR="9525" lvl="2" indent="-342900" algn="just">
              <a:lnSpc>
                <a:spcPct val="150000"/>
              </a:lnSpc>
              <a:buClr>
                <a:srgbClr val="251F1E"/>
              </a:buClr>
              <a:buSzPct val="100000"/>
              <a:buFont typeface="+mj-lt"/>
              <a:buAutoNum type="arabicParenR" startAt="4"/>
            </a:pP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Referensi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berisi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dokumen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eksternal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sebagai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acuan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penyusunan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SOP,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bisa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berbentuk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buku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peraturan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perundang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-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undangan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ataupun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bentuk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lain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sebagai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bahan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pustaka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857250" marR="9525" lvl="2" indent="-171450" algn="just">
              <a:lnSpc>
                <a:spcPct val="150000"/>
              </a:lnSpc>
              <a:buClr>
                <a:srgbClr val="251F1E"/>
              </a:buClr>
              <a:buSzPct val="100000"/>
              <a:buFont typeface="+mj-lt"/>
              <a:buAutoNum type="arabicParenR" startAt="4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Langkah-langkah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bagian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ini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merupakan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bagian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utama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</a:t>
            </a:r>
          </a:p>
          <a:p>
            <a:pPr marR="9525" lvl="2" algn="just">
              <a:lnSpc>
                <a:spcPct val="150000"/>
              </a:lnSpc>
              <a:buClr>
                <a:srgbClr val="251F1E"/>
              </a:buClr>
              <a:buSzPct val="100000"/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yang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menguraikan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langkah-langkah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kegiatan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untuk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menyelesaikan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</a:t>
            </a:r>
          </a:p>
          <a:p>
            <a:pPr marR="9525" lvl="2" algn="just">
              <a:lnSpc>
                <a:spcPct val="150000"/>
              </a:lnSpc>
              <a:buClr>
                <a:srgbClr val="251F1E"/>
              </a:buClr>
              <a:buSzPct val="100000"/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proses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kerja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tertentu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1028700" marR="9525" lvl="2" indent="-342900" algn="just">
              <a:lnSpc>
                <a:spcPct val="150000"/>
              </a:lnSpc>
              <a:buClr>
                <a:srgbClr val="251F1E"/>
              </a:buClr>
              <a:buSzPct val="100000"/>
              <a:buAutoNum type="arabicParenR" startAt="6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Unit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terkait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berisi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unit-unit yang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terkait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atau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prosedur</a:t>
            </a: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terkait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</a:t>
            </a:r>
          </a:p>
          <a:p>
            <a:pPr marR="9525" lvl="2" algn="just">
              <a:lnSpc>
                <a:spcPct val="150000"/>
              </a:lnSpc>
              <a:buClr>
                <a:srgbClr val="251F1E"/>
              </a:buClr>
              <a:buSzPct val="100000"/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 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dalam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proses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kerja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tersebut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7544" y="692696"/>
          <a:ext cx="8208914" cy="4954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186"/>
                <a:gridCol w="1986844"/>
                <a:gridCol w="1987942"/>
                <a:gridCol w="1987942"/>
              </a:tblGrid>
              <a:tr h="84201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NAMA </a:t>
                      </a:r>
                      <a:r>
                        <a:rPr lang="id-ID" sz="1800" dirty="0" smtClean="0">
                          <a:solidFill>
                            <a:schemeClr val="tx1"/>
                          </a:solidFill>
                          <a:effectLst/>
                        </a:rPr>
                        <a:t>LAB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DAN LOGO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JUDUL </a:t>
                      </a:r>
                      <a:r>
                        <a:rPr lang="id-ID" sz="1800" dirty="0" smtClean="0">
                          <a:solidFill>
                            <a:schemeClr val="tx1"/>
                          </a:solidFill>
                          <a:effectLst/>
                        </a:rPr>
                        <a:t>SOP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No. Dokumen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 err="1">
                          <a:effectLst/>
                        </a:rPr>
                        <a:t>No.Revisi</a:t>
                      </a:r>
                      <a:endParaRPr lang="en-US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effectLst/>
                        </a:rPr>
                        <a:t>Halaman</a:t>
                      </a:r>
                      <a:endParaRPr lang="en-US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 smtClean="0">
                          <a:solidFill>
                            <a:schemeClr val="tx1"/>
                          </a:solidFill>
                          <a:effectLst/>
                        </a:rPr>
                        <a:t>SOP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Tanggal </a:t>
                      </a:r>
                      <a:r>
                        <a:rPr lang="id-ID" sz="1800" dirty="0" smtClean="0">
                          <a:solidFill>
                            <a:schemeClr val="tx1"/>
                          </a:solidFill>
                          <a:effectLst/>
                        </a:rPr>
                        <a:t>terbit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effectLst/>
                        </a:rPr>
                        <a:t>Ditetapkan: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effectLst/>
                        </a:rPr>
                        <a:t>Direktur/ Kepala </a:t>
                      </a:r>
                      <a:r>
                        <a:rPr lang="id-ID" sz="1800" dirty="0" err="1">
                          <a:effectLst/>
                        </a:rPr>
                        <a:t>Labkes</a:t>
                      </a:r>
                      <a:endParaRPr lang="en-US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PENGERTIAN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TUJUAN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KEBIJAKAN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PROSEDUR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5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UNIT  TERKAIT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  <a:tabLst>
                          <a:tab pos="5913755" algn="l"/>
                        </a:tabLs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1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9019" t="5059" r="5314" b="9893"/>
          <a:stretch/>
        </p:blipFill>
        <p:spPr>
          <a:xfrm>
            <a:off x="827584" y="-171400"/>
            <a:ext cx="7416824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76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769" y="1912199"/>
            <a:ext cx="828581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60484" algn="just">
              <a:lnSpc>
                <a:spcPct val="150000"/>
              </a:lnSpc>
              <a:spcAft>
                <a:spcPts val="195"/>
              </a:spcAft>
            </a:pPr>
            <a:r>
              <a:rPr lang="en-US" dirty="0" err="1">
                <a:solidFill>
                  <a:srgbClr val="251F1E"/>
                </a:solidFill>
                <a:latin typeface="Arial" charset="0"/>
                <a:ea typeface="Arial" charset="0"/>
                <a:cs typeface="Arial" charset="0"/>
              </a:rPr>
              <a:t>Prosedur</a:t>
            </a:r>
            <a:r>
              <a:rPr lang="en-US" dirty="0">
                <a:solidFill>
                  <a:srgbClr val="251F1E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dirty="0" err="1">
                <a:solidFill>
                  <a:srgbClr val="251F1E"/>
                </a:solidFill>
                <a:latin typeface="Arial" charset="0"/>
                <a:ea typeface="Arial" charset="0"/>
                <a:cs typeface="Arial" charset="0"/>
              </a:rPr>
              <a:t>Pengendalian</a:t>
            </a:r>
            <a:r>
              <a:rPr lang="en-US" dirty="0">
                <a:solidFill>
                  <a:srgbClr val="251F1E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dirty="0" err="1">
                <a:solidFill>
                  <a:srgbClr val="251F1E"/>
                </a:solidFill>
                <a:latin typeface="Arial" charset="0"/>
                <a:ea typeface="Arial" charset="0"/>
                <a:cs typeface="Arial" charset="0"/>
              </a:rPr>
              <a:t>Dokumen</a:t>
            </a:r>
            <a:r>
              <a:rPr lang="en-US" dirty="0">
                <a:solidFill>
                  <a:srgbClr val="251F1E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id-ID" dirty="0">
                <a:solidFill>
                  <a:srgbClr val="251F1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87229" indent="-214313" algn="just">
              <a:lnSpc>
                <a:spcPct val="150000"/>
              </a:lnSpc>
              <a:spcAft>
                <a:spcPts val="195"/>
              </a:spcAft>
              <a:buFont typeface="Arial" charset="0"/>
              <a:buChar char="•"/>
            </a:pPr>
            <a:r>
              <a:rPr lang="id-ID" dirty="0">
                <a:latin typeface="Arial" charset="0"/>
                <a:ea typeface="Times New Roman" charset="0"/>
                <a:cs typeface="Times New Roman" charset="0"/>
              </a:rPr>
              <a:t>Tujuan :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terkendalinya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kerahasiaan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dokumen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proses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perubahan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penerbitan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distribusi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sirkulasi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dokumen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687229" indent="-214313" algn="just">
              <a:lnSpc>
                <a:spcPct val="150000"/>
              </a:lnSpc>
              <a:spcAft>
                <a:spcPts val="195"/>
              </a:spcAft>
              <a:buFont typeface="Arial" charset="0"/>
              <a:buChar char="•"/>
            </a:pP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Harus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ada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petugas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pengendali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dokumen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(SK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Direktur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Kepala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Lab)</a:t>
            </a:r>
          </a:p>
          <a:p>
            <a:pPr marL="687229" indent="-214313" algn="just">
              <a:lnSpc>
                <a:spcPct val="150000"/>
              </a:lnSpc>
              <a:spcAft>
                <a:spcPts val="195"/>
              </a:spcAft>
              <a:buFont typeface="Arial" charset="0"/>
              <a:buChar char="•"/>
            </a:pP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Ditetapkan</a:t>
            </a:r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berapa</a:t>
            </a:r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rentang</a:t>
            </a:r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waktu</a:t>
            </a:r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evaluasi</a:t>
            </a:r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dokumen</a:t>
            </a:r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 / </a:t>
            </a: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ketentuan</a:t>
            </a:r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 yang </a:t>
            </a:r>
            <a:r>
              <a:rPr lang="en-US" dirty="0" err="1">
                <a:latin typeface="Calibri" charset="0"/>
                <a:ea typeface="Times New Roman" charset="0"/>
                <a:cs typeface="Times New Roman" charset="0"/>
              </a:rPr>
              <a:t>diikuti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  <a:p>
            <a:pPr marL="472916" algn="just">
              <a:lnSpc>
                <a:spcPct val="150000"/>
              </a:lnSpc>
              <a:spcAft>
                <a:spcPts val="195"/>
              </a:spcAft>
            </a:pP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Identifikasi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Penyusunan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Perubahan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Dokumen</a:t>
            </a:r>
            <a:endParaRPr lang="en-US" dirty="0">
              <a:latin typeface="Arial" charset="0"/>
              <a:ea typeface="Times New Roman" charset="0"/>
              <a:cs typeface="Times New Roman" charset="0"/>
            </a:endParaRPr>
          </a:p>
          <a:p>
            <a:pPr marL="730091" indent="-257175" algn="just">
              <a:lnSpc>
                <a:spcPct val="150000"/>
              </a:lnSpc>
              <a:spcAft>
                <a:spcPts val="195"/>
              </a:spcAft>
              <a:buFont typeface="Arial" charset="0"/>
              <a:buChar char="•"/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Self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assesment</a:t>
            </a:r>
            <a:endParaRPr lang="en-US" dirty="0">
              <a:latin typeface="Arial" charset="0"/>
              <a:ea typeface="Times New Roman" charset="0"/>
              <a:cs typeface="Times New Roman" charset="0"/>
            </a:endParaRPr>
          </a:p>
          <a:p>
            <a:pPr marL="730091" indent="-257175" algn="just">
              <a:lnSpc>
                <a:spcPct val="150000"/>
              </a:lnSpc>
              <a:spcAft>
                <a:spcPts val="195"/>
              </a:spcAft>
              <a:buFont typeface="Arial" charset="0"/>
              <a:buChar char="•"/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Audit internal</a:t>
            </a:r>
            <a:endParaRPr lang="en-US" dirty="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4475" y="620688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Pengendalian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Dokumen</a:t>
            </a:r>
            <a:r>
              <a:rPr lang="en-US" dirty="0" smtClean="0">
                <a:solidFill>
                  <a:srgbClr val="C00000"/>
                </a:solidFill>
              </a:rPr>
              <a:t>/SOP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042" y="1213009"/>
            <a:ext cx="767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endParaRPr lang="en-US" b="1" dirty="0"/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</a:pPr>
            <a:r>
              <a:rPr lang="en-US" dirty="0" err="1"/>
              <a:t>Penanggung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: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endParaRPr lang="en-US" dirty="0"/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</a:pPr>
            <a:r>
              <a:rPr lang="en-US" dirty="0" err="1"/>
              <a:t>Penyusun</a:t>
            </a:r>
            <a:r>
              <a:rPr lang="en-US" dirty="0"/>
              <a:t> :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dikoordinir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TIM </a:t>
            </a:r>
            <a:r>
              <a:rPr lang="en-US" dirty="0" err="1"/>
              <a:t>Mutu</a:t>
            </a:r>
            <a:endParaRPr lang="en-US" dirty="0"/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lvl="4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/>
              <a:t>SOP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   </a:t>
            </a:r>
          </a:p>
          <a:p>
            <a:pPr lvl="4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Tim </a:t>
            </a:r>
            <a:r>
              <a:rPr lang="en-US" dirty="0" err="1"/>
              <a:t>mutu</a:t>
            </a:r>
            <a:r>
              <a:rPr lang="en-US" dirty="0"/>
              <a:t>/ Tim </a:t>
            </a:r>
            <a:r>
              <a:rPr lang="en-US" dirty="0" err="1"/>
              <a:t>akreditasi</a:t>
            </a:r>
            <a:endParaRPr lang="en-US" dirty="0"/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</a:pP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/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946161" y="2554887"/>
            <a:ext cx="292308" cy="640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216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042" y="1213009"/>
            <a:ext cx="7858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Fungsi</a:t>
            </a:r>
            <a:r>
              <a:rPr lang="en-US" dirty="0"/>
              <a:t> Tim </a:t>
            </a:r>
            <a:r>
              <a:rPr lang="en-US" dirty="0" err="1"/>
              <a:t>mutu</a:t>
            </a:r>
            <a:r>
              <a:rPr lang="en-US" dirty="0"/>
              <a:t>/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akreditasi</a:t>
            </a:r>
            <a:r>
              <a:rPr lang="en-US" dirty="0"/>
              <a:t>  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 </a:t>
            </a:r>
            <a:r>
              <a:rPr lang="en-US" dirty="0" err="1"/>
              <a:t>dokumen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, </a:t>
            </a:r>
            <a:r>
              <a:rPr lang="en-US" dirty="0" err="1"/>
              <a:t>mengkoreksi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Mengkoordinir</a:t>
            </a:r>
            <a:r>
              <a:rPr lang="en-US" dirty="0"/>
              <a:t> proses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/ </a:t>
            </a:r>
            <a:r>
              <a:rPr lang="en-US" dirty="0" err="1"/>
              <a:t>tumpang</a:t>
            </a:r>
            <a:r>
              <a:rPr lang="en-US" dirty="0"/>
              <a:t> </a:t>
            </a:r>
            <a:r>
              <a:rPr lang="en-US" dirty="0" err="1"/>
              <a:t>dndih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unit,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/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637" y="44581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/>
              <a:t>Penggunaan</a:t>
            </a:r>
            <a:r>
              <a:rPr lang="en-US" sz="3600" b="1" dirty="0"/>
              <a:t> </a:t>
            </a:r>
            <a:r>
              <a:rPr lang="en-US" sz="3600" b="1" dirty="0" err="1"/>
              <a:t>pemeriksaan</a:t>
            </a:r>
            <a:r>
              <a:rPr lang="en-US" sz="3600" b="1" dirty="0"/>
              <a:t> </a:t>
            </a:r>
            <a:r>
              <a:rPr lang="en-US" sz="3600" b="1" dirty="0" err="1"/>
              <a:t>laboratorium</a:t>
            </a:r>
            <a:endParaRPr lang="en-US" sz="36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en-US" dirty="0" err="1" smtClean="0">
                <a:latin typeface="Arial Narrow" panose="020B0606020202030204" pitchFamily="34" charset="0"/>
              </a:rPr>
              <a:t>Pemeriksaan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penyaring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atau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skrining</a:t>
            </a:r>
            <a:r>
              <a:rPr lang="en-US" altLang="en-US" dirty="0" smtClean="0">
                <a:latin typeface="Arial Narrow" panose="020B0606020202030204" pitchFamily="34" charset="0"/>
              </a:rPr>
              <a:t> ( rule in, rule out, case finding, check up 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err="1" smtClean="0">
                <a:latin typeface="Arial Narrow" panose="020B0606020202030204" pitchFamily="34" charset="0"/>
              </a:rPr>
              <a:t>Pemeriksaan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konfirmasi</a:t>
            </a:r>
            <a:r>
              <a:rPr lang="en-US" altLang="en-US" dirty="0" smtClean="0">
                <a:latin typeface="Arial Narrow" panose="020B0606020202030204" pitchFamily="34" charset="0"/>
              </a:rPr>
              <a:t> ( </a:t>
            </a:r>
            <a:r>
              <a:rPr lang="en-US" altLang="en-US" dirty="0" err="1" smtClean="0">
                <a:latin typeface="Arial Narrow" panose="020B0606020202030204" pitchFamily="34" charset="0"/>
              </a:rPr>
              <a:t>diagnostik</a:t>
            </a:r>
            <a:r>
              <a:rPr lang="en-US" altLang="en-US" dirty="0" smtClean="0">
                <a:latin typeface="Arial Narrow" panose="020B0606020202030204" pitchFamily="34" charset="0"/>
              </a:rPr>
              <a:t>, </a:t>
            </a:r>
            <a:r>
              <a:rPr lang="en-US" altLang="en-US" dirty="0" err="1" smtClean="0">
                <a:latin typeface="Arial Narrow" panose="020B0606020202030204" pitchFamily="34" charset="0"/>
              </a:rPr>
              <a:t>definitif</a:t>
            </a:r>
            <a:r>
              <a:rPr lang="en-US" altLang="en-US" dirty="0" smtClean="0">
                <a:latin typeface="Arial Narrow" panose="020B0606020202030204" pitchFamily="34" charset="0"/>
              </a:rPr>
              <a:t> 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err="1" smtClean="0">
                <a:latin typeface="Arial Narrow" panose="020B0606020202030204" pitchFamily="34" charset="0"/>
              </a:rPr>
              <a:t>Pemeriksaan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pemantauan</a:t>
            </a:r>
            <a:r>
              <a:rPr lang="en-US" altLang="en-US" dirty="0" smtClean="0">
                <a:latin typeface="Arial Narrow" panose="020B0606020202030204" pitchFamily="34" charset="0"/>
              </a:rPr>
              <a:t> ( follow up 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err="1" smtClean="0">
                <a:latin typeface="Arial Narrow" panose="020B0606020202030204" pitchFamily="34" charset="0"/>
              </a:rPr>
              <a:t>Pemeriksaan</a:t>
            </a:r>
            <a:r>
              <a:rPr lang="en-US" altLang="en-US" dirty="0" smtClean="0">
                <a:latin typeface="Arial Narrow" panose="020B0606020202030204" pitchFamily="34" charset="0"/>
              </a:rPr>
              <a:t>  </a:t>
            </a:r>
            <a:r>
              <a:rPr lang="en-US" altLang="en-US" dirty="0" err="1" smtClean="0">
                <a:latin typeface="Arial Narrow" panose="020B0606020202030204" pitchFamily="34" charset="0"/>
              </a:rPr>
              <a:t>penderita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gawat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smtClean="0">
                <a:latin typeface="Arial Narrow" panose="020B0606020202030204" pitchFamily="34" charset="0"/>
              </a:rPr>
              <a:t>(emergency </a:t>
            </a:r>
            <a:r>
              <a:rPr lang="en-US" altLang="en-US" dirty="0" smtClean="0">
                <a:latin typeface="Arial Narrow" panose="020B0606020202030204" pitchFamily="34" charset="0"/>
              </a:rPr>
              <a:t>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altLang="en-US" dirty="0" err="1" smtClean="0">
                <a:latin typeface="Arial Narrow" panose="020B0606020202030204" pitchFamily="34" charset="0"/>
              </a:rPr>
              <a:t>Pemeriksaan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untuk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persiapan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  <a:r>
              <a:rPr lang="en-US" altLang="en-US" dirty="0" err="1" smtClean="0">
                <a:latin typeface="Arial Narrow" panose="020B0606020202030204" pitchFamily="34" charset="0"/>
              </a:rPr>
              <a:t>operasi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273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051" y="1883872"/>
            <a:ext cx="8207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750"/>
              </a:spcAft>
              <a:buClr>
                <a:srgbClr val="251F1E"/>
              </a:buClr>
              <a:buSzPts val="1200"/>
            </a:pPr>
            <a:r>
              <a:rPr lang="id-ID" b="1" dirty="0">
                <a:latin typeface="Arial" charset="0"/>
                <a:ea typeface="Arial" charset="0"/>
                <a:cs typeface="Arial" charset="0"/>
              </a:rPr>
              <a:t>Sosialisasi Dokumen</a:t>
            </a:r>
          </a:p>
          <a:p>
            <a:pPr marL="600075" lvl="1" indent="-257175" algn="just">
              <a:lnSpc>
                <a:spcPct val="150000"/>
              </a:lnSpc>
              <a:spcAft>
                <a:spcPts val="750"/>
              </a:spcAft>
              <a:buClr>
                <a:srgbClr val="251F1E"/>
              </a:buClr>
              <a:buSzPct val="100000"/>
              <a:buFont typeface="Arial" charset="0"/>
              <a:buChar char="•"/>
            </a:pPr>
            <a:r>
              <a:rPr lang="id-ID" dirty="0">
                <a:latin typeface="Arial" charset="0"/>
                <a:ea typeface="Arial" charset="0"/>
                <a:cs typeface="Arial" charset="0"/>
              </a:rPr>
              <a:t>Harus disosialisasikan 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id-ID" dirty="0" smtClean="0">
                <a:latin typeface="Arial" charset="0"/>
                <a:ea typeface="Arial" charset="0"/>
                <a:cs typeface="Arial" charset="0"/>
              </a:rPr>
              <a:t>ukti </a:t>
            </a:r>
            <a:r>
              <a:rPr lang="id-ID" dirty="0">
                <a:latin typeface="Arial" charset="0"/>
                <a:ea typeface="Arial" charset="0"/>
                <a:cs typeface="Arial" charset="0"/>
              </a:rPr>
              <a:t>sosialisasi (daftar hadir, materi)</a:t>
            </a:r>
          </a:p>
          <a:p>
            <a:pPr marL="600075" lvl="1" indent="-257175" algn="just">
              <a:lnSpc>
                <a:spcPct val="150000"/>
              </a:lnSpc>
              <a:spcAft>
                <a:spcPts val="750"/>
              </a:spcAft>
              <a:buClr>
                <a:srgbClr val="251F1E"/>
              </a:buClr>
              <a:buSzPct val="100000"/>
              <a:buFont typeface="Arial" charset="0"/>
              <a:buChar char="•"/>
            </a:pPr>
            <a:r>
              <a:rPr lang="id-ID" dirty="0">
                <a:latin typeface="Arial" charset="0"/>
                <a:ea typeface="Arial" charset="0"/>
                <a:cs typeface="Arial" charset="0"/>
              </a:rPr>
              <a:t>Pelatihan	     bukti pelatihan (daftar hadir, </a:t>
            </a:r>
            <a:r>
              <a:rPr lang="id-ID" dirty="0" err="1">
                <a:latin typeface="Arial" charset="0"/>
                <a:ea typeface="Arial" charset="0"/>
                <a:cs typeface="Arial" charset="0"/>
              </a:rPr>
              <a:t>pre</a:t>
            </a:r>
            <a:r>
              <a:rPr lang="id-ID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d-ID" dirty="0" err="1">
                <a:latin typeface="Arial" charset="0"/>
                <a:ea typeface="Arial" charset="0"/>
                <a:cs typeface="Arial" charset="0"/>
              </a:rPr>
              <a:t>test</a:t>
            </a:r>
            <a:r>
              <a:rPr lang="id-ID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d-ID" dirty="0" err="1">
                <a:latin typeface="Arial" charset="0"/>
                <a:ea typeface="Arial" charset="0"/>
                <a:cs typeface="Arial" charset="0"/>
              </a:rPr>
              <a:t>post</a:t>
            </a:r>
            <a:r>
              <a:rPr lang="id-ID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d-ID" dirty="0" err="1">
                <a:latin typeface="Arial" charset="0"/>
                <a:ea typeface="Arial" charset="0"/>
                <a:cs typeface="Arial" charset="0"/>
              </a:rPr>
              <a:t>test</a:t>
            </a:r>
            <a:r>
              <a:rPr lang="id-ID" dirty="0">
                <a:latin typeface="Arial" charset="0"/>
                <a:ea typeface="Arial" charset="0"/>
                <a:cs typeface="Arial" charset="0"/>
              </a:rPr>
              <a:t>, materi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981075" marR="9525" algn="just">
              <a:lnSpc>
                <a:spcPct val="150000"/>
              </a:lnSpc>
            </a:pPr>
            <a:endParaRPr lang="en-US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631368" y="2582725"/>
            <a:ext cx="472190" cy="13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ight Arrow 3"/>
          <p:cNvSpPr/>
          <p:nvPr/>
        </p:nvSpPr>
        <p:spPr>
          <a:xfrm>
            <a:off x="2126730" y="3090517"/>
            <a:ext cx="472190" cy="13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39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128" y="3082752"/>
            <a:ext cx="315374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TERIMAKASIH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1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800" cap="none" dirty="0" smtClean="0">
                <a:latin typeface="Berlin Sans FB Demi" panose="020E0802020502020306" pitchFamily="34" charset="0"/>
              </a:rPr>
              <a:t>References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251520" y="980728"/>
            <a:ext cx="8534400" cy="4873625"/>
          </a:xfrm>
        </p:spPr>
        <p:txBody>
          <a:bodyPr/>
          <a:lstStyle/>
          <a:p>
            <a:r>
              <a:rPr lang="en-US" sz="2400" dirty="0" smtClean="0"/>
              <a:t>Barham</a:t>
            </a:r>
            <a:r>
              <a:rPr lang="en-US" sz="2400" dirty="0"/>
              <a:t>, D</a:t>
            </a:r>
            <a:r>
              <a:rPr lang="en-US" sz="2400" dirty="0" smtClean="0"/>
              <a:t>., </a:t>
            </a:r>
            <a:r>
              <a:rPr lang="en-US" sz="2400" dirty="0" err="1"/>
              <a:t>Trinder</a:t>
            </a:r>
            <a:r>
              <a:rPr lang="en-US" sz="2400" dirty="0"/>
              <a:t>, </a:t>
            </a:r>
            <a:r>
              <a:rPr lang="en-US" sz="2400" dirty="0" smtClean="0"/>
              <a:t>P. 1972. Analyst.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. 97 </a:t>
            </a:r>
          </a:p>
          <a:p>
            <a:r>
              <a:rPr lang="en-US" sz="2400" dirty="0"/>
              <a:t>Bishop, M.L. 2010. </a:t>
            </a:r>
            <a:r>
              <a:rPr lang="en-US" sz="2400" i="1" dirty="0"/>
              <a:t>Clinical Chemistry. </a:t>
            </a:r>
            <a:r>
              <a:rPr lang="en-US" sz="2400" dirty="0" err="1"/>
              <a:t>Philadephia</a:t>
            </a:r>
            <a:r>
              <a:rPr lang="en-US" sz="2400" dirty="0"/>
              <a:t>: Wolters Kluwer.</a:t>
            </a:r>
          </a:p>
          <a:p>
            <a:r>
              <a:rPr lang="de-DE" sz="2400" dirty="0" smtClean="0"/>
              <a:t>Teuscher</a:t>
            </a:r>
            <a:r>
              <a:rPr lang="de-DE" sz="2400" dirty="0"/>
              <a:t>, A., Richterich P., Schweiz. Med. Wschr. 101, 345 dan 390 (1971) </a:t>
            </a:r>
          </a:p>
          <a:p>
            <a:r>
              <a:rPr lang="en-US" altLang="en-US" sz="2400" dirty="0" smtClean="0"/>
              <a:t>http://www.ilpi.com/msds/</a:t>
            </a:r>
          </a:p>
          <a:p>
            <a:r>
              <a:rPr lang="en-US" altLang="en-US" sz="2400" dirty="0" smtClean="0"/>
              <a:t>http://www.astm.org/index.shtml</a:t>
            </a:r>
          </a:p>
          <a:p>
            <a:r>
              <a:rPr lang="en-US" altLang="en-US" sz="2400" dirty="0" smtClean="0"/>
              <a:t>http://www.fishersci.com/wps/portal/CMSTATIC?href=index.jsp&amp;store=Scientific&amp;segment=lifeScience</a:t>
            </a:r>
          </a:p>
          <a:p>
            <a:r>
              <a:rPr lang="en-US" altLang="en-US" sz="2400" dirty="0" smtClean="0"/>
              <a:t>http://www.osha.gov/</a:t>
            </a:r>
          </a:p>
          <a:p>
            <a:r>
              <a:rPr lang="en-US" altLang="en-US" sz="2400" dirty="0" smtClean="0"/>
              <a:t>http://www.reagents.com/products/reagents/grades.html </a:t>
            </a:r>
            <a:endParaRPr lang="en-US" altLang="en-US" sz="2400" dirty="0"/>
          </a:p>
          <a:p>
            <a:endParaRPr lang="en-US" alt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dirty="0" smtClean="0"/>
              <a:t>TAHAPAN PEMERIKSAAN LABORATORIUM </a:t>
            </a:r>
            <a:endParaRPr lang="en-AU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00188" y="2428875"/>
            <a:ext cx="6424612" cy="3697288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PRE ANALITIK </a:t>
            </a:r>
          </a:p>
          <a:p>
            <a:pPr eaLnBrk="1" hangingPunct="1"/>
            <a:r>
              <a:rPr lang="en-AU" altLang="en-US" dirty="0" smtClean="0"/>
              <a:t>ANALITIK </a:t>
            </a:r>
          </a:p>
          <a:p>
            <a:pPr eaLnBrk="1" hangingPunct="1"/>
            <a:r>
              <a:rPr lang="en-AU" altLang="en-US" dirty="0" smtClean="0"/>
              <a:t>PASCA/POST ANALITIK </a:t>
            </a:r>
          </a:p>
        </p:txBody>
      </p:sp>
    </p:spTree>
    <p:extLst>
      <p:ext uri="{BB962C8B-B14F-4D97-AF65-F5344CB8AC3E}">
        <p14:creationId xmlns:p14="http://schemas.microsoft.com/office/powerpoint/2010/main" val="3745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467600" cy="3357562"/>
          </a:xfrm>
        </p:spPr>
        <p:txBody>
          <a:bodyPr/>
          <a:lstStyle/>
          <a:p>
            <a:pPr algn="ctr" eaLnBrk="1" hangingPunct="1"/>
            <a:r>
              <a:rPr lang="en-AU" altLang="en-US" b="1" dirty="0" smtClean="0"/>
              <a:t>PRE ANALITIK/ PERSIAPAN SAMPEL PADA PEMERIKSAAN KIMIA KLINIK DAN URINALISIS</a:t>
            </a:r>
          </a:p>
        </p:txBody>
      </p:sp>
    </p:spTree>
    <p:extLst>
      <p:ext uri="{BB962C8B-B14F-4D97-AF65-F5344CB8AC3E}">
        <p14:creationId xmlns:p14="http://schemas.microsoft.com/office/powerpoint/2010/main" val="34519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200" b="1" dirty="0" smtClean="0"/>
              <a:t>PRE </a:t>
            </a:r>
            <a:r>
              <a:rPr lang="en-AU" sz="3200" b="1" dirty="0" smtClean="0"/>
              <a:t>ANALITIK PEMERIKSAAN KIMIA KLINIK </a:t>
            </a:r>
            <a:endParaRPr lang="en-AU" sz="3200" b="1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85750" y="3500438"/>
            <a:ext cx="2786063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Tahap 1.</a:t>
            </a:r>
          </a:p>
          <a:p>
            <a:pPr algn="ctr" eaLnBrk="1" hangingPunct="1"/>
            <a:r>
              <a:rPr lang="en-AU" altLang="en-US"/>
              <a:t>Persiapan pasien</a:t>
            </a:r>
          </a:p>
          <a:p>
            <a:pPr algn="ctr" eaLnBrk="1" hangingPunct="1"/>
            <a:r>
              <a:rPr lang="en-AU" altLang="en-US"/>
              <a:t> 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214688" y="3500438"/>
            <a:ext cx="2786062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Tahap 2.</a:t>
            </a:r>
          </a:p>
          <a:p>
            <a:pPr algn="ctr" eaLnBrk="1" hangingPunct="1"/>
            <a:r>
              <a:rPr lang="en-AU" altLang="en-US"/>
              <a:t>Pengambilan sampel darah  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143625" y="3514725"/>
            <a:ext cx="2786063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Tahap 3.</a:t>
            </a:r>
          </a:p>
          <a:p>
            <a:pPr algn="ctr" eaLnBrk="1" hangingPunct="1"/>
            <a:r>
              <a:rPr lang="en-AU" altLang="en-US"/>
              <a:t>Penanganan sampel </a:t>
            </a:r>
          </a:p>
        </p:txBody>
      </p:sp>
      <p:cxnSp>
        <p:nvCxnSpPr>
          <p:cNvPr id="8" name="Straight Arrow Connector 7"/>
          <p:cNvCxnSpPr>
            <a:stCxn id="2" idx="2"/>
            <a:endCxn id="19459" idx="0"/>
          </p:cNvCxnSpPr>
          <p:nvPr/>
        </p:nvCxnSpPr>
        <p:spPr>
          <a:xfrm rot="5400000">
            <a:off x="1893094" y="1202532"/>
            <a:ext cx="2082800" cy="2513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2"/>
          </p:cNvCxnSpPr>
          <p:nvPr/>
        </p:nvCxnSpPr>
        <p:spPr>
          <a:xfrm rot="16200000" flipH="1">
            <a:off x="3232944" y="2375694"/>
            <a:ext cx="1939925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  <a:endCxn id="19461" idx="0"/>
          </p:cNvCxnSpPr>
          <p:nvPr/>
        </p:nvCxnSpPr>
        <p:spPr>
          <a:xfrm rot="16200000" flipH="1">
            <a:off x="4815681" y="792957"/>
            <a:ext cx="2097087" cy="3346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un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nisa" id="{FE1C9652-A7BC-42BF-AB99-B45F782E639C}" vid="{B63E0313-CF47-464F-BC3C-70C68DE7B3B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989</TotalTime>
  <Words>2455</Words>
  <Application>Microsoft Office PowerPoint</Application>
  <PresentationFormat>On-screen Show (4:3)</PresentationFormat>
  <Paragraphs>485</Paragraphs>
  <Slides>63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Arial Unicode MS</vt:lpstr>
      <vt:lpstr>MS PGothic</vt:lpstr>
      <vt:lpstr>Arial</vt:lpstr>
      <vt:lpstr>Arial Narrow</vt:lpstr>
      <vt:lpstr>Bahnschrift SemiLight</vt:lpstr>
      <vt:lpstr>Berlin Sans FB Demi</vt:lpstr>
      <vt:lpstr>Calibri</vt:lpstr>
      <vt:lpstr>Cambria</vt:lpstr>
      <vt:lpstr>Franklin Gothic Book</vt:lpstr>
      <vt:lpstr>新細明體</vt:lpstr>
      <vt:lpstr>Symbol</vt:lpstr>
      <vt:lpstr>Tahoma</vt:lpstr>
      <vt:lpstr>Times New Roman</vt:lpstr>
      <vt:lpstr>Wingdings</vt:lpstr>
      <vt:lpstr>Wingdings 2</vt:lpstr>
      <vt:lpstr>1_Office Theme</vt:lpstr>
      <vt:lpstr>2_Office Theme</vt:lpstr>
      <vt:lpstr>Themeunisa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PENGANTAR KIMIA KLINIK</vt:lpstr>
      <vt:lpstr>Penggunaan pemeriksaan laboratorium</vt:lpstr>
      <vt:lpstr>TAHAPAN PEMERIKSAAN LABORATORIUM </vt:lpstr>
      <vt:lpstr>PRE ANALITIK/ PERSIAPAN SAMPEL PADA PEMERIKSAAN KIMIA KLINIK DAN URINALISIS</vt:lpstr>
      <vt:lpstr> PRE ANALITIK PEMERIKSAAN KIMIA KLINIK </vt:lpstr>
      <vt:lpstr>Tahap 1. Persiapan pasien</vt:lpstr>
      <vt:lpstr>Persiapan pasien........</vt:lpstr>
      <vt:lpstr>Persiapan pasien........</vt:lpstr>
      <vt:lpstr>TAHAP PENGAMBILAN SAMPEL DARAH</vt:lpstr>
      <vt:lpstr>TAHAP PENANGANAN SAMPEL </vt:lpstr>
      <vt:lpstr>PRE ANALITIK PEMERIKSAAN URINALISIS</vt:lpstr>
      <vt:lpstr>Jenis dan bahan pemeriksaan urine </vt:lpstr>
      <vt:lpstr>Freshly voided urine specimen </vt:lpstr>
      <vt:lpstr>Clean voided specimen </vt:lpstr>
      <vt:lpstr>Urine pagi </vt:lpstr>
      <vt:lpstr>Urine sewaktu</vt:lpstr>
      <vt:lpstr>Urine 24 jam</vt:lpstr>
      <vt:lpstr>Urine 2 jam posprandial</vt:lpstr>
      <vt:lpstr>Penampung urine</vt:lpstr>
      <vt:lpstr>Tabel 1. Pengawet urine, kelebihan dan kekurangan</vt:lpstr>
      <vt:lpstr>URINE  disimpan</vt:lpstr>
      <vt:lpstr>KEANDALAN METODE PEMERIKSAN LABORATORIUM</vt:lpstr>
      <vt:lpstr>PowerPoint Presentation</vt:lpstr>
      <vt:lpstr>Data Laboratorium</vt:lpstr>
      <vt:lpstr>Interpretasi adanya perubahan bermakna pada tes pemantauan</vt:lpstr>
      <vt:lpstr>Pemantapan Mutu Laboratorium Klinik</vt:lpstr>
      <vt:lpstr> </vt:lpstr>
      <vt:lpstr> </vt:lpstr>
      <vt:lpstr> </vt:lpstr>
      <vt:lpstr>STANDARD OPERATING PRECEDURE (SOP)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SOP pada ISO 15189 </vt:lpstr>
      <vt:lpstr>Ruang Lingkup SOP</vt:lpstr>
      <vt:lpstr>SOP Kimia Klinik</vt:lpstr>
      <vt:lpstr>SOP Pemeriksaan Kimia Klinik</vt:lpstr>
      <vt:lpstr>SOP Kimia Klinik lainnya</vt:lpstr>
      <vt:lpstr>PowerPoint Presentation</vt:lpstr>
      <vt:lpstr>PowerPoint Presentation</vt:lpstr>
      <vt:lpstr>PowerPoint Presentation</vt:lpstr>
      <vt:lpstr>PowerPoint Presentation</vt:lpstr>
      <vt:lpstr>Pengendalian Dokumen/SOP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MYWINDOWS</cp:lastModifiedBy>
  <cp:revision>377</cp:revision>
  <dcterms:created xsi:type="dcterms:W3CDTF">2018-06-25T02:53:00Z</dcterms:created>
  <dcterms:modified xsi:type="dcterms:W3CDTF">2020-06-09T13:42:50Z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