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3"/>
    <p:sldId id="424" r:id="rId4"/>
    <p:sldId id="450" r:id="rId5"/>
    <p:sldId id="426" r:id="rId6"/>
    <p:sldId id="449" r:id="rId7"/>
    <p:sldId id="438" r:id="rId8"/>
    <p:sldId id="441" r:id="rId9"/>
    <p:sldId id="434" r:id="rId10"/>
    <p:sldId id="453" r:id="rId11"/>
    <p:sldId id="457" r:id="rId12"/>
    <p:sldId id="458" r:id="rId13"/>
    <p:sldId id="454" r:id="rId14"/>
    <p:sldId id="373" r:id="rId15"/>
    <p:sldId id="375" r:id="rId16"/>
    <p:sldId id="377" r:id="rId18"/>
    <p:sldId id="455" r:id="rId19"/>
    <p:sldId id="378" r:id="rId20"/>
    <p:sldId id="380" r:id="rId21"/>
    <p:sldId id="459" r:id="rId22"/>
    <p:sldId id="466" r:id="rId23"/>
    <p:sldId id="467" r:id="rId24"/>
    <p:sldId id="381" r:id="rId25"/>
    <p:sldId id="383" r:id="rId26"/>
    <p:sldId id="393" r:id="rId27"/>
    <p:sldId id="462" r:id="rId28"/>
    <p:sldId id="463" r:id="rId29"/>
    <p:sldId id="456" r:id="rId30"/>
    <p:sldId id="460" r:id="rId31"/>
    <p:sldId id="406" r:id="rId32"/>
    <p:sldId id="465" r:id="rId33"/>
    <p:sldId id="445" r:id="rId34"/>
    <p:sldId id="446" r:id="rId35"/>
    <p:sldId id="448" r:id="rId36"/>
  </p:sldIdLst>
  <p:sldSz cx="9144000" cy="6858000" type="screen4x3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5AA3D3-41FD-4D8D-BE72-AC7DAAA1AD19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1B8DEA3-BADB-4F7B-A7AE-B5C4CC09429A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id-ID" smtClean="0"/>
              <a:t>Profesio : bersumpah/ berjanji.diusung oleh penganut pitagorian------------disebut sumpah hipocrates atau sumpah hipocrates.</a:t>
            </a:r>
            <a:endParaRPr lang="id-ID" smtClean="0"/>
          </a:p>
          <a:p>
            <a:pPr eaLnBrk="1" hangingPunct="1">
              <a:spcBef>
                <a:spcPct val="0"/>
              </a:spcBef>
            </a:pPr>
            <a:r>
              <a:rPr lang="id-ID" smtClean="0"/>
              <a:t>Knowledge,skill dan attitude------profesi</a:t>
            </a:r>
            <a:endParaRPr lang="id-ID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DA99597A-551E-49AC-A835-63CB4C0980A9}" type="slidenum">
              <a:rPr lang="id-ID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id-ID" smtClean="0"/>
              <a:t>Manusia : konstantly,changing and growing</a:t>
            </a:r>
            <a:endParaRPr lang="id-ID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4E24EE4B-0059-40E2-8718-D8D37214E790}" type="slidenum">
              <a:rPr lang="id-ID"/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2BC70F3C-C7B3-4F06-A6DE-36595F26237D}" type="slidenum">
              <a:rPr lang="en-US"/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6B05D-1D95-4E14-9FBD-7928B2152C60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C5FF-F7D4-4DF2-A4AD-C239616360F1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E1C4-D5BD-4B8F-B686-FD3C25A544B5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5DB1-3B82-4665-9D3B-18FE356C6871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04D91-DBD6-4524-8290-D3CB8C9471D7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9599-931C-467A-82CB-ECD45E2A7972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BE715-10E2-4482-A83E-87B026148E3F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3C99-494F-4A30-BCBB-E1D97E96577C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536CC-A6FC-4D64-B8E8-746B00139BA1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2E00C-D771-4B43-8705-7614DBECE00B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DD0A-8767-4F08-AB6D-292644AB5F84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60000" t="3000" r="3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EC2F5D-376E-4AC7-8500-07A0FC73EED6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0825" y="1268413"/>
            <a:ext cx="7921625" cy="2592387"/>
          </a:xfrm>
        </p:spPr>
        <p:txBody>
          <a:bodyPr/>
          <a:lstStyle/>
          <a:p>
            <a:pPr eaLnBrk="1" hangingPunct="1"/>
            <a:br>
              <a:rPr lang="id-ID" smtClean="0"/>
            </a:br>
            <a:br>
              <a:rPr lang="id-ID" smtClean="0"/>
            </a:br>
            <a:endParaRPr lang="id-ID" sz="31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1557338"/>
            <a:ext cx="8135938" cy="2447925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UY" sz="4000" b="1" kern="0" dirty="0" smtClean="0">
                <a:solidFill>
                  <a:srgbClr val="000000"/>
                </a:solidFill>
                <a:latin typeface="Arial" panose="020B0604020202020204"/>
                <a:ea typeface="+mj-ea"/>
                <a:cs typeface="Arial" panose="020B0604020202020204"/>
              </a:rPr>
              <a:t>PERATURAN ETIK DAN HUKUM KESEHATAN</a:t>
            </a:r>
            <a:endParaRPr lang="es-UY" sz="4000" b="1" kern="0" dirty="0" smtClean="0">
              <a:solidFill>
                <a:srgbClr val="000000"/>
              </a:solidFill>
              <a:latin typeface="Arial" panose="020B0604020202020204"/>
              <a:ea typeface="+mj-ea"/>
              <a:cs typeface="Arial" panose="020B060402020202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20/9/2016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Studi Ilmu Kebidanan Program Magister (S2)</a:t>
            </a:r>
            <a:endParaRPr lang="id-ID" dirty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245B0639-5752-449D-BEEF-70352C4F64DA}" type="slidenum">
              <a:rPr lang="id-ID"/>
            </a:fld>
            <a:endParaRPr lang="id-ID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2286000" y="3933825"/>
            <a:ext cx="457200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Calibri" panose="020F0502020204030204" pitchFamily="34" charset="0"/>
              </a:rPr>
              <a:t>PERTEMUAN 1</a:t>
            </a:r>
            <a:endParaRPr lang="en-US" sz="2800">
              <a:latin typeface="Calibri" panose="020F0502020204030204" pitchFamily="34" charset="0"/>
            </a:endParaRPr>
          </a:p>
          <a:p>
            <a:pPr eaLnBrk="1" hangingPunct="1"/>
            <a:r>
              <a:rPr lang="en-US" sz="2800">
                <a:latin typeface="Calibri" panose="020F0502020204030204" pitchFamily="34" charset="0"/>
              </a:rPr>
              <a:t>Oleh : Siti Arifah, S.ST.M.H.</a:t>
            </a:r>
            <a:endParaRPr lang="en-US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7. Mempunyai organisasi professional yang kuat   dan terjalin erat.</a:t>
            </a:r>
            <a:endParaRPr lang="en-US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8. Menentukan baku standartnya sendiri.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24E3E568-73D9-4523-A239-DEEF403A51F0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Fungsi kode etik profesi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mtClean="0"/>
              <a:t>Memberikan pedoman bagi setiap nggota profesi tentang prinsip profesionalitas yang digariskan.</a:t>
            </a:r>
            <a:endParaRPr lang="en-US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mtClean="0"/>
              <a:t>Sebagai sarana control social bagi masyarakat atas profesi yang bersangkutan.</a:t>
            </a:r>
            <a:endParaRPr lang="en-US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mtClean="0"/>
              <a:t>Mencegah campur tangan pihak diluar organisasi profesi tentang hubungan etika dalam keanggotaan profesi.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8CBC2F53-82C7-4C13-8FC6-A6A2624E01E3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</a:rPr>
              <a:t>Etika thd makhluk hidup</a:t>
            </a:r>
            <a:r>
              <a:rPr lang="en-US" dirty="0" smtClean="0">
                <a:latin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</a:rPr>
              <a:t>etika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profesi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medis</a:t>
            </a:r>
            <a:r>
              <a:rPr lang="id-ID" dirty="0" smtClean="0">
                <a:latin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etika</a:t>
            </a:r>
            <a:r>
              <a:rPr lang="id-ID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klinik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id-ID" dirty="0" smtClean="0">
                <a:latin typeface="Times New Roman" panose="02020603050405020304" pitchFamily="18" charset="0"/>
              </a:rPr>
              <a:t>dan etika penelitian </a:t>
            </a:r>
            <a:r>
              <a:rPr lang="en-US" dirty="0" err="1" smtClean="0">
                <a:latin typeface="Times New Roman" panose="02020603050405020304" pitchFamily="18" charset="0"/>
              </a:rPr>
              <a:t>mutlak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perlu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diberikan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calon</a:t>
            </a:r>
            <a:r>
              <a:rPr lang="id-ID" dirty="0" smtClean="0">
                <a:latin typeface="Times New Roman" panose="02020603050405020304" pitchFamily="18" charset="0"/>
              </a:rPr>
              <a:t> tenaga kesehatan </a:t>
            </a:r>
            <a:r>
              <a:rPr lang="en-US" dirty="0" err="1" smtClean="0">
                <a:latin typeface="Times New Roman" panose="02020603050405020304" pitchFamily="18" charset="0"/>
              </a:rPr>
              <a:t>melalui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</a:rPr>
              <a:t>pendekatan</a:t>
            </a:r>
            <a:r>
              <a:rPr lang="en-US" dirty="0" smtClean="0">
                <a:latin typeface="Times New Roman" panose="02020603050405020304" pitchFamily="18" charset="0"/>
              </a:rPr>
              <a:t> “Problem Based Learning</a:t>
            </a:r>
            <a:r>
              <a:rPr lang="id-ID" dirty="0" smtClean="0">
                <a:latin typeface="Times New Roman" panose="02020603050405020304" pitchFamily="18" charset="0"/>
              </a:rPr>
              <a:t> Approach</a:t>
            </a:r>
            <a:r>
              <a:rPr lang="en-US" dirty="0" smtClean="0">
                <a:latin typeface="Times New Roman" panose="02020603050405020304" pitchFamily="18" charset="0"/>
              </a:rPr>
              <a:t>”.</a:t>
            </a:r>
            <a:endParaRPr lang="en-US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D4474E5E-B58B-41F1-A2B5-196D32DEDD13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250825" y="3789363"/>
            <a:ext cx="6265863" cy="23542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MENGATUR                               BAGAIMANA SEHARUSNYA                     PARA AHLI ANASTESI</a:t>
            </a:r>
            <a:endParaRPr lang="id-ID" sz="2800" b="1" dirty="0">
              <a:solidFill>
                <a:srgbClr val="0099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BERSIKAP DAN BERTINDAK  DALAM                  MELAKSANAKAN PROFESINYA</a:t>
            </a:r>
            <a:endParaRPr lang="en-US" sz="3200" dirty="0">
              <a:solidFill>
                <a:srgbClr val="0099FF"/>
              </a:solidFill>
              <a:latin typeface="Times New Roman" panose="02020603050405020304" pitchFamily="18" charset="0"/>
              <a:cs typeface="+mn-cs"/>
            </a:endParaRPr>
          </a:p>
        </p:txBody>
      </p:sp>
      <p:pic>
        <p:nvPicPr>
          <p:cNvPr id="251907" name="Picture 3" descr="1803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11188" y="188913"/>
            <a:ext cx="45704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914400" y="228600"/>
            <a:ext cx="7924800" cy="1433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50000"/>
              </a:lnSpc>
              <a:spcBef>
                <a:spcPct val="50000"/>
              </a:spcBef>
            </a:pPr>
            <a:endParaRPr lang="en-US" sz="2400" i="1">
              <a:latin typeface="Arial Black" panose="020B0A04020102020204" pitchFamily="34" charset="0"/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</a:pPr>
            <a:endParaRPr lang="en-US" sz="2400" i="1">
              <a:latin typeface="Arial Black" panose="020B0A0402010202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400" i="1">
              <a:latin typeface="Arial Black" panose="020B0A0402010202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800" i="1">
              <a:latin typeface="Arial Black" panose="020B0A04020102020204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50825" y="2420938"/>
            <a:ext cx="7696200" cy="1223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800" b="1" i="1">
              <a:latin typeface="Times New Roman" panose="02020603050405020304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800" b="1" i="1">
              <a:latin typeface="Times New Roman" panose="02020603050405020304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b="1" i="1">
                <a:solidFill>
                  <a:srgbClr val="006600"/>
                </a:solidFill>
                <a:latin typeface="Times New Roman" panose="02020603050405020304" pitchFamily="18" charset="0"/>
              </a:rPr>
              <a:t>        </a:t>
            </a:r>
            <a:endParaRPr lang="en-US" sz="3200" i="1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533400" y="2895600"/>
            <a:ext cx="7239000" cy="1631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ETIKA PROFESI</a:t>
            </a:r>
            <a:endParaRPr lang="en-US" sz="4000" b="1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APA </a:t>
            </a:r>
            <a:endParaRPr lang="en-US" sz="4000" b="1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PROFESI?</a:t>
            </a:r>
            <a:endParaRPr lang="en-US" sz="4000" b="1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602663" cy="4227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723900" indent="-379730" fontAlgn="auto">
              <a:lnSpc>
                <a:spcPct val="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2800" b="1" i="1" dirty="0">
              <a:latin typeface="Times New Roman" panose="02020603050405020304" pitchFamily="18" charset="0"/>
              <a:cs typeface="+mn-cs"/>
            </a:endParaRPr>
          </a:p>
          <a:p>
            <a:pPr marL="723900" indent="-379730"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folHlink"/>
                </a:solidFill>
                <a:latin typeface="+mj-lt"/>
                <a:cs typeface="+mn-cs"/>
              </a:rPr>
              <a:t>PROFESI</a:t>
            </a:r>
            <a:endParaRPr lang="en-US" sz="3200" dirty="0">
              <a:solidFill>
                <a:srgbClr val="006600"/>
              </a:solidFill>
              <a:latin typeface="+mj-lt"/>
              <a:cs typeface="+mn-cs"/>
            </a:endParaRPr>
          </a:p>
          <a:p>
            <a:pPr marL="723900" indent="-379730" algn="just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hlink"/>
                </a:solidFill>
                <a:latin typeface="+mj-lt"/>
                <a:cs typeface="+mn-cs"/>
              </a:rPr>
              <a:t>     </a:t>
            </a:r>
            <a:r>
              <a:rPr lang="en-US" sz="3200" dirty="0" err="1">
                <a:latin typeface="+mj-lt"/>
                <a:cs typeface="+mn-cs"/>
              </a:rPr>
              <a:t>Istilah</a:t>
            </a:r>
            <a:r>
              <a:rPr lang="en-US" sz="3200" dirty="0">
                <a:latin typeface="+mj-lt"/>
                <a:cs typeface="+mn-cs"/>
              </a:rPr>
              <a:t> </a:t>
            </a:r>
            <a:r>
              <a:rPr lang="en-US" sz="3200" dirty="0" err="1">
                <a:latin typeface="+mj-lt"/>
                <a:cs typeface="+mn-cs"/>
              </a:rPr>
              <a:t>profesi</a:t>
            </a:r>
            <a:r>
              <a:rPr lang="en-US" sz="3200" dirty="0">
                <a:latin typeface="+mj-lt"/>
                <a:cs typeface="+mn-cs"/>
              </a:rPr>
              <a:t> </a:t>
            </a:r>
            <a:r>
              <a:rPr lang="en-US" sz="3200" dirty="0" err="1">
                <a:latin typeface="+mj-lt"/>
                <a:cs typeface="+mn-cs"/>
              </a:rPr>
              <a:t>berasal</a:t>
            </a:r>
            <a:r>
              <a:rPr lang="en-US" sz="3200" dirty="0">
                <a:latin typeface="+mj-lt"/>
                <a:cs typeface="+mn-cs"/>
              </a:rPr>
              <a:t> </a:t>
            </a:r>
            <a:r>
              <a:rPr lang="en-US" sz="3200" dirty="0" err="1">
                <a:latin typeface="+mj-lt"/>
                <a:cs typeface="+mn-cs"/>
              </a:rPr>
              <a:t>dari</a:t>
            </a:r>
            <a:r>
              <a:rPr lang="en-US" sz="3200" dirty="0">
                <a:latin typeface="+mj-lt"/>
                <a:cs typeface="+mn-cs"/>
              </a:rPr>
              <a:t> :</a:t>
            </a:r>
            <a:endParaRPr lang="en-US" sz="3200" dirty="0">
              <a:latin typeface="+mj-lt"/>
              <a:cs typeface="+mn-cs"/>
            </a:endParaRPr>
          </a:p>
          <a:p>
            <a:pPr marL="723900" indent="-379730" algn="just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cs typeface="+mn-cs"/>
              </a:rPr>
              <a:t>     </a:t>
            </a:r>
            <a:r>
              <a:rPr lang="en-US" sz="3200" dirty="0" err="1">
                <a:latin typeface="+mj-lt"/>
                <a:cs typeface="+mn-cs"/>
              </a:rPr>
              <a:t>Bahasa</a:t>
            </a:r>
            <a:r>
              <a:rPr lang="en-US" sz="3200" dirty="0">
                <a:latin typeface="+mj-lt"/>
                <a:cs typeface="+mn-cs"/>
              </a:rPr>
              <a:t> Latin “</a:t>
            </a:r>
            <a:r>
              <a:rPr lang="en-US" sz="3200" dirty="0" err="1">
                <a:latin typeface="+mj-lt"/>
                <a:cs typeface="+mn-cs"/>
              </a:rPr>
              <a:t>professio</a:t>
            </a:r>
            <a:r>
              <a:rPr lang="en-US" sz="3200" dirty="0">
                <a:latin typeface="+mj-lt"/>
                <a:cs typeface="+mn-cs"/>
              </a:rPr>
              <a:t>”, yang </a:t>
            </a:r>
            <a:r>
              <a:rPr lang="en-US" sz="3200" dirty="0" err="1">
                <a:latin typeface="+mj-lt"/>
                <a:cs typeface="+mn-cs"/>
              </a:rPr>
              <a:t>berarti</a:t>
            </a:r>
            <a:r>
              <a:rPr lang="en-US" sz="3200" dirty="0">
                <a:latin typeface="+mj-lt"/>
                <a:cs typeface="+mn-cs"/>
              </a:rPr>
              <a:t> </a:t>
            </a:r>
            <a:r>
              <a:rPr lang="en-US" sz="3200" dirty="0" err="1">
                <a:latin typeface="+mj-lt"/>
                <a:cs typeface="+mn-cs"/>
              </a:rPr>
              <a:t>pernyataan</a:t>
            </a:r>
            <a:r>
              <a:rPr lang="en-US" sz="3200" dirty="0">
                <a:latin typeface="+mj-lt"/>
                <a:cs typeface="+mn-cs"/>
              </a:rPr>
              <a:t> </a:t>
            </a:r>
            <a:r>
              <a:rPr lang="en-US" sz="3200" dirty="0" err="1">
                <a:latin typeface="+mj-lt"/>
                <a:cs typeface="+mn-cs"/>
              </a:rPr>
              <a:t>atau</a:t>
            </a:r>
            <a:r>
              <a:rPr lang="en-US" sz="3200" dirty="0">
                <a:latin typeface="+mj-lt"/>
                <a:cs typeface="+mn-cs"/>
              </a:rPr>
              <a:t>	  </a:t>
            </a:r>
            <a:r>
              <a:rPr lang="en-US" sz="3200" dirty="0" err="1">
                <a:latin typeface="+mj-lt"/>
                <a:cs typeface="+mn-cs"/>
              </a:rPr>
              <a:t>janji</a:t>
            </a:r>
            <a:r>
              <a:rPr lang="en-US" sz="3200" dirty="0">
                <a:latin typeface="+mj-lt"/>
                <a:cs typeface="+mn-cs"/>
              </a:rPr>
              <a:t>. </a:t>
            </a:r>
            <a:endParaRPr lang="en-US" sz="3200" dirty="0">
              <a:latin typeface="+mj-lt"/>
              <a:cs typeface="+mn-cs"/>
            </a:endParaRPr>
          </a:p>
          <a:p>
            <a:pPr marL="723900" indent="-379730" algn="just" fontAlgn="auto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cs typeface="+mn-cs"/>
              </a:rPr>
              <a:t>     </a:t>
            </a:r>
            <a:r>
              <a:rPr lang="en-US" sz="3200" dirty="0" err="1">
                <a:latin typeface="+mj-lt"/>
                <a:cs typeface="+mn-cs"/>
              </a:rPr>
              <a:t>Bahasa</a:t>
            </a:r>
            <a:r>
              <a:rPr lang="en-US" sz="3200" dirty="0">
                <a:latin typeface="+mj-lt"/>
                <a:cs typeface="+mn-cs"/>
              </a:rPr>
              <a:t> </a:t>
            </a:r>
            <a:r>
              <a:rPr lang="en-US" sz="3200" dirty="0" err="1">
                <a:latin typeface="+mj-lt"/>
                <a:cs typeface="+mn-cs"/>
              </a:rPr>
              <a:t>Inggris</a:t>
            </a:r>
            <a:r>
              <a:rPr lang="en-US" sz="3200" dirty="0">
                <a:latin typeface="+mj-lt"/>
                <a:cs typeface="+mn-cs"/>
              </a:rPr>
              <a:t> “to profess”, yang </a:t>
            </a:r>
            <a:r>
              <a:rPr lang="en-US" sz="3200" dirty="0" err="1">
                <a:latin typeface="+mj-lt"/>
                <a:cs typeface="+mn-cs"/>
              </a:rPr>
              <a:t>berarti</a:t>
            </a:r>
            <a:r>
              <a:rPr lang="en-US" sz="3200" dirty="0">
                <a:latin typeface="+mj-lt"/>
                <a:cs typeface="+mn-cs"/>
              </a:rPr>
              <a:t> </a:t>
            </a:r>
            <a:r>
              <a:rPr lang="en-US" sz="3200" dirty="0" err="1">
                <a:latin typeface="+mj-lt"/>
                <a:cs typeface="+mn-cs"/>
              </a:rPr>
              <a:t>mengaku</a:t>
            </a:r>
            <a:r>
              <a:rPr lang="en-US" sz="3200" dirty="0">
                <a:latin typeface="+mj-lt"/>
                <a:cs typeface="+mn-cs"/>
              </a:rPr>
              <a:t> </a:t>
            </a:r>
            <a:r>
              <a:rPr lang="en-US" sz="3200" dirty="0" err="1">
                <a:latin typeface="+mj-lt"/>
                <a:cs typeface="+mn-cs"/>
              </a:rPr>
              <a:t>atau</a:t>
            </a:r>
            <a:r>
              <a:rPr lang="en-US" sz="3200" dirty="0">
                <a:latin typeface="+mj-lt"/>
                <a:cs typeface="+mn-cs"/>
              </a:rPr>
              <a:t>              </a:t>
            </a:r>
            <a:endParaRPr lang="en-US" sz="3200" dirty="0">
              <a:latin typeface="+mj-lt"/>
              <a:cs typeface="+mn-cs"/>
            </a:endParaRPr>
          </a:p>
          <a:p>
            <a:pPr marL="723900" indent="-379730" algn="just" fontAlgn="auto">
              <a:lnSpc>
                <a:spcPct val="4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latin typeface="+mj-lt"/>
                <a:cs typeface="+mn-cs"/>
              </a:rPr>
              <a:t>     </a:t>
            </a:r>
            <a:r>
              <a:rPr lang="en-US" sz="3200" dirty="0" err="1">
                <a:latin typeface="+mj-lt"/>
                <a:cs typeface="+mn-cs"/>
              </a:rPr>
              <a:t>menyatakan</a:t>
            </a:r>
            <a:r>
              <a:rPr lang="en-US" sz="3200" dirty="0">
                <a:latin typeface="+mj-lt"/>
                <a:cs typeface="+mn-cs"/>
              </a:rPr>
              <a:t>.</a:t>
            </a:r>
            <a:endParaRPr lang="en-US" sz="3200" dirty="0">
              <a:latin typeface="+mj-lt"/>
              <a:cs typeface="+mn-cs"/>
            </a:endParaRPr>
          </a:p>
          <a:p>
            <a:pPr marL="723900" indent="-379730" fontAlgn="auto">
              <a:lnSpc>
                <a:spcPct val="1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336699"/>
                  </a:outerShdw>
                </a:effectLst>
                <a:latin typeface="Times New Roman" panose="02020603050405020304" pitchFamily="18" charset="0"/>
                <a:cs typeface="+mn-cs"/>
              </a:rPr>
              <a:t>	</a:t>
            </a:r>
            <a:endParaRPr lang="en-US" sz="2800" b="1" dirty="0"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723900" indent="-379730" algn="just"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PROFESIONAL</a:t>
            </a:r>
            <a:endParaRPr lang="en-US" sz="2800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indent="-379730" algn="just"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mengucapkan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janji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melayani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menginginkan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kebaikan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0" indent="-379730" algn="just"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Pengucapan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janji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dimaksudkan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memperoleh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kepercayaan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(trust)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85FA1869-8D4C-4343-BDFA-B01F8A5DCDD0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F094768-5D9D-4A7D-A94E-AE9DF23AC552}" type="slidenum">
              <a:rPr lang="id-ID"/>
            </a:fld>
            <a:endParaRPr lang="id-ID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3505200" y="1295400"/>
            <a:ext cx="30321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Calibri" panose="020F0502020204030204" pitchFamily="34" charset="0"/>
              </a:rPr>
              <a:t> </a:t>
            </a:r>
            <a:r>
              <a:rPr lang="en-US" sz="3200" b="1">
                <a:latin typeface="Times New Roman" panose="02020603050405020304" pitchFamily="18" charset="0"/>
              </a:rPr>
              <a:t>CIRI PROFESI</a:t>
            </a:r>
            <a:endParaRPr lang="en-US" sz="320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1981200"/>
            <a:ext cx="4572000" cy="44450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5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Bernard Barber </a:t>
            </a:r>
            <a:r>
              <a:rPr lang="en-US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+mn-cs"/>
              </a:rPr>
              <a:t>:</a:t>
            </a:r>
            <a:endParaRPr lang="en-US" sz="2800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eaLnBrk="1" fontAlgn="auto" hangingPunct="1">
              <a:lnSpc>
                <a:spcPct val="5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effectLst>
                <a:outerShdw blurRad="38100" dist="38100" dir="2700000" algn="tl">
                  <a:srgbClr val="336699"/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marL="381000" lvl="2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­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336699"/>
                  </a:outerShdw>
                </a:effectLst>
                <a:latin typeface="Times New Roman" panose="02020603050405020304" pitchFamily="18" charset="0"/>
                <a:cs typeface="+mn-cs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+mn-cs"/>
              </a:rPr>
              <a:t>Orientasi</a:t>
            </a:r>
            <a:r>
              <a:rPr lang="en-US" sz="28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+mn-cs"/>
              </a:rPr>
              <a:t>primernya</a:t>
            </a:r>
            <a:r>
              <a:rPr lang="en-US" sz="2800" dirty="0">
                <a:latin typeface="Times New Roman" panose="02020603050405020304" pitchFamily="18" charset="0"/>
                <a:cs typeface="+mn-cs"/>
              </a:rPr>
              <a:t> 	</a:t>
            </a:r>
            <a:r>
              <a:rPr lang="en-US" sz="2800" dirty="0" err="1">
                <a:latin typeface="Times New Roman" panose="02020603050405020304" pitchFamily="18" charset="0"/>
                <a:cs typeface="+mn-cs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+mn-cs"/>
              </a:rPr>
              <a:t>kepentingan</a:t>
            </a:r>
            <a:r>
              <a:rPr lang="en-US" sz="2800" dirty="0">
                <a:latin typeface="Times New Roman" panose="02020603050405020304" pitchFamily="18" charset="0"/>
                <a:cs typeface="+mn-cs"/>
              </a:rPr>
              <a:t> </a:t>
            </a:r>
            <a:endParaRPr lang="en-US" sz="2800" dirty="0">
              <a:latin typeface="Times New Roman" panose="02020603050405020304" pitchFamily="18" charset="0"/>
              <a:cs typeface="+mn-cs"/>
            </a:endParaRPr>
          </a:p>
          <a:p>
            <a:pPr marL="381000"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anose="02020603050405020304" pitchFamily="18" charset="0"/>
                <a:cs typeface="+mn-cs"/>
              </a:rPr>
              <a:t>      </a:t>
            </a:r>
            <a:r>
              <a:rPr lang="en-US" sz="2800" dirty="0" err="1">
                <a:latin typeface="Times New Roman" panose="02020603050405020304" pitchFamily="18" charset="0"/>
                <a:cs typeface="+mn-cs"/>
              </a:rPr>
              <a:t>masyarakat</a:t>
            </a:r>
            <a:r>
              <a:rPr lang="en-US" sz="2800" dirty="0">
                <a:latin typeface="Times New Roman" panose="02020603050405020304" pitchFamily="18" charset="0"/>
                <a:cs typeface="+mn-cs"/>
              </a:rPr>
              <a:t>.</a:t>
            </a:r>
            <a:endParaRPr lang="en-US" sz="2800" dirty="0">
              <a:latin typeface="Times New Roman" panose="02020603050405020304" pitchFamily="18" charset="0"/>
              <a:cs typeface="+mn-cs"/>
            </a:endParaRPr>
          </a:p>
          <a:p>
            <a:pPr marL="381000"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Times New Roman" panose="02020603050405020304" pitchFamily="18" charset="0"/>
              <a:cs typeface="+mn-cs"/>
            </a:endParaRPr>
          </a:p>
          <a:p>
            <a:pPr marL="381000" lvl="2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­"/>
              <a:defRPr/>
            </a:pPr>
            <a:r>
              <a:rPr lang="en-US" sz="2800" dirty="0">
                <a:latin typeface="Times New Roman" panose="02020603050405020304" pitchFamily="18" charset="0"/>
                <a:cs typeface="+mn-cs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+mn-cs"/>
              </a:rPr>
              <a:t>Memiliki</a:t>
            </a:r>
            <a:r>
              <a:rPr lang="en-US" sz="28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+mn-cs"/>
              </a:rPr>
              <a:t>mekanisne</a:t>
            </a:r>
            <a:r>
              <a:rPr lang="en-US" sz="2800" dirty="0">
                <a:latin typeface="Times New Roman" panose="02020603050405020304" pitchFamily="18" charset="0"/>
                <a:cs typeface="+mn-cs"/>
              </a:rPr>
              <a:t> 	self-control.</a:t>
            </a:r>
            <a:endParaRPr lang="en-US" sz="2800" dirty="0">
              <a:latin typeface="Times New Roman" panose="02020603050405020304" pitchFamily="18" charset="0"/>
              <a:cs typeface="+mn-cs"/>
            </a:endParaRPr>
          </a:p>
          <a:p>
            <a:pPr marL="381000" lvl="2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­"/>
              <a:defRPr/>
            </a:pPr>
            <a:endParaRPr lang="en-US" sz="2800" dirty="0">
              <a:latin typeface="Times New Roman" panose="02020603050405020304" pitchFamily="18" charset="0"/>
              <a:cs typeface="+mn-cs"/>
            </a:endParaRPr>
          </a:p>
          <a:p>
            <a:pPr marL="381000" lvl="2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­"/>
              <a:defRPr/>
            </a:pPr>
            <a:r>
              <a:rPr lang="en-US" sz="2800" dirty="0">
                <a:latin typeface="Times New Roman" panose="02020603050405020304" pitchFamily="18" charset="0"/>
                <a:cs typeface="+mn-cs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+mn-cs"/>
              </a:rPr>
              <a:t>Memiliki</a:t>
            </a:r>
            <a:r>
              <a:rPr lang="en-US" sz="2800" dirty="0">
                <a:latin typeface="Times New Roman" panose="02020603050405020304" pitchFamily="18" charset="0"/>
                <a:cs typeface="+mn-c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+mn-cs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+mn-cs"/>
              </a:rPr>
              <a:t> 	reward.</a:t>
            </a:r>
            <a:endParaRPr lang="en-US" sz="2800" dirty="0"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295400"/>
            <a:ext cx="8729662" cy="5334000"/>
          </a:xfrm>
        </p:spPr>
        <p:txBody>
          <a:bodyPr rtlCol="0">
            <a:normAutofit/>
          </a:bodyPr>
          <a:lstStyle/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800" b="1" i="1" dirty="0" smtClean="0"/>
              <a:t>                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Potter P, A. &amp; Perry A, G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. (2001) :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609600" indent="-609600" algn="l" eaLnBrk="1" fontAlgn="auto" hangingPunct="1">
              <a:lnSpc>
                <a:spcPct val="45000"/>
              </a:lnSpc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algn="l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1.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Profesi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memerlukan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pendidikan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berkelanjutan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algn="l" eaLnBrk="1" fontAlgn="auto" hangingPunct="1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 (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extended education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).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algn="l" eaLnBrk="1" fontAlgn="auto" hangingPunct="1">
              <a:lnSpc>
                <a:spcPct val="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algn="l" eaLnBrk="1" fontAlgn="auto" hangingPunct="1">
              <a:lnSpc>
                <a:spcPct val="95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2. 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Profesi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memiliki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cabang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ilmu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tersendiri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algn="l" eaLnBrk="1" fontAlgn="auto" hangingPunct="1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 (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theoretical body of knowledge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), yang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akan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algn="l" eaLnBrk="1" fontAlgn="auto" hangingPunct="1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membimbing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kearah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ketrampilan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kemampuan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algn="l" eaLnBrk="1" fontAlgn="auto" hangingPunct="1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norma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tertentu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algn="l" eaLnBrk="1" fontAlgn="auto" hangingPunct="1">
              <a:lnSpc>
                <a:spcPct val="1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algn="l" eaLnBrk="1" fontAlgn="auto" hangingPunct="1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6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46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6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46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46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dvAuto="0" autoUpdateAnimBg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8200" lvl="2" indent="-457200" eaLnBrk="1" fontAlgn="auto" hangingPunct="1">
              <a:lnSpc>
                <a:spcPct val="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eaLnBrk="1" fontAlgn="auto" hangingPunct="1">
              <a:lnSpc>
                <a:spcPct val="7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3. 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Profesi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memberikan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pelayanan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spesifik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(</a:t>
            </a:r>
            <a:r>
              <a:rPr 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specific </a:t>
            </a:r>
            <a:endParaRPr lang="en-US" sz="2800" b="1" u="sng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eaLnBrk="1" fontAlgn="auto" hangingPunct="1">
              <a:lnSpc>
                <a:spcPct val="7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 </a:t>
            </a:r>
            <a:r>
              <a:rPr 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service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).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eaLnBrk="1" fontAlgn="auto" hangingPunct="1">
              <a:lnSpc>
                <a:spcPct val="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eaLnBrk="1" fontAlgn="auto" hangingPunct="1">
              <a:lnSpc>
                <a:spcPct val="7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4. 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Profesi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memiliki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kemandirian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dalam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membuat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eaLnBrk="1" fontAlgn="auto" hangingPunct="1">
              <a:lnSpc>
                <a:spcPct val="7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 decision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dan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execution (</a:t>
            </a:r>
            <a:r>
              <a:rPr 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autonomy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).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eaLnBrk="1" fontAlgn="auto" hangingPunct="1">
              <a:lnSpc>
                <a:spcPct val="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eaLnBrk="1" fontAlgn="auto" hangingPunct="1">
              <a:lnSpc>
                <a:spcPct val="7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5. 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Profesi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memiliki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kode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etik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(</a:t>
            </a:r>
            <a:r>
              <a:rPr 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 code of ethics for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marL="838200" lvl="2" indent="-457200" eaLnBrk="1" fontAlgn="auto" hangingPunct="1">
              <a:lnSpc>
                <a:spcPct val="75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 </a:t>
            </a:r>
            <a:r>
              <a:rPr lang="en-US" sz="28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practice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86EDEA64-45C5-4E47-A49D-0BAFA9FA2DD5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5400" y="6096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Etik</a:t>
            </a:r>
            <a:r>
              <a:rPr lang="en-US" dirty="0" smtClean="0"/>
              <a:t> / </a:t>
            </a:r>
            <a:r>
              <a:rPr lang="en-US" dirty="0" err="1" smtClean="0"/>
              <a:t>Adab</a:t>
            </a:r>
            <a:r>
              <a:rPr lang="en-US" dirty="0" smtClean="0"/>
              <a:t>/</a:t>
            </a:r>
            <a:r>
              <a:rPr lang="en-US" dirty="0" err="1" smtClean="0"/>
              <a:t>Akhlaq</a:t>
            </a:r>
            <a:r>
              <a:rPr lang="en-US" dirty="0" smtClean="0"/>
              <a:t>/Moral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Etika  Dari segi etimologi/ ilmu asal usul kata</a:t>
            </a:r>
            <a:endParaRPr lang="en-US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anose="05000000000000000000" pitchFamily="2" charset="2"/>
              </a:rPr>
              <a:t>berasal dari bahasa </a:t>
            </a:r>
            <a:r>
              <a:rPr lang="en-US" b="1" i="1" smtClean="0">
                <a:sym typeface="Wingdings" panose="05000000000000000000" pitchFamily="2" charset="2"/>
              </a:rPr>
              <a:t>Yunani (Ethos)</a:t>
            </a:r>
            <a:r>
              <a:rPr lang="en-US" smtClean="0">
                <a:sym typeface="Wingdings" panose="05000000000000000000" pitchFamily="2" charset="2"/>
              </a:rPr>
              <a:t> yang berarti kebiasaan/ tingkah laku, watak,kesusilaan,adat. </a:t>
            </a:r>
            <a:endParaRPr lang="en-US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mtClean="0"/>
              <a:t>    </a:t>
            </a:r>
            <a:r>
              <a:rPr lang="en-US" b="1" i="1" smtClean="0"/>
              <a:t>Inggris ( Ethis) </a:t>
            </a:r>
            <a:r>
              <a:rPr lang="en-US" smtClean="0"/>
              <a:t>sebagai ukuran tingkah laku/ perilaku manusia yang baik</a:t>
            </a:r>
            <a:endParaRPr 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Syarat – syarat suatu profesi </a:t>
            </a:r>
            <a:br>
              <a:rPr lang="en-US" smtClean="0"/>
            </a:br>
            <a:br>
              <a:rPr lang="en-US" smtClean="0"/>
            </a:br>
            <a:br>
              <a:rPr lang="en-US" smtClean="0"/>
            </a:br>
            <a:r>
              <a:rPr lang="en-US" smtClean="0"/>
              <a:t>syarat – syarat profesi </a:t>
            </a:r>
            <a:br>
              <a:rPr lang="en-US" smtClean="0"/>
            </a:br>
            <a:br>
              <a:rPr lang="en-US" smtClean="0"/>
            </a:br>
            <a:br>
              <a:rPr lang="en-US" smtClean="0"/>
            </a:b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Melibatkan kegiatan intelektual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Menggeluti suatu batang ilmu yang khusus 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Memerlukan persiapan profesuonal yang alami bukan sekedar latihan.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Memeerlukan latihan dalam jabatan yang berkesinambungan.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2A8EAB2F-74A7-4960-8ADD-1D251E6797D8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10DFD44F-F79B-426A-A2F7-8862C1B6A7A9}" type="slidenum">
              <a:rPr lang="id-ID"/>
            </a:fld>
            <a:endParaRPr lang="id-ID"/>
          </a:p>
        </p:txBody>
      </p:sp>
      <p:sp>
        <p:nvSpPr>
          <p:cNvPr id="225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alibri" panose="020F0502020204030204" pitchFamily="34" charset="0"/>
              <a:buAutoNum type="arabicPeriod" startAt="5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Menjanjikan karir hidup dan keanggotaan yang pemanen.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Calibri" panose="020F0502020204030204" pitchFamily="34" charset="0"/>
              <a:buAutoNum type="arabicPeriod" startAt="5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Mementingkan layanan diatas kepentingan pribadi,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Calibri" panose="020F0502020204030204" pitchFamily="34" charset="0"/>
              <a:buAutoNum type="arabicPeriod" startAt="5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 organisasi  professional yang kuat dan terjalin erat,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Calibri" panose="020F0502020204030204" pitchFamily="34" charset="0"/>
              <a:buAutoNum type="arabicPeriod" startAt="5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Menentukan buku standarnya sendiri, dalam hal ini adalah kode etik 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PROFESSIONALISM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algn="just"/>
            <a:r>
              <a:rPr lang="en-US" smtClean="0"/>
              <a:t>Praktek yang profesional perlu 3 syarat:</a:t>
            </a:r>
            <a:endParaRPr lang="en-US" smtClean="0"/>
          </a:p>
          <a:p>
            <a:pPr algn="just">
              <a:buFont typeface="Arial" panose="020B0604020202020204" pitchFamily="34" charset="0"/>
              <a:buNone/>
            </a:pPr>
            <a:r>
              <a:rPr lang="en-US" smtClean="0"/>
              <a:t>1.  pengetahuan</a:t>
            </a:r>
            <a:endParaRPr lang="en-US" smtClean="0"/>
          </a:p>
          <a:p>
            <a:pPr algn="just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mtClean="0"/>
              <a:t>2.  Ketrampilan</a:t>
            </a:r>
            <a:endParaRPr lang="en-US" smtClean="0"/>
          </a:p>
          <a:p>
            <a:pPr algn="just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mtClean="0"/>
              <a:t>3.  sikap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8B95CB87-C3DC-438D-913F-2C93FDD4D190}" type="slidenum">
              <a:rPr lang="id-ID"/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305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i="1">
              <a:latin typeface="Times New Roman" panose="02020603050405020304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8077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i="1">
              <a:latin typeface="Times New Roman" panose="02020603050405020304" pitchFamily="18" charset="0"/>
            </a:endParaRP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7056438" cy="11509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4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3600" b="1" i="1" dirty="0">
              <a:solidFill>
                <a:srgbClr val="00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ETIKA PROFESI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  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8281988" cy="4832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44500" indent="-444500"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M</a:t>
            </a:r>
            <a:r>
              <a:rPr lang="id-ID" sz="2800" dirty="0">
                <a:latin typeface="+mn-lt"/>
                <a:cs typeface="+mn-cs"/>
              </a:rPr>
              <a:t>engatur prilaku etis terhadap</a:t>
            </a:r>
            <a:r>
              <a:rPr lang="en-US" sz="2800" dirty="0">
                <a:latin typeface="+mn-lt"/>
                <a:cs typeface="+mn-cs"/>
              </a:rPr>
              <a:t>:</a:t>
            </a:r>
            <a:endParaRPr lang="en-US" sz="2800" dirty="0">
              <a:latin typeface="+mn-lt"/>
              <a:cs typeface="+mn-cs"/>
            </a:endParaRPr>
          </a:p>
          <a:p>
            <a:pPr marL="444500" indent="-444500" algn="just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sz="2800" dirty="0">
                <a:latin typeface="+mn-lt"/>
                <a:cs typeface="+mn-cs"/>
              </a:rPr>
              <a:t>P</a:t>
            </a:r>
            <a:r>
              <a:rPr lang="en-US" sz="2800" dirty="0" err="1">
                <a:latin typeface="+mn-lt"/>
                <a:cs typeface="+mn-cs"/>
              </a:rPr>
              <a:t>esakit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id-ID" sz="2800" dirty="0">
                <a:latin typeface="+mn-lt"/>
                <a:cs typeface="+mn-cs"/>
              </a:rPr>
              <a:t>yang </a:t>
            </a:r>
            <a:r>
              <a:rPr lang="en-US" sz="2800" dirty="0" err="1">
                <a:latin typeface="+mn-lt"/>
                <a:cs typeface="+mn-cs"/>
              </a:rPr>
              <a:t>datang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id-ID" sz="2800" dirty="0">
                <a:latin typeface="+mn-lt"/>
                <a:cs typeface="+mn-cs"/>
              </a:rPr>
              <a:t>meminta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pertolongan</a:t>
            </a:r>
            <a:r>
              <a:rPr lang="en-US" sz="2800" dirty="0">
                <a:latin typeface="+mn-lt"/>
                <a:cs typeface="+mn-cs"/>
              </a:rPr>
              <a:t> Dr </a:t>
            </a:r>
            <a:r>
              <a:rPr lang="id-ID" sz="2800" dirty="0">
                <a:latin typeface="+mn-lt"/>
                <a:cs typeface="+mn-cs"/>
              </a:rPr>
              <a:t>(pesakit </a:t>
            </a:r>
            <a:r>
              <a:rPr lang="en-US" sz="2800" dirty="0" err="1">
                <a:latin typeface="+mn-lt"/>
                <a:cs typeface="+mn-cs"/>
              </a:rPr>
              <a:t>belum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menjadi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pasien</a:t>
            </a:r>
            <a:r>
              <a:rPr lang="id-ID" sz="2800" dirty="0">
                <a:latin typeface="+mn-lt"/>
                <a:cs typeface="+mn-cs"/>
              </a:rPr>
              <a:t>)</a:t>
            </a:r>
            <a:r>
              <a:rPr lang="en-US" sz="2800" dirty="0">
                <a:latin typeface="+mn-lt"/>
                <a:cs typeface="+mn-cs"/>
              </a:rPr>
              <a:t>.</a:t>
            </a:r>
            <a:endParaRPr lang="en-US" sz="2800" dirty="0">
              <a:latin typeface="+mn-lt"/>
              <a:cs typeface="+mn-cs"/>
            </a:endParaRPr>
          </a:p>
          <a:p>
            <a:pPr marL="444500" indent="-444500" algn="just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sz="2800" dirty="0">
                <a:latin typeface="+mn-lt"/>
                <a:cs typeface="+mn-cs"/>
              </a:rPr>
              <a:t>Setelah pesakit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menjadi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pasien</a:t>
            </a:r>
            <a:r>
              <a:rPr lang="en-US" sz="2800" dirty="0">
                <a:latin typeface="+mn-lt"/>
                <a:cs typeface="+mn-cs"/>
              </a:rPr>
              <a:t> Dr.</a:t>
            </a:r>
            <a:endParaRPr lang="en-US" sz="2800" dirty="0">
              <a:latin typeface="+mn-lt"/>
              <a:cs typeface="+mn-cs"/>
            </a:endParaRPr>
          </a:p>
          <a:p>
            <a:pPr marL="444500" indent="-444500"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3. </a:t>
            </a:r>
            <a:r>
              <a:rPr lang="en-US" sz="2800" dirty="0" err="1">
                <a:latin typeface="+mn-lt"/>
                <a:cs typeface="+mn-cs"/>
              </a:rPr>
              <a:t>Kewajiban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id-ID" sz="2800" dirty="0">
                <a:latin typeface="+mn-lt"/>
                <a:cs typeface="+mn-cs"/>
              </a:rPr>
              <a:t>terhadap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anggota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tim</a:t>
            </a:r>
            <a:r>
              <a:rPr lang="id-ID" sz="2800" dirty="0">
                <a:latin typeface="+mn-lt"/>
                <a:cs typeface="+mn-cs"/>
              </a:rPr>
              <a:t> kesehatan</a:t>
            </a:r>
            <a:r>
              <a:rPr lang="en-US" sz="2800" dirty="0">
                <a:latin typeface="+mn-lt"/>
                <a:cs typeface="+mn-cs"/>
              </a:rPr>
              <a:t>.</a:t>
            </a:r>
            <a:endParaRPr lang="en-US" sz="2800" dirty="0">
              <a:latin typeface="+mn-lt"/>
              <a:cs typeface="+mn-cs"/>
            </a:endParaRPr>
          </a:p>
          <a:p>
            <a:pPr marL="444500" indent="-444500" algn="just" fontAlgn="auto">
              <a:spcBef>
                <a:spcPct val="5000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id-ID" sz="2800" dirty="0">
                <a:latin typeface="+mn-lt"/>
                <a:cs typeface="+mn-cs"/>
              </a:rPr>
              <a:t>Kewajiban D</a:t>
            </a:r>
            <a:r>
              <a:rPr lang="en-US" sz="2800" dirty="0">
                <a:latin typeface="+mn-lt"/>
                <a:cs typeface="+mn-cs"/>
              </a:rPr>
              <a:t>r </a:t>
            </a:r>
            <a:r>
              <a:rPr lang="en-US" sz="2800" dirty="0" err="1">
                <a:latin typeface="+mn-lt"/>
                <a:cs typeface="+mn-cs"/>
              </a:rPr>
              <a:t>terhadap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masyarakat</a:t>
            </a:r>
            <a:r>
              <a:rPr lang="en-US" sz="2800" dirty="0">
                <a:latin typeface="+mn-lt"/>
                <a:cs typeface="+mn-cs"/>
              </a:rPr>
              <a:t>.</a:t>
            </a:r>
            <a:endParaRPr lang="en-US" sz="2800" dirty="0">
              <a:latin typeface="+mn-lt"/>
              <a:cs typeface="+mn-cs"/>
            </a:endParaRPr>
          </a:p>
          <a:p>
            <a:pPr marL="444500" indent="-444500" algn="just" fontAlgn="auto">
              <a:spcBef>
                <a:spcPct val="5000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id-ID" sz="2800" dirty="0">
                <a:latin typeface="+mn-lt"/>
                <a:cs typeface="+mn-cs"/>
              </a:rPr>
              <a:t>Kewajiban </a:t>
            </a:r>
            <a:r>
              <a:rPr lang="en-US" sz="2800" dirty="0">
                <a:latin typeface="+mn-lt"/>
                <a:cs typeface="+mn-cs"/>
              </a:rPr>
              <a:t>t</a:t>
            </a:r>
            <a:r>
              <a:rPr lang="id-ID" sz="2800" dirty="0">
                <a:latin typeface="+mn-lt"/>
                <a:cs typeface="+mn-cs"/>
              </a:rPr>
              <a:t>erhadap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profesi</a:t>
            </a:r>
            <a:r>
              <a:rPr lang="en-US" sz="2800" dirty="0">
                <a:latin typeface="+mn-lt"/>
                <a:cs typeface="+mn-cs"/>
              </a:rPr>
              <a:t> (</a:t>
            </a:r>
            <a:r>
              <a:rPr lang="en-US" sz="2800" dirty="0" err="1">
                <a:latin typeface="+mn-lt"/>
                <a:cs typeface="+mn-cs"/>
              </a:rPr>
              <a:t>disiplin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medis</a:t>
            </a:r>
            <a:r>
              <a:rPr lang="en-US" sz="2800" dirty="0">
                <a:latin typeface="+mn-lt"/>
                <a:cs typeface="+mn-cs"/>
              </a:rPr>
              <a:t>).</a:t>
            </a:r>
            <a:endParaRPr lang="en-US" sz="2800" dirty="0">
              <a:latin typeface="+mn-lt"/>
              <a:cs typeface="+mn-cs"/>
            </a:endParaRPr>
          </a:p>
          <a:p>
            <a:pPr marL="444500" indent="-444500" algn="just" fontAlgn="auto">
              <a:spcBef>
                <a:spcPct val="50000"/>
              </a:spcBef>
              <a:spcAft>
                <a:spcPts val="0"/>
              </a:spcAft>
              <a:buFontTx/>
              <a:buAutoNum type="arabicPeriod" startAt="5"/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2" grpId="0" autoUpdateAnimBg="0"/>
      <p:bldP spid="2529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305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i="1">
              <a:latin typeface="Times New Roman" panose="02020603050405020304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8077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i="1">
              <a:latin typeface="Times New Roman" panose="02020603050405020304" pitchFamily="18" charset="0"/>
            </a:endParaRP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042988" y="0"/>
            <a:ext cx="7056437" cy="11509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4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3600" b="1" i="1" dirty="0">
              <a:solidFill>
                <a:srgbClr val="00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ETIKA </a:t>
            </a:r>
            <a:r>
              <a:rPr lang="id-ID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TERHADAP PROFESI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  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684213" y="1052513"/>
            <a:ext cx="8208962" cy="5705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44500" indent="-444500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Antara lain: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1.  Konsisten (istiqomah) terhadap profesi medis.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spcBef>
                <a:spcPct val="5000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Tidak menggunakan metode pengobatan lain 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	selain ilmu kedokteran moderen.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spcBef>
                <a:spcPct val="5000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Selalu meningkatkan ilmu &amp; ketrampilan klinis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    agar dapat memberikan layanan medis sebaik-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    baiknya kepada pasien.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spcBef>
                <a:spcPct val="5000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Mengembangkan ilmu dengan melakukan riset.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spcBef>
                <a:spcPct val="5000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Dan lain-lain.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utoUpdateAnimBg="0"/>
      <p:bldP spid="25907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/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t-BR" sz="2400" kern="0" dirty="0">
                <a:latin typeface="+mn-lt"/>
                <a:cs typeface="+mn-cs"/>
              </a:rPr>
              <a:t>Salah satu aspek kemanusiaan yang sangat mendasar adalah : </a:t>
            </a:r>
            <a:r>
              <a:rPr lang="pt-BR" sz="2400" i="1" kern="0" dirty="0">
                <a:solidFill>
                  <a:srgbClr val="FF0000"/>
                </a:solidFill>
                <a:latin typeface="+mn-lt"/>
                <a:cs typeface="+mn-cs"/>
              </a:rPr>
              <a:t>Hak untuk hidup dan hak untuk melangsungkan kehidupannya</a:t>
            </a:r>
            <a:r>
              <a:rPr lang="pt-BR" sz="2400" kern="0" dirty="0">
                <a:latin typeface="+mn-lt"/>
                <a:cs typeface="+mn-cs"/>
              </a:rPr>
              <a:t>.</a:t>
            </a:r>
            <a:endParaRPr lang="pt-BR" sz="24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latin typeface="+mn-lt"/>
                <a:cs typeface="+mn-cs"/>
              </a:rPr>
              <a:t>Hak tersebut sangat asasi karena langsung diberikan oleh Tuhan kepada manusia. Karena itu setiap orang berhak untuk mempertahankan /membela diri terhadap  setiap ancaman yang tertuju kepada keselamatan jiwanya</a:t>
            </a:r>
            <a:endParaRPr lang="en-US" sz="24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err="1">
                <a:latin typeface="+mn-lt"/>
                <a:cs typeface="+mn-cs"/>
              </a:rPr>
              <a:t>Untuk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kegiatan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pelayanan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kesehatan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menurut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ilmu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kedokteran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mencakup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aspek-aspek</a:t>
            </a:r>
            <a:r>
              <a:rPr lang="en-US" sz="2400" kern="0" dirty="0">
                <a:latin typeface="+mn-lt"/>
                <a:cs typeface="+mn-cs"/>
              </a:rPr>
              <a:t> di </a:t>
            </a:r>
            <a:r>
              <a:rPr lang="en-US" sz="2400" kern="0" dirty="0" err="1">
                <a:latin typeface="+mn-lt"/>
                <a:cs typeface="+mn-cs"/>
              </a:rPr>
              <a:t>bidang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pidana</a:t>
            </a:r>
            <a:r>
              <a:rPr lang="en-US" sz="2400" kern="0" dirty="0">
                <a:latin typeface="+mn-lt"/>
                <a:cs typeface="+mn-cs"/>
              </a:rPr>
              <a:t>, </a:t>
            </a:r>
            <a:r>
              <a:rPr lang="en-US" sz="2400" kern="0" dirty="0" err="1">
                <a:latin typeface="+mn-lt"/>
                <a:cs typeface="+mn-cs"/>
              </a:rPr>
              <a:t>hukum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perdata</a:t>
            </a:r>
            <a:r>
              <a:rPr lang="en-US" sz="2400" kern="0" dirty="0">
                <a:latin typeface="+mn-lt"/>
                <a:cs typeface="+mn-cs"/>
              </a:rPr>
              <a:t>, </a:t>
            </a:r>
            <a:r>
              <a:rPr lang="en-US" sz="2400" kern="0" dirty="0" err="1">
                <a:latin typeface="+mn-lt"/>
                <a:cs typeface="+mn-cs"/>
              </a:rPr>
              <a:t>hukum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admunistrasi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dan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sudah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masuk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ke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hukum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tatanegara</a:t>
            </a:r>
            <a:r>
              <a:rPr lang="en-US" sz="2400" kern="0" dirty="0">
                <a:latin typeface="+mn-lt"/>
                <a:cs typeface="+mn-cs"/>
              </a:rPr>
              <a:t>.</a:t>
            </a:r>
            <a:endParaRPr lang="en-US" sz="24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  <a:cs typeface="+mn-cs"/>
            </a:endParaRPr>
          </a:p>
        </p:txBody>
      </p:sp>
      <p:sp>
        <p:nvSpPr>
          <p:cNvPr id="3" name="Title 2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Aspek-aspek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Hukum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dalam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Kesehatan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2BAEE5DD-3CE9-4C23-A6AD-5150F9AF822F}" type="slidenum">
              <a:rPr lang="id-ID"/>
            </a:fld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676400" y="1143000"/>
            <a:ext cx="5867400" cy="3711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62000" lvl="4" indent="1066800" fontAlgn="auto">
              <a:lnSpc>
                <a:spcPct val="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 dirty="0">
              <a:latin typeface="Times New Roman" panose="02020603050405020304" pitchFamily="18" charset="0"/>
            </a:endParaRPr>
          </a:p>
          <a:p>
            <a:pPr fontAlgn="auto">
              <a:lnSpc>
                <a:spcPct val="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latin typeface="Times New Roman" panose="02020603050405020304" pitchFamily="18" charset="0"/>
              </a:rPr>
              <a:t>	</a:t>
            </a:r>
            <a:endParaRPr lang="en-US" sz="2400" b="1" i="1" dirty="0">
              <a:latin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lang="id-ID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            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effectLst>
                  <a:outerShdw blurRad="38100" dist="38100" dir="2700000" algn="tl">
                    <a:srgbClr val="FFFFFF"/>
                  </a:outerShdw>
                </a:effectLst>
                <a:sym typeface="Bookshelf Symbol 2" pitchFamily="2" charset="2"/>
              </a:rPr>
              <a:t>Informasi dlm rekam medis, meliputi  informasi keperawatan, merupakan rahasia.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Kerahasiaan tersebut didasarkan pada:</a:t>
            </a:r>
            <a:endParaRPr lang="id-ID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id-ID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Sumpah.</a:t>
            </a:r>
            <a:endParaRPr lang="id-ID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id-ID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Kode Etik Profesi.</a:t>
            </a:r>
            <a:endParaRPr lang="id-ID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c.   Peraturan perundang-undangan.</a:t>
            </a:r>
            <a:endParaRPr lang="id-ID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Atas dasar itu, harus hati-hati !!!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3366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BEDA ETIKA DAN HUKUM</a:t>
            </a:r>
            <a:b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4267200" cy="5791200"/>
          </a:xfrm>
        </p:spPr>
        <p:txBody>
          <a:bodyPr/>
          <a:lstStyle/>
          <a:p>
            <a:pPr marL="347980" indent="-347980" algn="ctr" fontAlgn="auto">
              <a:spcAft>
                <a:spcPts val="0"/>
              </a:spcAft>
              <a:buClr>
                <a:schemeClr val="hlink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980" indent="-347980"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profesi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kesepakatan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profesi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mengikatnya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sanksinya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displin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tuntutan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7150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berwenang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Mengikat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dicabut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diganti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E75BB330-A212-49AE-9A7D-8BEB1C8AFBAC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038600" cy="4525963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 startAt="5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pelaksanaanya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ikatan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profesi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 startAt="5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seluruhnya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 startAt="5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Penyelesaian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pelanggaran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etik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disertai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038" y="1143000"/>
            <a:ext cx="4038600" cy="4525963"/>
          </a:xfrm>
        </p:spPr>
        <p:txBody>
          <a:bodyPr/>
          <a:lstStyle/>
          <a:p>
            <a:pPr marL="457200" indent="-457200"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 startAt="4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Sanksi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tuntutan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straf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perdata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maatrage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tercantum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terinci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kitab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UU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lembaran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berita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hlink"/>
              </a:buClr>
              <a:buSzPct val="60000"/>
              <a:buFont typeface="+mj-lt"/>
              <a:buAutoNum type="arabicPeriod" startAt="4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Penyelesaian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pelanggaran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fisik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FBF46FDC-DA7F-40A5-83D4-97FC4E14DFA2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228600"/>
            <a:ext cx="2514600" cy="685800"/>
          </a:xfrm>
        </p:spPr>
        <p:txBody>
          <a:bodyPr/>
          <a:lstStyle/>
          <a:p>
            <a:pPr algn="l" eaLnBrk="1" hangingPunct="1">
              <a:lnSpc>
                <a:spcPct val="20000"/>
              </a:lnSpc>
            </a:pPr>
            <a:br>
              <a:rPr lang="en-US" sz="3600" b="1" i="1" smtClean="0"/>
            </a:br>
            <a:br>
              <a:rPr lang="en-US" sz="3600" b="1" i="1" smtClean="0"/>
            </a:br>
            <a:br>
              <a:rPr lang="en-US" sz="3600" b="1" i="1" smtClean="0"/>
            </a:br>
            <a:endParaRPr lang="en-US" sz="4000" b="1" i="1" smtClean="0">
              <a:sym typeface="Monotype Sorts"/>
            </a:endParaRP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468313" y="1035050"/>
            <a:ext cx="8675687" cy="5822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fontAlgn="auto" hangingPunct="1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tabLst>
                <a:tab pos="4305300" algn="l"/>
              </a:tabLst>
              <a:defRPr/>
            </a:pPr>
            <a:r>
              <a:rPr lang="en-US" sz="3600" b="1" i="1" dirty="0">
                <a:latin typeface="Times New Roman" panose="02020603050405020304" pitchFamily="18" charset="0"/>
                <a:cs typeface="+mn-cs"/>
              </a:rPr>
              <a:t>             </a:t>
            </a:r>
            <a:r>
              <a:rPr lang="en-US" sz="20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en-US" sz="2000" b="1" i="1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2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0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b="1" i="1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5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mengisi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mengisi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kekosongan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</a:t>
            </a:r>
            <a:r>
              <a:rPr lang="en-US" sz="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kekosongan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etika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     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5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5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Merefleksikan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        </a:t>
            </a:r>
            <a:r>
              <a:rPr lang="en-US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mengabaikan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n-US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adil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                                                                           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3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Sanksi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mengikat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Mengikat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dipaksa-dapat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dipaksakan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sarana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pemaksa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2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sanksi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kata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       </a:t>
            </a:r>
            <a:r>
              <a:rPr lang="en-US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Sanksi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ultimum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isyarat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remedium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sanksi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perdata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be-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pengucilan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merefleksian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rupa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pemulihan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ketidak-sukaan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5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tabLst>
                <a:tab pos="4305300" algn="l"/>
              </a:tabLs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tabLst>
                <a:tab pos="4305300" algn="l"/>
              </a:tabLst>
              <a:defRPr/>
            </a:pPr>
            <a:endParaRPr lang="en-US" sz="2000" b="1" dirty="0">
              <a:solidFill>
                <a:schemeClr val="hlink"/>
              </a:solidFill>
              <a:latin typeface="Times New Roman" panose="02020603050405020304" pitchFamily="18" charset="0"/>
              <a:cs typeface="+mn-cs"/>
            </a:endParaRPr>
          </a:p>
          <a:p>
            <a:pPr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tabLst>
                <a:tab pos="4305300" algn="l"/>
              </a:tabLst>
              <a:defRPr/>
            </a:pPr>
            <a:r>
              <a:rPr lang="en-US" sz="2000" b="1" dirty="0">
                <a:solidFill>
                  <a:schemeClr val="folHlink"/>
                </a:solidFill>
                <a:latin typeface="Times New Roman" panose="02020603050405020304" pitchFamily="18" charset="0"/>
                <a:cs typeface="+mn-cs"/>
              </a:rPr>
              <a:t>			</a:t>
            </a:r>
            <a:endParaRPr lang="en-US" sz="2000" dirty="0">
              <a:solidFill>
                <a:schemeClr val="folHlink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autoUpdateAnimBg="0"/>
      <p:bldP spid="2048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/>
              <a:t>Dalam kamus baasa Indonesia = Ilmu pengetahuan tentang azas akhlak/moral</a:t>
            </a:r>
            <a:endParaRPr lang="en-US" smtClean="0"/>
          </a:p>
          <a:p>
            <a:pPr algn="just" eaLnBrk="1" hangingPunct="1">
              <a:lnSpc>
                <a:spcPct val="90000"/>
              </a:lnSpc>
            </a:pPr>
            <a:r>
              <a:rPr lang="en-US" smtClean="0"/>
              <a:t>Istilah Etika yang digunakan sehari-hari berkaitan dengan falsafah dan moral yaitu mengenai apa yang dianggap baik atau buruk,kesalahan dan kebenaran di masyarakat dalam kurun waktu tertentu sesuai dengan perubahan /perkembangan norma/nilai yang berlaku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6F7E58E-F02B-49B6-9B73-74D608322407}" type="slidenum">
              <a:rPr lang="id-ID"/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mtClean="0"/>
            </a:br>
            <a:r>
              <a:rPr lang="en-US" smtClean="0"/>
              <a:t>Hukum menurut Ajaran Islam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err="1" smtClean="0"/>
              <a:t>Sumber</a:t>
            </a:r>
            <a:r>
              <a:rPr lang="en-US" dirty="0" smtClean="0"/>
              <a:t>-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islam,antara</a:t>
            </a:r>
            <a:r>
              <a:rPr lang="en-US" dirty="0" smtClean="0"/>
              <a:t> lain :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Al-</a:t>
            </a:r>
            <a:r>
              <a:rPr lang="en-US" dirty="0" err="1" smtClean="0"/>
              <a:t>qur’an</a:t>
            </a:r>
            <a:r>
              <a:rPr lang="en-US" dirty="0" smtClean="0"/>
              <a:t>, al-</a:t>
            </a:r>
            <a:r>
              <a:rPr lang="en-US" dirty="0" err="1" smtClean="0"/>
              <a:t>hadits</a:t>
            </a:r>
            <a:r>
              <a:rPr lang="en-US" dirty="0" smtClean="0"/>
              <a:t>, </a:t>
            </a: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taklif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Tx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Wajib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Sunnah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Mubah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Haram</a:t>
            </a: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305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i="1">
              <a:latin typeface="Times New Roman" panose="02020603050405020304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8077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i="1">
              <a:latin typeface="Times New Roman" panose="02020603050405020304" pitchFamily="18" charset="0"/>
            </a:endParaRP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0" y="0"/>
            <a:ext cx="5410200" cy="16430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4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3600" b="1" i="1" dirty="0">
              <a:solidFill>
                <a:srgbClr val="00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ETIKA ANTARA PENDERITA DAN PETUGAS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  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FF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208962" cy="558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44500" indent="-444500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Saat pesakit datang meminta pertolongan maka 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4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kewajiban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petugas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sudah mulai muncul, kendati </a:t>
            </a:r>
            <a:endParaRPr lang="en-US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4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Belum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menjadi pasiennya, antara lain:</a:t>
            </a:r>
            <a:endParaRPr lang="en-US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Wajib memperlakukan mereka dengan hormat sebagai manusia bermartabat.</a:t>
            </a:r>
            <a:endParaRPr lang="en-US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Tidak </a:t>
            </a:r>
            <a:r>
              <a:rPr lang="id-ID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boleh </a:t>
            </a:r>
            <a:r>
              <a:rPr lang="id-ID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membeda-bedakan </a:t>
            </a:r>
            <a:r>
              <a:rPr lang="id-ID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pesakit </a:t>
            </a:r>
            <a:r>
              <a:rPr lang="id-ID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berda-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4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	sarkan:  - suku bangsa;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4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		    	- ras dan warna kulit;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4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		    	- agama atau kepercayaannya;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4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		    	- pandangan politiknya; dll.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		    </a:t>
            </a:r>
            <a:endParaRPr lang="en-US" sz="3200" b="1" dirty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utoUpdateAnimBg="0"/>
      <p:bldP spid="25395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305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i="1">
              <a:latin typeface="Times New Roman" panose="02020603050405020304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8077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i="1">
              <a:latin typeface="Times New Roman" panose="02020603050405020304" pitchFamily="18" charset="0"/>
            </a:endParaRP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1042988" y="0"/>
            <a:ext cx="7056437" cy="16525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4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en-US" sz="3600" b="1" i="1" dirty="0">
              <a:solidFill>
                <a:srgbClr val="00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ETIKA </a:t>
            </a:r>
            <a:endParaRPr lang="id-ID" sz="32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TERHADAP PASIEN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  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755650" y="1341438"/>
            <a:ext cx="8388350" cy="51387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44500" indent="-444500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1.</a:t>
            </a:r>
            <a:r>
              <a:rPr lang="id-ID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Memberikan layanan medis yang benar dan         sesuai standar.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5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2.  Menghormati hak asasi pasien sbg manusia.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5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3.  Menghormati hak pasien untuk menyetujui  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5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    atau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tidak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menyetujui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terhadap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tindakan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medis.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55000"/>
              </a:lnSpc>
              <a:spcBef>
                <a:spcPct val="5000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Menghormati kerahasiaan medis.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55000"/>
              </a:lnSpc>
              <a:spcBef>
                <a:spcPct val="5000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Memberikan informasi yang jelas dan benar.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55000"/>
              </a:lnSpc>
              <a:spcBef>
                <a:spcPct val="5000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Menyerahkan ke ahli lain bila tidak mampu lagi.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55000"/>
              </a:lnSpc>
              <a:spcBef>
                <a:spcPct val="5000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Menghormati hak pasien untuk mendapatkan </a:t>
            </a:r>
            <a:endParaRPr lang="id-ID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  <a:p>
            <a:pPr marL="444500" indent="-444500" fontAlgn="auto">
              <a:lnSpc>
                <a:spcPct val="5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+mn-cs"/>
              </a:rPr>
              <a:t>     second opinion, dll.</a:t>
            </a:r>
            <a:endParaRPr lang="en-US" sz="3200" dirty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 autoUpdateAnimBg="0"/>
      <p:bldP spid="25498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4D72DB5F-5E2C-4D67-AA45-55099352ABF3}" type="slidenum">
              <a:rPr lang="id-ID"/>
            </a:fld>
            <a:endParaRPr lang="id-ID"/>
          </a:p>
        </p:txBody>
      </p:sp>
      <p:sp>
        <p:nvSpPr>
          <p:cNvPr id="7" name="Flowchart: Punched Tape 6"/>
          <p:cNvSpPr/>
          <p:nvPr/>
        </p:nvSpPr>
        <p:spPr>
          <a:xfrm>
            <a:off x="1547664" y="2564904"/>
            <a:ext cx="6336704" cy="2448272"/>
          </a:xfrm>
          <a:prstGeom prst="flowChartPunchedTape">
            <a:avLst/>
          </a:prstGeom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 err="1">
                <a:solidFill>
                  <a:schemeClr val="tx1"/>
                </a:solidFill>
                <a:latin typeface="Algerian" panose="04020705040A02060702" pitchFamily="82" charset="0"/>
              </a:rPr>
              <a:t>Terima</a:t>
            </a:r>
            <a:r>
              <a:rPr lang="en-US" sz="5400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Algerian" panose="04020705040A02060702" pitchFamily="82" charset="0"/>
              </a:rPr>
              <a:t>Kasih</a:t>
            </a:r>
            <a:endParaRPr lang="en-US" sz="54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en-US" dirty="0" err="1" smtClean="0"/>
              <a:t>Etika</a:t>
            </a:r>
            <a:r>
              <a:rPr lang="en-US" dirty="0" smtClean="0"/>
              <a:t> :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/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/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, </a:t>
            </a:r>
            <a:r>
              <a:rPr lang="en-US" dirty="0" err="1" smtClean="0"/>
              <a:t>pantas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pantas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,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endParaRPr lang="en-US" dirty="0" smtClean="0"/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mtClean="0"/>
              <a:t>Etika umum harus dibedakan dengan etika Profesi, karena etika profesi sangat erat hubungahnnya dengan profesi/ pekerjaan yang dikaitkan dan dikuatkan dengan hukum, agar yang melakukan pekerjaan  menghindari pelanggaran atau mal praktek.</a:t>
            </a:r>
            <a:endParaRPr lang="en-US" smtClean="0"/>
          </a:p>
          <a:p>
            <a:pPr>
              <a:buFont typeface="Arial" panose="020B0604020202020204" pitchFamily="34" charset="0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BA838BA2-B556-4DA7-8B73-D1B87412E1D6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31863" y="1287463"/>
            <a:ext cx="244475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 sz="2400">
              <a:latin typeface="Calibri" panose="020F050202020403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352800" y="171450"/>
            <a:ext cx="582613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anose="020F0502020204030204" pitchFamily="34" charset="0"/>
              </a:rPr>
              <a:t>   </a:t>
            </a:r>
            <a:endParaRPr lang="en-US" sz="2400" b="1">
              <a:latin typeface="Calibri" panose="020F0502020204030204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4057650"/>
            <a:ext cx="693738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anose="020F0502020204030204" pitchFamily="34" charset="0"/>
              </a:rPr>
              <a:t>    </a:t>
            </a:r>
            <a:endParaRPr lang="en-US" sz="2400" b="1">
              <a:latin typeface="Calibri" panose="020F050202020403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6242050"/>
            <a:ext cx="4845050" cy="617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anose="020F0502020204030204" pitchFamily="34" charset="0"/>
              </a:rPr>
              <a:t>   </a:t>
            </a:r>
            <a:endParaRPr lang="en-US" sz="2400">
              <a:latin typeface="Calibri" panose="020F0502020204030204" pitchFamily="34" charset="0"/>
            </a:endParaRPr>
          </a:p>
          <a:p>
            <a:r>
              <a:rPr lang="en-US" sz="2400" b="1">
                <a:latin typeface="Calibri" panose="020F0502020204030204" pitchFamily="34" charset="0"/>
              </a:rPr>
              <a:t>                                         </a:t>
            </a:r>
            <a:endParaRPr lang="en-US" sz="2400" b="1">
              <a:latin typeface="Calibri" panose="020F0502020204030204" pitchFamily="34" charset="0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755650" y="1341438"/>
            <a:ext cx="8001000" cy="41894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Etika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adalah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cabang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ilmu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filsafat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moral yang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mencoba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mencari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jawaban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guna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menentukan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dan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mempertahankan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secara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rasional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teori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yang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berlaku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secara</a:t>
            </a:r>
            <a:r>
              <a:rPr lang="en-US" sz="3200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u="sng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umum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tentang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apa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yang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benar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dan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salah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baik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dan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buruk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sebagai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suatu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perangkat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prinsip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moral yang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dapat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dipakai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sebagai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pedoman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bagi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tindakan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manusia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.</a:t>
            </a:r>
            <a:endParaRPr lang="en-US" sz="3200" dirty="0"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20/9/2016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 Studi Ilmu Kebidanan Program Magister (S2)</a:t>
            </a:r>
            <a:endParaRPr lang="id-ID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86638A29-A07C-4BAC-84F6-B9C334BCC13B}" type="slidenum">
              <a:rPr lang="id-ID"/>
            </a:fld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8382000" cy="5272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KODE ETIK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suatu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profesi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:</a:t>
            </a: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+mn-cs"/>
            </a:endParaRPr>
          </a:p>
          <a:p>
            <a:pPr algn="just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+mn-cs"/>
            </a:endParaRPr>
          </a:p>
          <a:p>
            <a:pPr algn="just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Menurut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peraturan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Undang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–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Undang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No.8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tentang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pokok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–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pokok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kepegawaian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menyatakan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kode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etik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profesi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adalah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pedoman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sikap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tingkah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laku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dan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perbuatan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dalam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melaksanakan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tugas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dan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dalam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kehidupan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sehari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– </a:t>
            </a:r>
            <a:r>
              <a:rPr lang="en-US" sz="3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hari</a:t>
            </a: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.</a:t>
            </a: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+mn-cs"/>
            </a:endParaRPr>
          </a:p>
          <a:p>
            <a:pPr algn="just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+mn-cs"/>
            </a:endParaRPr>
          </a:p>
          <a:p>
            <a:pPr algn="just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+mn-cs"/>
            </a:endParaRPr>
          </a:p>
          <a:p>
            <a:pPr algn="just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endParaRPr lang="en-US" sz="36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09600"/>
          </a:xfrm>
        </p:spPr>
        <p:txBody>
          <a:bodyPr/>
          <a:lstStyle/>
          <a:p>
            <a:pPr eaLnBrk="1" hangingPunct="1"/>
            <a:r>
              <a:rPr lang="en-US" sz="3600" smtClean="0"/>
              <a:t>Secara umum masalah etik rumah sakit yang perlu diatur adalah:</a:t>
            </a:r>
            <a:endParaRPr 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Keperawatan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laboratorium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dewasa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anak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medik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intensif</a:t>
            </a:r>
            <a:r>
              <a:rPr lang="en-US" dirty="0"/>
              <a:t>, </a:t>
            </a:r>
            <a:r>
              <a:rPr lang="en-US" dirty="0" err="1"/>
              <a:t>anestesi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euthanasia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radiologi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kamar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rehabilitasi</a:t>
            </a:r>
            <a:r>
              <a:rPr lang="en-US" dirty="0"/>
              <a:t> </a:t>
            </a:r>
            <a:r>
              <a:rPr lang="en-US" dirty="0" err="1"/>
              <a:t>medik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gawat</a:t>
            </a:r>
            <a:r>
              <a:rPr lang="en-US" dirty="0"/>
              <a:t> </a:t>
            </a:r>
            <a:r>
              <a:rPr lang="en-US" dirty="0" err="1"/>
              <a:t>darurat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medikolegal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menjunjung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martabat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memelihara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kesejahteraan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pengabdian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meninkatkan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20/9/2016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 Studi Ilmu Kebidanan Program Magister (S2)</a:t>
            </a:r>
            <a:endParaRPr lang="id-ID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F05F2B8D-62F0-4866-9B05-12E37BD4C6F1}" type="slidenum">
              <a:rPr lang="id-ID"/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10008</Words>
  <Application>WPS Presentation</Application>
  <PresentationFormat>On-screen Show (4:3)</PresentationFormat>
  <Paragraphs>404</Paragraphs>
  <Slides>33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50" baseType="lpstr">
      <vt:lpstr>Arial</vt:lpstr>
      <vt:lpstr>SimSun</vt:lpstr>
      <vt:lpstr>Wingdings</vt:lpstr>
      <vt:lpstr>Calibri</vt:lpstr>
      <vt:lpstr>Tahoma</vt:lpstr>
      <vt:lpstr>Arial</vt:lpstr>
      <vt:lpstr>Times New Roman</vt:lpstr>
      <vt:lpstr>Microsoft YaHei</vt:lpstr>
      <vt:lpstr>Arial Unicode MS</vt:lpstr>
      <vt:lpstr>Arial Black</vt:lpstr>
      <vt:lpstr>Arial Narrow</vt:lpstr>
      <vt:lpstr>Bookshelf Symbol 2</vt:lpstr>
      <vt:lpstr>Monotype Sorts</vt:lpstr>
      <vt:lpstr>Algerian</vt:lpstr>
      <vt:lpstr>Symbol</vt:lpstr>
      <vt:lpstr>Wingdings</vt:lpstr>
      <vt:lpstr>Office Theme</vt:lpstr>
      <vt:lpstr>  </vt:lpstr>
      <vt:lpstr>Etik / Adab/Akhlaq/Moral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Secara umum masalah etik rumah sakit yang perlu diatur adalah:</vt:lpstr>
      <vt:lpstr>PowerPoint 演示文稿</vt:lpstr>
      <vt:lpstr>PowerPoint 演示文稿</vt:lpstr>
      <vt:lpstr>Fungsi kode etik profesi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Syarat – syarat suatu profesi    syarat – syarat profesi    </vt:lpstr>
      <vt:lpstr>PowerPoint 演示文稿</vt:lpstr>
      <vt:lpstr>PROFESSIONALISM</vt:lpstr>
      <vt:lpstr>PowerPoint 演示文稿</vt:lpstr>
      <vt:lpstr>PowerPoint 演示文稿</vt:lpstr>
      <vt:lpstr>PowerPoint 演示文稿</vt:lpstr>
      <vt:lpstr>PowerPoint 演示文稿</vt:lpstr>
      <vt:lpstr>BEDA ETIKA DAN HUKUM </vt:lpstr>
      <vt:lpstr>PowerPoint 演示文稿</vt:lpstr>
      <vt:lpstr>   </vt:lpstr>
      <vt:lpstr> Hukum menurut Ajaran Islam</vt:lpstr>
      <vt:lpstr>PowerPoint 演示文稿</vt:lpstr>
      <vt:lpstr>PowerPoint 演示文稿</vt:lpstr>
      <vt:lpstr>PowerPoint 演示文稿</vt:lpstr>
    </vt:vector>
  </TitlesOfParts>
  <Company>Project-OS.org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Herman</dc:creator>
  <cp:lastModifiedBy>Lenovo</cp:lastModifiedBy>
  <cp:revision>113</cp:revision>
  <dcterms:created xsi:type="dcterms:W3CDTF">2016-04-07T00:20:00Z</dcterms:created>
  <dcterms:modified xsi:type="dcterms:W3CDTF">2019-04-11T02:30:26Z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