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88" r:id="rId1"/>
  </p:sldMasterIdLst>
  <p:notesMasterIdLst>
    <p:notesMasterId r:id="rId55"/>
  </p:notesMasterIdLst>
  <p:sldIdLst>
    <p:sldId id="256" r:id="rId2"/>
    <p:sldId id="257" r:id="rId3"/>
    <p:sldId id="278" r:id="rId4"/>
    <p:sldId id="294" r:id="rId5"/>
    <p:sldId id="309" r:id="rId6"/>
    <p:sldId id="310" r:id="rId7"/>
    <p:sldId id="311" r:id="rId8"/>
    <p:sldId id="312" r:id="rId9"/>
    <p:sldId id="295" r:id="rId10"/>
    <p:sldId id="296" r:id="rId11"/>
    <p:sldId id="324" r:id="rId12"/>
    <p:sldId id="264" r:id="rId13"/>
    <p:sldId id="265" r:id="rId14"/>
    <p:sldId id="266" r:id="rId15"/>
    <p:sldId id="297" r:id="rId16"/>
    <p:sldId id="299" r:id="rId17"/>
    <p:sldId id="301" r:id="rId18"/>
    <p:sldId id="300" r:id="rId19"/>
    <p:sldId id="303" r:id="rId20"/>
    <p:sldId id="302" r:id="rId21"/>
    <p:sldId id="304" r:id="rId22"/>
    <p:sldId id="305" r:id="rId23"/>
    <p:sldId id="306" r:id="rId24"/>
    <p:sldId id="307" r:id="rId25"/>
    <p:sldId id="268" r:id="rId26"/>
    <p:sldId id="313" r:id="rId27"/>
    <p:sldId id="314" r:id="rId28"/>
    <p:sldId id="315" r:id="rId29"/>
    <p:sldId id="258" r:id="rId30"/>
    <p:sldId id="259" r:id="rId31"/>
    <p:sldId id="260" r:id="rId32"/>
    <p:sldId id="261" r:id="rId33"/>
    <p:sldId id="262" r:id="rId34"/>
    <p:sldId id="316" r:id="rId35"/>
    <p:sldId id="308" r:id="rId36"/>
    <p:sldId id="318" r:id="rId37"/>
    <p:sldId id="319" r:id="rId38"/>
    <p:sldId id="320" r:id="rId39"/>
    <p:sldId id="321" r:id="rId40"/>
    <p:sldId id="322" r:id="rId41"/>
    <p:sldId id="280" r:id="rId42"/>
    <p:sldId id="279" r:id="rId43"/>
    <p:sldId id="282" r:id="rId44"/>
    <p:sldId id="284" r:id="rId45"/>
    <p:sldId id="285" r:id="rId46"/>
    <p:sldId id="281" r:id="rId47"/>
    <p:sldId id="323" r:id="rId48"/>
    <p:sldId id="286" r:id="rId49"/>
    <p:sldId id="287" r:id="rId50"/>
    <p:sldId id="288" r:id="rId51"/>
    <p:sldId id="291" r:id="rId52"/>
    <p:sldId id="293" r:id="rId53"/>
    <p:sldId id="292" r:id="rId54"/>
  </p:sldIdLst>
  <p:sldSz cx="9144000" cy="6858000" type="screen4x3"/>
  <p:notesSz cx="6858000" cy="9144000"/>
  <p:defaultTextStyle>
    <a:defPPr>
      <a:defRPr lang="en-GB"/>
    </a:defPPr>
    <a:lvl1pPr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1pPr>
    <a:lvl2pPr marL="742950" indent="-285750"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2pPr>
    <a:lvl3pPr marL="1143000" indent="-228600"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3pPr>
    <a:lvl4pPr marL="1600200" indent="-228600"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4pPr>
    <a:lvl5pPr marL="2057400" indent="-228600" algn="l" defTabSz="457200" rtl="0" eaLnBrk="0" fontAlgn="base" hangingPunct="0">
      <a:spcBef>
        <a:spcPct val="0"/>
      </a:spcBef>
      <a:spcAft>
        <a:spcPct val="0"/>
      </a:spcAft>
      <a:defRPr sz="2400" kern="1200">
        <a:solidFill>
          <a:schemeClr val="bg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bg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1500" y="5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p>
        </p:txBody>
      </p:sp>
      <p:sp>
        <p:nvSpPr>
          <p:cNvPr id="80899"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p>
        </p:txBody>
      </p:sp>
      <p:sp>
        <p:nvSpPr>
          <p:cNvPr id="80900" name="Rectangle 3"/>
          <p:cNvSpPr>
            <a:spLocks noChangeArrowheads="1"/>
          </p:cNvSpPr>
          <p:nvPr/>
        </p:nvSpPr>
        <p:spPr bwMode="auto">
          <a:xfrm>
            <a:off x="0" y="0"/>
            <a:ext cx="6858000" cy="9144000"/>
          </a:xfrm>
          <a:prstGeom prst="rect">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p>
        </p:txBody>
      </p:sp>
      <p:sp>
        <p:nvSpPr>
          <p:cNvPr id="80901" name="Text Box 4"/>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p>
        </p:txBody>
      </p:sp>
      <p:sp>
        <p:nvSpPr>
          <p:cNvPr id="80902" name="Text Box 5"/>
          <p:cNvSpPr txBox="1">
            <a:spLocks noChangeArrowheads="1"/>
          </p:cNvSpPr>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p>
        </p:txBody>
      </p:sp>
      <p:sp>
        <p:nvSpPr>
          <p:cNvPr id="80903" name="Rectangle 6"/>
          <p:cNvSpPr>
            <a:spLocks noGrp="1" noRot="1" noChangeAspect="1" noChangeArrowheads="1"/>
          </p:cNvSpPr>
          <p:nvPr>
            <p:ph type="sldImg"/>
          </p:nvPr>
        </p:nvSpPr>
        <p:spPr bwMode="auto">
          <a:xfrm>
            <a:off x="1143000" y="685800"/>
            <a:ext cx="4568825" cy="3425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 name="Rectangle 7"/>
          <p:cNvSpPr>
            <a:spLocks noGrp="1" noChangeArrowheads="1"/>
          </p:cNvSpPr>
          <p:nvPr>
            <p:ph type="body"/>
          </p:nvPr>
        </p:nvSpPr>
        <p:spPr bwMode="auto">
          <a:xfrm>
            <a:off x="914400" y="4343400"/>
            <a:ext cx="50260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noProof="0"/>
          </a:p>
        </p:txBody>
      </p:sp>
      <p:sp>
        <p:nvSpPr>
          <p:cNvPr id="80905" name="Text Box 8"/>
          <p:cNvSpPr txBox="1">
            <a:spLocks noChangeArrowheads="1"/>
          </p:cNvSpPr>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p>
        </p:txBody>
      </p:sp>
      <p:sp>
        <p:nvSpPr>
          <p:cNvPr id="3" name="Rectangle 9"/>
          <p:cNvSpPr>
            <a:spLocks noGrp="1" noChangeArrowheads="1"/>
          </p:cNvSpPr>
          <p:nvPr>
            <p:ph type="sldNum"/>
          </p:nvPr>
        </p:nvSpPr>
        <p:spPr bwMode="auto">
          <a:xfrm>
            <a:off x="3886200" y="868680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eaLnBrk="1" hangingPunct="1">
              <a:buClrTx/>
              <a:buSzPct val="100000"/>
              <a:buFontTx/>
              <a:buNone/>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cs typeface="Arial Unicode MS" panose="020B0604020202020204" pitchFamily="34" charset="-128"/>
              </a:defRPr>
            </a:lvl1pPr>
          </a:lstStyle>
          <a:p>
            <a:pPr>
              <a:defRPr/>
            </a:pPr>
            <a:fld id="{7705FBB8-A574-4A64-8704-618248E2EE5C}" type="slidenum">
              <a:rPr lang="de-DE"/>
              <a:pPr>
                <a:defRPr/>
              </a:pPr>
              <a:t>‹#›</a:t>
            </a:fld>
            <a:endParaRPr lang="de-DE"/>
          </a:p>
        </p:txBody>
      </p:sp>
    </p:spTree>
    <p:extLst>
      <p:ext uri="{BB962C8B-B14F-4D97-AF65-F5344CB8AC3E}">
        <p14:creationId xmlns:p14="http://schemas.microsoft.com/office/powerpoint/2010/main" val="47890780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9"/>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8BBDF330-4976-456D-BF31-A0A7AC2CD705}" type="slidenum">
              <a:rPr lang="de-DE" smtClean="0"/>
              <a:pPr>
                <a:spcBef>
                  <a:spcPct val="0"/>
                </a:spcBef>
                <a:buClrTx/>
                <a:buFontTx/>
                <a:buNone/>
              </a:pPr>
              <a:t>1</a:t>
            </a:fld>
            <a:endParaRPr lang="de-DE"/>
          </a:p>
        </p:txBody>
      </p:sp>
      <p:sp>
        <p:nvSpPr>
          <p:cNvPr id="82947"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Text Box 2"/>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p>
        </p:txBody>
      </p:sp>
    </p:spTree>
    <p:extLst>
      <p:ext uri="{BB962C8B-B14F-4D97-AF65-F5344CB8AC3E}">
        <p14:creationId xmlns:p14="http://schemas.microsoft.com/office/powerpoint/2010/main" val="3501728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9"/>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457200" algn="l"/>
                <a:tab pos="914400" algn="l"/>
                <a:tab pos="1371600" algn="l"/>
                <a:tab pos="1828800" algn="l"/>
                <a:tab pos="2286000" algn="l"/>
                <a:tab pos="2743200" algn="l"/>
              </a:tabLst>
              <a:defRPr sz="1200">
                <a:solidFill>
                  <a:srgbClr val="000000"/>
                </a:solidFill>
                <a:latin typeface="Times New Roman" panose="02020603050405020304" pitchFamily="18" charset="0"/>
              </a:defRPr>
            </a:lvl9pPr>
          </a:lstStyle>
          <a:p>
            <a:pPr>
              <a:spcBef>
                <a:spcPct val="0"/>
              </a:spcBef>
              <a:buClrTx/>
              <a:buFontTx/>
              <a:buNone/>
            </a:pPr>
            <a:fld id="{804E6AF1-EABE-4699-BFC6-3AED54FE617A}" type="slidenum">
              <a:rPr lang="de-DE" smtClean="0"/>
              <a:pPr>
                <a:spcBef>
                  <a:spcPct val="0"/>
                </a:spcBef>
                <a:buClrTx/>
                <a:buFontTx/>
                <a:buNone/>
              </a:pPr>
              <a:t>2</a:t>
            </a:fld>
            <a:endParaRPr lang="de-DE"/>
          </a:p>
        </p:txBody>
      </p:sp>
      <p:sp>
        <p:nvSpPr>
          <p:cNvPr id="84995" name="Rectangle 1"/>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6" name="Text Box 2"/>
          <p:cNvSpPr txBox="1">
            <a:spLocks noChangeArrowheads="1"/>
          </p:cNvSpPr>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p>
        </p:txBody>
      </p:sp>
    </p:spTree>
    <p:extLst>
      <p:ext uri="{BB962C8B-B14F-4D97-AF65-F5344CB8AC3E}">
        <p14:creationId xmlns:p14="http://schemas.microsoft.com/office/powerpoint/2010/main" val="16741822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mpungan Gambar Slide 1"/>
          <p:cNvSpPr>
            <a:spLocks noGrp="1" noRot="1" noChangeAspect="1"/>
          </p:cNvSpPr>
          <p:nvPr>
            <p:ph type="sldImg"/>
          </p:nvPr>
        </p:nvSpPr>
        <p:spPr/>
      </p:sp>
      <p:sp>
        <p:nvSpPr>
          <p:cNvPr id="3" name="Tampungan Catatan 2"/>
          <p:cNvSpPr>
            <a:spLocks noGrp="1"/>
          </p:cNvSpPr>
          <p:nvPr>
            <p:ph type="body" idx="1"/>
          </p:nvPr>
        </p:nvSpPr>
        <p:spPr/>
        <p:txBody>
          <a:bodyPr/>
          <a:lstStyle/>
          <a:p>
            <a:endParaRPr lang="en-ID" dirty="0"/>
          </a:p>
        </p:txBody>
      </p:sp>
      <p:sp>
        <p:nvSpPr>
          <p:cNvPr id="4" name="Tampungan Nomor Slide 3"/>
          <p:cNvSpPr>
            <a:spLocks noGrp="1"/>
          </p:cNvSpPr>
          <p:nvPr>
            <p:ph type="sldNum"/>
          </p:nvPr>
        </p:nvSpPr>
        <p:spPr/>
        <p:txBody>
          <a:bodyPr/>
          <a:lstStyle/>
          <a:p>
            <a:pPr>
              <a:defRPr/>
            </a:pPr>
            <a:fld id="{7705FBB8-A574-4A64-8704-618248E2EE5C}" type="slidenum">
              <a:rPr lang="de-DE" smtClean="0"/>
              <a:pPr>
                <a:defRPr/>
              </a:pPr>
              <a:t>14</a:t>
            </a:fld>
            <a:endParaRPr lang="de-DE"/>
          </a:p>
        </p:txBody>
      </p:sp>
    </p:spTree>
    <p:extLst>
      <p:ext uri="{BB962C8B-B14F-4D97-AF65-F5344CB8AC3E}">
        <p14:creationId xmlns:p14="http://schemas.microsoft.com/office/powerpoint/2010/main" val="2783551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p:cNvSpPr>
            <a:spLocks noGrp="1" noChangeArrowheads="1"/>
          </p:cNvSpPr>
          <p:nvPr>
            <p:ph type="dt" idx="10"/>
          </p:nvPr>
        </p:nvSpPr>
        <p:spPr>
          <a:ln/>
        </p:spPr>
        <p:txBody>
          <a:bodyPr/>
          <a:lstStyle>
            <a:lvl1pPr>
              <a:defRPr/>
            </a:lvl1pPr>
          </a:lstStyle>
          <a:p>
            <a:pPr>
              <a:defRPr/>
            </a:pPr>
            <a:endParaRPr lang="id-ID"/>
          </a:p>
        </p:txBody>
      </p:sp>
      <p:sp>
        <p:nvSpPr>
          <p:cNvPr id="5" name="Rectangle 5"/>
          <p:cNvSpPr>
            <a:spLocks noGrp="1" noChangeArrowheads="1"/>
          </p:cNvSpPr>
          <p:nvPr>
            <p:ph type="sldNum" idx="11"/>
          </p:nvPr>
        </p:nvSpPr>
        <p:spPr>
          <a:ln/>
        </p:spPr>
        <p:txBody>
          <a:bodyPr/>
          <a:lstStyle>
            <a:lvl1pPr>
              <a:defRPr/>
            </a:lvl1pPr>
          </a:lstStyle>
          <a:p>
            <a:pPr>
              <a:defRPr/>
            </a:pPr>
            <a:fld id="{73D99F6D-A681-4F14-8D8A-5157DDEF06AC}" type="slidenum">
              <a:rPr lang="id-ID"/>
              <a:pPr>
                <a:defRPr/>
              </a:pPr>
              <a:t>‹#›</a:t>
            </a:fld>
            <a:endParaRPr lang="id-ID"/>
          </a:p>
        </p:txBody>
      </p:sp>
    </p:spTree>
    <p:extLst>
      <p:ext uri="{BB962C8B-B14F-4D97-AF65-F5344CB8AC3E}">
        <p14:creationId xmlns:p14="http://schemas.microsoft.com/office/powerpoint/2010/main" val="683200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id-ID"/>
          </a:p>
        </p:txBody>
      </p:sp>
      <p:sp>
        <p:nvSpPr>
          <p:cNvPr id="5" name="Rectangle 5"/>
          <p:cNvSpPr>
            <a:spLocks noGrp="1" noChangeArrowheads="1"/>
          </p:cNvSpPr>
          <p:nvPr>
            <p:ph type="sldNum" idx="11"/>
          </p:nvPr>
        </p:nvSpPr>
        <p:spPr>
          <a:ln/>
        </p:spPr>
        <p:txBody>
          <a:bodyPr/>
          <a:lstStyle>
            <a:lvl1pPr>
              <a:defRPr/>
            </a:lvl1pPr>
          </a:lstStyle>
          <a:p>
            <a:pPr>
              <a:defRPr/>
            </a:pPr>
            <a:fld id="{0A71B624-4AEC-4998-BA66-172BE19924A7}" type="slidenum">
              <a:rPr lang="id-ID"/>
              <a:pPr>
                <a:defRPr/>
              </a:pPr>
              <a:t>‹#›</a:t>
            </a:fld>
            <a:endParaRPr lang="id-ID"/>
          </a:p>
        </p:txBody>
      </p:sp>
    </p:spTree>
    <p:extLst>
      <p:ext uri="{BB962C8B-B14F-4D97-AF65-F5344CB8AC3E}">
        <p14:creationId xmlns:p14="http://schemas.microsoft.com/office/powerpoint/2010/main" val="1208513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7813" y="274638"/>
            <a:ext cx="2055812"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8213"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id-ID"/>
          </a:p>
        </p:txBody>
      </p:sp>
      <p:sp>
        <p:nvSpPr>
          <p:cNvPr id="5" name="Rectangle 5"/>
          <p:cNvSpPr>
            <a:spLocks noGrp="1" noChangeArrowheads="1"/>
          </p:cNvSpPr>
          <p:nvPr>
            <p:ph type="sldNum" idx="11"/>
          </p:nvPr>
        </p:nvSpPr>
        <p:spPr>
          <a:ln/>
        </p:spPr>
        <p:txBody>
          <a:bodyPr/>
          <a:lstStyle>
            <a:lvl1pPr>
              <a:defRPr/>
            </a:lvl1pPr>
          </a:lstStyle>
          <a:p>
            <a:pPr>
              <a:defRPr/>
            </a:pPr>
            <a:fld id="{BBE765A4-EF79-4CCB-B25C-9FEC424A849D}" type="slidenum">
              <a:rPr lang="id-ID"/>
              <a:pPr>
                <a:defRPr/>
              </a:pPr>
              <a:t>‹#›</a:t>
            </a:fld>
            <a:endParaRPr lang="id-ID"/>
          </a:p>
        </p:txBody>
      </p:sp>
    </p:spTree>
    <p:extLst>
      <p:ext uri="{BB962C8B-B14F-4D97-AF65-F5344CB8AC3E}">
        <p14:creationId xmlns:p14="http://schemas.microsoft.com/office/powerpoint/2010/main" val="1294753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a:ln/>
        </p:spPr>
        <p:txBody>
          <a:bodyPr/>
          <a:lstStyle>
            <a:lvl1pPr>
              <a:defRPr/>
            </a:lvl1pPr>
          </a:lstStyle>
          <a:p>
            <a:pPr>
              <a:defRPr/>
            </a:pPr>
            <a:endParaRPr lang="id-ID"/>
          </a:p>
        </p:txBody>
      </p:sp>
      <p:sp>
        <p:nvSpPr>
          <p:cNvPr id="5" name="Rectangle 5"/>
          <p:cNvSpPr>
            <a:spLocks noGrp="1" noChangeArrowheads="1"/>
          </p:cNvSpPr>
          <p:nvPr>
            <p:ph type="sldNum" idx="11"/>
          </p:nvPr>
        </p:nvSpPr>
        <p:spPr>
          <a:ln/>
        </p:spPr>
        <p:txBody>
          <a:bodyPr/>
          <a:lstStyle>
            <a:lvl1pPr>
              <a:defRPr/>
            </a:lvl1pPr>
          </a:lstStyle>
          <a:p>
            <a:pPr>
              <a:defRPr/>
            </a:pPr>
            <a:fld id="{FBD61334-0770-467A-894F-29645E493EF1}" type="slidenum">
              <a:rPr lang="id-ID"/>
              <a:pPr>
                <a:defRPr/>
              </a:pPr>
              <a:t>‹#›</a:t>
            </a:fld>
            <a:endParaRPr lang="id-ID"/>
          </a:p>
        </p:txBody>
      </p:sp>
    </p:spTree>
    <p:extLst>
      <p:ext uri="{BB962C8B-B14F-4D97-AF65-F5344CB8AC3E}">
        <p14:creationId xmlns:p14="http://schemas.microsoft.com/office/powerpoint/2010/main" val="205875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id-ID"/>
          </a:p>
        </p:txBody>
      </p:sp>
      <p:sp>
        <p:nvSpPr>
          <p:cNvPr id="5" name="Rectangle 5"/>
          <p:cNvSpPr>
            <a:spLocks noGrp="1" noChangeArrowheads="1"/>
          </p:cNvSpPr>
          <p:nvPr>
            <p:ph type="sldNum" idx="11"/>
          </p:nvPr>
        </p:nvSpPr>
        <p:spPr>
          <a:ln/>
        </p:spPr>
        <p:txBody>
          <a:bodyPr/>
          <a:lstStyle>
            <a:lvl1pPr>
              <a:defRPr/>
            </a:lvl1pPr>
          </a:lstStyle>
          <a:p>
            <a:pPr>
              <a:defRPr/>
            </a:pPr>
            <a:fld id="{206637B7-4A34-49CE-BE46-60151A482E86}" type="slidenum">
              <a:rPr lang="id-ID"/>
              <a:pPr>
                <a:defRPr/>
              </a:pPr>
              <a:t>‹#›</a:t>
            </a:fld>
            <a:endParaRPr lang="id-ID"/>
          </a:p>
        </p:txBody>
      </p:sp>
    </p:spTree>
    <p:extLst>
      <p:ext uri="{BB962C8B-B14F-4D97-AF65-F5344CB8AC3E}">
        <p14:creationId xmlns:p14="http://schemas.microsoft.com/office/powerpoint/2010/main" val="2078074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7012"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pPr>
              <a:defRPr/>
            </a:pPr>
            <a:endParaRPr lang="id-ID"/>
          </a:p>
        </p:txBody>
      </p:sp>
      <p:sp>
        <p:nvSpPr>
          <p:cNvPr id="6" name="Rectangle 5"/>
          <p:cNvSpPr>
            <a:spLocks noGrp="1" noChangeArrowheads="1"/>
          </p:cNvSpPr>
          <p:nvPr>
            <p:ph type="sldNum" idx="11"/>
          </p:nvPr>
        </p:nvSpPr>
        <p:spPr>
          <a:ln/>
        </p:spPr>
        <p:txBody>
          <a:bodyPr/>
          <a:lstStyle>
            <a:lvl1pPr>
              <a:defRPr/>
            </a:lvl1pPr>
          </a:lstStyle>
          <a:p>
            <a:pPr>
              <a:defRPr/>
            </a:pPr>
            <a:fld id="{B6ADEDE6-6F8B-489C-B73D-A4B4535C5985}" type="slidenum">
              <a:rPr lang="id-ID"/>
              <a:pPr>
                <a:defRPr/>
              </a:pPr>
              <a:t>‹#›</a:t>
            </a:fld>
            <a:endParaRPr lang="id-ID"/>
          </a:p>
        </p:txBody>
      </p:sp>
    </p:spTree>
    <p:extLst>
      <p:ext uri="{BB962C8B-B14F-4D97-AF65-F5344CB8AC3E}">
        <p14:creationId xmlns:p14="http://schemas.microsoft.com/office/powerpoint/2010/main" val="237939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a:ln/>
        </p:spPr>
        <p:txBody>
          <a:bodyPr/>
          <a:lstStyle>
            <a:lvl1pPr>
              <a:defRPr/>
            </a:lvl1pPr>
          </a:lstStyle>
          <a:p>
            <a:pPr>
              <a:defRPr/>
            </a:pPr>
            <a:endParaRPr lang="id-ID"/>
          </a:p>
        </p:txBody>
      </p:sp>
      <p:sp>
        <p:nvSpPr>
          <p:cNvPr id="8" name="Rectangle 5"/>
          <p:cNvSpPr>
            <a:spLocks noGrp="1" noChangeArrowheads="1"/>
          </p:cNvSpPr>
          <p:nvPr>
            <p:ph type="sldNum" idx="11"/>
          </p:nvPr>
        </p:nvSpPr>
        <p:spPr>
          <a:ln/>
        </p:spPr>
        <p:txBody>
          <a:bodyPr/>
          <a:lstStyle>
            <a:lvl1pPr>
              <a:defRPr/>
            </a:lvl1pPr>
          </a:lstStyle>
          <a:p>
            <a:pPr>
              <a:defRPr/>
            </a:pPr>
            <a:fld id="{7675E020-B45E-4BBD-8E91-27543E464E06}" type="slidenum">
              <a:rPr lang="id-ID"/>
              <a:pPr>
                <a:defRPr/>
              </a:pPr>
              <a:t>‹#›</a:t>
            </a:fld>
            <a:endParaRPr lang="id-ID"/>
          </a:p>
        </p:txBody>
      </p:sp>
    </p:spTree>
    <p:extLst>
      <p:ext uri="{BB962C8B-B14F-4D97-AF65-F5344CB8AC3E}">
        <p14:creationId xmlns:p14="http://schemas.microsoft.com/office/powerpoint/2010/main" val="555204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endParaRPr lang="id-ID"/>
          </a:p>
        </p:txBody>
      </p:sp>
      <p:sp>
        <p:nvSpPr>
          <p:cNvPr id="4" name="Rectangle 5"/>
          <p:cNvSpPr>
            <a:spLocks noGrp="1" noChangeArrowheads="1"/>
          </p:cNvSpPr>
          <p:nvPr>
            <p:ph type="sldNum" idx="11"/>
          </p:nvPr>
        </p:nvSpPr>
        <p:spPr>
          <a:ln/>
        </p:spPr>
        <p:txBody>
          <a:bodyPr/>
          <a:lstStyle>
            <a:lvl1pPr>
              <a:defRPr/>
            </a:lvl1pPr>
          </a:lstStyle>
          <a:p>
            <a:pPr>
              <a:defRPr/>
            </a:pPr>
            <a:fld id="{26FFC37E-6C40-4820-A08C-514993BEBE44}" type="slidenum">
              <a:rPr lang="id-ID"/>
              <a:pPr>
                <a:defRPr/>
              </a:pPr>
              <a:t>‹#›</a:t>
            </a:fld>
            <a:endParaRPr lang="id-ID"/>
          </a:p>
        </p:txBody>
      </p:sp>
    </p:spTree>
    <p:extLst>
      <p:ext uri="{BB962C8B-B14F-4D97-AF65-F5344CB8AC3E}">
        <p14:creationId xmlns:p14="http://schemas.microsoft.com/office/powerpoint/2010/main" val="840887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id-ID"/>
          </a:p>
        </p:txBody>
      </p:sp>
      <p:sp>
        <p:nvSpPr>
          <p:cNvPr id="3" name="Rectangle 5"/>
          <p:cNvSpPr>
            <a:spLocks noGrp="1" noChangeArrowheads="1"/>
          </p:cNvSpPr>
          <p:nvPr>
            <p:ph type="sldNum" idx="11"/>
          </p:nvPr>
        </p:nvSpPr>
        <p:spPr>
          <a:ln/>
        </p:spPr>
        <p:txBody>
          <a:bodyPr/>
          <a:lstStyle>
            <a:lvl1pPr>
              <a:defRPr/>
            </a:lvl1pPr>
          </a:lstStyle>
          <a:p>
            <a:pPr>
              <a:defRPr/>
            </a:pPr>
            <a:fld id="{0A81F15E-DE9B-4787-A4A2-282E40C505D4}" type="slidenum">
              <a:rPr lang="id-ID"/>
              <a:pPr>
                <a:defRPr/>
              </a:pPr>
              <a:t>‹#›</a:t>
            </a:fld>
            <a:endParaRPr lang="id-ID"/>
          </a:p>
        </p:txBody>
      </p:sp>
    </p:spTree>
    <p:extLst>
      <p:ext uri="{BB962C8B-B14F-4D97-AF65-F5344CB8AC3E}">
        <p14:creationId xmlns:p14="http://schemas.microsoft.com/office/powerpoint/2010/main" val="3623406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id-ID"/>
          </a:p>
        </p:txBody>
      </p:sp>
      <p:sp>
        <p:nvSpPr>
          <p:cNvPr id="6" name="Rectangle 5"/>
          <p:cNvSpPr>
            <a:spLocks noGrp="1" noChangeArrowheads="1"/>
          </p:cNvSpPr>
          <p:nvPr>
            <p:ph type="sldNum" idx="11"/>
          </p:nvPr>
        </p:nvSpPr>
        <p:spPr>
          <a:ln/>
        </p:spPr>
        <p:txBody>
          <a:bodyPr/>
          <a:lstStyle>
            <a:lvl1pPr>
              <a:defRPr/>
            </a:lvl1pPr>
          </a:lstStyle>
          <a:p>
            <a:pPr>
              <a:defRPr/>
            </a:pPr>
            <a:fld id="{E8F66323-B322-44F3-AC5C-346EA2F026E7}" type="slidenum">
              <a:rPr lang="id-ID"/>
              <a:pPr>
                <a:defRPr/>
              </a:pPr>
              <a:t>‹#›</a:t>
            </a:fld>
            <a:endParaRPr lang="id-ID"/>
          </a:p>
        </p:txBody>
      </p:sp>
    </p:spTree>
    <p:extLst>
      <p:ext uri="{BB962C8B-B14F-4D97-AF65-F5344CB8AC3E}">
        <p14:creationId xmlns:p14="http://schemas.microsoft.com/office/powerpoint/2010/main" val="2812507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id-ID"/>
          </a:p>
        </p:txBody>
      </p:sp>
      <p:sp>
        <p:nvSpPr>
          <p:cNvPr id="6" name="Rectangle 5"/>
          <p:cNvSpPr>
            <a:spLocks noGrp="1" noChangeArrowheads="1"/>
          </p:cNvSpPr>
          <p:nvPr>
            <p:ph type="sldNum" idx="11"/>
          </p:nvPr>
        </p:nvSpPr>
        <p:spPr>
          <a:ln/>
        </p:spPr>
        <p:txBody>
          <a:bodyPr/>
          <a:lstStyle>
            <a:lvl1pPr>
              <a:defRPr/>
            </a:lvl1pPr>
          </a:lstStyle>
          <a:p>
            <a:pPr>
              <a:defRPr/>
            </a:pPr>
            <a:fld id="{7E843BAE-BA5D-4B79-9C0A-CBDB1958F37A}" type="slidenum">
              <a:rPr lang="id-ID"/>
              <a:pPr>
                <a:defRPr/>
              </a:pPr>
              <a:t>‹#›</a:t>
            </a:fld>
            <a:endParaRPr lang="id-ID"/>
          </a:p>
        </p:txBody>
      </p:sp>
    </p:spTree>
    <p:extLst>
      <p:ext uri="{BB962C8B-B14F-4D97-AF65-F5344CB8AC3E}">
        <p14:creationId xmlns:p14="http://schemas.microsoft.com/office/powerpoint/2010/main" val="391139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1"/>
          <p:cNvSpPr>
            <a:spLocks noGrp="1" noChangeArrowheads="1"/>
          </p:cNvSpPr>
          <p:nvPr>
            <p:ph type="title"/>
          </p:nvPr>
        </p:nvSpPr>
        <p:spPr bwMode="auto">
          <a:xfrm>
            <a:off x="457200" y="274638"/>
            <a:ext cx="82264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41987" name="Rectangle 2"/>
          <p:cNvSpPr>
            <a:spLocks noGrp="1" noChangeArrowheads="1"/>
          </p:cNvSpPr>
          <p:nvPr>
            <p:ph type="body" idx="1"/>
          </p:nvPr>
        </p:nvSpPr>
        <p:spPr bwMode="auto">
          <a:xfrm>
            <a:off x="457200" y="1600200"/>
            <a:ext cx="8226425"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2" name="Rectangle 3"/>
          <p:cNvSpPr>
            <a:spLocks noGrp="1" noChangeArrowheads="1"/>
          </p:cNvSpPr>
          <p:nvPr>
            <p:ph type="dt"/>
          </p:nvPr>
        </p:nvSpPr>
        <p:spPr bwMode="auto">
          <a:xfrm>
            <a:off x="457200" y="6356350"/>
            <a:ext cx="2130425"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eaLnBrk="1" hangingPunct="1">
              <a:buClrTx/>
              <a:buSzPct val="100000"/>
              <a:buFontTx/>
              <a:buNone/>
              <a:tabLst>
                <a:tab pos="457200" algn="l"/>
                <a:tab pos="914400" algn="l"/>
                <a:tab pos="1371600" algn="l"/>
                <a:tab pos="1828800" algn="l"/>
              </a:tabLst>
              <a:defRPr sz="1200">
                <a:solidFill>
                  <a:srgbClr val="898989"/>
                </a:solidFill>
                <a:latin typeface="Times New Roman" panose="02020603050405020304" pitchFamily="18" charset="0"/>
                <a:cs typeface="Arial" panose="020B0604020202020204" pitchFamily="34" charset="0"/>
              </a:defRPr>
            </a:lvl1pPr>
          </a:lstStyle>
          <a:p>
            <a:pPr>
              <a:defRPr/>
            </a:pPr>
            <a:endParaRPr lang="id-ID"/>
          </a:p>
        </p:txBody>
      </p:sp>
      <p:sp>
        <p:nvSpPr>
          <p:cNvPr id="41989"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en-US"/>
          </a:p>
        </p:txBody>
      </p:sp>
      <p:sp>
        <p:nvSpPr>
          <p:cNvPr id="3" name="Rectangle 5"/>
          <p:cNvSpPr>
            <a:spLocks noGrp="1" noChangeArrowheads="1"/>
          </p:cNvSpPr>
          <p:nvPr>
            <p:ph type="sldNum"/>
          </p:nvPr>
        </p:nvSpPr>
        <p:spPr bwMode="auto">
          <a:xfrm>
            <a:off x="6553200" y="6356350"/>
            <a:ext cx="2130425" cy="3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r" eaLnBrk="1" hangingPunct="1">
              <a:buClrTx/>
              <a:buSzPct val="100000"/>
              <a:buFontTx/>
              <a:buNone/>
              <a:tabLst>
                <a:tab pos="457200" algn="l"/>
                <a:tab pos="914400" algn="l"/>
                <a:tab pos="1371600" algn="l"/>
                <a:tab pos="1828800" algn="l"/>
              </a:tabLst>
              <a:defRPr sz="1200">
                <a:solidFill>
                  <a:srgbClr val="898989"/>
                </a:solidFill>
                <a:latin typeface="Times New Roman" panose="02020603050405020304" pitchFamily="18" charset="0"/>
                <a:cs typeface="Arial" panose="020B0604020202020204" pitchFamily="34" charset="0"/>
              </a:defRPr>
            </a:lvl1pPr>
          </a:lstStyle>
          <a:p>
            <a:pPr>
              <a:defRPr/>
            </a:pPr>
            <a:fld id="{7651290A-BEE1-4407-B58C-176FC76A8CE1}" type="slidenum">
              <a:rPr lang="id-ID"/>
              <a:pPr>
                <a:defRPr/>
              </a:pPr>
              <a:t>‹#›</a:t>
            </a:fld>
            <a:endParaRPr lang="id-ID"/>
          </a:p>
        </p:txBody>
      </p:sp>
    </p:spTree>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defTabSz="457200"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2pPr>
      <a:lvl3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3pPr>
      <a:lvl4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4pPr>
      <a:lvl5pPr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5pPr>
      <a:lvl6pPr marL="25146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6pPr>
      <a:lvl7pPr marL="29718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7pPr>
      <a:lvl8pPr marL="34290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8pPr>
      <a:lvl9pPr marL="3886200" indent="-228600" algn="ctr" defTabSz="457200"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ＭＳ Ｐゴシック" panose="020B0600070205080204" pitchFamily="34" charset="-128"/>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22" name="Text Box 1"/>
          <p:cNvSpPr txBox="1">
            <a:spLocks noChangeArrowheads="1"/>
          </p:cNvSpPr>
          <p:nvPr/>
        </p:nvSpPr>
        <p:spPr bwMode="auto">
          <a:xfrm>
            <a:off x="827088" y="981075"/>
            <a:ext cx="7391400"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algn="ctr" eaLnBrk="1" hangingPunct="1">
              <a:spcBef>
                <a:spcPct val="0"/>
              </a:spcBef>
              <a:buClrTx/>
              <a:buFontTx/>
              <a:buNone/>
            </a:pPr>
            <a:r>
              <a:rPr lang="en-US" sz="4000">
                <a:latin typeface="Verdana" panose="020B0604030504040204" pitchFamily="34" charset="0"/>
                <a:cs typeface="Arial Unicode MS" panose="020B0604020202020204" pitchFamily="34" charset="-128"/>
              </a:rPr>
              <a:t>DOA BELAJAR</a:t>
            </a:r>
          </a:p>
        </p:txBody>
      </p:sp>
      <p:sp>
        <p:nvSpPr>
          <p:cNvPr id="81923" name="Rectangle 2"/>
          <p:cNvSpPr>
            <a:spLocks noChangeArrowheads="1"/>
          </p:cNvSpPr>
          <p:nvPr/>
        </p:nvSpPr>
        <p:spPr bwMode="auto">
          <a:xfrm>
            <a:off x="857250" y="3927475"/>
            <a:ext cx="7858125" cy="2214563"/>
          </a:xfrm>
          <a:prstGeom prst="rect">
            <a:avLst/>
          </a:prstGeom>
          <a:solidFill>
            <a:srgbClr val="FFFFFF"/>
          </a:solidFill>
          <a:ln w="2556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algn="ctr" eaLnBrk="1" hangingPunct="1">
              <a:spcBef>
                <a:spcPct val="0"/>
              </a:spcBef>
              <a:buClrTx/>
              <a:buFontTx/>
              <a:buNone/>
            </a:pPr>
            <a:r>
              <a:rPr lang="en-US" sz="2800">
                <a:cs typeface="Arial" panose="020B0604020202020204" pitchFamily="34" charset="0"/>
              </a:rPr>
              <a:t>“Aku ridho Allah SWT sebagai Tuhan ku, Islam sebagai agamaku, dan Nabi Muhammad sebagai Nabi dan Rasul, Ya Allah, tambahkanlah kepadaku ilmu dan berikanlah aku kefahaman”</a:t>
            </a:r>
          </a:p>
        </p:txBody>
      </p:sp>
      <p:pic>
        <p:nvPicPr>
          <p:cNvPr id="819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0" y="2141538"/>
            <a:ext cx="5715000" cy="1857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1679575"/>
            <a:ext cx="3133725" cy="495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2017BEA8-9912-48D3-AD6D-C7445674E5D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052736"/>
            <a:ext cx="8064896" cy="4437237"/>
          </a:xfrm>
        </p:spPr>
      </p:pic>
    </p:spTree>
    <p:extLst>
      <p:ext uri="{BB962C8B-B14F-4D97-AF65-F5344CB8AC3E}">
        <p14:creationId xmlns:p14="http://schemas.microsoft.com/office/powerpoint/2010/main" val="2658352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C65E6646-C488-4D1E-828F-BA435351CA10}"/>
              </a:ext>
            </a:extLst>
          </p:cNvPr>
          <p:cNvSpPr>
            <a:spLocks noGrp="1"/>
          </p:cNvSpPr>
          <p:nvPr>
            <p:ph type="title"/>
          </p:nvPr>
        </p:nvSpPr>
        <p:spPr/>
        <p:txBody>
          <a:bodyPr/>
          <a:lstStyle/>
          <a:p>
            <a:endParaRPr lang="en-ID"/>
          </a:p>
        </p:txBody>
      </p:sp>
      <p:sp>
        <p:nvSpPr>
          <p:cNvPr id="3" name="Tampungan Konten 2">
            <a:extLst>
              <a:ext uri="{FF2B5EF4-FFF2-40B4-BE49-F238E27FC236}">
                <a16:creationId xmlns:a16="http://schemas.microsoft.com/office/drawing/2014/main" id="{7484EF85-321D-490C-A15A-4B9A6B8063E8}"/>
              </a:ext>
            </a:extLst>
          </p:cNvPr>
          <p:cNvSpPr>
            <a:spLocks noGrp="1"/>
          </p:cNvSpPr>
          <p:nvPr>
            <p:ph idx="1"/>
          </p:nvPr>
        </p:nvSpPr>
        <p:spPr/>
        <p:txBody>
          <a:bodyPr/>
          <a:lstStyle/>
          <a:p>
            <a:endParaRPr lang="en-ID"/>
          </a:p>
        </p:txBody>
      </p:sp>
    </p:spTree>
    <p:extLst>
      <p:ext uri="{BB962C8B-B14F-4D97-AF65-F5344CB8AC3E}">
        <p14:creationId xmlns:p14="http://schemas.microsoft.com/office/powerpoint/2010/main" val="967133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59399105-C0A0-4A25-AB68-20817EFD8D79}"/>
              </a:ext>
            </a:extLst>
          </p:cNvPr>
          <p:cNvSpPr>
            <a:spLocks noGrp="1"/>
          </p:cNvSpPr>
          <p:nvPr>
            <p:ph type="title"/>
          </p:nvPr>
        </p:nvSpPr>
        <p:spPr>
          <a:xfrm>
            <a:off x="457200" y="836712"/>
            <a:ext cx="8226425" cy="648072"/>
          </a:xfrm>
        </p:spPr>
        <p:txBody>
          <a:bodyPr/>
          <a:lstStyle/>
          <a:p>
            <a:r>
              <a:rPr lang="en-ID" sz="2000" b="1" dirty="0">
                <a:solidFill>
                  <a:srgbClr val="222222"/>
                </a:solidFill>
                <a:latin typeface="Tahoma" panose="020B0604030504040204" pitchFamily="34" charset="0"/>
                <a:ea typeface="Times New Roman" panose="02020603050405020304" pitchFamily="18" charset="0"/>
              </a:rPr>
              <a:t>Ada </a:t>
            </a:r>
            <a:r>
              <a:rPr lang="en-ID" sz="2000" b="1" dirty="0" err="1">
                <a:solidFill>
                  <a:srgbClr val="222222"/>
                </a:solidFill>
                <a:latin typeface="Tahoma" panose="020B0604030504040204" pitchFamily="34" charset="0"/>
                <a:ea typeface="Times New Roman" panose="02020603050405020304" pitchFamily="18" charset="0"/>
              </a:rPr>
              <a:t>beberapa</a:t>
            </a:r>
            <a:r>
              <a:rPr lang="en-ID" sz="2000" b="1" dirty="0">
                <a:solidFill>
                  <a:srgbClr val="222222"/>
                </a:solidFill>
                <a:latin typeface="Tahoma" panose="020B0604030504040204" pitchFamily="34" charset="0"/>
                <a:ea typeface="Times New Roman" panose="02020603050405020304" pitchFamily="18" charset="0"/>
              </a:rPr>
              <a:t> model </a:t>
            </a:r>
            <a:r>
              <a:rPr lang="en-ID" sz="2000" b="1" dirty="0" err="1">
                <a:solidFill>
                  <a:srgbClr val="222222"/>
                </a:solidFill>
                <a:latin typeface="Tahoma" panose="020B0604030504040204" pitchFamily="34" charset="0"/>
                <a:ea typeface="Times New Roman" panose="02020603050405020304" pitchFamily="18" charset="0"/>
              </a:rPr>
              <a:t>dalam</a:t>
            </a:r>
            <a:r>
              <a:rPr lang="en-ID" sz="2000" b="1" dirty="0">
                <a:solidFill>
                  <a:srgbClr val="222222"/>
                </a:solidFill>
                <a:latin typeface="Tahoma" panose="020B0604030504040204" pitchFamily="34" charset="0"/>
                <a:ea typeface="Times New Roman" panose="02020603050405020304" pitchFamily="18" charset="0"/>
              </a:rPr>
              <a:t> </a:t>
            </a:r>
            <a:r>
              <a:rPr lang="en-ID" sz="2000" b="1" dirty="0" err="1">
                <a:solidFill>
                  <a:srgbClr val="222222"/>
                </a:solidFill>
                <a:latin typeface="Tahoma" panose="020B0604030504040204" pitchFamily="34" charset="0"/>
                <a:ea typeface="Times New Roman" panose="02020603050405020304" pitchFamily="18" charset="0"/>
              </a:rPr>
              <a:t>pengambilan</a:t>
            </a:r>
            <a:r>
              <a:rPr lang="en-ID" sz="2000" b="1" dirty="0">
                <a:solidFill>
                  <a:srgbClr val="222222"/>
                </a:solidFill>
                <a:latin typeface="Tahoma" panose="020B0604030504040204" pitchFamily="34" charset="0"/>
                <a:ea typeface="Times New Roman" panose="02020603050405020304" pitchFamily="18" charset="0"/>
              </a:rPr>
              <a:t> </a:t>
            </a:r>
            <a:r>
              <a:rPr lang="en-ID" sz="2000" b="1" dirty="0" err="1">
                <a:solidFill>
                  <a:srgbClr val="222222"/>
                </a:solidFill>
                <a:latin typeface="Tahoma" panose="020B0604030504040204" pitchFamily="34" charset="0"/>
                <a:ea typeface="Times New Roman" panose="02020603050405020304" pitchFamily="18" charset="0"/>
              </a:rPr>
              <a:t>keputusan</a:t>
            </a:r>
            <a:r>
              <a:rPr lang="en-ID" sz="2000" b="1" dirty="0">
                <a:solidFill>
                  <a:srgbClr val="222222"/>
                </a:solidFill>
                <a:latin typeface="Tahoma" panose="020B0604030504040204" pitchFamily="34" charset="0"/>
                <a:ea typeface="Times New Roman" panose="02020603050405020304" pitchFamily="18" charset="0"/>
              </a:rPr>
              <a:t> (Turpin and Marais, 2004).</a:t>
            </a:r>
            <a:endParaRPr lang="en-ID" sz="2000" b="1" dirty="0"/>
          </a:p>
        </p:txBody>
      </p:sp>
      <p:sp>
        <p:nvSpPr>
          <p:cNvPr id="3" name="Tampungan Konten 2">
            <a:extLst>
              <a:ext uri="{FF2B5EF4-FFF2-40B4-BE49-F238E27FC236}">
                <a16:creationId xmlns:a16="http://schemas.microsoft.com/office/drawing/2014/main" id="{152FE064-D52A-4E8B-8F09-396FC9D0B8C0}"/>
              </a:ext>
            </a:extLst>
          </p:cNvPr>
          <p:cNvSpPr>
            <a:spLocks noGrp="1"/>
          </p:cNvSpPr>
          <p:nvPr>
            <p:ph idx="1"/>
          </p:nvPr>
        </p:nvSpPr>
        <p:spPr>
          <a:xfrm>
            <a:off x="457200" y="1642516"/>
            <a:ext cx="8226425" cy="4522788"/>
          </a:xfrm>
        </p:spPr>
        <p:txBody>
          <a:bodyPr>
            <a:normAutofit/>
          </a:bodyPr>
          <a:lstStyle/>
          <a:p>
            <a:pPr marL="0" indent="0">
              <a:lnSpc>
                <a:spcPct val="107000"/>
              </a:lnSpc>
              <a:spcAft>
                <a:spcPts val="600"/>
              </a:spcAft>
              <a:tabLst>
                <a:tab pos="342900" algn="l"/>
              </a:tabLst>
            </a:pPr>
            <a:r>
              <a:rPr lang="en-ID" sz="1350" b="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1.Rasional Model (</a:t>
            </a:r>
            <a:r>
              <a:rPr lang="en-ID" sz="1350" b="1" i="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The Rational Model</a:t>
            </a:r>
            <a:r>
              <a:rPr lang="en-ID" sz="1350" b="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a:t>
            </a:r>
            <a:endParaRPr lang="en-ID" sz="13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Manajer</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rasional</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melihat</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asumsi</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bahwa</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seorang</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pengambil</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rasional</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dan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dengan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informasi</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lengkap</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Proses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pengambilan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rasional</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terdiri</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dari</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beberapa</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langkah</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sebagaimana</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diberikan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oleh Simon pada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tahun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1977 (Turpin and Marais, 2004):</a:t>
            </a:r>
            <a:endParaRPr lang="en-ID" sz="13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ID" sz="1350" i="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Intelligence:</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menemukan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kesempatan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untuk</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membuat</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keputusan</a:t>
            </a:r>
            <a:endParaRPr lang="en-ID" sz="13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ID" sz="1350" i="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Design: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menemukan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mengembangkan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dan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menganalisis</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kemungkinan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jalur-jalur</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untuk</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melakukan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tindaka</a:t>
            </a:r>
            <a:r>
              <a:rPr lang="en-ID" sz="1350" i="1"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n</a:t>
            </a:r>
            <a:r>
              <a:rPr lang="en-ID" sz="1350" i="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a:t>
            </a:r>
            <a:endParaRPr lang="en-ID" sz="13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ID" sz="1350" i="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Choice</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memilih</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jalur</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tertentu</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untuk</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melakukan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tindakan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dari</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alternative yang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tersedia</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dan</a:t>
            </a:r>
            <a:endParaRPr lang="en-ID" sz="13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ID" sz="1350" i="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Review:</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menilai</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pilihan-pilihan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lalu</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a:t>
            </a:r>
            <a:endParaRPr lang="en-ID" sz="1350" dirty="0">
              <a:latin typeface="Calibri" panose="020F0502020204030204" pitchFamily="34" charset="0"/>
              <a:ea typeface="Calibri" panose="020F0502020204030204" pitchFamily="34" charset="0"/>
              <a:cs typeface="Times New Roman" panose="02020603050405020304" pitchFamily="18" charset="0"/>
            </a:endParaRPr>
          </a:p>
          <a:p>
            <a:r>
              <a:rPr lang="en-ID" sz="1350" dirty="0">
                <a:solidFill>
                  <a:srgbClr val="222222"/>
                </a:solidFill>
                <a:latin typeface="Tahoma" panose="020B0604030504040204" pitchFamily="34" charset="0"/>
                <a:ea typeface="Times New Roman" panose="02020603050405020304" pitchFamily="18" charset="0"/>
              </a:rPr>
              <a:t>Di </a:t>
            </a:r>
            <a:r>
              <a:rPr lang="en-ID" sz="1350" dirty="0" err="1">
                <a:solidFill>
                  <a:srgbClr val="222222"/>
                </a:solidFill>
                <a:latin typeface="Tahoma" panose="020B0604030504040204" pitchFamily="34" charset="0"/>
                <a:ea typeface="Times New Roman" panose="02020603050405020304" pitchFamily="18" charset="0"/>
              </a:rPr>
              <a:t>dalam</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rasionalitas</a:t>
            </a:r>
            <a:r>
              <a:rPr lang="en-ID" sz="1350" dirty="0">
                <a:solidFill>
                  <a:srgbClr val="222222"/>
                </a:solidFill>
                <a:latin typeface="Tahoma" panose="020B0604030504040204" pitchFamily="34" charset="0"/>
                <a:ea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rPr>
              <a:t>sempurna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atau</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klasik</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metode</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analisis</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digunakan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untuk</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menilai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manfaat</a:t>
            </a:r>
            <a:r>
              <a:rPr lang="en-ID" sz="1350" dirty="0">
                <a:solidFill>
                  <a:srgbClr val="222222"/>
                </a:solidFill>
                <a:latin typeface="Tahoma" panose="020B0604030504040204" pitchFamily="34" charset="0"/>
                <a:ea typeface="Times New Roman" panose="02020603050405020304" pitchFamily="18" charset="0"/>
              </a:rPr>
              <a:t> pada </a:t>
            </a:r>
            <a:r>
              <a:rPr lang="en-ID" sz="1350" dirty="0" err="1">
                <a:solidFill>
                  <a:srgbClr val="222222"/>
                </a:solidFill>
                <a:latin typeface="Tahoma" panose="020B0604030504040204" pitchFamily="34" charset="0"/>
                <a:ea typeface="Times New Roman" panose="02020603050405020304" pitchFamily="18" charset="0"/>
              </a:rPr>
              <a:t>setiap</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pilihan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selama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fase</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pemilihan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dengan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menggunakan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nilai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numerik</a:t>
            </a:r>
            <a:r>
              <a:rPr lang="en-ID" sz="1350" dirty="0">
                <a:solidFill>
                  <a:srgbClr val="222222"/>
                </a:solidFill>
                <a:latin typeface="Tahoma" panose="020B0604030504040204" pitchFamily="34" charset="0"/>
                <a:ea typeface="Times New Roman" panose="02020603050405020304" pitchFamily="18" charset="0"/>
              </a:rPr>
              <a:t>.</a:t>
            </a:r>
            <a:endParaRPr lang="en-ID" dirty="0"/>
          </a:p>
        </p:txBody>
      </p:sp>
    </p:spTree>
    <p:extLst>
      <p:ext uri="{BB962C8B-B14F-4D97-AF65-F5344CB8AC3E}">
        <p14:creationId xmlns:p14="http://schemas.microsoft.com/office/powerpoint/2010/main" val="1828814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mpungan Konten 2">
            <a:extLst>
              <a:ext uri="{FF2B5EF4-FFF2-40B4-BE49-F238E27FC236}">
                <a16:creationId xmlns:a16="http://schemas.microsoft.com/office/drawing/2014/main" id="{AF42C6A5-9BA9-466F-B223-D5130367C88C}"/>
              </a:ext>
            </a:extLst>
          </p:cNvPr>
          <p:cNvSpPr>
            <a:spLocks noGrp="1"/>
          </p:cNvSpPr>
          <p:nvPr>
            <p:ph idx="1"/>
          </p:nvPr>
        </p:nvSpPr>
        <p:spPr>
          <a:xfrm>
            <a:off x="458787" y="1268760"/>
            <a:ext cx="8226425" cy="4522788"/>
          </a:xfrm>
        </p:spPr>
        <p:txBody>
          <a:bodyPr>
            <a:normAutofit/>
          </a:bodyPr>
          <a:lstStyle/>
          <a:p>
            <a:r>
              <a:rPr lang="en-ID" sz="1350" b="1" i="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2. The Model of Bounded Rationality</a:t>
            </a:r>
            <a:r>
              <a:rPr lang="en-ID" sz="1350" b="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(Model </a:t>
            </a:r>
            <a:r>
              <a:rPr lang="en-ID" sz="1350" b="1"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Rasional</a:t>
            </a:r>
            <a:r>
              <a:rPr lang="en-ID" sz="1350" b="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yang </a:t>
            </a:r>
            <a:r>
              <a:rPr lang="en-ID" sz="1350" b="1"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Terbatas</a:t>
            </a:r>
            <a:r>
              <a:rPr lang="en-ID" sz="1350" b="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(Simon’s, 1979)</a:t>
            </a:r>
            <a:endParaRPr lang="en-ID" sz="1350" dirty="0">
              <a:latin typeface="Calibri" panose="020F0502020204030204" pitchFamily="34" charset="0"/>
              <a:ea typeface="Calibri" panose="020F0502020204030204" pitchFamily="34" charset="0"/>
              <a:cs typeface="Times New Roman" panose="02020603050405020304" pitchFamily="18" charset="0"/>
            </a:endParaRPr>
          </a:p>
          <a:p>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Rasionalitas</a:t>
            </a:r>
            <a:r>
              <a:rPr lang="en-ID" sz="1350" dirty="0">
                <a:solidFill>
                  <a:srgbClr val="222222"/>
                </a:solidFill>
                <a:latin typeface="Tahoma" panose="020B0604030504040204" pitchFamily="34" charset="0"/>
                <a:ea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rPr>
              <a:t>terbatas</a:t>
            </a:r>
            <a:r>
              <a:rPr lang="en-ID" sz="1350" dirty="0">
                <a:solidFill>
                  <a:srgbClr val="222222"/>
                </a:solidFill>
                <a:latin typeface="Tahoma" panose="020B0604030504040204" pitchFamily="34" charset="0"/>
                <a:ea typeface="Times New Roman" panose="02020603050405020304" pitchFamily="18" charset="0"/>
              </a:rPr>
              <a:t> (</a:t>
            </a:r>
            <a:r>
              <a:rPr lang="en-ID" sz="1350" i="1" dirty="0">
                <a:solidFill>
                  <a:srgbClr val="222222"/>
                </a:solidFill>
                <a:latin typeface="Tahoma" panose="020B0604030504040204" pitchFamily="34" charset="0"/>
                <a:ea typeface="Times New Roman" panose="02020603050405020304" pitchFamily="18" charset="0"/>
              </a:rPr>
              <a:t>bounded rationality</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ditandai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dengan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aktivitas</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mencari</a:t>
            </a:r>
            <a:r>
              <a:rPr lang="en-ID" sz="1350" dirty="0">
                <a:solidFill>
                  <a:srgbClr val="222222"/>
                </a:solidFill>
                <a:latin typeface="Tahoma" panose="020B0604030504040204" pitchFamily="34" charset="0"/>
                <a:ea typeface="Times New Roman" panose="02020603050405020304" pitchFamily="18" charset="0"/>
              </a:rPr>
              <a:t> dan </a:t>
            </a:r>
            <a:r>
              <a:rPr lang="en-ID" sz="1350" dirty="0" err="1">
                <a:solidFill>
                  <a:srgbClr val="222222"/>
                </a:solidFill>
                <a:latin typeface="Tahoma" panose="020B0604030504040204" pitchFamily="34" charset="0"/>
                <a:ea typeface="Times New Roman" panose="02020603050405020304" pitchFamily="18" charset="0"/>
              </a:rPr>
              <a:t>memuaskan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Alternatif</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dicari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dievaluasi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secara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berurutan</a:t>
            </a:r>
            <a:r>
              <a:rPr lang="en-ID" sz="1350" dirty="0">
                <a:solidFill>
                  <a:srgbClr val="222222"/>
                </a:solidFill>
                <a:latin typeface="Tahoma" panose="020B0604030504040204" pitchFamily="34" charset="0"/>
                <a:ea typeface="Times New Roman" panose="02020603050405020304" pitchFamily="18" charset="0"/>
              </a:rPr>
              <a:t>. Jika </a:t>
            </a:r>
            <a:r>
              <a:rPr lang="en-ID" sz="1350" dirty="0" err="1">
                <a:solidFill>
                  <a:srgbClr val="222222"/>
                </a:solidFill>
                <a:latin typeface="Tahoma" panose="020B0604030504040204" pitchFamily="34" charset="0"/>
                <a:ea typeface="Times New Roman" panose="02020603050405020304" pitchFamily="18" charset="0"/>
              </a:rPr>
              <a:t>sebuah</a:t>
            </a:r>
            <a:r>
              <a:rPr lang="en-ID" sz="1350" dirty="0">
                <a:solidFill>
                  <a:srgbClr val="222222"/>
                </a:solidFill>
                <a:latin typeface="Tahoma" panose="020B0604030504040204" pitchFamily="34" charset="0"/>
                <a:ea typeface="Times New Roman" panose="02020603050405020304" pitchFamily="18" charset="0"/>
              </a:rPr>
              <a:t> alternative </a:t>
            </a:r>
            <a:r>
              <a:rPr lang="en-ID" sz="1350" dirty="0" err="1">
                <a:solidFill>
                  <a:srgbClr val="222222"/>
                </a:solidFill>
                <a:latin typeface="Tahoma" panose="020B0604030504040204" pitchFamily="34" charset="0"/>
                <a:ea typeface="Times New Roman" panose="02020603050405020304" pitchFamily="18" charset="0"/>
              </a:rPr>
              <a:t>telah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memenuhi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kriteria</a:t>
            </a:r>
            <a:r>
              <a:rPr lang="en-ID" sz="1350" dirty="0">
                <a:solidFill>
                  <a:srgbClr val="222222"/>
                </a:solidFill>
                <a:latin typeface="Tahoma" panose="020B0604030504040204" pitchFamily="34" charset="0"/>
                <a:ea typeface="Times New Roman" panose="02020603050405020304" pitchFamily="18" charset="0"/>
              </a:rPr>
              <a:t> minimum </a:t>
            </a:r>
            <a:r>
              <a:rPr lang="en-ID" sz="1350" dirty="0" err="1">
                <a:solidFill>
                  <a:srgbClr val="222222"/>
                </a:solidFill>
                <a:latin typeface="Tahoma" panose="020B0604030504040204" pitchFamily="34" charset="0"/>
                <a:ea typeface="Times New Roman" panose="02020603050405020304" pitchFamily="18" charset="0"/>
              </a:rPr>
              <a:t>secara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implisit</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maupun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eksplisit</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maka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dikatakan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memuaskan</a:t>
            </a:r>
            <a:r>
              <a:rPr lang="en-ID" sz="1350" dirty="0">
                <a:solidFill>
                  <a:srgbClr val="222222"/>
                </a:solidFill>
                <a:latin typeface="Tahoma" panose="020B0604030504040204" pitchFamily="34" charset="0"/>
                <a:ea typeface="Times New Roman" panose="02020603050405020304" pitchFamily="18" charset="0"/>
              </a:rPr>
              <a:t> dan </a:t>
            </a:r>
            <a:r>
              <a:rPr lang="en-ID" sz="1350" dirty="0" err="1">
                <a:solidFill>
                  <a:srgbClr val="222222"/>
                </a:solidFill>
                <a:latin typeface="Tahoma" panose="020B0604030504040204" pitchFamily="34" charset="0"/>
                <a:ea typeface="Times New Roman" panose="02020603050405020304" pitchFamily="18" charset="0"/>
              </a:rPr>
              <a:t>pencarian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selesai</a:t>
            </a:r>
            <a:r>
              <a:rPr lang="en-ID" sz="1350" dirty="0">
                <a:solidFill>
                  <a:srgbClr val="222222"/>
                </a:solidFill>
                <a:latin typeface="Tahoma" panose="020B0604030504040204" pitchFamily="34" charset="0"/>
                <a:ea typeface="Times New Roman" panose="02020603050405020304" pitchFamily="18" charset="0"/>
              </a:rPr>
              <a:t>. Proses </a:t>
            </a:r>
            <a:r>
              <a:rPr lang="en-ID" sz="1350" dirty="0" err="1">
                <a:solidFill>
                  <a:srgbClr val="222222"/>
                </a:solidFill>
                <a:latin typeface="Tahoma" panose="020B0604030504040204" pitchFamily="34" charset="0"/>
                <a:ea typeface="Times New Roman" panose="02020603050405020304" pitchFamily="18" charset="0"/>
              </a:rPr>
              <a:t>pencarian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mungkin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lebih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mudah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dengan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mengidentifikasi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aturan</a:t>
            </a:r>
            <a:r>
              <a:rPr lang="en-ID" sz="1350" dirty="0">
                <a:solidFill>
                  <a:srgbClr val="222222"/>
                </a:solidFill>
                <a:latin typeface="Tahoma" panose="020B0604030504040204" pitchFamily="34" charset="0"/>
                <a:ea typeface="Times New Roman" panose="02020603050405020304" pitchFamily="18" charset="0"/>
              </a:rPr>
              <a:t> di </a:t>
            </a:r>
            <a:r>
              <a:rPr lang="en-ID" sz="1350" dirty="0" err="1">
                <a:solidFill>
                  <a:srgbClr val="222222"/>
                </a:solidFill>
                <a:latin typeface="Tahoma" panose="020B0604030504040204" pitchFamily="34" charset="0"/>
                <a:ea typeface="Times New Roman" panose="02020603050405020304" pitchFamily="18" charset="0"/>
              </a:rPr>
              <a:t>lingkungan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tugas</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Meskipun</a:t>
            </a:r>
            <a:r>
              <a:rPr lang="en-ID" sz="1350" dirty="0">
                <a:solidFill>
                  <a:srgbClr val="222222"/>
                </a:solidFill>
                <a:latin typeface="Tahoma" panose="020B0604030504040204" pitchFamily="34" charset="0"/>
                <a:ea typeface="Times New Roman" panose="02020603050405020304" pitchFamily="18" charset="0"/>
              </a:rPr>
              <a:t> Simon </a:t>
            </a:r>
            <a:r>
              <a:rPr lang="en-ID" sz="1350" dirty="0" err="1">
                <a:solidFill>
                  <a:srgbClr val="222222"/>
                </a:solidFill>
                <a:latin typeface="Tahoma" panose="020B0604030504040204" pitchFamily="34" charset="0"/>
                <a:ea typeface="Times New Roman" panose="02020603050405020304" pitchFamily="18" charset="0"/>
              </a:rPr>
              <a:t>telah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mengklaim</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teori</a:t>
            </a:r>
            <a:r>
              <a:rPr lang="en-ID" sz="1350" i="1" dirty="0">
                <a:solidFill>
                  <a:srgbClr val="222222"/>
                </a:solidFill>
                <a:latin typeface="Tahoma" panose="020B0604030504040204" pitchFamily="34" charset="0"/>
                <a:ea typeface="Times New Roman" panose="02020603050405020304" pitchFamily="18" charset="0"/>
              </a:rPr>
              <a:t> bounded rationality</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rasionalitas</a:t>
            </a:r>
            <a:r>
              <a:rPr lang="en-ID" sz="1350" dirty="0">
                <a:solidFill>
                  <a:srgbClr val="222222"/>
                </a:solidFill>
                <a:latin typeface="Tahoma" panose="020B0604030504040204" pitchFamily="34" charset="0"/>
                <a:ea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rPr>
              <a:t>terbatas</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tetap</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saja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perilaku</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rasionalitas</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Untuk</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alasan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ini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sejumlah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peneliti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seperti</a:t>
            </a:r>
            <a:r>
              <a:rPr lang="en-ID" sz="1350" dirty="0">
                <a:solidFill>
                  <a:srgbClr val="222222"/>
                </a:solidFill>
                <a:latin typeface="Tahoma" panose="020B0604030504040204" pitchFamily="34" charset="0"/>
                <a:ea typeface="Times New Roman" panose="02020603050405020304" pitchFamily="18" charset="0"/>
              </a:rPr>
              <a:t> Huber (1981) dan Das dan Tang (1999) </a:t>
            </a:r>
            <a:r>
              <a:rPr lang="en-ID" sz="1350" dirty="0" err="1">
                <a:solidFill>
                  <a:srgbClr val="222222"/>
                </a:solidFill>
                <a:latin typeface="Tahoma" panose="020B0604030504040204" pitchFamily="34" charset="0"/>
                <a:ea typeface="Times New Roman" panose="02020603050405020304" pitchFamily="18" charset="0"/>
              </a:rPr>
              <a:t>tidak</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memisahkan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antara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rationalitas</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sempurna</a:t>
            </a:r>
            <a:r>
              <a:rPr lang="en-ID" sz="1350" dirty="0">
                <a:solidFill>
                  <a:srgbClr val="222222"/>
                </a:solidFill>
                <a:latin typeface="Tahoma" panose="020B0604030504040204" pitchFamily="34" charset="0"/>
                <a:ea typeface="Times New Roman" panose="02020603050405020304" pitchFamily="18" charset="0"/>
              </a:rPr>
              <a:t> dan </a:t>
            </a:r>
            <a:r>
              <a:rPr lang="en-ID" sz="1350" dirty="0" err="1">
                <a:solidFill>
                  <a:srgbClr val="222222"/>
                </a:solidFill>
                <a:latin typeface="Tahoma" panose="020B0604030504040204" pitchFamily="34" charset="0"/>
                <a:ea typeface="Times New Roman" panose="02020603050405020304" pitchFamily="18" charset="0"/>
              </a:rPr>
              <a:t>rasionalitas</a:t>
            </a:r>
            <a:r>
              <a:rPr lang="en-ID" sz="1350" dirty="0">
                <a:solidFill>
                  <a:srgbClr val="222222"/>
                </a:solidFill>
                <a:latin typeface="Tahoma" panose="020B0604030504040204" pitchFamily="34" charset="0"/>
                <a:ea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rPr>
              <a:t>terbatas</a:t>
            </a:r>
            <a:r>
              <a:rPr lang="en-ID" sz="1350" dirty="0">
                <a:solidFill>
                  <a:srgbClr val="222222"/>
                </a:solidFill>
                <a:latin typeface="Tahoma" panose="020B0604030504040204" pitchFamily="34" charset="0"/>
                <a:ea typeface="Times New Roman" panose="02020603050405020304" pitchFamily="18" charset="0"/>
              </a:rPr>
              <a:t> di </a:t>
            </a:r>
            <a:r>
              <a:rPr lang="en-ID" sz="1350" dirty="0" err="1">
                <a:solidFill>
                  <a:srgbClr val="222222"/>
                </a:solidFill>
                <a:latin typeface="Tahoma" panose="020B0604030504040204" pitchFamily="34" charset="0"/>
                <a:ea typeface="Times New Roman" panose="02020603050405020304" pitchFamily="18" charset="0"/>
              </a:rPr>
              <a:t>dalam</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klasifikasi</a:t>
            </a:r>
            <a:r>
              <a:rPr lang="en-ID" sz="1350" dirty="0">
                <a:solidFill>
                  <a:srgbClr val="222222"/>
                </a:solidFill>
                <a:latin typeface="Tahoma" panose="020B0604030504040204" pitchFamily="34" charset="0"/>
                <a:ea typeface="Times New Roman" panose="02020603050405020304" pitchFamily="18" charset="0"/>
              </a:rPr>
              <a:t> model –model </a:t>
            </a:r>
            <a:r>
              <a:rPr lang="en-ID" sz="1350" dirty="0" err="1">
                <a:solidFill>
                  <a:srgbClr val="222222"/>
                </a:solidFill>
                <a:latin typeface="Tahoma" panose="020B0604030504040204" pitchFamily="34" charset="0"/>
                <a:ea typeface="Times New Roman" panose="02020603050405020304" pitchFamily="18" charset="0"/>
              </a:rPr>
              <a:t>pengambilan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rPr>
              <a:t> (Turpin and Marais, 2004).</a:t>
            </a:r>
          </a:p>
          <a:p>
            <a:pPr marL="257175" indent="-257175">
              <a:lnSpc>
                <a:spcPct val="107000"/>
              </a:lnSpc>
              <a:spcAft>
                <a:spcPts val="600"/>
              </a:spcAft>
              <a:buFont typeface="+mj-lt"/>
              <a:buAutoNum type="arabicPeriod" startAt="3"/>
              <a:tabLst>
                <a:tab pos="342900" algn="l"/>
              </a:tabLst>
            </a:pPr>
            <a:r>
              <a:rPr lang="en-ID" sz="1350" b="1" i="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The </a:t>
            </a:r>
            <a:r>
              <a:rPr lang="en-ID" sz="1350" b="1" i="1"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Incrementalist</a:t>
            </a:r>
            <a:r>
              <a:rPr lang="en-ID" sz="1350" b="1" i="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View</a:t>
            </a:r>
            <a:endParaRPr lang="en-ID" sz="135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Pandangan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incremental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logis</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melibatkan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proses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langkah</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demi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langkah</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tindakan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incremental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sedikit</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demi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sedikit</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dan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tetap</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menggunakan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strategi yang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terbuka</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untuk</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cs typeface="Times New Roman" panose="02020603050405020304" pitchFamily="18" charset="0"/>
              </a:rPr>
              <a:t>menyesuaikan</a:t>
            </a:r>
            <a:r>
              <a:rPr lang="en-ID" sz="1350"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a:t>
            </a:r>
            <a:endParaRPr lang="en-ID" sz="1350" dirty="0">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mj-lt"/>
              <a:buAutoNum type="arabicPeriod" startAt="4"/>
              <a:tabLst>
                <a:tab pos="342900" algn="l"/>
              </a:tabLst>
            </a:pPr>
            <a:r>
              <a:rPr lang="en-ID" sz="1350" b="1" i="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The Organisational Procedures View</a:t>
            </a:r>
            <a:endParaRPr lang="en-ID" sz="1350" dirty="0">
              <a:latin typeface="Calibri" panose="020F0502020204030204" pitchFamily="34" charset="0"/>
              <a:ea typeface="Calibri" panose="020F0502020204030204" pitchFamily="34" charset="0"/>
              <a:cs typeface="Times New Roman" panose="02020603050405020304" pitchFamily="18" charset="0"/>
            </a:endParaRPr>
          </a:p>
          <a:p>
            <a:r>
              <a:rPr lang="en-ID" sz="1350" dirty="0" err="1">
                <a:solidFill>
                  <a:srgbClr val="222222"/>
                </a:solidFill>
                <a:latin typeface="Tahoma" panose="020B0604030504040204" pitchFamily="34" charset="0"/>
                <a:ea typeface="Times New Roman" panose="02020603050405020304" pitchFamily="18" charset="0"/>
              </a:rPr>
              <a:t>Pandangan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prosedur</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organisasional</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mencari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untuk</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mengerti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keputusan-keputusan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sebagai</a:t>
            </a:r>
            <a:r>
              <a:rPr lang="en-ID" sz="1350" dirty="0">
                <a:solidFill>
                  <a:srgbClr val="222222"/>
                </a:solidFill>
                <a:latin typeface="Tahoma" panose="020B0604030504040204" pitchFamily="34" charset="0"/>
                <a:ea typeface="Times New Roman" panose="02020603050405020304" pitchFamily="18" charset="0"/>
              </a:rPr>
              <a:t> </a:t>
            </a:r>
            <a:r>
              <a:rPr lang="en-ID" sz="1350" i="1" dirty="0">
                <a:solidFill>
                  <a:srgbClr val="222222"/>
                </a:solidFill>
                <a:latin typeface="Tahoma" panose="020B0604030504040204" pitchFamily="34" charset="0"/>
                <a:ea typeface="Times New Roman" panose="02020603050405020304" pitchFamily="18" charset="0"/>
              </a:rPr>
              <a:t>output</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dari</a:t>
            </a:r>
            <a:r>
              <a:rPr lang="en-ID" sz="1350" dirty="0">
                <a:solidFill>
                  <a:srgbClr val="222222"/>
                </a:solidFill>
                <a:latin typeface="Tahoma" panose="020B0604030504040204" pitchFamily="34" charset="0"/>
                <a:ea typeface="Times New Roman" panose="02020603050405020304" pitchFamily="18" charset="0"/>
              </a:rPr>
              <a:t> standard operating proc</a:t>
            </a:r>
            <a:endParaRPr lang="en-ID" dirty="0"/>
          </a:p>
        </p:txBody>
      </p:sp>
    </p:spTree>
    <p:extLst>
      <p:ext uri="{BB962C8B-B14F-4D97-AF65-F5344CB8AC3E}">
        <p14:creationId xmlns:p14="http://schemas.microsoft.com/office/powerpoint/2010/main" val="1539398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mpungan Konten 2">
            <a:extLst>
              <a:ext uri="{FF2B5EF4-FFF2-40B4-BE49-F238E27FC236}">
                <a16:creationId xmlns:a16="http://schemas.microsoft.com/office/drawing/2014/main" id="{B391E766-77F6-4459-B7B4-99289C0CFFFF}"/>
              </a:ext>
            </a:extLst>
          </p:cNvPr>
          <p:cNvSpPr>
            <a:spLocks noGrp="1"/>
          </p:cNvSpPr>
          <p:nvPr>
            <p:ph idx="1"/>
          </p:nvPr>
        </p:nvSpPr>
        <p:spPr>
          <a:xfrm>
            <a:off x="458787" y="836712"/>
            <a:ext cx="8226425" cy="3168352"/>
          </a:xfrm>
        </p:spPr>
        <p:txBody>
          <a:bodyPr>
            <a:normAutofit lnSpcReduction="10000"/>
          </a:bodyPr>
          <a:lstStyle/>
          <a:p>
            <a:pPr marL="257175" indent="-257175" algn="just">
              <a:lnSpc>
                <a:spcPct val="107000"/>
              </a:lnSpc>
              <a:spcAft>
                <a:spcPts val="600"/>
              </a:spcAft>
              <a:buFont typeface="+mj-lt"/>
              <a:buAutoNum type="arabicPeriod" startAt="5"/>
              <a:tabLst>
                <a:tab pos="644366" algn="l"/>
              </a:tabLst>
            </a:pPr>
            <a:r>
              <a:rPr lang="en-ID" sz="1350" b="1" i="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The political view, </a:t>
            </a:r>
            <a:r>
              <a:rPr lang="en-ID" sz="1350" dirty="0" err="1">
                <a:solidFill>
                  <a:srgbClr val="222222"/>
                </a:solidFill>
                <a:latin typeface="Tahoma" panose="020B0604030504040204" pitchFamily="34" charset="0"/>
                <a:ea typeface="Times New Roman" panose="02020603050405020304" pitchFamily="18" charset="0"/>
              </a:rPr>
              <a:t>Pandangan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politik</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melihat</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pengambilan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sebagai</a:t>
            </a:r>
            <a:r>
              <a:rPr lang="en-ID" sz="1350" dirty="0">
                <a:solidFill>
                  <a:srgbClr val="222222"/>
                </a:solidFill>
                <a:latin typeface="Tahoma" panose="020B0604030504040204" pitchFamily="34" charset="0"/>
                <a:ea typeface="Times New Roman" panose="02020603050405020304" pitchFamily="18" charset="0"/>
              </a:rPr>
              <a:t> proses </a:t>
            </a:r>
            <a:r>
              <a:rPr lang="en-ID" sz="1350" dirty="0" err="1">
                <a:solidFill>
                  <a:srgbClr val="222222"/>
                </a:solidFill>
                <a:latin typeface="Tahoma" panose="020B0604030504040204" pitchFamily="34" charset="0"/>
                <a:ea typeface="Times New Roman" panose="02020603050405020304" pitchFamily="18" charset="0"/>
              </a:rPr>
              <a:t>tawar-menawar</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secara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pribadi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digerakkan</a:t>
            </a:r>
            <a:r>
              <a:rPr lang="en-ID" sz="1350" dirty="0">
                <a:solidFill>
                  <a:srgbClr val="222222"/>
                </a:solidFill>
                <a:latin typeface="Tahoma" panose="020B0604030504040204" pitchFamily="34" charset="0"/>
                <a:ea typeface="Times New Roman" panose="02020603050405020304" pitchFamily="18" charset="0"/>
              </a:rPr>
              <a:t> oleh agenda-agenda </a:t>
            </a:r>
            <a:r>
              <a:rPr lang="en-ID" sz="1350" dirty="0" err="1">
                <a:solidFill>
                  <a:srgbClr val="222222"/>
                </a:solidFill>
                <a:latin typeface="Tahoma" panose="020B0604030504040204" pitchFamily="34" charset="0"/>
                <a:ea typeface="Times New Roman" panose="02020603050405020304" pitchFamily="18" charset="0"/>
              </a:rPr>
              <a:t>partisipan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dari</a:t>
            </a:r>
            <a:r>
              <a:rPr lang="en-ID" sz="1350" dirty="0">
                <a:solidFill>
                  <a:srgbClr val="222222"/>
                </a:solidFill>
                <a:latin typeface="Tahoma" panose="020B0604030504040204" pitchFamily="34" charset="0"/>
                <a:ea typeface="Times New Roman" panose="02020603050405020304" pitchFamily="18" charset="0"/>
              </a:rPr>
              <a:t> pada proses </a:t>
            </a:r>
            <a:r>
              <a:rPr lang="en-ID" sz="1350" dirty="0" err="1">
                <a:solidFill>
                  <a:srgbClr val="222222"/>
                </a:solidFill>
                <a:latin typeface="Tahoma" panose="020B0604030504040204" pitchFamily="34" charset="0"/>
                <a:ea typeface="Times New Roman" panose="02020603050405020304" pitchFamily="18" charset="0"/>
              </a:rPr>
              <a:t>rasional</a:t>
            </a:r>
            <a:r>
              <a:rPr lang="en-ID" sz="1350" dirty="0">
                <a:solidFill>
                  <a:srgbClr val="222222"/>
                </a:solidFill>
                <a:latin typeface="Tahoma" panose="020B0604030504040204" pitchFamily="34" charset="0"/>
                <a:ea typeface="Times New Roman" panose="02020603050405020304" pitchFamily="18" charset="0"/>
              </a:rPr>
              <a:t>. Proses </a:t>
            </a:r>
            <a:r>
              <a:rPr lang="en-ID" sz="1350" dirty="0" err="1">
                <a:solidFill>
                  <a:srgbClr val="222222"/>
                </a:solidFill>
                <a:latin typeface="Tahoma" panose="020B0604030504040204" pitchFamily="34" charset="0"/>
                <a:ea typeface="Times New Roman" panose="02020603050405020304" pitchFamily="18" charset="0"/>
              </a:rPr>
              <a:t>pengambilan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tidak</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pernah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berakhir</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tetapi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peperangan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tetap</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berlangsung</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antara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koalisi</a:t>
            </a:r>
            <a:r>
              <a:rPr lang="en-ID" sz="1350" dirty="0">
                <a:solidFill>
                  <a:srgbClr val="222222"/>
                </a:solidFill>
                <a:latin typeface="Tahoma" panose="020B0604030504040204" pitchFamily="34" charset="0"/>
                <a:ea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rPr>
              <a:t>berbeda</a:t>
            </a:r>
            <a:r>
              <a:rPr lang="en-ID" sz="1350" dirty="0">
                <a:solidFill>
                  <a:srgbClr val="222222"/>
                </a:solidFill>
                <a:latin typeface="Tahoma" panose="020B0604030504040204" pitchFamily="34" charset="0"/>
                <a:ea typeface="Times New Roman" panose="02020603050405020304" pitchFamily="18" charset="0"/>
              </a:rPr>
              <a:t>.  Setelah </a:t>
            </a:r>
            <a:r>
              <a:rPr lang="en-ID" sz="1350" dirty="0" err="1">
                <a:solidFill>
                  <a:srgbClr val="222222"/>
                </a:solidFill>
                <a:latin typeface="Tahoma" panose="020B0604030504040204" pitchFamily="34" charset="0"/>
                <a:ea typeface="Times New Roman" panose="02020603050405020304" pitchFamily="18" charset="0"/>
              </a:rPr>
              <a:t>satu</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kelompok</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menang</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dalam</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peperangan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itu</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partai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partai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lainnya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mungkin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membentuk</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kelompok</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baru</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atau</a:t>
            </a:r>
            <a:r>
              <a:rPr lang="en-ID" sz="1350" dirty="0">
                <a:solidFill>
                  <a:srgbClr val="222222"/>
                </a:solidFill>
                <a:latin typeface="Tahoma" panose="020B0604030504040204" pitchFamily="34" charset="0"/>
                <a:ea typeface="Times New Roman" panose="02020603050405020304" pitchFamily="18" charset="0"/>
              </a:rPr>
              <a:t> bahkan </a:t>
            </a:r>
            <a:r>
              <a:rPr lang="en-ID" sz="1350" dirty="0" err="1">
                <a:solidFill>
                  <a:srgbClr val="222222"/>
                </a:solidFill>
                <a:latin typeface="Tahoma" panose="020B0604030504040204" pitchFamily="34" charset="0"/>
                <a:ea typeface="Times New Roman" panose="02020603050405020304" pitchFamily="18" charset="0"/>
              </a:rPr>
              <a:t>menjadi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lebih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menentukan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untuk</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menang</a:t>
            </a:r>
            <a:r>
              <a:rPr lang="en-ID" sz="1350" dirty="0">
                <a:solidFill>
                  <a:srgbClr val="222222"/>
                </a:solidFill>
                <a:latin typeface="Tahoma" panose="020B0604030504040204" pitchFamily="34" charset="0"/>
                <a:ea typeface="Times New Roman" panose="02020603050405020304" pitchFamily="18" charset="0"/>
              </a:rPr>
              <a:t> pada </a:t>
            </a:r>
            <a:r>
              <a:rPr lang="en-ID" sz="1350" dirty="0" err="1">
                <a:solidFill>
                  <a:srgbClr val="222222"/>
                </a:solidFill>
                <a:latin typeface="Tahoma" panose="020B0604030504040204" pitchFamily="34" charset="0"/>
                <a:ea typeface="Times New Roman" panose="02020603050405020304" pitchFamily="18" charset="0"/>
              </a:rPr>
              <a:t>perputaran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berikutnya</a:t>
            </a:r>
            <a:r>
              <a:rPr lang="en-ID" sz="1350" dirty="0">
                <a:solidFill>
                  <a:srgbClr val="222222"/>
                </a:solidFill>
                <a:latin typeface="Tahoma" panose="020B0604030504040204" pitchFamily="34" charset="0"/>
                <a:ea typeface="Times New Roman" panose="02020603050405020304" pitchFamily="18" charset="0"/>
              </a:rPr>
              <a:t>. </a:t>
            </a:r>
          </a:p>
          <a:p>
            <a:pPr marL="257175" indent="-257175" algn="just">
              <a:lnSpc>
                <a:spcPct val="107000"/>
              </a:lnSpc>
              <a:spcAft>
                <a:spcPts val="600"/>
              </a:spcAft>
              <a:buFont typeface="+mj-lt"/>
              <a:buAutoNum type="arabicPeriod" startAt="6"/>
              <a:tabLst>
                <a:tab pos="342900" algn="l"/>
              </a:tabLst>
            </a:pPr>
            <a:r>
              <a:rPr lang="en-ID" sz="1350" b="1" i="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The garbage can model</a:t>
            </a:r>
            <a:r>
              <a:rPr lang="en-ID" sz="1350" b="1" i="1" dirty="0">
                <a:latin typeface="Calibri" panose="020F050202020403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Pandangan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kaleng</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sampah</a:t>
            </a:r>
            <a:r>
              <a:rPr lang="en-ID" sz="1350" dirty="0">
                <a:solidFill>
                  <a:srgbClr val="222222"/>
                </a:solidFill>
                <a:latin typeface="Tahoma" panose="020B0604030504040204" pitchFamily="34" charset="0"/>
                <a:ea typeface="Times New Roman" panose="02020603050405020304" pitchFamily="18" charset="0"/>
              </a:rPr>
              <a:t> (</a:t>
            </a:r>
            <a:r>
              <a:rPr lang="en-ID" sz="1350" i="1" dirty="0">
                <a:solidFill>
                  <a:srgbClr val="222222"/>
                </a:solidFill>
                <a:latin typeface="Tahoma" panose="020B0604030504040204" pitchFamily="34" charset="0"/>
                <a:ea typeface="Times New Roman" panose="02020603050405020304" pitchFamily="18" charset="0"/>
              </a:rPr>
              <a:t>The garbage can view</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menjelaskan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pengambilan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rPr>
              <a:t> di </a:t>
            </a:r>
            <a:r>
              <a:rPr lang="en-ID" sz="1350" dirty="0" err="1">
                <a:solidFill>
                  <a:srgbClr val="222222"/>
                </a:solidFill>
                <a:latin typeface="Tahoma" panose="020B0604030504040204" pitchFamily="34" charset="0"/>
                <a:ea typeface="Times New Roman" panose="02020603050405020304" pitchFamily="18" charset="0"/>
              </a:rPr>
              <a:t>dalam</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sebuah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anarkhi</a:t>
            </a:r>
            <a:r>
              <a:rPr lang="en-ID" sz="1350" dirty="0">
                <a:solidFill>
                  <a:srgbClr val="222222"/>
                </a:solidFill>
                <a:latin typeface="Tahoma" panose="020B0604030504040204" pitchFamily="34" charset="0"/>
                <a:ea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rPr>
              <a:t>terorganisir</a:t>
            </a:r>
            <a:r>
              <a:rPr lang="en-ID" sz="1350" dirty="0">
                <a:solidFill>
                  <a:srgbClr val="222222"/>
                </a:solidFill>
                <a:latin typeface="Tahoma" panose="020B0604030504040204" pitchFamily="34" charset="0"/>
                <a:ea typeface="Times New Roman" panose="02020603050405020304" pitchFamily="18" charset="0"/>
              </a:rPr>
              <a:t> dan </a:t>
            </a:r>
            <a:r>
              <a:rPr lang="en-ID" sz="1350" dirty="0" err="1">
                <a:solidFill>
                  <a:srgbClr val="222222"/>
                </a:solidFill>
                <a:latin typeface="Tahoma" panose="020B0604030504040204" pitchFamily="34" charset="0"/>
                <a:ea typeface="Times New Roman" panose="02020603050405020304" pitchFamily="18" charset="0"/>
              </a:rPr>
              <a:t>didasarkan</a:t>
            </a:r>
            <a:r>
              <a:rPr lang="en-ID" sz="1350" dirty="0">
                <a:solidFill>
                  <a:srgbClr val="222222"/>
                </a:solidFill>
                <a:latin typeface="Tahoma" panose="020B0604030504040204" pitchFamily="34" charset="0"/>
                <a:ea typeface="Times New Roman" panose="02020603050405020304" pitchFamily="18" charset="0"/>
              </a:rPr>
              <a:t> pada </a:t>
            </a:r>
            <a:r>
              <a:rPr lang="en-ID" sz="1350" dirty="0" err="1">
                <a:solidFill>
                  <a:srgbClr val="222222"/>
                </a:solidFill>
                <a:latin typeface="Tahoma" panose="020B0604030504040204" pitchFamily="34" charset="0"/>
                <a:ea typeface="Times New Roman" panose="02020603050405020304" pitchFamily="18" charset="0"/>
              </a:rPr>
              <a:t>karya</a:t>
            </a:r>
            <a:r>
              <a:rPr lang="en-ID" sz="1350" dirty="0">
                <a:solidFill>
                  <a:srgbClr val="222222"/>
                </a:solidFill>
                <a:latin typeface="Tahoma" panose="020B0604030504040204" pitchFamily="34" charset="0"/>
                <a:ea typeface="Times New Roman" panose="02020603050405020304" pitchFamily="18" charset="0"/>
              </a:rPr>
              <a:t> Cohen, March and Olsen (1972) Model tong </a:t>
            </a:r>
            <a:r>
              <a:rPr lang="en-ID" sz="1350" dirty="0" err="1">
                <a:solidFill>
                  <a:srgbClr val="222222"/>
                </a:solidFill>
                <a:latin typeface="Tahoma" panose="020B0604030504040204" pitchFamily="34" charset="0"/>
                <a:ea typeface="Times New Roman" panose="02020603050405020304" pitchFamily="18" charset="0"/>
              </a:rPr>
              <a:t>sampah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menekankan</a:t>
            </a:r>
            <a:r>
              <a:rPr lang="en-ID" sz="1350" dirty="0">
                <a:solidFill>
                  <a:srgbClr val="222222"/>
                </a:solidFill>
                <a:latin typeface="Tahoma" panose="020B0604030504040204" pitchFamily="34" charset="0"/>
                <a:ea typeface="Times New Roman" panose="02020603050405020304" pitchFamily="18" charset="0"/>
              </a:rPr>
              <a:t> pada </a:t>
            </a:r>
            <a:r>
              <a:rPr lang="en-ID" sz="1350" dirty="0" err="1">
                <a:solidFill>
                  <a:srgbClr val="222222"/>
                </a:solidFill>
                <a:latin typeface="Tahoma" panose="020B0604030504040204" pitchFamily="34" charset="0"/>
                <a:ea typeface="Times New Roman" panose="02020603050405020304" pitchFamily="18" charset="0"/>
              </a:rPr>
              <a:t>frakmentasi</a:t>
            </a:r>
            <a:r>
              <a:rPr lang="en-ID" sz="1350" dirty="0">
                <a:solidFill>
                  <a:srgbClr val="222222"/>
                </a:solidFill>
                <a:latin typeface="Tahoma" panose="020B0604030504040204" pitchFamily="34" charset="0"/>
                <a:ea typeface="Times New Roman" panose="02020603050405020304" pitchFamily="18" charset="0"/>
              </a:rPr>
              <a:t> dan </a:t>
            </a:r>
            <a:r>
              <a:rPr lang="en-ID" sz="1350" dirty="0" err="1">
                <a:solidFill>
                  <a:srgbClr val="222222"/>
                </a:solidFill>
                <a:latin typeface="Tahoma" panose="020B0604030504040204" pitchFamily="34" charset="0"/>
                <a:ea typeface="Times New Roman" panose="02020603050405020304" pitchFamily="18" charset="0"/>
              </a:rPr>
              <a:t>sifat</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alamiah</a:t>
            </a:r>
            <a:r>
              <a:rPr lang="en-ID" sz="1350" dirty="0">
                <a:solidFill>
                  <a:srgbClr val="222222"/>
                </a:solidFill>
                <a:latin typeface="Tahoma" panose="020B0604030504040204" pitchFamily="34" charset="0"/>
                <a:ea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rPr>
              <a:t>membingungkan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dari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pengambilan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rPr>
              <a:t> di </a:t>
            </a:r>
            <a:r>
              <a:rPr lang="en-ID" sz="1350" dirty="0" err="1">
                <a:solidFill>
                  <a:srgbClr val="222222"/>
                </a:solidFill>
                <a:latin typeface="Tahoma" panose="020B0604030504040204" pitchFamily="34" charset="0"/>
                <a:ea typeface="Times New Roman" panose="02020603050405020304" pitchFamily="18" charset="0"/>
              </a:rPr>
              <a:t>dalam</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organisasi-organisasi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dari</a:t>
            </a:r>
            <a:r>
              <a:rPr lang="en-ID" sz="1350" dirty="0">
                <a:solidFill>
                  <a:srgbClr val="222222"/>
                </a:solidFill>
                <a:latin typeface="Tahoma" panose="020B0604030504040204" pitchFamily="34" charset="0"/>
                <a:ea typeface="Times New Roman" panose="02020603050405020304" pitchFamily="18" charset="0"/>
              </a:rPr>
              <a:t> pada </a:t>
            </a:r>
            <a:r>
              <a:rPr lang="en-ID" sz="1350" dirty="0" err="1">
                <a:solidFill>
                  <a:srgbClr val="222222"/>
                </a:solidFill>
                <a:latin typeface="Tahoma" panose="020B0604030504040204" pitchFamily="34" charset="0"/>
                <a:ea typeface="Times New Roman" panose="02020603050405020304" pitchFamily="18" charset="0"/>
              </a:rPr>
              <a:t>manipulasi</a:t>
            </a:r>
            <a:r>
              <a:rPr lang="en-ID" sz="1350" dirty="0">
                <a:solidFill>
                  <a:srgbClr val="222222"/>
                </a:solidFill>
                <a:latin typeface="Tahoma" panose="020B0604030504040204" pitchFamily="34" charset="0"/>
                <a:ea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rPr>
              <a:t>disengaja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sebagai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implikasi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dari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pandangan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politik</a:t>
            </a:r>
            <a:r>
              <a:rPr lang="en-ID" sz="1350" dirty="0">
                <a:solidFill>
                  <a:srgbClr val="222222"/>
                </a:solidFill>
                <a:latin typeface="Tahoma" panose="020B0604030504040204" pitchFamily="34" charset="0"/>
                <a:ea typeface="Times New Roman" panose="02020603050405020304" pitchFamily="18" charset="0"/>
              </a:rPr>
              <a:t>.  Di </a:t>
            </a:r>
            <a:r>
              <a:rPr lang="en-ID" sz="1350" dirty="0" err="1">
                <a:solidFill>
                  <a:srgbClr val="222222"/>
                </a:solidFill>
                <a:latin typeface="Tahoma" panose="020B0604030504040204" pitchFamily="34" charset="0"/>
                <a:ea typeface="Times New Roman" panose="02020603050405020304" pitchFamily="18" charset="0"/>
              </a:rPr>
              <a:t>dalam</a:t>
            </a:r>
            <a:r>
              <a:rPr lang="en-ID" sz="1350" dirty="0">
                <a:solidFill>
                  <a:srgbClr val="222222"/>
                </a:solidFill>
                <a:latin typeface="Tahoma" panose="020B0604030504040204" pitchFamily="34" charset="0"/>
                <a:ea typeface="Times New Roman" panose="02020603050405020304" pitchFamily="18" charset="0"/>
              </a:rPr>
              <a:t> model tong </a:t>
            </a:r>
            <a:r>
              <a:rPr lang="en-ID" sz="1350" dirty="0" err="1">
                <a:solidFill>
                  <a:srgbClr val="222222"/>
                </a:solidFill>
                <a:latin typeface="Tahoma" panose="020B0604030504040204" pitchFamily="34" charset="0"/>
                <a:ea typeface="Times New Roman" panose="02020603050405020304" pitchFamily="18" charset="0"/>
              </a:rPr>
              <a:t>sampah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sebuah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pengambilan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adalah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sebuah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luaran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atau</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intepretasi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dari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beberapa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arus</a:t>
            </a:r>
            <a:r>
              <a:rPr lang="en-ID" sz="1350" dirty="0">
                <a:solidFill>
                  <a:srgbClr val="222222"/>
                </a:solidFill>
                <a:latin typeface="Tahoma" panose="020B0604030504040204" pitchFamily="34" charset="0"/>
                <a:ea typeface="Times New Roman" panose="02020603050405020304" pitchFamily="18" charset="0"/>
              </a:rPr>
              <a:t> independent yang relative di </a:t>
            </a:r>
            <a:r>
              <a:rPr lang="en-ID" sz="1350" dirty="0" err="1">
                <a:solidFill>
                  <a:srgbClr val="222222"/>
                </a:solidFill>
                <a:latin typeface="Tahoma" panose="020B0604030504040204" pitchFamily="34" charset="0"/>
                <a:ea typeface="Times New Roman" panose="02020603050405020304" pitchFamily="18" charset="0"/>
              </a:rPr>
              <a:t>dalam</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sebuah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organisasi</a:t>
            </a:r>
            <a:r>
              <a:rPr lang="en-ID" sz="1350" dirty="0">
                <a:solidFill>
                  <a:srgbClr val="222222"/>
                </a:solidFill>
                <a:latin typeface="Tahoma" panose="020B0604030504040204" pitchFamily="34" charset="0"/>
                <a:ea typeface="Times New Roman" panose="02020603050405020304" pitchFamily="18" charset="0"/>
              </a:rPr>
              <a:t>.</a:t>
            </a:r>
          </a:p>
          <a:p>
            <a:endParaRPr lang="en-ID" dirty="0"/>
          </a:p>
        </p:txBody>
      </p:sp>
      <p:sp>
        <p:nvSpPr>
          <p:cNvPr id="4" name="Tampungan Konten 2">
            <a:extLst>
              <a:ext uri="{FF2B5EF4-FFF2-40B4-BE49-F238E27FC236}">
                <a16:creationId xmlns:a16="http://schemas.microsoft.com/office/drawing/2014/main" id="{A7FCC43F-AB54-4C2E-8CB8-05BB3D4E19AE}"/>
              </a:ext>
            </a:extLst>
          </p:cNvPr>
          <p:cNvSpPr txBox="1">
            <a:spLocks/>
          </p:cNvSpPr>
          <p:nvPr/>
        </p:nvSpPr>
        <p:spPr bwMode="auto">
          <a:xfrm>
            <a:off x="450538" y="3717032"/>
            <a:ext cx="8226425" cy="2404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7175" indent="-257175" algn="just">
              <a:lnSpc>
                <a:spcPct val="107000"/>
              </a:lnSpc>
              <a:spcAft>
                <a:spcPts val="600"/>
              </a:spcAft>
              <a:buFont typeface="+mj-lt"/>
              <a:buAutoNum type="arabicPeriod" startAt="7"/>
              <a:tabLst>
                <a:tab pos="342900" algn="l"/>
              </a:tabLst>
            </a:pPr>
            <a:r>
              <a:rPr lang="en-ID" sz="1350" b="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The individual diﬀerences perspective</a:t>
            </a:r>
            <a:r>
              <a:rPr lang="en-ID" sz="1350" b="1" dirty="0">
                <a:latin typeface="Calibri" panose="020F050202020403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Perspektif</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perbedaan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individu</a:t>
            </a:r>
            <a:r>
              <a:rPr lang="en-ID" sz="1350" dirty="0">
                <a:solidFill>
                  <a:srgbClr val="222222"/>
                </a:solidFill>
                <a:latin typeface="Tahoma" panose="020B0604030504040204" pitchFamily="34" charset="0"/>
                <a:ea typeface="Times New Roman" panose="02020603050405020304" pitchFamily="18" charset="0"/>
              </a:rPr>
              <a:t> focus </a:t>
            </a:r>
            <a:r>
              <a:rPr lang="en-ID" sz="1350" dirty="0" err="1">
                <a:solidFill>
                  <a:srgbClr val="222222"/>
                </a:solidFill>
                <a:latin typeface="Tahoma" panose="020B0604030504040204" pitchFamily="34" charset="0"/>
                <a:ea typeface="Times New Roman" panose="02020603050405020304" pitchFamily="18" charset="0"/>
              </a:rPr>
              <a:t>perhatiannya</a:t>
            </a:r>
            <a:r>
              <a:rPr lang="en-ID" sz="1350" dirty="0">
                <a:solidFill>
                  <a:srgbClr val="222222"/>
                </a:solidFill>
                <a:latin typeface="Tahoma" panose="020B0604030504040204" pitchFamily="34" charset="0"/>
                <a:ea typeface="Times New Roman" panose="02020603050405020304" pitchFamily="18" charset="0"/>
              </a:rPr>
              <a:t> pada </a:t>
            </a:r>
            <a:r>
              <a:rPr lang="en-ID" sz="1350" dirty="0" err="1">
                <a:solidFill>
                  <a:srgbClr val="222222"/>
                </a:solidFill>
                <a:latin typeface="Tahoma" panose="020B0604030504040204" pitchFamily="34" charset="0"/>
                <a:ea typeface="Times New Roman" panose="02020603050405020304" pitchFamily="18" charset="0"/>
              </a:rPr>
              <a:t>perilaku</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pemecahan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masalah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manajer</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secara</a:t>
            </a:r>
            <a:r>
              <a:rPr lang="en-ID" sz="1350" dirty="0">
                <a:solidFill>
                  <a:srgbClr val="222222"/>
                </a:solidFill>
                <a:latin typeface="Tahoma" panose="020B0604030504040204" pitchFamily="34" charset="0"/>
                <a:ea typeface="Times New Roman" panose="02020603050405020304" pitchFamily="18" charset="0"/>
              </a:rPr>
              <a:t> individual, </a:t>
            </a:r>
            <a:r>
              <a:rPr lang="en-ID" sz="1350" dirty="0" err="1">
                <a:solidFill>
                  <a:srgbClr val="222222"/>
                </a:solidFill>
                <a:latin typeface="Tahoma" panose="020B0604030504040204" pitchFamily="34" charset="0"/>
                <a:ea typeface="Times New Roman" panose="02020603050405020304" pitchFamily="18" charset="0"/>
              </a:rPr>
              <a:t>dipengaruhi</a:t>
            </a:r>
            <a:r>
              <a:rPr lang="en-ID" sz="1350" dirty="0">
                <a:solidFill>
                  <a:srgbClr val="222222"/>
                </a:solidFill>
                <a:latin typeface="Tahoma" panose="020B0604030504040204" pitchFamily="34" charset="0"/>
                <a:ea typeface="Times New Roman" panose="02020603050405020304" pitchFamily="18" charset="0"/>
              </a:rPr>
              <a:t> oleh </a:t>
            </a:r>
            <a:r>
              <a:rPr lang="en-ID" sz="1350" dirty="0" err="1">
                <a:solidFill>
                  <a:srgbClr val="222222"/>
                </a:solidFill>
                <a:latin typeface="Tahoma" panose="020B0604030504040204" pitchFamily="34" charset="0"/>
                <a:ea typeface="Times New Roman" panose="02020603050405020304" pitchFamily="18" charset="0"/>
              </a:rPr>
              <a:t>gaya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pengambilan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manajer</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latar</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belakang</a:t>
            </a:r>
            <a:r>
              <a:rPr lang="en-ID" sz="1350" dirty="0">
                <a:solidFill>
                  <a:srgbClr val="222222"/>
                </a:solidFill>
                <a:latin typeface="Tahoma" panose="020B0604030504040204" pitchFamily="34" charset="0"/>
                <a:ea typeface="Times New Roman" panose="02020603050405020304" pitchFamily="18" charset="0"/>
              </a:rPr>
              <a:t> dan </a:t>
            </a:r>
            <a:r>
              <a:rPr lang="en-ID" sz="1350" dirty="0" err="1">
                <a:solidFill>
                  <a:srgbClr val="222222"/>
                </a:solidFill>
                <a:latin typeface="Tahoma" panose="020B0604030504040204" pitchFamily="34" charset="0"/>
                <a:ea typeface="Times New Roman" panose="02020603050405020304" pitchFamily="18" charset="0"/>
              </a:rPr>
              <a:t>kepribadiannya</a:t>
            </a:r>
            <a:r>
              <a:rPr lang="en-ID" sz="1350" dirty="0">
                <a:solidFill>
                  <a:srgbClr val="222222"/>
                </a:solidFill>
                <a:latin typeface="Tahoma" panose="020B0604030504040204" pitchFamily="34" charset="0"/>
                <a:ea typeface="Times New Roman" panose="02020603050405020304" pitchFamily="18" charset="0"/>
              </a:rPr>
              <a:t>. </a:t>
            </a:r>
          </a:p>
          <a:p>
            <a:pPr marL="257175" indent="-257175" algn="just">
              <a:lnSpc>
                <a:spcPct val="107000"/>
              </a:lnSpc>
              <a:spcAft>
                <a:spcPts val="600"/>
              </a:spcAft>
              <a:buFont typeface="+mj-lt"/>
              <a:buAutoNum type="arabicPeriod" startAt="8"/>
              <a:tabLst>
                <a:tab pos="342900" algn="l"/>
              </a:tabLst>
            </a:pPr>
            <a:r>
              <a:rPr lang="en-ID" sz="1350" b="1" dirty="0">
                <a:solidFill>
                  <a:srgbClr val="222222"/>
                </a:solidFill>
                <a:latin typeface="Tahoma" panose="020B0604030504040204" pitchFamily="34" charset="0"/>
                <a:ea typeface="Times New Roman" panose="02020603050405020304" pitchFamily="18" charset="0"/>
                <a:cs typeface="Times New Roman" panose="02020603050405020304" pitchFamily="18" charset="0"/>
              </a:rPr>
              <a:t>Naturalistic decision-making</a:t>
            </a:r>
            <a:r>
              <a:rPr lang="en-ID" sz="1350" b="1" dirty="0">
                <a:latin typeface="Calibri" panose="020F0502020204030204" pitchFamily="34" charset="0"/>
                <a:ea typeface="Times New Roman" panose="02020603050405020304" pitchFamily="18" charset="0"/>
                <a:cs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Pembuatan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rPr>
              <a:t> yang natural </a:t>
            </a:r>
            <a:r>
              <a:rPr lang="en-ID" sz="1350" dirty="0" err="1">
                <a:solidFill>
                  <a:srgbClr val="222222"/>
                </a:solidFill>
                <a:latin typeface="Tahoma" panose="020B0604030504040204" pitchFamily="34" charset="0"/>
                <a:ea typeface="Times New Roman" panose="02020603050405020304" pitchFamily="18" charset="0"/>
              </a:rPr>
              <a:t>konsen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dengan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investigasi</a:t>
            </a:r>
            <a:r>
              <a:rPr lang="en-ID" sz="1350" dirty="0">
                <a:solidFill>
                  <a:srgbClr val="222222"/>
                </a:solidFill>
                <a:latin typeface="Tahoma" panose="020B0604030504040204" pitchFamily="34" charset="0"/>
                <a:ea typeface="Times New Roman" panose="02020603050405020304" pitchFamily="18" charset="0"/>
              </a:rPr>
              <a:t> dan </a:t>
            </a:r>
            <a:r>
              <a:rPr lang="en-ID" sz="1350" dirty="0" err="1">
                <a:solidFill>
                  <a:srgbClr val="222222"/>
                </a:solidFill>
                <a:latin typeface="Tahoma" panose="020B0604030504040204" pitchFamily="34" charset="0"/>
                <a:ea typeface="Times New Roman" panose="02020603050405020304" pitchFamily="18" charset="0"/>
              </a:rPr>
              <a:t>pemahaman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pengambilan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rPr>
              <a:t> di </a:t>
            </a:r>
            <a:r>
              <a:rPr lang="en-ID" sz="1350" dirty="0" err="1">
                <a:solidFill>
                  <a:srgbClr val="222222"/>
                </a:solidFill>
                <a:latin typeface="Tahoma" panose="020B0604030504040204" pitchFamily="34" charset="0"/>
                <a:ea typeface="Times New Roman" panose="02020603050405020304" pitchFamily="18" charset="0"/>
              </a:rPr>
              <a:t>dalam</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konteks</a:t>
            </a:r>
            <a:r>
              <a:rPr lang="en-ID" sz="1350" dirty="0">
                <a:solidFill>
                  <a:srgbClr val="222222"/>
                </a:solidFill>
                <a:latin typeface="Tahoma" panose="020B0604030504040204" pitchFamily="34" charset="0"/>
                <a:ea typeface="Times New Roman" panose="02020603050405020304" pitchFamily="18" charset="0"/>
              </a:rPr>
              <a:t> yang natural (</a:t>
            </a:r>
            <a:r>
              <a:rPr lang="en-ID" sz="1350" dirty="0" err="1">
                <a:solidFill>
                  <a:srgbClr val="222222"/>
                </a:solidFill>
                <a:latin typeface="Tahoma" panose="020B0604030504040204" pitchFamily="34" charset="0"/>
                <a:ea typeface="Times New Roman" panose="02020603050405020304" pitchFamily="18" charset="0"/>
              </a:rPr>
              <a:t>alamiah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Fondasi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empiris</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pembuatan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naturalis</a:t>
            </a:r>
            <a:r>
              <a:rPr lang="en-ID" sz="1350" dirty="0">
                <a:solidFill>
                  <a:srgbClr val="222222"/>
                </a:solidFill>
                <a:latin typeface="Tahoma" panose="020B0604030504040204" pitchFamily="34" charset="0"/>
                <a:ea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rPr>
              <a:t>berbeda</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dengan</a:t>
            </a:r>
            <a:r>
              <a:rPr lang="en-ID" sz="1350" dirty="0">
                <a:solidFill>
                  <a:srgbClr val="222222"/>
                </a:solidFill>
                <a:latin typeface="Tahoma" panose="020B0604030504040204" pitchFamily="34" charset="0"/>
                <a:ea typeface="Times New Roman" panose="02020603050405020304" pitchFamily="18" charset="0"/>
              </a:rPr>
              <a:t> model yang lain  </a:t>
            </a:r>
            <a:r>
              <a:rPr lang="en-ID" sz="1350" dirty="0" err="1">
                <a:solidFill>
                  <a:srgbClr val="222222"/>
                </a:solidFill>
                <a:latin typeface="Tahoma" panose="020B0604030504040204" pitchFamily="34" charset="0"/>
                <a:ea typeface="Times New Roman" panose="02020603050405020304" pitchFamily="18" charset="0"/>
              </a:rPr>
              <a:t>seperti</a:t>
            </a:r>
            <a:r>
              <a:rPr lang="en-ID" sz="1350" dirty="0">
                <a:solidFill>
                  <a:srgbClr val="222222"/>
                </a:solidFill>
                <a:latin typeface="Tahoma" panose="020B0604030504040204" pitchFamily="34" charset="0"/>
                <a:ea typeface="Times New Roman" panose="02020603050405020304" pitchFamily="18" charset="0"/>
              </a:rPr>
              <a:t> </a:t>
            </a:r>
            <a:r>
              <a:rPr lang="en-ID" sz="1350" i="1" dirty="0">
                <a:solidFill>
                  <a:srgbClr val="222222"/>
                </a:solidFill>
                <a:latin typeface="Tahoma" panose="020B0604030504040204" pitchFamily="34" charset="0"/>
                <a:ea typeface="Times New Roman" panose="02020603050405020304" pitchFamily="18" charset="0"/>
              </a:rPr>
              <a:t>the organisational procedures, garbage can or political views</a:t>
            </a:r>
            <a:r>
              <a:rPr lang="en-ID" sz="1350" dirty="0">
                <a:solidFill>
                  <a:srgbClr val="222222"/>
                </a:solidFill>
                <a:latin typeface="Tahoma" panose="020B0604030504040204" pitchFamily="34" charset="0"/>
                <a:ea typeface="Times New Roman" panose="02020603050405020304" pitchFamily="18" charset="0"/>
              </a:rPr>
              <a:t>. Model </a:t>
            </a:r>
            <a:r>
              <a:rPr lang="en-ID" sz="1350" dirty="0" err="1">
                <a:solidFill>
                  <a:srgbClr val="222222"/>
                </a:solidFill>
                <a:latin typeface="Tahoma" panose="020B0604030504040204" pitchFamily="34" charset="0"/>
                <a:ea typeface="Times New Roman" panose="02020603050405020304" pitchFamily="18" charset="0"/>
              </a:rPr>
              <a:t>pengambilan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naturalis</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ini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dikenal</a:t>
            </a:r>
            <a:r>
              <a:rPr lang="en-ID" sz="1350" dirty="0">
                <a:solidFill>
                  <a:srgbClr val="222222"/>
                </a:solidFill>
                <a:latin typeface="Tahoma" panose="020B0604030504040204" pitchFamily="34" charset="0"/>
                <a:ea typeface="Times New Roman" panose="02020603050405020304" pitchFamily="18" charset="0"/>
              </a:rPr>
              <a:t> juga </a:t>
            </a:r>
            <a:r>
              <a:rPr lang="en-ID" sz="1350" dirty="0" err="1">
                <a:solidFill>
                  <a:srgbClr val="222222"/>
                </a:solidFill>
                <a:latin typeface="Tahoma" panose="020B0604030504040204" pitchFamily="34" charset="0"/>
                <a:ea typeface="Times New Roman" panose="02020603050405020304" pitchFamily="18" charset="0"/>
              </a:rPr>
              <a:t>dengan</a:t>
            </a:r>
            <a:r>
              <a:rPr lang="en-ID" sz="1350" dirty="0">
                <a:solidFill>
                  <a:srgbClr val="222222"/>
                </a:solidFill>
                <a:latin typeface="Tahoma" panose="020B0604030504040204" pitchFamily="34" charset="0"/>
                <a:ea typeface="Times New Roman" panose="02020603050405020304" pitchFamily="18" charset="0"/>
              </a:rPr>
              <a:t> </a:t>
            </a:r>
            <a:r>
              <a:rPr lang="en-ID" sz="1350" i="1" dirty="0">
                <a:solidFill>
                  <a:srgbClr val="222222"/>
                </a:solidFill>
                <a:latin typeface="Tahoma" panose="020B0604030504040204" pitchFamily="34" charset="0"/>
                <a:ea typeface="Times New Roman" panose="02020603050405020304" pitchFamily="18" charset="0"/>
              </a:rPr>
              <a:t>Recognition-Primed Decision</a:t>
            </a:r>
            <a:r>
              <a:rPr lang="en-ID" sz="1350" dirty="0">
                <a:solidFill>
                  <a:srgbClr val="222222"/>
                </a:solidFill>
                <a:latin typeface="Tahoma" panose="020B0604030504040204" pitchFamily="34" charset="0"/>
                <a:ea typeface="Times New Roman" panose="02020603050405020304" pitchFamily="18" charset="0"/>
              </a:rPr>
              <a:t> (RPD) model </a:t>
            </a:r>
            <a:r>
              <a:rPr lang="en-ID" sz="1350" dirty="0" err="1">
                <a:solidFill>
                  <a:srgbClr val="222222"/>
                </a:solidFill>
                <a:latin typeface="Tahoma" panose="020B0604030504040204" pitchFamily="34" charset="0"/>
                <a:ea typeface="Times New Roman" panose="02020603050405020304" pitchFamily="18" charset="0"/>
              </a:rPr>
              <a:t>menurut</a:t>
            </a:r>
            <a:r>
              <a:rPr lang="en-ID" sz="1350" dirty="0">
                <a:solidFill>
                  <a:srgbClr val="222222"/>
                </a:solidFill>
                <a:latin typeface="Tahoma" panose="020B0604030504040204" pitchFamily="34" charset="0"/>
                <a:ea typeface="Times New Roman" panose="02020603050405020304" pitchFamily="18" charset="0"/>
              </a:rPr>
              <a:t> Klein’s (1998) yang </a:t>
            </a:r>
            <a:r>
              <a:rPr lang="en-ID" sz="1350" dirty="0" err="1">
                <a:solidFill>
                  <a:srgbClr val="222222"/>
                </a:solidFill>
                <a:latin typeface="Tahoma" panose="020B0604030504040204" pitchFamily="34" charset="0"/>
                <a:ea typeface="Times New Roman" panose="02020603050405020304" pitchFamily="18" charset="0"/>
              </a:rPr>
              <a:t>telah</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melakukan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penelitian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terhadap</a:t>
            </a:r>
            <a:r>
              <a:rPr lang="en-ID" sz="1350" dirty="0">
                <a:solidFill>
                  <a:srgbClr val="222222"/>
                </a:solidFill>
                <a:latin typeface="Tahoma" panose="020B0604030504040204" pitchFamily="34" charset="0"/>
                <a:ea typeface="Times New Roman" panose="02020603050405020304" pitchFamily="18" charset="0"/>
              </a:rPr>
              <a:t> 600 </a:t>
            </a:r>
            <a:r>
              <a:rPr lang="en-ID" sz="1350" dirty="0" err="1">
                <a:solidFill>
                  <a:srgbClr val="222222"/>
                </a:solidFill>
                <a:latin typeface="Tahoma" panose="020B0604030504040204" pitchFamily="34" charset="0"/>
                <a:ea typeface="Times New Roman" panose="02020603050405020304" pitchFamily="18" charset="0"/>
              </a:rPr>
              <a:t>keputusan</a:t>
            </a:r>
            <a:r>
              <a:rPr lang="en-ID" sz="1350" dirty="0">
                <a:solidFill>
                  <a:srgbClr val="222222"/>
                </a:solidFill>
                <a:latin typeface="Tahoma" panose="020B0604030504040204" pitchFamily="34" charset="0"/>
                <a:ea typeface="Times New Roman" panose="02020603050405020304" pitchFamily="18" charset="0"/>
              </a:rPr>
              <a:t> yang </a:t>
            </a:r>
            <a:r>
              <a:rPr lang="en-ID" sz="1350" dirty="0" err="1">
                <a:solidFill>
                  <a:srgbClr val="222222"/>
                </a:solidFill>
                <a:latin typeface="Tahoma" panose="020B0604030504040204" pitchFamily="34" charset="0"/>
                <a:ea typeface="Times New Roman" panose="02020603050405020304" pitchFamily="18" charset="0"/>
              </a:rPr>
              <a:t>dibuat</a:t>
            </a:r>
            <a:r>
              <a:rPr lang="en-ID" sz="1350" dirty="0">
                <a:solidFill>
                  <a:srgbClr val="222222"/>
                </a:solidFill>
                <a:latin typeface="Tahoma" panose="020B0604030504040204" pitchFamily="34" charset="0"/>
                <a:ea typeface="Times New Roman" panose="02020603050405020304" pitchFamily="18" charset="0"/>
              </a:rPr>
              <a:t> orang </a:t>
            </a:r>
            <a:r>
              <a:rPr lang="en-ID" sz="1350" dirty="0" err="1">
                <a:solidFill>
                  <a:srgbClr val="222222"/>
                </a:solidFill>
                <a:latin typeface="Tahoma" panose="020B0604030504040204" pitchFamily="34" charset="0"/>
                <a:ea typeface="Times New Roman" panose="02020603050405020304" pitchFamily="18" charset="0"/>
              </a:rPr>
              <a:t>dalam</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berbagai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situasi</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seperti</a:t>
            </a:r>
            <a:r>
              <a:rPr lang="en-ID" sz="1350" dirty="0">
                <a:solidFill>
                  <a:srgbClr val="222222"/>
                </a:solidFill>
                <a:latin typeface="Tahoma" panose="020B0604030504040204" pitchFamily="34" charset="0"/>
                <a:ea typeface="Times New Roman" panose="02020603050405020304" pitchFamily="18" charset="0"/>
              </a:rPr>
              <a:t> pada </a:t>
            </a:r>
            <a:r>
              <a:rPr lang="en-ID" sz="1350" dirty="0" err="1">
                <a:solidFill>
                  <a:srgbClr val="222222"/>
                </a:solidFill>
                <a:latin typeface="Tahoma" panose="020B0604030504040204" pitchFamily="34" charset="0"/>
                <a:ea typeface="Times New Roman" panose="02020603050405020304" pitchFamily="18" charset="0"/>
              </a:rPr>
              <a:t>pemadam</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kebakaran</a:t>
            </a:r>
            <a:r>
              <a:rPr lang="en-ID" sz="1350" dirty="0">
                <a:solidFill>
                  <a:srgbClr val="222222"/>
                </a:solidFill>
                <a:latin typeface="Tahoma" panose="020B0604030504040204" pitchFamily="34" charset="0"/>
                <a:ea typeface="Times New Roman" panose="02020603050405020304" pitchFamily="18" charset="0"/>
              </a:rPr>
              <a:t>, </a:t>
            </a:r>
            <a:r>
              <a:rPr lang="en-ID" sz="1350" dirty="0" err="1">
                <a:solidFill>
                  <a:srgbClr val="222222"/>
                </a:solidFill>
                <a:latin typeface="Tahoma" panose="020B0604030504040204" pitchFamily="34" charset="0"/>
                <a:ea typeface="Times New Roman" panose="02020603050405020304" pitchFamily="18" charset="0"/>
              </a:rPr>
              <a:t>perawat</a:t>
            </a:r>
            <a:r>
              <a:rPr lang="en-ID" sz="1350" dirty="0">
                <a:solidFill>
                  <a:srgbClr val="222222"/>
                </a:solidFill>
                <a:latin typeface="Tahoma" panose="020B0604030504040204" pitchFamily="34" charset="0"/>
                <a:ea typeface="Times New Roman" panose="02020603050405020304" pitchFamily="18" charset="0"/>
              </a:rPr>
              <a:t> dan </a:t>
            </a:r>
            <a:r>
              <a:rPr lang="en-ID" sz="1350" dirty="0" err="1">
                <a:solidFill>
                  <a:srgbClr val="222222"/>
                </a:solidFill>
                <a:latin typeface="Tahoma" panose="020B0604030504040204" pitchFamily="34" charset="0"/>
                <a:ea typeface="Times New Roman" panose="02020603050405020304" pitchFamily="18" charset="0"/>
              </a:rPr>
              <a:t>tentara</a:t>
            </a:r>
            <a:r>
              <a:rPr lang="en-ID" sz="1350" dirty="0">
                <a:solidFill>
                  <a:srgbClr val="222222"/>
                </a:solidFill>
                <a:latin typeface="Tahoma" panose="020B0604030504040204" pitchFamily="34" charset="0"/>
                <a:ea typeface="Times New Roman" panose="02020603050405020304" pitchFamily="18" charset="0"/>
              </a:rPr>
              <a:t>. </a:t>
            </a:r>
            <a:endParaRPr lang="en-ID" dirty="0"/>
          </a:p>
        </p:txBody>
      </p:sp>
    </p:spTree>
    <p:extLst>
      <p:ext uri="{BB962C8B-B14F-4D97-AF65-F5344CB8AC3E}">
        <p14:creationId xmlns:p14="http://schemas.microsoft.com/office/powerpoint/2010/main" val="2184109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4D472280-4522-4733-9162-690BC45DA58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196752"/>
            <a:ext cx="8280920" cy="4752528"/>
          </a:xfrm>
        </p:spPr>
      </p:pic>
    </p:spTree>
    <p:extLst>
      <p:ext uri="{BB962C8B-B14F-4D97-AF65-F5344CB8AC3E}">
        <p14:creationId xmlns:p14="http://schemas.microsoft.com/office/powerpoint/2010/main" val="3396487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A0F25738-1FE2-4952-9C70-49AB948BAE7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196752"/>
            <a:ext cx="8064896" cy="4896544"/>
          </a:xfrm>
        </p:spPr>
      </p:pic>
    </p:spTree>
    <p:extLst>
      <p:ext uri="{BB962C8B-B14F-4D97-AF65-F5344CB8AC3E}">
        <p14:creationId xmlns:p14="http://schemas.microsoft.com/office/powerpoint/2010/main" val="526169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ABE33172-B318-49B3-A0DB-45ECCCD06BF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196752"/>
            <a:ext cx="8064896" cy="4752528"/>
          </a:xfrm>
        </p:spPr>
      </p:pic>
    </p:spTree>
    <p:extLst>
      <p:ext uri="{BB962C8B-B14F-4D97-AF65-F5344CB8AC3E}">
        <p14:creationId xmlns:p14="http://schemas.microsoft.com/office/powerpoint/2010/main" val="205098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736A86DB-D62C-4418-B3A4-5FBC75921B9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124744"/>
            <a:ext cx="8208912" cy="4896544"/>
          </a:xfrm>
        </p:spPr>
      </p:pic>
    </p:spTree>
    <p:extLst>
      <p:ext uri="{BB962C8B-B14F-4D97-AF65-F5344CB8AC3E}">
        <p14:creationId xmlns:p14="http://schemas.microsoft.com/office/powerpoint/2010/main" val="1013094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09D08D80-167E-413E-A4D0-BD76030943A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052736"/>
            <a:ext cx="8064896" cy="4968552"/>
          </a:xfrm>
        </p:spPr>
      </p:pic>
    </p:spTree>
    <p:extLst>
      <p:ext uri="{BB962C8B-B14F-4D97-AF65-F5344CB8AC3E}">
        <p14:creationId xmlns:p14="http://schemas.microsoft.com/office/powerpoint/2010/main" val="3576948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3970" name="Text Box 1"/>
          <p:cNvSpPr txBox="1">
            <a:spLocks noChangeArrowheads="1"/>
          </p:cNvSpPr>
          <p:nvPr/>
        </p:nvSpPr>
        <p:spPr bwMode="auto">
          <a:xfrm>
            <a:off x="571500" y="1285875"/>
            <a:ext cx="7943850" cy="4786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8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rgbClr val="000000"/>
                </a:solidFill>
                <a:latin typeface="Calibri" panose="020F0502020204030204" pitchFamily="34" charset="0"/>
                <a:ea typeface="ＭＳ Ｐゴシック" panose="020B0600070205080204" pitchFamily="34" charset="-128"/>
              </a:defRPr>
            </a:lvl1pPr>
            <a:lvl2pPr>
              <a:spcBef>
                <a:spcPts val="7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rgbClr val="000000"/>
                </a:solidFill>
                <a:latin typeface="Calibri" panose="020F0502020204030204" pitchFamily="34" charset="0"/>
                <a:ea typeface="ＭＳ Ｐゴシック" panose="020B0600070205080204" pitchFamily="34" charset="-128"/>
              </a:defRPr>
            </a:lvl2pPr>
            <a:lvl3pPr>
              <a:spcBef>
                <a:spcPts val="6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Calibri" panose="020F0502020204030204" pitchFamily="34" charset="0"/>
                <a:ea typeface="ＭＳ Ｐゴシック" panose="020B0600070205080204" pitchFamily="34" charset="-128"/>
              </a:defRPr>
            </a:lvl3pPr>
            <a:lvl4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4pPr>
            <a:lvl5pPr>
              <a:spcBef>
                <a:spcPts val="500"/>
              </a:spcBef>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Calibri" panose="020F0502020204030204" pitchFamily="34" charset="0"/>
                <a:ea typeface="ＭＳ Ｐゴシック" panose="020B0600070205080204" pitchFamily="34" charset="-128"/>
              </a:defRPr>
            </a:lvl9pPr>
          </a:lstStyle>
          <a:p>
            <a:pPr algn="ctr" eaLnBrk="1" hangingPunct="1">
              <a:buClrTx/>
              <a:buFontTx/>
              <a:buNone/>
            </a:pPr>
            <a:endParaRPr lang="en-US" dirty="0">
              <a:cs typeface="Arial Unicode MS" panose="020B0604020202020204" pitchFamily="34" charset="-128"/>
            </a:endParaRPr>
          </a:p>
          <a:p>
            <a:pPr algn="ctr" eaLnBrk="1" hangingPunct="1">
              <a:buClrTx/>
              <a:buFontTx/>
              <a:buNone/>
            </a:pPr>
            <a:r>
              <a:rPr lang="en-ID" sz="3600" b="1" u="sng" dirty="0">
                <a:solidFill>
                  <a:schemeClr val="tx1"/>
                </a:solidFill>
                <a:latin typeface="Britannic Bold" panose="020B0903060703020204" pitchFamily="34" charset="0"/>
                <a:cs typeface="Adobe Hebrew" panose="02040503050201020203" pitchFamily="18" charset="-79"/>
              </a:rPr>
              <a:t>PERTEMUAN 2 </a:t>
            </a:r>
            <a:endParaRPr lang="en-US" sz="3600" b="1" u="sng" dirty="0">
              <a:solidFill>
                <a:schemeClr val="tx1"/>
              </a:solidFill>
              <a:latin typeface="Britannic Bold" panose="020B0903060703020204" pitchFamily="34" charset="0"/>
              <a:cs typeface="Adobe Hebrew" panose="02040503050201020203" pitchFamily="18" charset="-79"/>
            </a:endParaRPr>
          </a:p>
          <a:p>
            <a:pPr algn="ctr" eaLnBrk="1" hangingPunct="1">
              <a:buClrTx/>
              <a:buFontTx/>
              <a:buNone/>
            </a:pPr>
            <a:endParaRPr lang="en-US" b="1" dirty="0">
              <a:cs typeface="Arial Unicode MS" panose="020B0604020202020204" pitchFamily="34" charset="-128"/>
            </a:endParaRPr>
          </a:p>
          <a:p>
            <a:pPr algn="ctr" eaLnBrk="1" hangingPunct="1">
              <a:buClrTx/>
              <a:buFontTx/>
              <a:buNone/>
            </a:pPr>
            <a:r>
              <a:rPr lang="en-ID" b="1" dirty="0" err="1">
                <a:cs typeface="Arial Unicode MS" panose="020B0604020202020204" pitchFamily="34" charset="-128"/>
              </a:rPr>
              <a:t>Metode</a:t>
            </a:r>
            <a:r>
              <a:rPr lang="en-ID" b="1" dirty="0">
                <a:cs typeface="Arial Unicode MS" panose="020B0604020202020204" pitchFamily="34" charset="-128"/>
              </a:rPr>
              <a:t> </a:t>
            </a:r>
            <a:r>
              <a:rPr lang="en-ID" b="1" dirty="0" err="1">
                <a:cs typeface="Arial Unicode MS" panose="020B0604020202020204" pitchFamily="34" charset="-128"/>
              </a:rPr>
              <a:t>Kuantitatif</a:t>
            </a:r>
            <a:r>
              <a:rPr lang="en-ID" b="1" dirty="0">
                <a:cs typeface="Arial Unicode MS" panose="020B0604020202020204" pitchFamily="34" charset="-128"/>
              </a:rPr>
              <a:t> </a:t>
            </a:r>
          </a:p>
          <a:p>
            <a:pPr algn="ctr" eaLnBrk="1" hangingPunct="1">
              <a:buClrTx/>
              <a:buFontTx/>
              <a:buNone/>
            </a:pPr>
            <a:r>
              <a:rPr lang="en-ID" b="1" dirty="0" err="1">
                <a:cs typeface="Arial Unicode MS" panose="020B0604020202020204" pitchFamily="34" charset="-128"/>
              </a:rPr>
              <a:t>untuk</a:t>
            </a:r>
            <a:r>
              <a:rPr lang="en-ID" b="1" dirty="0">
                <a:cs typeface="Arial Unicode MS" panose="020B0604020202020204" pitchFamily="34" charset="-128"/>
              </a:rPr>
              <a:t> </a:t>
            </a:r>
            <a:r>
              <a:rPr lang="en-ID" b="1" dirty="0" err="1">
                <a:cs typeface="Arial Unicode MS" panose="020B0604020202020204" pitchFamily="34" charset="-128"/>
              </a:rPr>
              <a:t>Pengambilan</a:t>
            </a:r>
            <a:r>
              <a:rPr lang="en-ID" b="1" dirty="0">
                <a:cs typeface="Arial Unicode MS" panose="020B0604020202020204" pitchFamily="34" charset="-128"/>
              </a:rPr>
              <a:t> </a:t>
            </a:r>
            <a:r>
              <a:rPr lang="en-ID" b="1" dirty="0" err="1">
                <a:cs typeface="Arial Unicode MS" panose="020B0604020202020204" pitchFamily="34" charset="-128"/>
              </a:rPr>
              <a:t>Keputusan</a:t>
            </a:r>
            <a:endParaRPr lang="en-US" b="1" dirty="0">
              <a:cs typeface="Arial Unicode MS" panose="020B0604020202020204" pitchFamily="34" charset="-128"/>
            </a:endParaRPr>
          </a:p>
          <a:p>
            <a:pPr algn="ctr" eaLnBrk="1" hangingPunct="1">
              <a:buClrTx/>
              <a:buFontTx/>
              <a:buNone/>
            </a:pPr>
            <a:r>
              <a:rPr lang="en-ID" b="1" dirty="0">
                <a:cs typeface="Arial Unicode MS" panose="020B0604020202020204" pitchFamily="34" charset="-128"/>
              </a:rPr>
              <a:t>2022</a:t>
            </a:r>
            <a:endParaRPr lang="en-US" b="1" dirty="0">
              <a:cs typeface="Arial Unicode MS" panose="020B0604020202020204" pitchFamily="34" charset="-128"/>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743F82DD-8F95-4F73-B5D6-3A59A18109A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268760"/>
            <a:ext cx="8280920" cy="4824536"/>
          </a:xfrm>
        </p:spPr>
      </p:pic>
    </p:spTree>
    <p:extLst>
      <p:ext uri="{BB962C8B-B14F-4D97-AF65-F5344CB8AC3E}">
        <p14:creationId xmlns:p14="http://schemas.microsoft.com/office/powerpoint/2010/main" val="2992017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78B89E41-B4EB-4DBB-8F11-760F1B0C17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15" y="858211"/>
            <a:ext cx="9143985" cy="5142539"/>
          </a:xfrm>
          <a:prstGeom prst="rect">
            <a:avLst/>
          </a:prstGeom>
        </p:spPr>
      </p:pic>
    </p:spTree>
    <p:extLst>
      <p:ext uri="{BB962C8B-B14F-4D97-AF65-F5344CB8AC3E}">
        <p14:creationId xmlns:p14="http://schemas.microsoft.com/office/powerpoint/2010/main" val="2835977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634445CD-1695-4002-952F-4A2ECEBC7A6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052736"/>
            <a:ext cx="8352928" cy="5040560"/>
          </a:xfrm>
        </p:spPr>
      </p:pic>
    </p:spTree>
    <p:extLst>
      <p:ext uri="{BB962C8B-B14F-4D97-AF65-F5344CB8AC3E}">
        <p14:creationId xmlns:p14="http://schemas.microsoft.com/office/powerpoint/2010/main" val="28005690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1A393AEA-397B-4913-B5E1-5C6A8C2023E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052736"/>
            <a:ext cx="8496944" cy="5040560"/>
          </a:xfrm>
        </p:spPr>
      </p:pic>
    </p:spTree>
    <p:extLst>
      <p:ext uri="{BB962C8B-B14F-4D97-AF65-F5344CB8AC3E}">
        <p14:creationId xmlns:p14="http://schemas.microsoft.com/office/powerpoint/2010/main" val="888864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6D7695EE-93E0-487F-A0D7-CA89CA60510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980728"/>
            <a:ext cx="8280920" cy="4509245"/>
          </a:xfrm>
        </p:spPr>
      </p:pic>
    </p:spTree>
    <p:extLst>
      <p:ext uri="{BB962C8B-B14F-4D97-AF65-F5344CB8AC3E}">
        <p14:creationId xmlns:p14="http://schemas.microsoft.com/office/powerpoint/2010/main" val="690862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CF60350B-8907-48E2-B991-30C8FA09F346}"/>
              </a:ext>
            </a:extLst>
          </p:cNvPr>
          <p:cNvSpPr>
            <a:spLocks noGrp="1"/>
          </p:cNvSpPr>
          <p:nvPr>
            <p:ph type="title"/>
          </p:nvPr>
        </p:nvSpPr>
        <p:spPr>
          <a:xfrm>
            <a:off x="2483768" y="188640"/>
            <a:ext cx="6120680" cy="648072"/>
          </a:xfrm>
          <a:solidFill>
            <a:schemeClr val="accent5"/>
          </a:solidFill>
        </p:spPr>
        <p:txBody>
          <a:bodyPr>
            <a:normAutofit fontScale="90000"/>
          </a:bodyPr>
          <a:lstStyle/>
          <a:p>
            <a:r>
              <a:rPr lang="en-ID" sz="1350" b="1" dirty="0" err="1">
                <a:solidFill>
                  <a:srgbClr val="444444"/>
                </a:solidFill>
                <a:latin typeface="Arial" panose="020B0604020202020204" pitchFamily="34" charset="0"/>
                <a:ea typeface="Times New Roman" panose="02020603050405020304" pitchFamily="18" charset="0"/>
              </a:rPr>
              <a:t>Umumnya</a:t>
            </a:r>
            <a:r>
              <a:rPr lang="en-ID" sz="1350" b="1" dirty="0">
                <a:solidFill>
                  <a:srgbClr val="444444"/>
                </a:solidFill>
                <a:latin typeface="Arial" panose="020B0604020202020204" pitchFamily="34" charset="0"/>
                <a:ea typeface="Times New Roman" panose="02020603050405020304" pitchFamily="18" charset="0"/>
              </a:rPr>
              <a:t> </a:t>
            </a:r>
            <a:r>
              <a:rPr lang="en-ID" sz="1350" b="1" dirty="0" err="1">
                <a:solidFill>
                  <a:srgbClr val="444444"/>
                </a:solidFill>
                <a:latin typeface="Arial" panose="020B0604020202020204" pitchFamily="34" charset="0"/>
                <a:ea typeface="Times New Roman" panose="02020603050405020304" pitchFamily="18" charset="0"/>
              </a:rPr>
              <a:t>pendekatan</a:t>
            </a:r>
            <a:r>
              <a:rPr lang="en-ID" sz="1350" b="1" dirty="0">
                <a:solidFill>
                  <a:srgbClr val="444444"/>
                </a:solidFill>
                <a:latin typeface="Arial" panose="020B0604020202020204" pitchFamily="34" charset="0"/>
                <a:ea typeface="Times New Roman" panose="02020603050405020304" pitchFamily="18" charset="0"/>
              </a:rPr>
              <a:t> </a:t>
            </a:r>
            <a:r>
              <a:rPr lang="en-ID" sz="1350" b="1" dirty="0" err="1">
                <a:solidFill>
                  <a:srgbClr val="444444"/>
                </a:solidFill>
                <a:latin typeface="Arial" panose="020B0604020202020204" pitchFamily="34" charset="0"/>
                <a:ea typeface="Times New Roman" panose="02020603050405020304" pitchFamily="18" charset="0"/>
              </a:rPr>
              <a:t>kuantitatif</a:t>
            </a:r>
            <a:r>
              <a:rPr lang="en-ID" sz="1350" b="1" dirty="0">
                <a:solidFill>
                  <a:srgbClr val="444444"/>
                </a:solidFill>
                <a:latin typeface="Arial" panose="020B0604020202020204" pitchFamily="34" charset="0"/>
                <a:ea typeface="Times New Roman" panose="02020603050405020304" pitchFamily="18" charset="0"/>
              </a:rPr>
              <a:t> </a:t>
            </a:r>
            <a:r>
              <a:rPr lang="en-ID" sz="1350" b="1" dirty="0" err="1">
                <a:solidFill>
                  <a:srgbClr val="444444"/>
                </a:solidFill>
                <a:latin typeface="Arial" panose="020B0604020202020204" pitchFamily="34" charset="0"/>
                <a:ea typeface="Times New Roman" panose="02020603050405020304" pitchFamily="18" charset="0"/>
              </a:rPr>
              <a:t>dalam</a:t>
            </a:r>
            <a:r>
              <a:rPr lang="en-ID" sz="1350" b="1" dirty="0">
                <a:solidFill>
                  <a:srgbClr val="444444"/>
                </a:solidFill>
                <a:latin typeface="Arial" panose="020B0604020202020204" pitchFamily="34" charset="0"/>
                <a:ea typeface="Times New Roman" panose="02020603050405020304" pitchFamily="18" charset="0"/>
              </a:rPr>
              <a:t> </a:t>
            </a:r>
            <a:r>
              <a:rPr lang="en-ID" sz="1350" b="1" dirty="0" err="1">
                <a:solidFill>
                  <a:srgbClr val="444444"/>
                </a:solidFill>
                <a:latin typeface="Arial" panose="020B0604020202020204" pitchFamily="34" charset="0"/>
                <a:ea typeface="Times New Roman" panose="02020603050405020304" pitchFamily="18" charset="0"/>
              </a:rPr>
              <a:t>pengambilan</a:t>
            </a:r>
            <a:r>
              <a:rPr lang="en-ID" sz="1350" b="1" dirty="0">
                <a:solidFill>
                  <a:srgbClr val="444444"/>
                </a:solidFill>
                <a:latin typeface="Arial" panose="020B0604020202020204" pitchFamily="34" charset="0"/>
                <a:ea typeface="Times New Roman" panose="02020603050405020304" pitchFamily="18" charset="0"/>
              </a:rPr>
              <a:t> </a:t>
            </a:r>
            <a:r>
              <a:rPr lang="en-ID" sz="1350" b="1" dirty="0" err="1">
                <a:solidFill>
                  <a:srgbClr val="444444"/>
                </a:solidFill>
                <a:latin typeface="Arial" panose="020B0604020202020204" pitchFamily="34" charset="0"/>
                <a:ea typeface="Times New Roman" panose="02020603050405020304" pitchFamily="18" charset="0"/>
              </a:rPr>
              <a:t>keputusan</a:t>
            </a:r>
            <a:r>
              <a:rPr lang="en-ID" sz="1350" b="1" dirty="0">
                <a:solidFill>
                  <a:srgbClr val="444444"/>
                </a:solidFill>
                <a:latin typeface="Arial" panose="020B0604020202020204" pitchFamily="34" charset="0"/>
                <a:ea typeface="Times New Roman" panose="02020603050405020304" pitchFamily="18" charset="0"/>
              </a:rPr>
              <a:t> yang </a:t>
            </a:r>
            <a:r>
              <a:rPr lang="en-ID" sz="1350" b="1" dirty="0" err="1">
                <a:solidFill>
                  <a:srgbClr val="444444"/>
                </a:solidFill>
                <a:latin typeface="Arial" panose="020B0604020202020204" pitchFamily="34" charset="0"/>
                <a:ea typeface="Times New Roman" panose="02020603050405020304" pitchFamily="18" charset="0"/>
              </a:rPr>
              <a:t>menggunakan</a:t>
            </a:r>
            <a:r>
              <a:rPr lang="en-ID" sz="1350" b="1" dirty="0">
                <a:solidFill>
                  <a:srgbClr val="444444"/>
                </a:solidFill>
                <a:latin typeface="Arial" panose="020B0604020202020204" pitchFamily="34" charset="0"/>
                <a:ea typeface="Times New Roman" panose="02020603050405020304" pitchFamily="18" charset="0"/>
              </a:rPr>
              <a:t> model-model </a:t>
            </a:r>
            <a:r>
              <a:rPr lang="en-ID" sz="1350" b="1" dirty="0" err="1">
                <a:solidFill>
                  <a:srgbClr val="444444"/>
                </a:solidFill>
                <a:latin typeface="Arial" panose="020B0604020202020204" pitchFamily="34" charset="0"/>
                <a:ea typeface="Times New Roman" panose="02020603050405020304" pitchFamily="18" charset="0"/>
              </a:rPr>
              <a:t>matematika</a:t>
            </a:r>
            <a:r>
              <a:rPr lang="en-ID" sz="1350" b="1" dirty="0">
                <a:solidFill>
                  <a:srgbClr val="444444"/>
                </a:solidFill>
                <a:latin typeface="Arial" panose="020B0604020202020204" pitchFamily="34" charset="0"/>
                <a:ea typeface="Times New Roman" panose="02020603050405020304" pitchFamily="18" charset="0"/>
              </a:rPr>
              <a:t>. Langkah-</a:t>
            </a:r>
            <a:r>
              <a:rPr lang="en-ID" sz="1350" b="1" dirty="0" err="1">
                <a:solidFill>
                  <a:srgbClr val="444444"/>
                </a:solidFill>
                <a:latin typeface="Arial" panose="020B0604020202020204" pitchFamily="34" charset="0"/>
                <a:ea typeface="Times New Roman" panose="02020603050405020304" pitchFamily="18" charset="0"/>
              </a:rPr>
              <a:t>langkah</a:t>
            </a:r>
            <a:r>
              <a:rPr lang="en-ID" sz="1350" b="1" dirty="0">
                <a:solidFill>
                  <a:srgbClr val="444444"/>
                </a:solidFill>
                <a:latin typeface="Arial" panose="020B0604020202020204" pitchFamily="34" charset="0"/>
                <a:ea typeface="Times New Roman" panose="02020603050405020304" pitchFamily="18" charset="0"/>
              </a:rPr>
              <a:t> </a:t>
            </a:r>
            <a:r>
              <a:rPr lang="en-ID" sz="1350" b="1" dirty="0" err="1">
                <a:solidFill>
                  <a:srgbClr val="444444"/>
                </a:solidFill>
                <a:latin typeface="Arial" panose="020B0604020202020204" pitchFamily="34" charset="0"/>
                <a:ea typeface="Times New Roman" panose="02020603050405020304" pitchFamily="18" charset="0"/>
              </a:rPr>
              <a:t>dalam</a:t>
            </a:r>
            <a:r>
              <a:rPr lang="en-ID" sz="1350" b="1" dirty="0">
                <a:solidFill>
                  <a:srgbClr val="444444"/>
                </a:solidFill>
                <a:latin typeface="Arial" panose="020B0604020202020204" pitchFamily="34" charset="0"/>
                <a:ea typeface="Times New Roman" panose="02020603050405020304" pitchFamily="18" charset="0"/>
              </a:rPr>
              <a:t> </a:t>
            </a:r>
            <a:r>
              <a:rPr lang="en-ID" sz="1350" b="1" dirty="0" err="1">
                <a:solidFill>
                  <a:srgbClr val="444444"/>
                </a:solidFill>
                <a:latin typeface="Arial" panose="020B0604020202020204" pitchFamily="34" charset="0"/>
                <a:ea typeface="Times New Roman" panose="02020603050405020304" pitchFamily="18" charset="0"/>
              </a:rPr>
              <a:t>pengambilan</a:t>
            </a:r>
            <a:r>
              <a:rPr lang="en-ID" sz="1350" b="1" dirty="0">
                <a:solidFill>
                  <a:srgbClr val="444444"/>
                </a:solidFill>
                <a:latin typeface="Arial" panose="020B0604020202020204" pitchFamily="34" charset="0"/>
                <a:ea typeface="Times New Roman" panose="02020603050405020304" pitchFamily="18" charset="0"/>
              </a:rPr>
              <a:t> </a:t>
            </a:r>
            <a:r>
              <a:rPr lang="en-ID" sz="1350" b="1" dirty="0" err="1">
                <a:solidFill>
                  <a:srgbClr val="444444"/>
                </a:solidFill>
                <a:latin typeface="Arial" panose="020B0604020202020204" pitchFamily="34" charset="0"/>
                <a:ea typeface="Times New Roman" panose="02020603050405020304" pitchFamily="18" charset="0"/>
              </a:rPr>
              <a:t>keputusan</a:t>
            </a:r>
            <a:endParaRPr lang="en-ID" b="1" dirty="0"/>
          </a:p>
        </p:txBody>
      </p:sp>
      <p:sp>
        <p:nvSpPr>
          <p:cNvPr id="3" name="Tampungan Konten 2">
            <a:extLst>
              <a:ext uri="{FF2B5EF4-FFF2-40B4-BE49-F238E27FC236}">
                <a16:creationId xmlns:a16="http://schemas.microsoft.com/office/drawing/2014/main" id="{93740E41-F6A5-4632-A428-A7169417E3D4}"/>
              </a:ext>
            </a:extLst>
          </p:cNvPr>
          <p:cNvSpPr>
            <a:spLocks noGrp="1"/>
          </p:cNvSpPr>
          <p:nvPr>
            <p:ph idx="1"/>
          </p:nvPr>
        </p:nvSpPr>
        <p:spPr>
          <a:xfrm>
            <a:off x="628650" y="1124744"/>
            <a:ext cx="7886700" cy="5112568"/>
          </a:xfrm>
        </p:spPr>
        <p:txBody>
          <a:bodyPr>
            <a:normAutofit fontScale="92500" lnSpcReduction="10000"/>
          </a:bodyPr>
          <a:lstStyle/>
          <a:p>
            <a:r>
              <a:rPr lang="en-ID" sz="1350" dirty="0" err="1">
                <a:solidFill>
                  <a:srgbClr val="444444"/>
                </a:solidFill>
                <a:latin typeface="Arial" panose="020B0604020202020204" pitchFamily="34" charset="0"/>
                <a:ea typeface="Times New Roman" panose="02020603050405020304" pitchFamily="18" charset="0"/>
              </a:rPr>
              <a:t>Mendefinisikan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masalah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Secara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sederhana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masalah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merupakan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perbedaan</a:t>
            </a:r>
            <a:r>
              <a:rPr lang="en-ID" sz="1350" dirty="0">
                <a:solidFill>
                  <a:srgbClr val="444444"/>
                </a:solidFill>
                <a:latin typeface="Arial" panose="020B0604020202020204" pitchFamily="34" charset="0"/>
                <a:ea typeface="Times New Roman" panose="02020603050405020304" pitchFamily="18" charset="0"/>
              </a:rPr>
              <a:t> (gap) </a:t>
            </a:r>
            <a:r>
              <a:rPr lang="en-ID" sz="1350" dirty="0" err="1">
                <a:solidFill>
                  <a:srgbClr val="444444"/>
                </a:solidFill>
                <a:latin typeface="Arial" panose="020B0604020202020204" pitchFamily="34" charset="0"/>
                <a:ea typeface="Times New Roman" panose="02020603050405020304" pitchFamily="18" charset="0"/>
              </a:rPr>
              <a:t>antara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situasi</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diinginkan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dengan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kenyataan</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ada</a:t>
            </a:r>
            <a:r>
              <a:rPr lang="en-ID" sz="1350" dirty="0">
                <a:solidFill>
                  <a:srgbClr val="444444"/>
                </a:solidFill>
                <a:latin typeface="Arial" panose="020B0604020202020204" pitchFamily="34" charset="0"/>
                <a:ea typeface="Times New Roman" panose="02020603050405020304" pitchFamily="18" charset="0"/>
              </a:rPr>
              <a:t>. </a:t>
            </a:r>
          </a:p>
          <a:p>
            <a:r>
              <a:rPr lang="en-ID" sz="1350" dirty="0" err="1">
                <a:solidFill>
                  <a:srgbClr val="444444"/>
                </a:solidFill>
                <a:latin typeface="Arial" panose="020B0604020202020204" pitchFamily="34" charset="0"/>
                <a:ea typeface="Times New Roman" panose="02020603050405020304" pitchFamily="18" charset="0"/>
              </a:rPr>
              <a:t>Mengembangkan</a:t>
            </a:r>
            <a:r>
              <a:rPr lang="en-ID" sz="1350" dirty="0">
                <a:solidFill>
                  <a:srgbClr val="444444"/>
                </a:solidFill>
                <a:latin typeface="Arial" panose="020B0604020202020204" pitchFamily="34" charset="0"/>
                <a:ea typeface="Times New Roman" panose="02020603050405020304" pitchFamily="18" charset="0"/>
              </a:rPr>
              <a:t> model. Model </a:t>
            </a:r>
            <a:r>
              <a:rPr lang="en-ID" sz="1350" dirty="0" err="1">
                <a:solidFill>
                  <a:srgbClr val="444444"/>
                </a:solidFill>
                <a:latin typeface="Arial" panose="020B0604020202020204" pitchFamily="34" charset="0"/>
                <a:ea typeface="Times New Roman" panose="02020603050405020304" pitchFamily="18" charset="0"/>
              </a:rPr>
              <a:t>adalah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representasi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dari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sebuah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situasi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nyata</a:t>
            </a:r>
            <a:r>
              <a:rPr lang="en-ID" sz="1350" dirty="0">
                <a:solidFill>
                  <a:srgbClr val="444444"/>
                </a:solidFill>
                <a:latin typeface="Arial" panose="020B0604020202020204" pitchFamily="34" charset="0"/>
                <a:ea typeface="Times New Roman" panose="02020603050405020304" pitchFamily="18" charset="0"/>
              </a:rPr>
              <a:t>. Model </a:t>
            </a:r>
            <a:r>
              <a:rPr lang="en-ID" sz="1350" dirty="0" err="1">
                <a:solidFill>
                  <a:srgbClr val="444444"/>
                </a:solidFill>
                <a:latin typeface="Arial" panose="020B0604020202020204" pitchFamily="34" charset="0"/>
                <a:ea typeface="Times New Roman" panose="02020603050405020304" pitchFamily="18" charset="0"/>
              </a:rPr>
              <a:t>dapat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dikembangkan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dalam</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berbagai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bentuk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seperti</a:t>
            </a:r>
            <a:r>
              <a:rPr lang="en-ID" sz="1350" dirty="0">
                <a:solidFill>
                  <a:srgbClr val="444444"/>
                </a:solidFill>
                <a:latin typeface="Arial" panose="020B0604020202020204" pitchFamily="34" charset="0"/>
                <a:ea typeface="Times New Roman" panose="02020603050405020304" pitchFamily="18" charset="0"/>
              </a:rPr>
              <a:t> model </a:t>
            </a:r>
            <a:r>
              <a:rPr lang="en-ID" sz="1350" dirty="0" err="1">
                <a:solidFill>
                  <a:srgbClr val="444444"/>
                </a:solidFill>
                <a:latin typeface="Arial" panose="020B0604020202020204" pitchFamily="34" charset="0"/>
                <a:ea typeface="Times New Roman" panose="02020603050405020304" pitchFamily="18" charset="0"/>
              </a:rPr>
              <a:t>fisik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logika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atau</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matematika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Miniatur</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mobil</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atau</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maket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rumah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adalah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contoh</a:t>
            </a:r>
            <a:r>
              <a:rPr lang="en-ID" sz="1350" dirty="0">
                <a:solidFill>
                  <a:srgbClr val="444444"/>
                </a:solidFill>
                <a:latin typeface="Arial" panose="020B0604020202020204" pitchFamily="34" charset="0"/>
                <a:ea typeface="Times New Roman" panose="02020603050405020304" pitchFamily="18" charset="0"/>
              </a:rPr>
              <a:t> model </a:t>
            </a:r>
            <a:r>
              <a:rPr lang="en-ID" sz="1350" dirty="0" err="1">
                <a:solidFill>
                  <a:srgbClr val="444444"/>
                </a:solidFill>
                <a:latin typeface="Arial" panose="020B0604020202020204" pitchFamily="34" charset="0"/>
                <a:ea typeface="Times New Roman" panose="02020603050405020304" pitchFamily="18" charset="0"/>
              </a:rPr>
              <a:t>fisik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sedang</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aliran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listrik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dengan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rangkaian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tertentu</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atau</a:t>
            </a:r>
            <a:r>
              <a:rPr lang="en-ID" sz="1350" dirty="0">
                <a:solidFill>
                  <a:srgbClr val="444444"/>
                </a:solidFill>
                <a:latin typeface="Arial" panose="020B0604020202020204" pitchFamily="34" charset="0"/>
                <a:ea typeface="Times New Roman" panose="02020603050405020304" pitchFamily="18" charset="0"/>
              </a:rPr>
              <a:t> air </a:t>
            </a:r>
            <a:r>
              <a:rPr lang="en-ID" sz="1350" dirty="0" err="1">
                <a:solidFill>
                  <a:srgbClr val="444444"/>
                </a:solidFill>
                <a:latin typeface="Arial" panose="020B0604020202020204" pitchFamily="34" charset="0"/>
                <a:ea typeface="Times New Roman" panose="02020603050405020304" pitchFamily="18" charset="0"/>
              </a:rPr>
              <a:t>mengalir</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dengan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pola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saluran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tertentu</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adalah</a:t>
            </a:r>
            <a:r>
              <a:rPr lang="en-ID" sz="1350" dirty="0">
                <a:solidFill>
                  <a:srgbClr val="444444"/>
                </a:solidFill>
                <a:latin typeface="Arial" panose="020B0604020202020204" pitchFamily="34" charset="0"/>
                <a:ea typeface="Times New Roman" panose="02020603050405020304" pitchFamily="18" charset="0"/>
              </a:rPr>
              <a:t> model </a:t>
            </a:r>
            <a:r>
              <a:rPr lang="en-ID" sz="1350" dirty="0" err="1">
                <a:solidFill>
                  <a:srgbClr val="444444"/>
                </a:solidFill>
                <a:latin typeface="Arial" panose="020B0604020202020204" pitchFamily="34" charset="0"/>
                <a:ea typeface="Times New Roman" panose="02020603050405020304" pitchFamily="18" charset="0"/>
              </a:rPr>
              <a:t>logika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untuk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arus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lalu-lintas</a:t>
            </a:r>
            <a:r>
              <a:rPr lang="en-ID" sz="1350" dirty="0">
                <a:solidFill>
                  <a:srgbClr val="444444"/>
                </a:solidFill>
                <a:latin typeface="Arial" panose="020B0604020202020204" pitchFamily="34" charset="0"/>
                <a:ea typeface="Times New Roman" panose="02020603050405020304" pitchFamily="18" charset="0"/>
              </a:rPr>
              <a:t>. Model </a:t>
            </a:r>
            <a:r>
              <a:rPr lang="en-ID" sz="1350" dirty="0" err="1">
                <a:solidFill>
                  <a:srgbClr val="444444"/>
                </a:solidFill>
                <a:latin typeface="Arial" panose="020B0604020202020204" pitchFamily="34" charset="0"/>
                <a:ea typeface="Times New Roman" panose="02020603050405020304" pitchFamily="18" charset="0"/>
              </a:rPr>
              <a:t>ekonomi</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menyatakan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bahwa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pendapatan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merupakan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fungsi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dari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konsumsi</a:t>
            </a:r>
            <a:r>
              <a:rPr lang="en-ID" sz="1350" dirty="0">
                <a:solidFill>
                  <a:srgbClr val="444444"/>
                </a:solidFill>
                <a:latin typeface="Arial" panose="020B0604020202020204" pitchFamily="34" charset="0"/>
                <a:ea typeface="Times New Roman" panose="02020603050405020304" pitchFamily="18" charset="0"/>
              </a:rPr>
              <a:t> dan </a:t>
            </a:r>
            <a:r>
              <a:rPr lang="en-ID" sz="1350" dirty="0" err="1">
                <a:solidFill>
                  <a:srgbClr val="444444"/>
                </a:solidFill>
                <a:latin typeface="Arial" panose="020B0604020202020204" pitchFamily="34" charset="0"/>
                <a:ea typeface="Times New Roman" panose="02020603050405020304" pitchFamily="18" charset="0"/>
              </a:rPr>
              <a:t>tabungan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merupakan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contoh</a:t>
            </a:r>
            <a:r>
              <a:rPr lang="en-ID" sz="1350" dirty="0">
                <a:solidFill>
                  <a:srgbClr val="444444"/>
                </a:solidFill>
                <a:latin typeface="Arial" panose="020B0604020202020204" pitchFamily="34" charset="0"/>
                <a:ea typeface="Times New Roman" panose="02020603050405020304" pitchFamily="18" charset="0"/>
              </a:rPr>
              <a:t> model </a:t>
            </a:r>
            <a:r>
              <a:rPr lang="en-ID" sz="1350" dirty="0" err="1">
                <a:solidFill>
                  <a:srgbClr val="444444"/>
                </a:solidFill>
                <a:latin typeface="Arial" panose="020B0604020202020204" pitchFamily="34" charset="0"/>
                <a:ea typeface="Times New Roman" panose="02020603050405020304" pitchFamily="18" charset="0"/>
              </a:rPr>
              <a:t>matematika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Dalam</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langkah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pengembangan</a:t>
            </a:r>
            <a:r>
              <a:rPr lang="en-ID" sz="1350" dirty="0">
                <a:solidFill>
                  <a:srgbClr val="444444"/>
                </a:solidFill>
                <a:latin typeface="Arial" panose="020B0604020202020204" pitchFamily="34" charset="0"/>
                <a:ea typeface="Times New Roman" panose="02020603050405020304" pitchFamily="18" charset="0"/>
              </a:rPr>
              <a:t> model </a:t>
            </a:r>
            <a:r>
              <a:rPr lang="en-ID" sz="1350" dirty="0" err="1">
                <a:solidFill>
                  <a:srgbClr val="444444"/>
                </a:solidFill>
                <a:latin typeface="Arial" panose="020B0604020202020204" pitchFamily="34" charset="0"/>
                <a:ea typeface="Times New Roman" panose="02020603050405020304" pitchFamily="18" charset="0"/>
              </a:rPr>
              <a:t>dikenal</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istilah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variabel</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nilai-nilainya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mempengaruhi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keputusan</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akan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diambil</a:t>
            </a:r>
            <a:r>
              <a:rPr lang="en-ID" sz="1350" dirty="0">
                <a:solidFill>
                  <a:srgbClr val="444444"/>
                </a:solidFill>
                <a:latin typeface="Arial" panose="020B0604020202020204" pitchFamily="34" charset="0"/>
                <a:ea typeface="Times New Roman" panose="02020603050405020304" pitchFamily="18" charset="0"/>
              </a:rPr>
              <a:t>. </a:t>
            </a:r>
          </a:p>
          <a:p>
            <a:r>
              <a:rPr lang="en-ID" sz="1350" dirty="0" err="1">
                <a:solidFill>
                  <a:srgbClr val="444444"/>
                </a:solidFill>
                <a:latin typeface="Arial" panose="020B0604020202020204" pitchFamily="34" charset="0"/>
                <a:ea typeface="Times New Roman" panose="02020603050405020304" pitchFamily="18" charset="0"/>
              </a:rPr>
              <a:t>Mengumpulkan</a:t>
            </a:r>
            <a:r>
              <a:rPr lang="en-ID" sz="1350" dirty="0">
                <a:solidFill>
                  <a:srgbClr val="444444"/>
                </a:solidFill>
                <a:latin typeface="Arial" panose="020B0604020202020204" pitchFamily="34" charset="0"/>
                <a:ea typeface="Times New Roman" panose="02020603050405020304" pitchFamily="18" charset="0"/>
              </a:rPr>
              <a:t> data. Data yang </a:t>
            </a:r>
            <a:r>
              <a:rPr lang="en-ID" sz="1350" dirty="0" err="1">
                <a:solidFill>
                  <a:srgbClr val="444444"/>
                </a:solidFill>
                <a:latin typeface="Arial" panose="020B0604020202020204" pitchFamily="34" charset="0"/>
                <a:ea typeface="Times New Roman" panose="02020603050405020304" pitchFamily="18" charset="0"/>
              </a:rPr>
              <a:t>akurat</a:t>
            </a:r>
            <a:r>
              <a:rPr lang="en-ID" sz="1350" dirty="0">
                <a:solidFill>
                  <a:srgbClr val="444444"/>
                </a:solidFill>
                <a:latin typeface="Arial" panose="020B0604020202020204" pitchFamily="34" charset="0"/>
                <a:ea typeface="Times New Roman" panose="02020603050405020304" pitchFamily="18" charset="0"/>
              </a:rPr>
              <a:t> sangat </a:t>
            </a:r>
            <a:r>
              <a:rPr lang="en-ID" sz="1350" dirty="0" err="1">
                <a:solidFill>
                  <a:srgbClr val="444444"/>
                </a:solidFill>
                <a:latin typeface="Arial" panose="020B0604020202020204" pitchFamily="34" charset="0"/>
                <a:ea typeface="Times New Roman" panose="02020603050405020304" pitchFamily="18" charset="0"/>
              </a:rPr>
              <a:t>penting</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untuk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menjamin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analisis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kuantitatif</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dilakukan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menghasilkan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keluaran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seperti</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diinginkan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Sumber</a:t>
            </a:r>
            <a:r>
              <a:rPr lang="en-ID" sz="1350" dirty="0">
                <a:solidFill>
                  <a:srgbClr val="444444"/>
                </a:solidFill>
                <a:latin typeface="Arial" panose="020B0604020202020204" pitchFamily="34" charset="0"/>
                <a:ea typeface="Times New Roman" panose="02020603050405020304" pitchFamily="18" charset="0"/>
              </a:rPr>
              <a:t> data </a:t>
            </a:r>
            <a:r>
              <a:rPr lang="en-ID" sz="1350" dirty="0" err="1">
                <a:solidFill>
                  <a:srgbClr val="444444"/>
                </a:solidFill>
                <a:latin typeface="Arial" panose="020B0604020202020204" pitchFamily="34" charset="0"/>
                <a:ea typeface="Times New Roman" panose="02020603050405020304" pitchFamily="18" charset="0"/>
              </a:rPr>
              <a:t>untuk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pengujian</a:t>
            </a:r>
            <a:r>
              <a:rPr lang="en-ID" sz="1350" dirty="0">
                <a:solidFill>
                  <a:srgbClr val="444444"/>
                </a:solidFill>
                <a:latin typeface="Arial" panose="020B0604020202020204" pitchFamily="34" charset="0"/>
                <a:ea typeface="Times New Roman" panose="02020603050405020304" pitchFamily="18" charset="0"/>
              </a:rPr>
              <a:t> model </a:t>
            </a:r>
            <a:r>
              <a:rPr lang="en-ID" sz="1350" dirty="0" err="1">
                <a:solidFill>
                  <a:srgbClr val="444444"/>
                </a:solidFill>
                <a:latin typeface="Arial" panose="020B0604020202020204" pitchFamily="34" charset="0"/>
                <a:ea typeface="Times New Roman" panose="02020603050405020304" pitchFamily="18" charset="0"/>
              </a:rPr>
              <a:t>dapat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berupa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laporan-laporan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perusahaan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seperti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laporan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keuangan</a:t>
            </a:r>
            <a:r>
              <a:rPr lang="en-ID" sz="1350" dirty="0">
                <a:solidFill>
                  <a:srgbClr val="444444"/>
                </a:solidFill>
                <a:latin typeface="Arial" panose="020B0604020202020204" pitchFamily="34" charset="0"/>
                <a:ea typeface="Times New Roman" panose="02020603050405020304" pitchFamily="18" charset="0"/>
              </a:rPr>
              <a:t> dan </a:t>
            </a:r>
            <a:r>
              <a:rPr lang="en-ID" sz="1350" dirty="0" err="1">
                <a:solidFill>
                  <a:srgbClr val="444444"/>
                </a:solidFill>
                <a:latin typeface="Arial" panose="020B0604020202020204" pitchFamily="34" charset="0"/>
                <a:ea typeface="Times New Roman" panose="02020603050405020304" pitchFamily="18" charset="0"/>
              </a:rPr>
              <a:t>dokumen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perusahaan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lainnya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hasil</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wawancara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pengukuran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langsung</a:t>
            </a:r>
            <a:r>
              <a:rPr lang="en-ID" sz="1350" dirty="0">
                <a:solidFill>
                  <a:srgbClr val="444444"/>
                </a:solidFill>
                <a:latin typeface="Arial" panose="020B0604020202020204" pitchFamily="34" charset="0"/>
                <a:ea typeface="Times New Roman" panose="02020603050405020304" pitchFamily="18" charset="0"/>
              </a:rPr>
              <a:t> di </a:t>
            </a:r>
            <a:r>
              <a:rPr lang="en-ID" sz="1350" dirty="0" err="1">
                <a:solidFill>
                  <a:srgbClr val="444444"/>
                </a:solidFill>
                <a:latin typeface="Arial" panose="020B0604020202020204" pitchFamily="34" charset="0"/>
                <a:ea typeface="Times New Roman" panose="02020603050405020304" pitchFamily="18" charset="0"/>
              </a:rPr>
              <a:t>lapangan</a:t>
            </a:r>
            <a:r>
              <a:rPr lang="en-ID" sz="1350" dirty="0">
                <a:solidFill>
                  <a:srgbClr val="444444"/>
                </a:solidFill>
                <a:latin typeface="Arial" panose="020B0604020202020204" pitchFamily="34" charset="0"/>
                <a:ea typeface="Times New Roman" panose="02020603050405020304" pitchFamily="18" charset="0"/>
              </a:rPr>
              <a:t> dan </a:t>
            </a:r>
            <a:r>
              <a:rPr lang="en-ID" sz="1350" dirty="0" err="1">
                <a:solidFill>
                  <a:srgbClr val="444444"/>
                </a:solidFill>
                <a:latin typeface="Arial" panose="020B0604020202020204" pitchFamily="34" charset="0"/>
                <a:ea typeface="Times New Roman" panose="02020603050405020304" pitchFamily="18" charset="0"/>
              </a:rPr>
              <a:t>hasil</a:t>
            </a:r>
            <a:r>
              <a:rPr lang="en-ID" sz="1350" dirty="0">
                <a:solidFill>
                  <a:srgbClr val="444444"/>
                </a:solidFill>
                <a:latin typeface="Arial" panose="020B0604020202020204" pitchFamily="34" charset="0"/>
                <a:ea typeface="Times New Roman" panose="02020603050405020304" pitchFamily="18" charset="0"/>
              </a:rPr>
              <a:t> sampling </a:t>
            </a:r>
            <a:r>
              <a:rPr lang="en-ID" sz="1350" dirty="0" err="1">
                <a:solidFill>
                  <a:srgbClr val="444444"/>
                </a:solidFill>
                <a:latin typeface="Arial" panose="020B0604020202020204" pitchFamily="34" charset="0"/>
                <a:ea typeface="Times New Roman" panose="02020603050405020304" pitchFamily="18" charset="0"/>
              </a:rPr>
              <a:t>statistik</a:t>
            </a:r>
            <a:r>
              <a:rPr lang="en-ID" sz="1350" dirty="0">
                <a:solidFill>
                  <a:srgbClr val="444444"/>
                </a:solidFill>
                <a:latin typeface="Arial" panose="020B0604020202020204" pitchFamily="34" charset="0"/>
                <a:ea typeface="Times New Roman" panose="02020603050405020304" pitchFamily="18" charset="0"/>
              </a:rPr>
              <a:t>.</a:t>
            </a:r>
          </a:p>
          <a:p>
            <a:r>
              <a:rPr lang="en-ID" sz="1350" dirty="0" err="1">
                <a:solidFill>
                  <a:srgbClr val="444444"/>
                </a:solidFill>
                <a:latin typeface="Arial" panose="020B0604020202020204" pitchFamily="34" charset="0"/>
                <a:ea typeface="Times New Roman" panose="02020603050405020304" pitchFamily="18" charset="0"/>
              </a:rPr>
              <a:t>Mengumpulkan</a:t>
            </a:r>
            <a:r>
              <a:rPr lang="en-ID" sz="1350" dirty="0">
                <a:solidFill>
                  <a:srgbClr val="444444"/>
                </a:solidFill>
                <a:latin typeface="Arial" panose="020B0604020202020204" pitchFamily="34" charset="0"/>
                <a:ea typeface="Times New Roman" panose="02020603050405020304" pitchFamily="18" charset="0"/>
              </a:rPr>
              <a:t> data. Data yang </a:t>
            </a:r>
            <a:r>
              <a:rPr lang="en-ID" sz="1350" dirty="0" err="1">
                <a:solidFill>
                  <a:srgbClr val="444444"/>
                </a:solidFill>
                <a:latin typeface="Arial" panose="020B0604020202020204" pitchFamily="34" charset="0"/>
                <a:ea typeface="Times New Roman" panose="02020603050405020304" pitchFamily="18" charset="0"/>
              </a:rPr>
              <a:t>akurat</a:t>
            </a:r>
            <a:r>
              <a:rPr lang="en-ID" sz="1350" dirty="0">
                <a:solidFill>
                  <a:srgbClr val="444444"/>
                </a:solidFill>
                <a:latin typeface="Arial" panose="020B0604020202020204" pitchFamily="34" charset="0"/>
                <a:ea typeface="Times New Roman" panose="02020603050405020304" pitchFamily="18" charset="0"/>
              </a:rPr>
              <a:t> sangat </a:t>
            </a:r>
            <a:r>
              <a:rPr lang="en-ID" sz="1350" dirty="0" err="1">
                <a:solidFill>
                  <a:srgbClr val="444444"/>
                </a:solidFill>
                <a:latin typeface="Arial" panose="020B0604020202020204" pitchFamily="34" charset="0"/>
                <a:ea typeface="Times New Roman" panose="02020603050405020304" pitchFamily="18" charset="0"/>
              </a:rPr>
              <a:t>penting</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untuk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menjamin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analisis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kuantitatif</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dilakukan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menghasilkan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keluaran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seperti</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diinginkan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Sumber</a:t>
            </a:r>
            <a:r>
              <a:rPr lang="en-ID" sz="1350" dirty="0">
                <a:solidFill>
                  <a:srgbClr val="444444"/>
                </a:solidFill>
                <a:latin typeface="Arial" panose="020B0604020202020204" pitchFamily="34" charset="0"/>
                <a:ea typeface="Times New Roman" panose="02020603050405020304" pitchFamily="18" charset="0"/>
              </a:rPr>
              <a:t> data </a:t>
            </a:r>
            <a:r>
              <a:rPr lang="en-ID" sz="1350" dirty="0" err="1">
                <a:solidFill>
                  <a:srgbClr val="444444"/>
                </a:solidFill>
                <a:latin typeface="Arial" panose="020B0604020202020204" pitchFamily="34" charset="0"/>
                <a:ea typeface="Times New Roman" panose="02020603050405020304" pitchFamily="18" charset="0"/>
              </a:rPr>
              <a:t>untuk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pengujian</a:t>
            </a:r>
            <a:r>
              <a:rPr lang="en-ID" sz="1350" dirty="0">
                <a:solidFill>
                  <a:srgbClr val="444444"/>
                </a:solidFill>
                <a:latin typeface="Arial" panose="020B0604020202020204" pitchFamily="34" charset="0"/>
                <a:ea typeface="Times New Roman" panose="02020603050405020304" pitchFamily="18" charset="0"/>
              </a:rPr>
              <a:t> model </a:t>
            </a:r>
            <a:r>
              <a:rPr lang="en-ID" sz="1350" dirty="0" err="1">
                <a:solidFill>
                  <a:srgbClr val="444444"/>
                </a:solidFill>
                <a:latin typeface="Arial" panose="020B0604020202020204" pitchFamily="34" charset="0"/>
                <a:ea typeface="Times New Roman" panose="02020603050405020304" pitchFamily="18" charset="0"/>
              </a:rPr>
              <a:t>dapat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berupa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laporan-laporan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perusahaan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seperti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laporan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keuangan</a:t>
            </a:r>
            <a:r>
              <a:rPr lang="en-ID" sz="1350" dirty="0">
                <a:solidFill>
                  <a:srgbClr val="444444"/>
                </a:solidFill>
                <a:latin typeface="Arial" panose="020B0604020202020204" pitchFamily="34" charset="0"/>
                <a:ea typeface="Times New Roman" panose="02020603050405020304" pitchFamily="18" charset="0"/>
              </a:rPr>
              <a:t> dan </a:t>
            </a:r>
            <a:r>
              <a:rPr lang="en-ID" sz="1350" dirty="0" err="1">
                <a:solidFill>
                  <a:srgbClr val="444444"/>
                </a:solidFill>
                <a:latin typeface="Arial" panose="020B0604020202020204" pitchFamily="34" charset="0"/>
                <a:ea typeface="Times New Roman" panose="02020603050405020304" pitchFamily="18" charset="0"/>
              </a:rPr>
              <a:t>dokumen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perusahaan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lainnya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hasil</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wawancara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pengukuran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langsung</a:t>
            </a:r>
            <a:r>
              <a:rPr lang="en-ID" sz="1350" dirty="0">
                <a:solidFill>
                  <a:srgbClr val="444444"/>
                </a:solidFill>
                <a:latin typeface="Arial" panose="020B0604020202020204" pitchFamily="34" charset="0"/>
                <a:ea typeface="Times New Roman" panose="02020603050405020304" pitchFamily="18" charset="0"/>
              </a:rPr>
              <a:t> di </a:t>
            </a:r>
            <a:r>
              <a:rPr lang="en-ID" sz="1350" dirty="0" err="1">
                <a:solidFill>
                  <a:srgbClr val="444444"/>
                </a:solidFill>
                <a:latin typeface="Arial" panose="020B0604020202020204" pitchFamily="34" charset="0"/>
                <a:ea typeface="Times New Roman" panose="02020603050405020304" pitchFamily="18" charset="0"/>
              </a:rPr>
              <a:t>lapangan</a:t>
            </a:r>
            <a:r>
              <a:rPr lang="en-ID" sz="1350" dirty="0">
                <a:solidFill>
                  <a:srgbClr val="444444"/>
                </a:solidFill>
                <a:latin typeface="Arial" panose="020B0604020202020204" pitchFamily="34" charset="0"/>
                <a:ea typeface="Times New Roman" panose="02020603050405020304" pitchFamily="18" charset="0"/>
              </a:rPr>
              <a:t> dan </a:t>
            </a:r>
            <a:r>
              <a:rPr lang="en-ID" sz="1350" dirty="0" err="1">
                <a:solidFill>
                  <a:srgbClr val="444444"/>
                </a:solidFill>
                <a:latin typeface="Arial" panose="020B0604020202020204" pitchFamily="34" charset="0"/>
                <a:ea typeface="Times New Roman" panose="02020603050405020304" pitchFamily="18" charset="0"/>
              </a:rPr>
              <a:t>hasil</a:t>
            </a:r>
            <a:r>
              <a:rPr lang="en-ID" sz="1350" dirty="0">
                <a:solidFill>
                  <a:srgbClr val="444444"/>
                </a:solidFill>
                <a:latin typeface="Arial" panose="020B0604020202020204" pitchFamily="34" charset="0"/>
                <a:ea typeface="Times New Roman" panose="02020603050405020304" pitchFamily="18" charset="0"/>
              </a:rPr>
              <a:t> sampling </a:t>
            </a:r>
            <a:r>
              <a:rPr lang="en-ID" sz="1350" dirty="0" err="1">
                <a:solidFill>
                  <a:srgbClr val="444444"/>
                </a:solidFill>
                <a:latin typeface="Arial" panose="020B0604020202020204" pitchFamily="34" charset="0"/>
                <a:ea typeface="Times New Roman" panose="02020603050405020304" pitchFamily="18" charset="0"/>
              </a:rPr>
              <a:t>statistik</a:t>
            </a:r>
            <a:r>
              <a:rPr lang="en-ID" sz="1350" dirty="0">
                <a:solidFill>
                  <a:srgbClr val="444444"/>
                </a:solidFill>
                <a:latin typeface="Arial" panose="020B0604020202020204" pitchFamily="34" charset="0"/>
                <a:ea typeface="Times New Roman" panose="02020603050405020304" pitchFamily="18" charset="0"/>
              </a:rPr>
              <a:t>.</a:t>
            </a:r>
          </a:p>
          <a:p>
            <a:r>
              <a:rPr lang="en-ID" sz="1350" dirty="0" err="1">
                <a:solidFill>
                  <a:srgbClr val="444444"/>
                </a:solidFill>
                <a:latin typeface="Arial" panose="020B0604020202020204" pitchFamily="34" charset="0"/>
                <a:ea typeface="Times New Roman" panose="02020603050405020304" pitchFamily="18" charset="0"/>
              </a:rPr>
              <a:t>Menguji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solusi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Untuk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menjamin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bahwa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solusi</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dihasilkan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merupakan</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terbaik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maka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pengujian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harus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dilakukan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baik</a:t>
            </a:r>
            <a:r>
              <a:rPr lang="en-ID" sz="1350" dirty="0">
                <a:solidFill>
                  <a:srgbClr val="444444"/>
                </a:solidFill>
                <a:latin typeface="Arial" panose="020B0604020202020204" pitchFamily="34" charset="0"/>
                <a:ea typeface="Times New Roman" panose="02020603050405020304" pitchFamily="18" charset="0"/>
              </a:rPr>
              <a:t> pada model </a:t>
            </a:r>
            <a:r>
              <a:rPr lang="en-ID" sz="1350" dirty="0" err="1">
                <a:solidFill>
                  <a:srgbClr val="444444"/>
                </a:solidFill>
                <a:latin typeface="Arial" panose="020B0604020202020204" pitchFamily="34" charset="0"/>
                <a:ea typeface="Times New Roman" panose="02020603050405020304" pitchFamily="18" charset="0"/>
              </a:rPr>
              <a:t>ataupun</a:t>
            </a:r>
            <a:r>
              <a:rPr lang="en-ID" sz="1350" dirty="0">
                <a:solidFill>
                  <a:srgbClr val="444444"/>
                </a:solidFill>
                <a:latin typeface="Arial" panose="020B0604020202020204" pitchFamily="34" charset="0"/>
                <a:ea typeface="Times New Roman" panose="02020603050405020304" pitchFamily="18" charset="0"/>
              </a:rPr>
              <a:t> pada data </a:t>
            </a:r>
            <a:r>
              <a:rPr lang="en-ID" sz="1350" dirty="0" err="1">
                <a:solidFill>
                  <a:srgbClr val="444444"/>
                </a:solidFill>
                <a:latin typeface="Arial" panose="020B0604020202020204" pitchFamily="34" charset="0"/>
                <a:ea typeface="Times New Roman" panose="02020603050405020304" pitchFamily="18" charset="0"/>
              </a:rPr>
              <a:t>masukan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Pengujian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ini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dilakukan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untuk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melihat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akurasi</a:t>
            </a:r>
            <a:r>
              <a:rPr lang="en-ID" sz="1350" dirty="0">
                <a:solidFill>
                  <a:srgbClr val="444444"/>
                </a:solidFill>
                <a:latin typeface="Arial" panose="020B0604020202020204" pitchFamily="34" charset="0"/>
                <a:ea typeface="Times New Roman" panose="02020603050405020304" pitchFamily="18" charset="0"/>
              </a:rPr>
              <a:t> (accuracy) dan </a:t>
            </a:r>
            <a:r>
              <a:rPr lang="en-ID" sz="1350" dirty="0" err="1">
                <a:solidFill>
                  <a:srgbClr val="444444"/>
                </a:solidFill>
                <a:latin typeface="Arial" panose="020B0604020202020204" pitchFamily="34" charset="0"/>
                <a:ea typeface="Times New Roman" panose="02020603050405020304" pitchFamily="18" charset="0"/>
              </a:rPr>
              <a:t>kelengkapan</a:t>
            </a:r>
            <a:r>
              <a:rPr lang="en-ID" sz="1350" dirty="0">
                <a:solidFill>
                  <a:srgbClr val="444444"/>
                </a:solidFill>
                <a:latin typeface="Arial" panose="020B0604020202020204" pitchFamily="34" charset="0"/>
                <a:ea typeface="Times New Roman" panose="02020603050405020304" pitchFamily="18" charset="0"/>
              </a:rPr>
              <a:t> model dan data yang </a:t>
            </a:r>
            <a:r>
              <a:rPr lang="en-ID" sz="1350" dirty="0" err="1">
                <a:solidFill>
                  <a:srgbClr val="444444"/>
                </a:solidFill>
                <a:latin typeface="Arial" panose="020B0604020202020204" pitchFamily="34" charset="0"/>
                <a:ea typeface="Times New Roman" panose="02020603050405020304" pitchFamily="18" charset="0"/>
              </a:rPr>
              <a:t>digunakan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Untuk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melihat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akurasi</a:t>
            </a:r>
            <a:r>
              <a:rPr lang="en-ID" sz="1350" dirty="0">
                <a:solidFill>
                  <a:srgbClr val="444444"/>
                </a:solidFill>
                <a:latin typeface="Arial" panose="020B0604020202020204" pitchFamily="34" charset="0"/>
                <a:ea typeface="Times New Roman" panose="02020603050405020304" pitchFamily="18" charset="0"/>
              </a:rPr>
              <a:t> dan </a:t>
            </a:r>
            <a:r>
              <a:rPr lang="en-ID" sz="1350" dirty="0" err="1">
                <a:solidFill>
                  <a:srgbClr val="444444"/>
                </a:solidFill>
                <a:latin typeface="Arial" panose="020B0604020202020204" pitchFamily="34" charset="0"/>
                <a:ea typeface="Times New Roman" panose="02020603050405020304" pitchFamily="18" charset="0"/>
              </a:rPr>
              <a:t>kelengkapan</a:t>
            </a:r>
            <a:r>
              <a:rPr lang="en-ID" sz="1350" dirty="0">
                <a:solidFill>
                  <a:srgbClr val="444444"/>
                </a:solidFill>
                <a:latin typeface="Arial" panose="020B0604020202020204" pitchFamily="34" charset="0"/>
                <a:ea typeface="Times New Roman" panose="02020603050405020304" pitchFamily="18" charset="0"/>
              </a:rPr>
              <a:t> data, data yang </a:t>
            </a:r>
            <a:r>
              <a:rPr lang="en-ID" sz="1350" dirty="0" err="1">
                <a:solidFill>
                  <a:srgbClr val="444444"/>
                </a:solidFill>
                <a:latin typeface="Arial" panose="020B0604020202020204" pitchFamily="34" charset="0"/>
                <a:ea typeface="Times New Roman" panose="02020603050405020304" pitchFamily="18" charset="0"/>
              </a:rPr>
              <a:t>diperoleh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dari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berbagai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sumber</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dapat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dimasukkan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ke</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dalam</a:t>
            </a:r>
            <a:r>
              <a:rPr lang="en-ID" sz="1350" dirty="0">
                <a:solidFill>
                  <a:srgbClr val="444444"/>
                </a:solidFill>
                <a:latin typeface="Arial" panose="020B0604020202020204" pitchFamily="34" charset="0"/>
                <a:ea typeface="Times New Roman" panose="02020603050405020304" pitchFamily="18" charset="0"/>
              </a:rPr>
              <a:t> model dan </a:t>
            </a:r>
            <a:r>
              <a:rPr lang="en-ID" sz="1350" dirty="0" err="1">
                <a:solidFill>
                  <a:srgbClr val="444444"/>
                </a:solidFill>
                <a:latin typeface="Arial" panose="020B0604020202020204" pitchFamily="34" charset="0"/>
                <a:ea typeface="Times New Roman" panose="02020603050405020304" pitchFamily="18" charset="0"/>
              </a:rPr>
              <a:t>hasilnya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dibandingkan</a:t>
            </a:r>
            <a:endParaRPr lang="en-ID" sz="1350" dirty="0">
              <a:solidFill>
                <a:srgbClr val="444444"/>
              </a:solidFill>
              <a:latin typeface="Arial" panose="020B0604020202020204" pitchFamily="34" charset="0"/>
              <a:ea typeface="Times New Roman" panose="02020603050405020304" pitchFamily="18" charset="0"/>
            </a:endParaRPr>
          </a:p>
          <a:p>
            <a:r>
              <a:rPr lang="en-ID" sz="1350" dirty="0" err="1">
                <a:solidFill>
                  <a:srgbClr val="444444"/>
                </a:solidFill>
                <a:latin typeface="Arial" panose="020B0604020202020204" pitchFamily="34" charset="0"/>
                <a:ea typeface="Times New Roman" panose="02020603050405020304" pitchFamily="18" charset="0"/>
              </a:rPr>
              <a:t>Menganalisis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hasil</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Analisis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hasil</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dilakukan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untuk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memahami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langkah-langkah</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harus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dilakukan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jika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sebuah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keputusan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telah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dipilih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Selanjutnya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implikasi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langkah-langkah</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dilalukan</a:t>
            </a:r>
            <a:r>
              <a:rPr lang="en-ID" sz="1350" dirty="0">
                <a:solidFill>
                  <a:srgbClr val="444444"/>
                </a:solidFill>
                <a:latin typeface="Arial" panose="020B0604020202020204" pitchFamily="34" charset="0"/>
                <a:ea typeface="Times New Roman" panose="02020603050405020304" pitchFamily="18" charset="0"/>
              </a:rPr>
              <a:t> juga </a:t>
            </a:r>
            <a:r>
              <a:rPr lang="en-ID" sz="1350" dirty="0" err="1">
                <a:solidFill>
                  <a:srgbClr val="444444"/>
                </a:solidFill>
                <a:latin typeface="Arial" panose="020B0604020202020204" pitchFamily="34" charset="0"/>
                <a:ea typeface="Times New Roman" panose="02020603050405020304" pitchFamily="18" charset="0"/>
              </a:rPr>
              <a:t>harus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dianalisis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Dalam</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langkah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ini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analisis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sensitivitas</a:t>
            </a:r>
            <a:r>
              <a:rPr lang="en-ID" sz="1350" dirty="0">
                <a:solidFill>
                  <a:srgbClr val="444444"/>
                </a:solidFill>
                <a:latin typeface="Arial" panose="020B0604020202020204" pitchFamily="34" charset="0"/>
                <a:ea typeface="Times New Roman" panose="02020603050405020304" pitchFamily="18" charset="0"/>
              </a:rPr>
              <a:t> (sensitivity analysis) </a:t>
            </a:r>
            <a:r>
              <a:rPr lang="en-ID" sz="1350" dirty="0" err="1">
                <a:solidFill>
                  <a:srgbClr val="444444"/>
                </a:solidFill>
                <a:latin typeface="Arial" panose="020B0604020202020204" pitchFamily="34" charset="0"/>
                <a:ea typeface="Times New Roman" panose="02020603050405020304" pitchFamily="18" charset="0"/>
              </a:rPr>
              <a:t>menjadi</a:t>
            </a:r>
            <a:r>
              <a:rPr lang="en-ID" sz="1350" dirty="0">
                <a:solidFill>
                  <a:srgbClr val="444444"/>
                </a:solidFill>
                <a:latin typeface="Arial" panose="020B0604020202020204" pitchFamily="34" charset="0"/>
                <a:ea typeface="Times New Roman" panose="02020603050405020304" pitchFamily="18" charset="0"/>
              </a:rPr>
              <a:t> sangat </a:t>
            </a:r>
            <a:r>
              <a:rPr lang="en-ID" sz="1350" dirty="0" err="1">
                <a:solidFill>
                  <a:srgbClr val="444444"/>
                </a:solidFill>
                <a:latin typeface="Arial" panose="020B0604020202020204" pitchFamily="34" charset="0"/>
                <a:ea typeface="Times New Roman" panose="02020603050405020304" pitchFamily="18" charset="0"/>
              </a:rPr>
              <a:t>penting</a:t>
            </a:r>
            <a:r>
              <a:rPr lang="en-ID" sz="1350" dirty="0">
                <a:solidFill>
                  <a:srgbClr val="444444"/>
                </a:solidFill>
                <a:latin typeface="Arial" panose="020B0604020202020204" pitchFamily="34" charset="0"/>
                <a:ea typeface="Times New Roman" panose="02020603050405020304" pitchFamily="18" charset="0"/>
              </a:rPr>
              <a:t>. </a:t>
            </a:r>
          </a:p>
          <a:p>
            <a:r>
              <a:rPr lang="en-ID" sz="1350" dirty="0" err="1">
                <a:solidFill>
                  <a:srgbClr val="444444"/>
                </a:solidFill>
                <a:latin typeface="Arial" panose="020B0604020202020204" pitchFamily="34" charset="0"/>
                <a:ea typeface="Times New Roman" panose="02020603050405020304" pitchFamily="18" charset="0"/>
              </a:rPr>
              <a:t>Mengimplementasikan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hasil</a:t>
            </a:r>
            <a:r>
              <a:rPr lang="en-ID" sz="1350" dirty="0">
                <a:solidFill>
                  <a:srgbClr val="444444"/>
                </a:solidFill>
                <a:latin typeface="Arial" panose="020B0604020202020204" pitchFamily="34" charset="0"/>
                <a:ea typeface="Times New Roman" panose="02020603050405020304" pitchFamily="18" charset="0"/>
              </a:rPr>
              <a:t>. Langkah </a:t>
            </a:r>
            <a:r>
              <a:rPr lang="en-ID" sz="1350" dirty="0" err="1">
                <a:solidFill>
                  <a:srgbClr val="444444"/>
                </a:solidFill>
                <a:latin typeface="Arial" panose="020B0604020202020204" pitchFamily="34" charset="0"/>
                <a:ea typeface="Times New Roman" panose="02020603050405020304" pitchFamily="18" charset="0"/>
              </a:rPr>
              <a:t>implementasi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ini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dilakukan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dengan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menerapkan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hasil</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analisis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ke</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dalam</a:t>
            </a:r>
            <a:r>
              <a:rPr lang="en-ID" sz="1350" dirty="0">
                <a:solidFill>
                  <a:srgbClr val="444444"/>
                </a:solidFill>
                <a:latin typeface="Arial" panose="020B0604020202020204" pitchFamily="34" charset="0"/>
                <a:ea typeface="Times New Roman" panose="02020603050405020304" pitchFamily="18" charset="0"/>
              </a:rPr>
              <a:t> proses-proses yang </a:t>
            </a:r>
            <a:r>
              <a:rPr lang="en-ID" sz="1350" dirty="0" err="1">
                <a:solidFill>
                  <a:srgbClr val="444444"/>
                </a:solidFill>
                <a:latin typeface="Arial" panose="020B0604020202020204" pitchFamily="34" charset="0"/>
                <a:ea typeface="Times New Roman" panose="02020603050405020304" pitchFamily="18" charset="0"/>
              </a:rPr>
              <a:t>terdapat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dalam</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perusahaan</a:t>
            </a:r>
            <a:endParaRPr lang="en-ID" sz="1350" dirty="0">
              <a:solidFill>
                <a:srgbClr val="444444"/>
              </a:solidFill>
              <a:latin typeface="Arial" panose="020B0604020202020204" pitchFamily="34" charset="0"/>
              <a:ea typeface="Times New Roman" panose="02020603050405020304" pitchFamily="18" charset="0"/>
            </a:endParaRPr>
          </a:p>
          <a:p>
            <a:endParaRPr lang="en-ID" sz="1350" dirty="0">
              <a:solidFill>
                <a:srgbClr val="444444"/>
              </a:solidFill>
              <a:latin typeface="Arial" panose="020B0604020202020204" pitchFamily="34" charset="0"/>
              <a:ea typeface="Times New Roman" panose="02020603050405020304" pitchFamily="18" charset="0"/>
            </a:endParaRPr>
          </a:p>
          <a:p>
            <a:endParaRPr lang="en-ID" dirty="0"/>
          </a:p>
        </p:txBody>
      </p:sp>
    </p:spTree>
    <p:extLst>
      <p:ext uri="{BB962C8B-B14F-4D97-AF65-F5344CB8AC3E}">
        <p14:creationId xmlns:p14="http://schemas.microsoft.com/office/powerpoint/2010/main" val="11010112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1D65C8D2-6E94-4D40-8479-29B2FE9F0DFA}"/>
              </a:ext>
            </a:extLst>
          </p:cNvPr>
          <p:cNvSpPr>
            <a:spLocks noGrp="1"/>
          </p:cNvSpPr>
          <p:nvPr>
            <p:ph type="title"/>
          </p:nvPr>
        </p:nvSpPr>
        <p:spPr/>
        <p:txBody>
          <a:bodyPr/>
          <a:lstStyle/>
          <a:p>
            <a:r>
              <a:rPr lang="en-ID" sz="3300" dirty="0">
                <a:solidFill>
                  <a:srgbClr val="444444"/>
                </a:solidFill>
                <a:latin typeface="Arial" panose="020B0604020202020204" pitchFamily="34" charset="0"/>
                <a:ea typeface="Times New Roman" panose="02020603050405020304" pitchFamily="18" charset="0"/>
              </a:rPr>
              <a:t>Teknik </a:t>
            </a:r>
            <a:r>
              <a:rPr lang="en-ID" sz="3300" dirty="0" err="1">
                <a:solidFill>
                  <a:srgbClr val="444444"/>
                </a:solidFill>
                <a:latin typeface="Arial" panose="020B0604020202020204" pitchFamily="34" charset="0"/>
                <a:ea typeface="Times New Roman" panose="02020603050405020304" pitchFamily="18" charset="0"/>
              </a:rPr>
              <a:t>Analisis</a:t>
            </a:r>
            <a:r>
              <a:rPr lang="en-ID" sz="3300" dirty="0">
                <a:solidFill>
                  <a:srgbClr val="444444"/>
                </a:solidFill>
                <a:latin typeface="Arial" panose="020B0604020202020204" pitchFamily="34" charset="0"/>
                <a:ea typeface="Times New Roman" panose="02020603050405020304" pitchFamily="18" charset="0"/>
              </a:rPr>
              <a:t> </a:t>
            </a:r>
            <a:r>
              <a:rPr lang="en-ID" sz="3300" dirty="0" err="1">
                <a:solidFill>
                  <a:srgbClr val="444444"/>
                </a:solidFill>
                <a:latin typeface="Arial" panose="020B0604020202020204" pitchFamily="34" charset="0"/>
                <a:ea typeface="Times New Roman" panose="02020603050405020304" pitchFamily="18" charset="0"/>
              </a:rPr>
              <a:t>Kuantitatif</a:t>
            </a:r>
            <a:r>
              <a:rPr lang="en-ID" sz="3300" dirty="0">
                <a:solidFill>
                  <a:srgbClr val="444444"/>
                </a:solidFill>
                <a:latin typeface="Arial" panose="020B0604020202020204" pitchFamily="34" charset="0"/>
                <a:ea typeface="Times New Roman" panose="02020603050405020304" pitchFamily="18" charset="0"/>
              </a:rPr>
              <a:t>:</a:t>
            </a:r>
            <a:endParaRPr lang="en-ID" dirty="0"/>
          </a:p>
        </p:txBody>
      </p:sp>
      <p:sp>
        <p:nvSpPr>
          <p:cNvPr id="3" name="Tampungan Konten 2">
            <a:extLst>
              <a:ext uri="{FF2B5EF4-FFF2-40B4-BE49-F238E27FC236}">
                <a16:creationId xmlns:a16="http://schemas.microsoft.com/office/drawing/2014/main" id="{D3C1B1C5-B771-4090-89B1-5DF7795F3751}"/>
              </a:ext>
            </a:extLst>
          </p:cNvPr>
          <p:cNvSpPr>
            <a:spLocks noGrp="1"/>
          </p:cNvSpPr>
          <p:nvPr>
            <p:ph idx="1"/>
          </p:nvPr>
        </p:nvSpPr>
        <p:spPr/>
        <p:txBody>
          <a:bodyPr/>
          <a:lstStyle/>
          <a:p>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1. </a:t>
            </a:r>
            <a:r>
              <a:rPr lang="en-ID" sz="1350" dirty="0" err="1">
                <a:solidFill>
                  <a:srgbClr val="444444"/>
                </a:solidFill>
                <a:latin typeface="Arial" panose="020B0604020202020204" pitchFamily="34" charset="0"/>
                <a:ea typeface="Times New Roman" panose="02020603050405020304" pitchFamily="18" charset="0"/>
              </a:rPr>
              <a:t>Analisis</a:t>
            </a:r>
            <a:r>
              <a:rPr lang="en-ID" sz="1350" dirty="0">
                <a:solidFill>
                  <a:srgbClr val="444444"/>
                </a:solidFill>
                <a:latin typeface="Arial" panose="020B0604020202020204" pitchFamily="34" charset="0"/>
                <a:ea typeface="Times New Roman" panose="02020603050405020304" pitchFamily="18" charset="0"/>
              </a:rPr>
              <a:t> cost, profit &amp; volume (BEP)</a:t>
            </a:r>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2. </a:t>
            </a:r>
            <a:r>
              <a:rPr lang="en-ID" sz="1350" dirty="0" err="1">
                <a:solidFill>
                  <a:srgbClr val="444444"/>
                </a:solidFill>
                <a:latin typeface="Arial" panose="020B0604020202020204" pitchFamily="34" charset="0"/>
                <a:ea typeface="Times New Roman" panose="02020603050405020304" pitchFamily="18" charset="0"/>
              </a:rPr>
              <a:t>Analisis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keputusan</a:t>
            </a:r>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3. </a:t>
            </a:r>
            <a:r>
              <a:rPr lang="en-ID" sz="1350" dirty="0" err="1">
                <a:solidFill>
                  <a:srgbClr val="444444"/>
                </a:solidFill>
                <a:latin typeface="Arial" panose="020B0604020202020204" pitchFamily="34" charset="0"/>
                <a:ea typeface="Times New Roman" panose="02020603050405020304" pitchFamily="18" charset="0"/>
              </a:rPr>
              <a:t>Analisis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probabilitas</a:t>
            </a:r>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4. </a:t>
            </a:r>
            <a:r>
              <a:rPr lang="en-ID" sz="1350" dirty="0" err="1">
                <a:solidFill>
                  <a:srgbClr val="444444"/>
                </a:solidFill>
                <a:latin typeface="Arial" panose="020B0604020202020204" pitchFamily="34" charset="0"/>
                <a:ea typeface="Times New Roman" panose="02020603050405020304" pitchFamily="18" charset="0"/>
              </a:rPr>
              <a:t>Peramalan</a:t>
            </a:r>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5. </a:t>
            </a:r>
            <a:r>
              <a:rPr lang="en-ID" sz="1350" dirty="0" err="1">
                <a:solidFill>
                  <a:srgbClr val="444444"/>
                </a:solidFill>
                <a:latin typeface="Arial" panose="020B0604020202020204" pitchFamily="34" charset="0"/>
                <a:ea typeface="Times New Roman" panose="02020603050405020304" pitchFamily="18" charset="0"/>
              </a:rPr>
              <a:t>Korelasi</a:t>
            </a:r>
            <a:r>
              <a:rPr lang="en-ID" sz="1350" dirty="0">
                <a:solidFill>
                  <a:srgbClr val="444444"/>
                </a:solidFill>
                <a:latin typeface="Arial" panose="020B0604020202020204" pitchFamily="34" charset="0"/>
                <a:ea typeface="Times New Roman" panose="02020603050405020304" pitchFamily="18" charset="0"/>
              </a:rPr>
              <a:t> &amp; </a:t>
            </a:r>
            <a:r>
              <a:rPr lang="en-ID" sz="1350" dirty="0" err="1">
                <a:solidFill>
                  <a:srgbClr val="444444"/>
                </a:solidFill>
                <a:latin typeface="Arial" panose="020B0604020202020204" pitchFamily="34" charset="0"/>
                <a:ea typeface="Times New Roman" panose="02020603050405020304" pitchFamily="18" charset="0"/>
              </a:rPr>
              <a:t>regresi</a:t>
            </a:r>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6. </a:t>
            </a:r>
            <a:r>
              <a:rPr lang="en-ID" sz="1350" dirty="0" err="1">
                <a:solidFill>
                  <a:srgbClr val="444444"/>
                </a:solidFill>
                <a:latin typeface="Arial" panose="020B0604020202020204" pitchFamily="34" charset="0"/>
                <a:ea typeface="Times New Roman" panose="02020603050405020304" pitchFamily="18" charset="0"/>
              </a:rPr>
              <a:t>Analisis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jalur</a:t>
            </a:r>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7. </a:t>
            </a:r>
            <a:r>
              <a:rPr lang="en-ID" sz="1350" dirty="0" err="1">
                <a:solidFill>
                  <a:srgbClr val="444444"/>
                </a:solidFill>
                <a:latin typeface="Arial" panose="020B0604020202020204" pitchFamily="34" charset="0"/>
                <a:ea typeface="Times New Roman" panose="02020603050405020304" pitchFamily="18" charset="0"/>
              </a:rPr>
              <a:t>Analsisi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faktor</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deskriminan</a:t>
            </a:r>
            <a:r>
              <a:rPr lang="en-ID" sz="1350" dirty="0">
                <a:solidFill>
                  <a:srgbClr val="444444"/>
                </a:solidFill>
                <a:latin typeface="Arial" panose="020B0604020202020204" pitchFamily="34" charset="0"/>
                <a:ea typeface="Times New Roman" panose="02020603050405020304" pitchFamily="18" charset="0"/>
              </a:rPr>
              <a:t> &amp; </a:t>
            </a:r>
            <a:r>
              <a:rPr lang="en-ID" sz="1350" dirty="0" err="1">
                <a:solidFill>
                  <a:srgbClr val="444444"/>
                </a:solidFill>
                <a:latin typeface="Arial" panose="020B0604020202020204" pitchFamily="34" charset="0"/>
                <a:ea typeface="Times New Roman" panose="02020603050405020304" pitchFamily="18" charset="0"/>
              </a:rPr>
              <a:t>claster</a:t>
            </a:r>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8. Model </a:t>
            </a:r>
            <a:r>
              <a:rPr lang="en-ID" sz="1350" dirty="0" err="1">
                <a:solidFill>
                  <a:srgbClr val="444444"/>
                </a:solidFill>
                <a:latin typeface="Arial" panose="020B0604020202020204" pitchFamily="34" charset="0"/>
                <a:ea typeface="Times New Roman" panose="02020603050405020304" pitchFamily="18" charset="0"/>
              </a:rPr>
              <a:t>pengendalian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persediaan</a:t>
            </a:r>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9. Linear programming (</a:t>
            </a:r>
            <a:r>
              <a:rPr lang="en-ID" sz="1350" dirty="0" err="1">
                <a:solidFill>
                  <a:srgbClr val="444444"/>
                </a:solidFill>
                <a:latin typeface="Arial" panose="020B0604020202020204" pitchFamily="34" charset="0"/>
                <a:ea typeface="Times New Roman" panose="02020603050405020304" pitchFamily="18" charset="0"/>
              </a:rPr>
              <a:t>optimalisasi</a:t>
            </a:r>
            <a:r>
              <a:rPr lang="en-ID" sz="1350" dirty="0">
                <a:solidFill>
                  <a:srgbClr val="444444"/>
                </a:solidFill>
                <a:latin typeface="Arial" panose="020B0604020202020204" pitchFamily="34" charset="0"/>
                <a:ea typeface="Times New Roman" panose="02020603050405020304" pitchFamily="18" charset="0"/>
              </a:rPr>
              <a:t>)</a:t>
            </a:r>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10. Network model</a:t>
            </a:r>
            <a:br>
              <a:rPr lang="en-ID" sz="1350" dirty="0">
                <a:solidFill>
                  <a:srgbClr val="444444"/>
                </a:solidFill>
                <a:latin typeface="Arial" panose="020B0604020202020204" pitchFamily="34" charset="0"/>
                <a:ea typeface="Times New Roman" panose="02020603050405020304" pitchFamily="18" charset="0"/>
              </a:rPr>
            </a:br>
            <a:endParaRPr lang="en-ID" dirty="0"/>
          </a:p>
        </p:txBody>
      </p:sp>
    </p:spTree>
    <p:extLst>
      <p:ext uri="{BB962C8B-B14F-4D97-AF65-F5344CB8AC3E}">
        <p14:creationId xmlns:p14="http://schemas.microsoft.com/office/powerpoint/2010/main" val="7023542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FE841BCA-90FC-4213-B302-F0D5114417ED}"/>
              </a:ext>
            </a:extLst>
          </p:cNvPr>
          <p:cNvSpPr>
            <a:spLocks noGrp="1"/>
          </p:cNvSpPr>
          <p:nvPr>
            <p:ph type="title"/>
          </p:nvPr>
        </p:nvSpPr>
        <p:spPr/>
        <p:txBody>
          <a:bodyPr/>
          <a:lstStyle/>
          <a:p>
            <a:r>
              <a:rPr lang="en-ID" sz="3300" dirty="0" err="1">
                <a:solidFill>
                  <a:srgbClr val="444444"/>
                </a:solidFill>
                <a:latin typeface="Arial" panose="020B0604020202020204" pitchFamily="34" charset="0"/>
                <a:ea typeface="Times New Roman" panose="02020603050405020304" pitchFamily="18" charset="0"/>
              </a:rPr>
              <a:t>Kelebihan</a:t>
            </a:r>
            <a:r>
              <a:rPr lang="en-ID" sz="3300" dirty="0">
                <a:solidFill>
                  <a:srgbClr val="444444"/>
                </a:solidFill>
                <a:latin typeface="Arial" panose="020B0604020202020204" pitchFamily="34" charset="0"/>
                <a:ea typeface="Times New Roman" panose="02020603050405020304" pitchFamily="18" charset="0"/>
              </a:rPr>
              <a:t> dan </a:t>
            </a:r>
            <a:r>
              <a:rPr lang="en-ID" sz="3300" dirty="0" err="1">
                <a:solidFill>
                  <a:srgbClr val="444444"/>
                </a:solidFill>
                <a:latin typeface="Arial" panose="020B0604020202020204" pitchFamily="34" charset="0"/>
                <a:ea typeface="Times New Roman" panose="02020603050405020304" pitchFamily="18" charset="0"/>
              </a:rPr>
              <a:t>kekurangan</a:t>
            </a:r>
            <a:r>
              <a:rPr lang="en-ID" sz="3300" dirty="0">
                <a:solidFill>
                  <a:srgbClr val="444444"/>
                </a:solidFill>
                <a:latin typeface="Arial" panose="020B0604020202020204" pitchFamily="34" charset="0"/>
                <a:ea typeface="Times New Roman" panose="02020603050405020304" pitchFamily="18" charset="0"/>
              </a:rPr>
              <a:t> </a:t>
            </a:r>
            <a:r>
              <a:rPr lang="en-ID" sz="3300" dirty="0" err="1">
                <a:solidFill>
                  <a:srgbClr val="444444"/>
                </a:solidFill>
                <a:latin typeface="Arial" panose="020B0604020202020204" pitchFamily="34" charset="0"/>
                <a:ea typeface="Times New Roman" panose="02020603050405020304" pitchFamily="18" charset="0"/>
              </a:rPr>
              <a:t>metode</a:t>
            </a:r>
            <a:r>
              <a:rPr lang="en-ID" sz="3300" dirty="0">
                <a:solidFill>
                  <a:srgbClr val="444444"/>
                </a:solidFill>
                <a:latin typeface="Arial" panose="020B0604020202020204" pitchFamily="34" charset="0"/>
                <a:ea typeface="Times New Roman" panose="02020603050405020304" pitchFamily="18" charset="0"/>
              </a:rPr>
              <a:t> </a:t>
            </a:r>
            <a:r>
              <a:rPr lang="en-ID" sz="3300" dirty="0" err="1">
                <a:solidFill>
                  <a:srgbClr val="444444"/>
                </a:solidFill>
                <a:latin typeface="Arial" panose="020B0604020202020204" pitchFamily="34" charset="0"/>
                <a:ea typeface="Times New Roman" panose="02020603050405020304" pitchFamily="18" charset="0"/>
              </a:rPr>
              <a:t>kuantitatif</a:t>
            </a:r>
            <a:r>
              <a:rPr lang="en-ID" sz="3300" dirty="0">
                <a:solidFill>
                  <a:srgbClr val="444444"/>
                </a:solidFill>
                <a:latin typeface="Arial" panose="020B0604020202020204" pitchFamily="34" charset="0"/>
                <a:ea typeface="Times New Roman" panose="02020603050405020304" pitchFamily="18" charset="0"/>
              </a:rPr>
              <a:t> :</a:t>
            </a:r>
            <a:endParaRPr lang="en-ID" dirty="0"/>
          </a:p>
        </p:txBody>
      </p:sp>
      <p:sp>
        <p:nvSpPr>
          <p:cNvPr id="3" name="Tampungan Konten 2">
            <a:extLst>
              <a:ext uri="{FF2B5EF4-FFF2-40B4-BE49-F238E27FC236}">
                <a16:creationId xmlns:a16="http://schemas.microsoft.com/office/drawing/2014/main" id="{AAFFBA2A-8EA9-4D7B-BDAD-50CE5D4873DF}"/>
              </a:ext>
            </a:extLst>
          </p:cNvPr>
          <p:cNvSpPr>
            <a:spLocks noGrp="1"/>
          </p:cNvSpPr>
          <p:nvPr>
            <p:ph idx="1"/>
          </p:nvPr>
        </p:nvSpPr>
        <p:spPr/>
        <p:txBody>
          <a:bodyPr/>
          <a:lstStyle/>
          <a:p>
            <a:pPr marL="0" indent="0"/>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1. </a:t>
            </a:r>
            <a:r>
              <a:rPr lang="en-ID" sz="1350" dirty="0" err="1">
                <a:solidFill>
                  <a:srgbClr val="444444"/>
                </a:solidFill>
                <a:latin typeface="Arial" panose="020B0604020202020204" pitchFamily="34" charset="0"/>
                <a:ea typeface="Times New Roman" panose="02020603050405020304" pitchFamily="18" charset="0"/>
              </a:rPr>
              <a:t>Kelebihan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metode</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kuantitatif</a:t>
            </a:r>
            <a:r>
              <a:rPr lang="en-ID" sz="1350" dirty="0">
                <a:solidFill>
                  <a:srgbClr val="444444"/>
                </a:solidFill>
                <a:latin typeface="Arial" panose="020B0604020202020204" pitchFamily="34" charset="0"/>
                <a:ea typeface="Times New Roman" panose="02020603050405020304" pitchFamily="18" charset="0"/>
              </a:rPr>
              <a:t> :</a:t>
            </a:r>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a. </a:t>
            </a:r>
            <a:r>
              <a:rPr lang="en-ID" sz="1350" dirty="0" err="1">
                <a:solidFill>
                  <a:srgbClr val="444444"/>
                </a:solidFill>
                <a:latin typeface="Arial" panose="020B0604020202020204" pitchFamily="34" charset="0"/>
                <a:ea typeface="Times New Roman" panose="02020603050405020304" pitchFamily="18" charset="0"/>
              </a:rPr>
              <a:t>Dapat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digunakan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untuk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menduga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atau</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meramal</a:t>
            </a:r>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b. Hasil </a:t>
            </a:r>
            <a:r>
              <a:rPr lang="en-ID" sz="1350" dirty="0" err="1">
                <a:solidFill>
                  <a:srgbClr val="444444"/>
                </a:solidFill>
                <a:latin typeface="Arial" panose="020B0604020202020204" pitchFamily="34" charset="0"/>
                <a:ea typeface="Times New Roman" panose="02020603050405020304" pitchFamily="18" charset="0"/>
              </a:rPr>
              <a:t>analisis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dapat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diperoleh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dengan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pasti</a:t>
            </a:r>
            <a:r>
              <a:rPr lang="en-ID" sz="1350" dirty="0">
                <a:solidFill>
                  <a:srgbClr val="444444"/>
                </a:solidFill>
                <a:latin typeface="Arial" panose="020B0604020202020204" pitchFamily="34" charset="0"/>
                <a:ea typeface="Times New Roman" panose="02020603050405020304" pitchFamily="18" charset="0"/>
              </a:rPr>
              <a:t> dan </a:t>
            </a:r>
            <a:r>
              <a:rPr lang="en-ID" sz="1350" dirty="0" err="1">
                <a:solidFill>
                  <a:srgbClr val="444444"/>
                </a:solidFill>
                <a:latin typeface="Arial" panose="020B0604020202020204" pitchFamily="34" charset="0"/>
                <a:ea typeface="Times New Roman" panose="02020603050405020304" pitchFamily="18" charset="0"/>
              </a:rPr>
              <a:t>akurat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apabila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digunakan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sesuai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aturan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aturan</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telah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ditetapkan</a:t>
            </a:r>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c. </a:t>
            </a:r>
            <a:r>
              <a:rPr lang="en-ID" sz="1350" dirty="0" err="1">
                <a:solidFill>
                  <a:srgbClr val="444444"/>
                </a:solidFill>
                <a:latin typeface="Arial" panose="020B0604020202020204" pitchFamily="34" charset="0"/>
                <a:ea typeface="Times New Roman" panose="02020603050405020304" pitchFamily="18" charset="0"/>
              </a:rPr>
              <a:t>Dapat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digunakan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untuk</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mengukur</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interaksi</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hubungan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antara</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dua</a:t>
            </a:r>
            <a:r>
              <a:rPr lang="en-ID" sz="1350" dirty="0">
                <a:solidFill>
                  <a:srgbClr val="444444"/>
                </a:solidFill>
                <a:latin typeface="Arial" panose="020B0604020202020204" pitchFamily="34" charset="0"/>
                <a:ea typeface="Times New Roman" panose="02020603050405020304" pitchFamily="18" charset="0"/>
              </a:rPr>
              <a:t>/</a:t>
            </a:r>
            <a:r>
              <a:rPr lang="en-ID" sz="1350" dirty="0" err="1">
                <a:solidFill>
                  <a:srgbClr val="444444"/>
                </a:solidFill>
                <a:latin typeface="Arial" panose="020B0604020202020204" pitchFamily="34" charset="0"/>
                <a:ea typeface="Times New Roman" panose="02020603050405020304" pitchFamily="18" charset="0"/>
              </a:rPr>
              <a:t>lebih</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variabel</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peubah</a:t>
            </a:r>
            <a:r>
              <a:rPr lang="en-ID" sz="1350" dirty="0">
                <a:solidFill>
                  <a:srgbClr val="444444"/>
                </a:solidFill>
                <a:latin typeface="Arial" panose="020B0604020202020204" pitchFamily="34" charset="0"/>
                <a:ea typeface="Times New Roman" panose="02020603050405020304" pitchFamily="18" charset="0"/>
              </a:rPr>
              <a:t>)</a:t>
            </a:r>
            <a:br>
              <a:rPr lang="en-ID" sz="1350" dirty="0">
                <a:solidFill>
                  <a:srgbClr val="444444"/>
                </a:solidFill>
                <a:latin typeface="Arial" panose="020B0604020202020204" pitchFamily="34" charset="0"/>
                <a:ea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rPr>
              <a:t>d. </a:t>
            </a:r>
            <a:r>
              <a:rPr lang="en-ID" sz="1350" dirty="0" err="1">
                <a:solidFill>
                  <a:srgbClr val="444444"/>
                </a:solidFill>
                <a:latin typeface="Arial" panose="020B0604020202020204" pitchFamily="34" charset="0"/>
                <a:ea typeface="Times New Roman" panose="02020603050405020304" pitchFamily="18" charset="0"/>
              </a:rPr>
              <a:t>Dapat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menyederhanakan</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realitas</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permasalahan</a:t>
            </a:r>
            <a:r>
              <a:rPr lang="en-ID" sz="1350" dirty="0">
                <a:solidFill>
                  <a:srgbClr val="444444"/>
                </a:solidFill>
                <a:latin typeface="Arial" panose="020B0604020202020204" pitchFamily="34" charset="0"/>
                <a:ea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rPr>
              <a:t>kompleks</a:t>
            </a:r>
            <a:r>
              <a:rPr lang="en-ID" sz="1350" dirty="0">
                <a:solidFill>
                  <a:srgbClr val="444444"/>
                </a:solidFill>
                <a:latin typeface="Arial" panose="020B0604020202020204" pitchFamily="34" charset="0"/>
                <a:ea typeface="Times New Roman" panose="02020603050405020304" pitchFamily="18" charset="0"/>
              </a:rPr>
              <a:t> &amp; </a:t>
            </a:r>
            <a:r>
              <a:rPr lang="en-ID" sz="1350" dirty="0" err="1">
                <a:solidFill>
                  <a:srgbClr val="444444"/>
                </a:solidFill>
                <a:latin typeface="Arial" panose="020B0604020202020204" pitchFamily="34" charset="0"/>
                <a:ea typeface="Times New Roman" panose="02020603050405020304" pitchFamily="18" charset="0"/>
              </a:rPr>
              <a:t>rumit</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dalam</a:t>
            </a:r>
            <a:r>
              <a:rPr lang="en-ID" sz="1350" dirty="0">
                <a:solidFill>
                  <a:srgbClr val="444444"/>
                </a:solidFill>
                <a:latin typeface="Arial" panose="020B0604020202020204" pitchFamily="34" charset="0"/>
                <a:ea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rPr>
              <a:t>sebuah</a:t>
            </a:r>
            <a:r>
              <a:rPr lang="en-ID" sz="1350" dirty="0">
                <a:solidFill>
                  <a:srgbClr val="444444"/>
                </a:solidFill>
                <a:latin typeface="Arial" panose="020B0604020202020204" pitchFamily="34" charset="0"/>
                <a:ea typeface="Times New Roman" panose="02020603050405020304" pitchFamily="18" charset="0"/>
              </a:rPr>
              <a:t> model</a:t>
            </a:r>
          </a:p>
          <a:p>
            <a:pPr marL="0" indent="0"/>
            <a:endParaRPr lang="en-ID" sz="1350" dirty="0">
              <a:solidFill>
                <a:srgbClr val="444444"/>
              </a:solidFill>
              <a:latin typeface="Arial" panose="020B0604020202020204" pitchFamily="34" charset="0"/>
            </a:endParaRPr>
          </a:p>
          <a:p>
            <a:pPr marL="0" indent="0"/>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2.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Kekuranga</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metode</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kuantitatif</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b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a.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Berdasarkan</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pada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anggapan</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anggapan</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asumsi</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a:t>
            </a:r>
            <a:b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b.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Asumsi</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tidak</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sesuai</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dengan</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realitas</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terjadi</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atau</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menyimpang</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jauh</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maka</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kemampuannya</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tidak</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dapat</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dijamin</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bahkan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menyesatkan</a:t>
            </a:r>
            <a:b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c. Data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harus</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berdistribusi</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normal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dengan</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skala</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pengukuran</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data yang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harus</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digunakan</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adalah</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interval &amp;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rasio</a:t>
            </a:r>
            <a:b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b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d.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Tidak</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dapat</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dipergunakan</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untuk</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menganalisis</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dengan</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sampel</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yang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jumlahnya</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a:t>
            </a:r>
            <a:r>
              <a:rPr lang="en-ID" sz="1350" dirty="0" err="1">
                <a:solidFill>
                  <a:srgbClr val="444444"/>
                </a:solidFill>
                <a:latin typeface="Arial" panose="020B0604020202020204" pitchFamily="34" charset="0"/>
                <a:ea typeface="Times New Roman" panose="02020603050405020304" pitchFamily="18" charset="0"/>
                <a:cs typeface="Times New Roman" panose="02020603050405020304" pitchFamily="18" charset="0"/>
              </a:rPr>
              <a:t>sedikit</a:t>
            </a:r>
            <a:r>
              <a:rPr lang="en-ID" sz="1350" dirty="0">
                <a:solidFill>
                  <a:srgbClr val="444444"/>
                </a:solidFill>
                <a:latin typeface="Arial" panose="020B0604020202020204" pitchFamily="34" charset="0"/>
                <a:ea typeface="Times New Roman" panose="02020603050405020304" pitchFamily="18" charset="0"/>
                <a:cs typeface="Times New Roman" panose="02020603050405020304" pitchFamily="18" charset="0"/>
              </a:rPr>
              <a:t> (&gt;30)</a:t>
            </a:r>
            <a:endParaRPr lang="en-ID" sz="1350" dirty="0">
              <a:latin typeface="Calibri" panose="020F0502020204030204" pitchFamily="34" charset="0"/>
              <a:ea typeface="Calibri" panose="020F0502020204030204" pitchFamily="34" charset="0"/>
              <a:cs typeface="Times New Roman" panose="02020603050405020304" pitchFamily="18" charset="0"/>
            </a:endParaRPr>
          </a:p>
          <a:p>
            <a:pPr marL="0" indent="0"/>
            <a:endParaRPr lang="en-ID" dirty="0"/>
          </a:p>
        </p:txBody>
      </p:sp>
    </p:spTree>
    <p:extLst>
      <p:ext uri="{BB962C8B-B14F-4D97-AF65-F5344CB8AC3E}">
        <p14:creationId xmlns:p14="http://schemas.microsoft.com/office/powerpoint/2010/main" val="17744125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AF32ADCE-512D-462B-A738-23D38ACD7C2C}"/>
              </a:ext>
            </a:extLst>
          </p:cNvPr>
          <p:cNvSpPr>
            <a:spLocks noGrp="1"/>
          </p:cNvSpPr>
          <p:nvPr>
            <p:ph type="title"/>
          </p:nvPr>
        </p:nvSpPr>
        <p:spPr>
          <a:xfrm>
            <a:off x="539552" y="908720"/>
            <a:ext cx="8226425" cy="808196"/>
          </a:xfrm>
        </p:spPr>
        <p:txBody>
          <a:bodyPr>
            <a:noAutofit/>
          </a:bodyPr>
          <a:lstStyle/>
          <a:p>
            <a:r>
              <a:rPr lang="en-US" sz="2400" b="1" dirty="0"/>
              <a:t>There are six main types of research questions that quantitative research is particularly suited to find an answer to</a:t>
            </a:r>
            <a:endParaRPr lang="en-ID" sz="2400" b="1" dirty="0"/>
          </a:p>
        </p:txBody>
      </p:sp>
      <p:sp>
        <p:nvSpPr>
          <p:cNvPr id="3" name="Tampungan Konten 2">
            <a:extLst>
              <a:ext uri="{FF2B5EF4-FFF2-40B4-BE49-F238E27FC236}">
                <a16:creationId xmlns:a16="http://schemas.microsoft.com/office/drawing/2014/main" id="{F7DE102E-0AC0-4224-913B-4CAFEA3CF637}"/>
              </a:ext>
            </a:extLst>
          </p:cNvPr>
          <p:cNvSpPr>
            <a:spLocks noGrp="1"/>
          </p:cNvSpPr>
          <p:nvPr>
            <p:ph idx="1"/>
          </p:nvPr>
        </p:nvSpPr>
        <p:spPr>
          <a:xfrm>
            <a:off x="395536" y="2060848"/>
            <a:ext cx="8226425" cy="4248472"/>
          </a:xfrm>
        </p:spPr>
        <p:txBody>
          <a:bodyPr>
            <a:normAutofit fontScale="70000" lnSpcReduction="20000"/>
          </a:bodyPr>
          <a:lstStyle/>
          <a:p>
            <a:r>
              <a:rPr lang="en-US" dirty="0"/>
              <a:t>: 1. The first is when we want a quantitative answer. For example, `If the students have their choice, how many of them choose to study Experiential English I?' or `How many English teachers in the Language Institute would like to teach Experiential English courses instead of Foundation English courses?' The reason why we need to use quantitative research to answer this kind of question is obvious. Qualitative, non-numerical methods will obviously not provide us with the numerical answer we want. </a:t>
            </a:r>
          </a:p>
          <a:p>
            <a:r>
              <a:rPr lang="en-US" dirty="0"/>
              <a:t>2. Numerical change can likewise only accurately be studied using quantitative methods. For example, ‘Are the numbers of students in our university rising or falling?’ or ‘Is achievement in English of our students going up or down?’ We would need to do a quantitative study to find out the answer.</a:t>
            </a:r>
            <a:endParaRPr lang="en-ID" dirty="0"/>
          </a:p>
        </p:txBody>
      </p:sp>
    </p:spTree>
    <p:extLst>
      <p:ext uri="{BB962C8B-B14F-4D97-AF65-F5344CB8AC3E}">
        <p14:creationId xmlns:p14="http://schemas.microsoft.com/office/powerpoint/2010/main" val="3959283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936BB187-D062-4F07-B1A6-C6EEDD89DD07}"/>
              </a:ext>
            </a:extLst>
          </p:cNvPr>
          <p:cNvSpPr>
            <a:spLocks noGrp="1"/>
          </p:cNvSpPr>
          <p:nvPr>
            <p:ph type="title"/>
          </p:nvPr>
        </p:nvSpPr>
        <p:spPr/>
        <p:txBody>
          <a:bodyPr/>
          <a:lstStyle/>
          <a:p>
            <a:endParaRPr lang="en-ID"/>
          </a:p>
        </p:txBody>
      </p:sp>
      <p:sp>
        <p:nvSpPr>
          <p:cNvPr id="3" name="Tampungan Konten 2">
            <a:extLst>
              <a:ext uri="{FF2B5EF4-FFF2-40B4-BE49-F238E27FC236}">
                <a16:creationId xmlns:a16="http://schemas.microsoft.com/office/drawing/2014/main" id="{EF766719-DA19-4464-90E2-1080B5B795D7}"/>
              </a:ext>
            </a:extLst>
          </p:cNvPr>
          <p:cNvSpPr>
            <a:spLocks noGrp="1"/>
          </p:cNvSpPr>
          <p:nvPr>
            <p:ph idx="1"/>
          </p:nvPr>
        </p:nvSpPr>
        <p:spPr/>
        <p:txBody>
          <a:bodyPr>
            <a:normAutofit fontScale="70000" lnSpcReduction="20000"/>
          </a:bodyPr>
          <a:lstStyle/>
          <a:p>
            <a:r>
              <a:rPr lang="en-US" dirty="0"/>
              <a:t>3. Quantitative research is useful for conducting audience segmentation. It is done by dividing the population into groups whose members are similar to each other and distinct from other groups. Quantitative research is used to estimate the size of an audience segment as a follow-up step to a qualitative study to quantify results obtained in a qualitative study and to verify data obtained from qualitative study. </a:t>
            </a:r>
          </a:p>
          <a:p>
            <a:r>
              <a:rPr lang="en-US" dirty="0"/>
              <a:t>4. Quantitative research is also useful to quantify opinions, attitudes and behaviors and find out how the whole population feels about a certain issue. For example, when we want to find out the exact number of people who think a certain way, to set baselines (e.g., to measure consumer attitudes regarding an issue prior to a campaign), and to ensure that the students can share some comments or ideas to a new course. </a:t>
            </a:r>
            <a:endParaRPr lang="en-ID" dirty="0"/>
          </a:p>
        </p:txBody>
      </p:sp>
    </p:spTree>
    <p:extLst>
      <p:ext uri="{BB962C8B-B14F-4D97-AF65-F5344CB8AC3E}">
        <p14:creationId xmlns:p14="http://schemas.microsoft.com/office/powerpoint/2010/main" val="27709480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D28C3D6C-A760-430C-8971-7D60F24E059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3420" y="1124744"/>
            <a:ext cx="7821930" cy="5184576"/>
          </a:xfrm>
        </p:spPr>
      </p:pic>
    </p:spTree>
    <p:extLst>
      <p:ext uri="{BB962C8B-B14F-4D97-AF65-F5344CB8AC3E}">
        <p14:creationId xmlns:p14="http://schemas.microsoft.com/office/powerpoint/2010/main" val="3543012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mpungan Konten 2">
            <a:extLst>
              <a:ext uri="{FF2B5EF4-FFF2-40B4-BE49-F238E27FC236}">
                <a16:creationId xmlns:a16="http://schemas.microsoft.com/office/drawing/2014/main" id="{C53E38E7-0688-4D90-B68E-42C3B4EBD8A6}"/>
              </a:ext>
            </a:extLst>
          </p:cNvPr>
          <p:cNvSpPr>
            <a:spLocks noGrp="1"/>
          </p:cNvSpPr>
          <p:nvPr>
            <p:ph idx="1"/>
          </p:nvPr>
        </p:nvSpPr>
        <p:spPr>
          <a:xfrm>
            <a:off x="773430" y="1273969"/>
            <a:ext cx="7886700" cy="3263504"/>
          </a:xfrm>
        </p:spPr>
        <p:txBody>
          <a:bodyPr>
            <a:normAutofit fontScale="47500" lnSpcReduction="20000"/>
          </a:bodyPr>
          <a:lstStyle/>
          <a:p>
            <a:r>
              <a:rPr lang="en-US" dirty="0"/>
              <a:t>5. Quantitative research is suitable to explain some phenomena. For instance, ‘What factors predict the general English proficiency of the fourth year students?’ or ‘What factors are related to changes in student English achievement over time?’ This kind of question can be studied successfully using quantitative methods, and many statistical techniques have been developed to make us predict scores on one factor or variable (e.g. student English proficiency) from scores on one or more other factors or variables (e.g. learning habits, motivation, attitude). </a:t>
            </a:r>
          </a:p>
          <a:p>
            <a:r>
              <a:rPr lang="en-US" dirty="0"/>
              <a:t>6. The final activity for which quantitative research is especially suited is the testing of hypotheses. We might want to explain something, for example whether there is a relationship between students’ achievement and their </a:t>
            </a:r>
            <a:r>
              <a:rPr lang="en-US" dirty="0" err="1"/>
              <a:t>selfesteem</a:t>
            </a:r>
            <a:r>
              <a:rPr lang="en-US" dirty="0"/>
              <a:t> and social background.</a:t>
            </a:r>
          </a:p>
          <a:p>
            <a:endParaRPr lang="en-US" dirty="0"/>
          </a:p>
          <a:p>
            <a:pPr marL="0" indent="0"/>
            <a:r>
              <a:rPr lang="en-US" dirty="0"/>
              <a:t>The types of problem or research outlined in 1 to 4 are called 'descriptive research' because we are only trying to describe a situation while those in 5 and 6 are called 'inferential research' because we are trying to explain something rather than just describe it.</a:t>
            </a:r>
            <a:endParaRPr lang="en-ID" dirty="0"/>
          </a:p>
        </p:txBody>
      </p:sp>
    </p:spTree>
    <p:extLst>
      <p:ext uri="{BB962C8B-B14F-4D97-AF65-F5344CB8AC3E}">
        <p14:creationId xmlns:p14="http://schemas.microsoft.com/office/powerpoint/2010/main" val="40726079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8FF42DB6-9A29-48DD-B178-0A3960E15D2F}"/>
              </a:ext>
            </a:extLst>
          </p:cNvPr>
          <p:cNvSpPr>
            <a:spLocks noGrp="1"/>
          </p:cNvSpPr>
          <p:nvPr>
            <p:ph type="title"/>
          </p:nvPr>
        </p:nvSpPr>
        <p:spPr/>
        <p:txBody>
          <a:bodyPr/>
          <a:lstStyle/>
          <a:p>
            <a:r>
              <a:rPr lang="en-US" dirty="0"/>
              <a:t>When shouldn’t we use quantitative methods?</a:t>
            </a:r>
            <a:endParaRPr lang="en-ID" dirty="0"/>
          </a:p>
        </p:txBody>
      </p:sp>
      <p:sp>
        <p:nvSpPr>
          <p:cNvPr id="3" name="Tampungan Konten 2">
            <a:extLst>
              <a:ext uri="{FF2B5EF4-FFF2-40B4-BE49-F238E27FC236}">
                <a16:creationId xmlns:a16="http://schemas.microsoft.com/office/drawing/2014/main" id="{77F8492C-A244-4617-8B6D-1EF695029512}"/>
              </a:ext>
            </a:extLst>
          </p:cNvPr>
          <p:cNvSpPr>
            <a:spLocks noGrp="1"/>
          </p:cNvSpPr>
          <p:nvPr>
            <p:ph idx="1"/>
          </p:nvPr>
        </p:nvSpPr>
        <p:spPr/>
        <p:txBody>
          <a:bodyPr>
            <a:normAutofit fontScale="77500" lnSpcReduction="20000"/>
          </a:bodyPr>
          <a:lstStyle/>
          <a:p>
            <a:r>
              <a:rPr lang="en-US" dirty="0"/>
              <a:t>1. The first situation where quantitative research will fail is when we want to explore a problem in depth. Quantitative research is good at providing information in breadth from a large number of units. But when we want to explore a problem or concept in depth, quantitative methods are too shallow. To get really under the skin of a phenomenon, we need to go for ethnographic methods, interviews, in-depth case studies and other qualitative techniques.</a:t>
            </a:r>
          </a:p>
          <a:p>
            <a:r>
              <a:rPr lang="en-US" dirty="0"/>
              <a:t> 2. As mentioned earlier, quantitative research is well-suited for the testing of theories and hypotheses. What quantitative methods cannot do very well is to develop hypotheses and theories. The hypotheses to be tested may come from a review of the literature or theory, but can also be developed using exploratory qualitative research.</a:t>
            </a:r>
            <a:endParaRPr lang="en-ID" dirty="0"/>
          </a:p>
        </p:txBody>
      </p:sp>
    </p:spTree>
    <p:extLst>
      <p:ext uri="{BB962C8B-B14F-4D97-AF65-F5344CB8AC3E}">
        <p14:creationId xmlns:p14="http://schemas.microsoft.com/office/powerpoint/2010/main" val="2229279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mpungan Konten 2">
            <a:extLst>
              <a:ext uri="{FF2B5EF4-FFF2-40B4-BE49-F238E27FC236}">
                <a16:creationId xmlns:a16="http://schemas.microsoft.com/office/drawing/2014/main" id="{73EBAE19-5600-4157-BCC9-2D48841B5EA8}"/>
              </a:ext>
            </a:extLst>
          </p:cNvPr>
          <p:cNvSpPr>
            <a:spLocks noGrp="1"/>
          </p:cNvSpPr>
          <p:nvPr>
            <p:ph idx="1"/>
          </p:nvPr>
        </p:nvSpPr>
        <p:spPr>
          <a:xfrm>
            <a:off x="628650" y="1200151"/>
            <a:ext cx="7886700" cy="4289822"/>
          </a:xfrm>
        </p:spPr>
        <p:txBody>
          <a:bodyPr>
            <a:normAutofit fontScale="77500" lnSpcReduction="20000"/>
          </a:bodyPr>
          <a:lstStyle/>
          <a:p>
            <a:r>
              <a:rPr lang="en-US" dirty="0"/>
              <a:t>3. If issues to be studied are particularly complex, an in-depth qualitative study (a case study, for example) is more likely to pick up on this than a quantitative study. This is partly because there is a limit to how many variables can be looked at in any one quantitative study, and partly because in quantitative research it is the researcher who defines the variables to be studied. In qualitative research unexpected variables may emerge. </a:t>
            </a:r>
          </a:p>
          <a:p>
            <a:r>
              <a:rPr lang="en-US" dirty="0"/>
              <a:t>4. Finally, while quantitative methods are better at looking at cause and effect (causality, as it is known), qualitative methods are more suited to looking at the meaning of particular events or circumstances.</a:t>
            </a:r>
            <a:endParaRPr lang="en-ID" dirty="0"/>
          </a:p>
        </p:txBody>
      </p:sp>
    </p:spTree>
    <p:extLst>
      <p:ext uri="{BB962C8B-B14F-4D97-AF65-F5344CB8AC3E}">
        <p14:creationId xmlns:p14="http://schemas.microsoft.com/office/powerpoint/2010/main" val="35391743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0C7B68AD-7889-4595-B055-28FE9E8001EB}"/>
              </a:ext>
            </a:extLst>
          </p:cNvPr>
          <p:cNvSpPr>
            <a:spLocks noGrp="1"/>
          </p:cNvSpPr>
          <p:nvPr>
            <p:ph type="title"/>
          </p:nvPr>
        </p:nvSpPr>
        <p:spPr>
          <a:xfrm>
            <a:off x="457200" y="908720"/>
            <a:ext cx="8226425" cy="1139825"/>
          </a:xfrm>
        </p:spPr>
        <p:txBody>
          <a:bodyPr/>
          <a:lstStyle/>
          <a:p>
            <a:r>
              <a:rPr lang="en-US" dirty="0"/>
              <a:t>Advantages of Quantitative Research</a:t>
            </a:r>
            <a:endParaRPr lang="en-ID" dirty="0"/>
          </a:p>
        </p:txBody>
      </p:sp>
      <p:sp>
        <p:nvSpPr>
          <p:cNvPr id="3" name="Tampungan Konten 2">
            <a:extLst>
              <a:ext uri="{FF2B5EF4-FFF2-40B4-BE49-F238E27FC236}">
                <a16:creationId xmlns:a16="http://schemas.microsoft.com/office/drawing/2014/main" id="{637AB9AE-4270-409E-AAE3-92906BF2BAB0}"/>
              </a:ext>
            </a:extLst>
          </p:cNvPr>
          <p:cNvSpPr>
            <a:spLocks noGrp="1"/>
          </p:cNvSpPr>
          <p:nvPr>
            <p:ph idx="1"/>
          </p:nvPr>
        </p:nvSpPr>
        <p:spPr>
          <a:xfrm>
            <a:off x="457200" y="2420888"/>
            <a:ext cx="8226425" cy="3484984"/>
          </a:xfrm>
        </p:spPr>
        <p:txBody>
          <a:bodyPr/>
          <a:lstStyle/>
          <a:p>
            <a:r>
              <a:rPr lang="en-US" dirty="0"/>
              <a:t>1</a:t>
            </a:r>
            <a:r>
              <a:rPr lang="en-US" sz="2400" dirty="0"/>
              <a:t>. Provides estimates of populations at large. </a:t>
            </a:r>
          </a:p>
          <a:p>
            <a:r>
              <a:rPr lang="en-US" sz="2400" dirty="0"/>
              <a:t>2. Indicates the extensiveness of attitudes held by people. </a:t>
            </a:r>
          </a:p>
          <a:p>
            <a:r>
              <a:rPr lang="en-US" sz="2400" dirty="0"/>
              <a:t>3. Provides results which can be condensed to statistics. </a:t>
            </a:r>
          </a:p>
          <a:p>
            <a:r>
              <a:rPr lang="en-US" sz="2400" dirty="0"/>
              <a:t>4. Allows for statistical comparison between various groups. </a:t>
            </a:r>
          </a:p>
          <a:p>
            <a:r>
              <a:rPr lang="en-US" sz="2400" dirty="0"/>
              <a:t>5. Has precision, is definitive and standardized. </a:t>
            </a:r>
          </a:p>
          <a:p>
            <a:r>
              <a:rPr lang="en-US" sz="2400" dirty="0"/>
              <a:t>6. Measures level of occurrence, actions, trends, etc. </a:t>
            </a:r>
          </a:p>
          <a:p>
            <a:r>
              <a:rPr lang="en-US" sz="2400" dirty="0"/>
              <a:t>7. Can answer such questions as "How many?" and "How often?"</a:t>
            </a:r>
            <a:endParaRPr lang="en-ID" sz="2400" dirty="0"/>
          </a:p>
        </p:txBody>
      </p:sp>
    </p:spTree>
    <p:extLst>
      <p:ext uri="{BB962C8B-B14F-4D97-AF65-F5344CB8AC3E}">
        <p14:creationId xmlns:p14="http://schemas.microsoft.com/office/powerpoint/2010/main" val="1760901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C2A20DD3-ED85-46C6-8648-9A5CC505DB9E}"/>
              </a:ext>
            </a:extLst>
          </p:cNvPr>
          <p:cNvSpPr>
            <a:spLocks noGrp="1"/>
          </p:cNvSpPr>
          <p:nvPr>
            <p:ph type="title"/>
          </p:nvPr>
        </p:nvSpPr>
        <p:spPr/>
        <p:txBody>
          <a:bodyPr/>
          <a:lstStyle/>
          <a:p>
            <a:r>
              <a:rPr lang="en-ID" dirty="0"/>
              <a:t>Common Approaches to Quantitative Research</a:t>
            </a:r>
          </a:p>
        </p:txBody>
      </p:sp>
      <p:sp>
        <p:nvSpPr>
          <p:cNvPr id="3" name="Tampungan Konten 2">
            <a:extLst>
              <a:ext uri="{FF2B5EF4-FFF2-40B4-BE49-F238E27FC236}">
                <a16:creationId xmlns:a16="http://schemas.microsoft.com/office/drawing/2014/main" id="{91297CF9-1766-4F8C-A31B-C832F44D52B1}"/>
              </a:ext>
            </a:extLst>
          </p:cNvPr>
          <p:cNvSpPr>
            <a:spLocks noGrp="1"/>
          </p:cNvSpPr>
          <p:nvPr>
            <p:ph idx="1"/>
          </p:nvPr>
        </p:nvSpPr>
        <p:spPr/>
        <p:txBody>
          <a:bodyPr>
            <a:normAutofit fontScale="77500" lnSpcReduction="20000"/>
          </a:bodyPr>
          <a:lstStyle/>
          <a:p>
            <a:r>
              <a:rPr lang="en-ID" dirty="0"/>
              <a:t>1. Surveys </a:t>
            </a:r>
          </a:p>
          <a:p>
            <a:r>
              <a:rPr lang="en-ID" dirty="0"/>
              <a:t>2. Custom surveys </a:t>
            </a:r>
          </a:p>
          <a:p>
            <a:r>
              <a:rPr lang="en-ID" dirty="0"/>
              <a:t>3. Mail/e-mail/Internet surveys </a:t>
            </a:r>
          </a:p>
          <a:p>
            <a:r>
              <a:rPr lang="en-ID" dirty="0"/>
              <a:t>4. Telephone surveys </a:t>
            </a:r>
          </a:p>
          <a:p>
            <a:r>
              <a:rPr lang="en-ID" dirty="0"/>
              <a:t>5. Self-administered questionnaire surveys </a:t>
            </a:r>
          </a:p>
          <a:p>
            <a:r>
              <a:rPr lang="en-ID" dirty="0"/>
              <a:t>6. Omnibus surveys </a:t>
            </a:r>
          </a:p>
          <a:p>
            <a:r>
              <a:rPr lang="en-ID" dirty="0"/>
              <a:t>7. Correlational research </a:t>
            </a:r>
          </a:p>
          <a:p>
            <a:r>
              <a:rPr lang="en-ID" dirty="0"/>
              <a:t>8. Trend analysis </a:t>
            </a:r>
          </a:p>
          <a:p>
            <a:r>
              <a:rPr lang="en-ID" dirty="0"/>
              <a:t>9. Exploratory research</a:t>
            </a:r>
          </a:p>
          <a:p>
            <a:r>
              <a:rPr lang="en-ID"/>
              <a:t> </a:t>
            </a:r>
            <a:r>
              <a:rPr lang="en-ID" dirty="0"/>
              <a:t>10.Descriptive </a:t>
            </a:r>
            <a:r>
              <a:rPr lang="en-ID"/>
              <a:t>research </a:t>
            </a:r>
          </a:p>
          <a:p>
            <a:r>
              <a:rPr lang="en-ID"/>
              <a:t>11</a:t>
            </a:r>
            <a:r>
              <a:rPr lang="en-ID" dirty="0"/>
              <a:t>.Experimental research</a:t>
            </a:r>
          </a:p>
        </p:txBody>
      </p:sp>
    </p:spTree>
    <p:extLst>
      <p:ext uri="{BB962C8B-B14F-4D97-AF65-F5344CB8AC3E}">
        <p14:creationId xmlns:p14="http://schemas.microsoft.com/office/powerpoint/2010/main" val="29794130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DCB6B3EC-FC8A-4DC8-8881-6A0FD712EA89}"/>
              </a:ext>
            </a:extLst>
          </p:cNvPr>
          <p:cNvSpPr>
            <a:spLocks noGrp="1"/>
          </p:cNvSpPr>
          <p:nvPr>
            <p:ph type="title"/>
          </p:nvPr>
        </p:nvSpPr>
        <p:spPr/>
        <p:txBody>
          <a:bodyPr/>
          <a:lstStyle/>
          <a:p>
            <a:endParaRPr lang="en-ID" dirty="0"/>
          </a:p>
        </p:txBody>
      </p:sp>
      <p:sp>
        <p:nvSpPr>
          <p:cNvPr id="3" name="Tampungan Konten 2">
            <a:extLst>
              <a:ext uri="{FF2B5EF4-FFF2-40B4-BE49-F238E27FC236}">
                <a16:creationId xmlns:a16="http://schemas.microsoft.com/office/drawing/2014/main" id="{6A36AF56-CF1B-4857-9298-FD38CD156B34}"/>
              </a:ext>
            </a:extLst>
          </p:cNvPr>
          <p:cNvSpPr>
            <a:spLocks noGrp="1"/>
          </p:cNvSpPr>
          <p:nvPr>
            <p:ph idx="1"/>
          </p:nvPr>
        </p:nvSpPr>
        <p:spPr/>
        <p:txBody>
          <a:bodyPr/>
          <a:lstStyle/>
          <a:p>
            <a:endParaRPr lang="en-ID"/>
          </a:p>
        </p:txBody>
      </p:sp>
    </p:spTree>
    <p:extLst>
      <p:ext uri="{BB962C8B-B14F-4D97-AF65-F5344CB8AC3E}">
        <p14:creationId xmlns:p14="http://schemas.microsoft.com/office/powerpoint/2010/main" val="32519138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0C1A575E-8838-4517-91CB-F81F4382200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268760"/>
            <a:ext cx="8568952" cy="4896544"/>
          </a:xfrm>
        </p:spPr>
      </p:pic>
    </p:spTree>
    <p:extLst>
      <p:ext uri="{BB962C8B-B14F-4D97-AF65-F5344CB8AC3E}">
        <p14:creationId xmlns:p14="http://schemas.microsoft.com/office/powerpoint/2010/main" val="3231440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F0735967-D18E-47A2-BC76-1B1CE5AD10B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283970"/>
            <a:ext cx="8712968" cy="4881334"/>
          </a:xfrm>
        </p:spPr>
      </p:pic>
    </p:spTree>
    <p:extLst>
      <p:ext uri="{BB962C8B-B14F-4D97-AF65-F5344CB8AC3E}">
        <p14:creationId xmlns:p14="http://schemas.microsoft.com/office/powerpoint/2010/main" val="26607124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3AE105EE-9C6E-4624-8672-46381800EDF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93420" y="1245870"/>
            <a:ext cx="7886700" cy="4366260"/>
          </a:xfrm>
        </p:spPr>
      </p:pic>
    </p:spTree>
    <p:extLst>
      <p:ext uri="{BB962C8B-B14F-4D97-AF65-F5344CB8AC3E}">
        <p14:creationId xmlns:p14="http://schemas.microsoft.com/office/powerpoint/2010/main" val="3330417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17811A52-A040-4A96-838C-35380176346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63880" y="1139190"/>
            <a:ext cx="7978140" cy="3985260"/>
          </a:xfrm>
        </p:spPr>
      </p:pic>
    </p:spTree>
    <p:extLst>
      <p:ext uri="{BB962C8B-B14F-4D97-AF65-F5344CB8AC3E}">
        <p14:creationId xmlns:p14="http://schemas.microsoft.com/office/powerpoint/2010/main" val="3818807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EBD2EDBD-4C88-4F4C-8540-C86925B11C7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124744"/>
            <a:ext cx="8568952" cy="4752528"/>
          </a:xfrm>
        </p:spPr>
      </p:pic>
    </p:spTree>
    <p:extLst>
      <p:ext uri="{BB962C8B-B14F-4D97-AF65-F5344CB8AC3E}">
        <p14:creationId xmlns:p14="http://schemas.microsoft.com/office/powerpoint/2010/main" val="12788013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C0D6721C-FD35-4016-889E-B9491B81798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124744"/>
            <a:ext cx="8496944" cy="5040560"/>
          </a:xfrm>
        </p:spPr>
      </p:pic>
    </p:spTree>
    <p:extLst>
      <p:ext uri="{BB962C8B-B14F-4D97-AF65-F5344CB8AC3E}">
        <p14:creationId xmlns:p14="http://schemas.microsoft.com/office/powerpoint/2010/main" val="10418128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meja&#10;&#10;Deskripsi dibuat secara otomatis">
            <a:extLst>
              <a:ext uri="{FF2B5EF4-FFF2-40B4-BE49-F238E27FC236}">
                <a16:creationId xmlns:a16="http://schemas.microsoft.com/office/drawing/2014/main" id="{3E925DA3-28AB-499C-99CD-5A04B8D1A58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908720"/>
            <a:ext cx="8496944" cy="5112568"/>
          </a:xfrm>
        </p:spPr>
      </p:pic>
    </p:spTree>
    <p:extLst>
      <p:ext uri="{BB962C8B-B14F-4D97-AF65-F5344CB8AC3E}">
        <p14:creationId xmlns:p14="http://schemas.microsoft.com/office/powerpoint/2010/main" val="472830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CA014D19-8C8D-4CF9-8995-769533C87D27}"/>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052736"/>
            <a:ext cx="8496944" cy="4968552"/>
          </a:xfrm>
        </p:spPr>
      </p:pic>
    </p:spTree>
    <p:extLst>
      <p:ext uri="{BB962C8B-B14F-4D97-AF65-F5344CB8AC3E}">
        <p14:creationId xmlns:p14="http://schemas.microsoft.com/office/powerpoint/2010/main" val="869459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436CD8AB-6172-46A7-B57A-77D8F82C416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052736"/>
            <a:ext cx="8568952" cy="5040560"/>
          </a:xfrm>
        </p:spPr>
      </p:pic>
    </p:spTree>
    <p:extLst>
      <p:ext uri="{BB962C8B-B14F-4D97-AF65-F5344CB8AC3E}">
        <p14:creationId xmlns:p14="http://schemas.microsoft.com/office/powerpoint/2010/main" val="332538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8B98A515-286D-4A54-9271-6A431F6233E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052736"/>
            <a:ext cx="8424936" cy="4896544"/>
          </a:xfrm>
        </p:spPr>
      </p:pic>
    </p:spTree>
    <p:extLst>
      <p:ext uri="{BB962C8B-B14F-4D97-AF65-F5344CB8AC3E}">
        <p14:creationId xmlns:p14="http://schemas.microsoft.com/office/powerpoint/2010/main" val="1241137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6CF04A25-FB05-4F6B-BB20-E6B78EA231F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052736"/>
            <a:ext cx="8568952" cy="5184576"/>
          </a:xfrm>
        </p:spPr>
      </p:pic>
    </p:spTree>
    <p:extLst>
      <p:ext uri="{BB962C8B-B14F-4D97-AF65-F5344CB8AC3E}">
        <p14:creationId xmlns:p14="http://schemas.microsoft.com/office/powerpoint/2010/main" val="28264177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4A816029-9285-4F97-A3B0-220BF7AB41E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836712"/>
            <a:ext cx="8712968" cy="5256584"/>
          </a:xfrm>
        </p:spPr>
      </p:pic>
    </p:spTree>
    <p:extLst>
      <p:ext uri="{BB962C8B-B14F-4D97-AF65-F5344CB8AC3E}">
        <p14:creationId xmlns:p14="http://schemas.microsoft.com/office/powerpoint/2010/main" val="2034694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320FBBEA-69EE-4088-AFED-4AA2547F957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052736"/>
            <a:ext cx="8568952" cy="5040560"/>
          </a:xfrm>
        </p:spPr>
      </p:pic>
    </p:spTree>
    <p:extLst>
      <p:ext uri="{BB962C8B-B14F-4D97-AF65-F5344CB8AC3E}">
        <p14:creationId xmlns:p14="http://schemas.microsoft.com/office/powerpoint/2010/main" val="2529435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B5437463-30FA-4AFC-AA37-C728BEB189E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124744"/>
            <a:ext cx="8568952" cy="5112568"/>
          </a:xfrm>
        </p:spPr>
      </p:pic>
    </p:spTree>
    <p:extLst>
      <p:ext uri="{BB962C8B-B14F-4D97-AF65-F5344CB8AC3E}">
        <p14:creationId xmlns:p14="http://schemas.microsoft.com/office/powerpoint/2010/main" val="17235366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01558BE7-B29E-46F3-9012-F3061A18060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1052736"/>
            <a:ext cx="8640960" cy="5184575"/>
          </a:xfrm>
        </p:spPr>
      </p:pic>
    </p:spTree>
    <p:extLst>
      <p:ext uri="{BB962C8B-B14F-4D97-AF65-F5344CB8AC3E}">
        <p14:creationId xmlns:p14="http://schemas.microsoft.com/office/powerpoint/2010/main" val="34179711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B92C4847-4E0D-4040-B13D-ED2C0E073C3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1520" y="1052736"/>
            <a:ext cx="8424936" cy="5184576"/>
          </a:xfrm>
        </p:spPr>
      </p:pic>
    </p:spTree>
    <p:extLst>
      <p:ext uri="{BB962C8B-B14F-4D97-AF65-F5344CB8AC3E}">
        <p14:creationId xmlns:p14="http://schemas.microsoft.com/office/powerpoint/2010/main" val="39781445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2DD4BA8B-29AE-4DB5-A3E5-3123818F351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23528" y="980728"/>
            <a:ext cx="8496944" cy="5112568"/>
          </a:xfrm>
        </p:spPr>
      </p:pic>
    </p:spTree>
    <p:extLst>
      <p:ext uri="{BB962C8B-B14F-4D97-AF65-F5344CB8AC3E}">
        <p14:creationId xmlns:p14="http://schemas.microsoft.com/office/powerpoint/2010/main" val="2468485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284756A2-B422-4337-B11D-77EE390873BE}"/>
              </a:ext>
            </a:extLst>
          </p:cNvPr>
          <p:cNvSpPr>
            <a:spLocks noGrp="1"/>
          </p:cNvSpPr>
          <p:nvPr>
            <p:ph type="title"/>
          </p:nvPr>
        </p:nvSpPr>
        <p:spPr/>
        <p:txBody>
          <a:bodyPr/>
          <a:lstStyle/>
          <a:p>
            <a:endParaRPr lang="en-ID"/>
          </a:p>
        </p:txBody>
      </p:sp>
      <p:pic>
        <p:nvPicPr>
          <p:cNvPr id="5" name="Tampungan Konten 4">
            <a:extLst>
              <a:ext uri="{FF2B5EF4-FFF2-40B4-BE49-F238E27FC236}">
                <a16:creationId xmlns:a16="http://schemas.microsoft.com/office/drawing/2014/main" id="{C57F2099-51D1-45F8-8E45-87E9A46BEB3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1108" y="2226469"/>
            <a:ext cx="5801784" cy="3263504"/>
          </a:xfrm>
        </p:spPr>
      </p:pic>
    </p:spTree>
    <p:extLst>
      <p:ext uri="{BB962C8B-B14F-4D97-AF65-F5344CB8AC3E}">
        <p14:creationId xmlns:p14="http://schemas.microsoft.com/office/powerpoint/2010/main" val="4193059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9BCD955F-F584-4403-8799-828F4DC85ECD}"/>
              </a:ext>
            </a:extLst>
          </p:cNvPr>
          <p:cNvSpPr>
            <a:spLocks noGrp="1"/>
          </p:cNvSpPr>
          <p:nvPr>
            <p:ph type="title"/>
          </p:nvPr>
        </p:nvSpPr>
        <p:spPr/>
        <p:txBody>
          <a:bodyPr/>
          <a:lstStyle/>
          <a:p>
            <a:endParaRPr lang="en-ID"/>
          </a:p>
        </p:txBody>
      </p:sp>
      <p:pic>
        <p:nvPicPr>
          <p:cNvPr id="5" name="Tampungan Konten 4" descr="Sebuah gambar berisi teks&#10;&#10;Deskripsi dibuat secara otomatis">
            <a:extLst>
              <a:ext uri="{FF2B5EF4-FFF2-40B4-BE49-F238E27FC236}">
                <a16:creationId xmlns:a16="http://schemas.microsoft.com/office/drawing/2014/main" id="{4D125F38-6714-410C-9A10-808A69316F7A}"/>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1108" y="2226469"/>
            <a:ext cx="5801784" cy="3263504"/>
          </a:xfrm>
        </p:spPr>
      </p:pic>
    </p:spTree>
    <p:extLst>
      <p:ext uri="{BB962C8B-B14F-4D97-AF65-F5344CB8AC3E}">
        <p14:creationId xmlns:p14="http://schemas.microsoft.com/office/powerpoint/2010/main" val="24795288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Judul 1">
            <a:extLst>
              <a:ext uri="{FF2B5EF4-FFF2-40B4-BE49-F238E27FC236}">
                <a16:creationId xmlns:a16="http://schemas.microsoft.com/office/drawing/2014/main" id="{BD4C810B-52B9-4438-BECC-3DAEAED2CAE0}"/>
              </a:ext>
            </a:extLst>
          </p:cNvPr>
          <p:cNvSpPr>
            <a:spLocks noGrp="1"/>
          </p:cNvSpPr>
          <p:nvPr>
            <p:ph type="title"/>
          </p:nvPr>
        </p:nvSpPr>
        <p:spPr/>
        <p:txBody>
          <a:bodyPr/>
          <a:lstStyle/>
          <a:p>
            <a:endParaRPr lang="en-ID"/>
          </a:p>
        </p:txBody>
      </p:sp>
      <p:pic>
        <p:nvPicPr>
          <p:cNvPr id="5" name="Tampungan Konten 4">
            <a:extLst>
              <a:ext uri="{FF2B5EF4-FFF2-40B4-BE49-F238E27FC236}">
                <a16:creationId xmlns:a16="http://schemas.microsoft.com/office/drawing/2014/main" id="{E7D5A907-60BA-4718-9BAE-321C719C7A3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1108" y="2226469"/>
            <a:ext cx="5801784" cy="3263504"/>
          </a:xfrm>
        </p:spPr>
      </p:pic>
    </p:spTree>
    <p:extLst>
      <p:ext uri="{BB962C8B-B14F-4D97-AF65-F5344CB8AC3E}">
        <p14:creationId xmlns:p14="http://schemas.microsoft.com/office/powerpoint/2010/main" val="3208630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16B507AB-633A-4D5C-8134-0902596E8078}"/>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552" y="1124744"/>
            <a:ext cx="8280920" cy="4752528"/>
          </a:xfrm>
        </p:spPr>
      </p:pic>
    </p:spTree>
    <p:extLst>
      <p:ext uri="{BB962C8B-B14F-4D97-AF65-F5344CB8AC3E}">
        <p14:creationId xmlns:p14="http://schemas.microsoft.com/office/powerpoint/2010/main" val="1137165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7CFA5EA5-7417-4E45-B9CC-757A98F51AAC}"/>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544" y="1124744"/>
            <a:ext cx="8280920" cy="5040560"/>
          </a:xfrm>
        </p:spPr>
      </p:pic>
    </p:spTree>
    <p:extLst>
      <p:ext uri="{BB962C8B-B14F-4D97-AF65-F5344CB8AC3E}">
        <p14:creationId xmlns:p14="http://schemas.microsoft.com/office/powerpoint/2010/main" val="3616390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descr="Sebuah gambar berisi teks&#10;&#10;Deskripsi dibuat secara otomatis">
            <a:extLst>
              <a:ext uri="{FF2B5EF4-FFF2-40B4-BE49-F238E27FC236}">
                <a16:creationId xmlns:a16="http://schemas.microsoft.com/office/drawing/2014/main" id="{FB12C7EB-793F-4631-A216-96B5F5D1D780}"/>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3568" y="1196752"/>
            <a:ext cx="7920880" cy="4968552"/>
          </a:xfrm>
        </p:spPr>
      </p:pic>
    </p:spTree>
    <p:extLst>
      <p:ext uri="{BB962C8B-B14F-4D97-AF65-F5344CB8AC3E}">
        <p14:creationId xmlns:p14="http://schemas.microsoft.com/office/powerpoint/2010/main" val="3461781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mpungan Konten 4">
            <a:extLst>
              <a:ext uri="{FF2B5EF4-FFF2-40B4-BE49-F238E27FC236}">
                <a16:creationId xmlns:a16="http://schemas.microsoft.com/office/drawing/2014/main" id="{D20B7EE4-4DCB-4D93-AF62-FEE97D8149F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1560" y="1124744"/>
            <a:ext cx="8136904" cy="5040560"/>
          </a:xfrm>
        </p:spPr>
      </p:pic>
    </p:spTree>
    <p:extLst>
      <p:ext uri="{BB962C8B-B14F-4D97-AF65-F5344CB8AC3E}">
        <p14:creationId xmlns:p14="http://schemas.microsoft.com/office/powerpoint/2010/main" val="2962519531"/>
      </p:ext>
    </p:extLst>
  </p:cSld>
  <p:clrMapOvr>
    <a:masterClrMapping/>
  </p:clrMapOvr>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
      </a:majorFont>
      <a:minorFont>
        <a:latin typeface="Calibri"/>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sz="2400" b="0" i="0" u="none" strike="noStrike" cap="none" normalizeH="0" baseline="0" smtClean="0">
            <a:ln>
              <a:noFill/>
            </a:ln>
            <a:solidFill>
              <a:schemeClr val="bg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5868</TotalTime>
  <Words>2106</Words>
  <Application>Microsoft Office PowerPoint</Application>
  <PresentationFormat>Tampilan Layar (4:3)</PresentationFormat>
  <Paragraphs>77</Paragraphs>
  <Slides>53</Slides>
  <Notes>3</Notes>
  <HiddenSlides>0</HiddenSlides>
  <MMClips>0</MMClips>
  <ScaleCrop>false</ScaleCrop>
  <HeadingPairs>
    <vt:vector size="6" baseType="variant">
      <vt:variant>
        <vt:lpstr>Font Dipakai</vt:lpstr>
      </vt:variant>
      <vt:variant>
        <vt:i4>6</vt:i4>
      </vt:variant>
      <vt:variant>
        <vt:lpstr>Tema</vt:lpstr>
      </vt:variant>
      <vt:variant>
        <vt:i4>1</vt:i4>
      </vt:variant>
      <vt:variant>
        <vt:lpstr>Judul Slide</vt:lpstr>
      </vt:variant>
      <vt:variant>
        <vt:i4>53</vt:i4>
      </vt:variant>
    </vt:vector>
  </HeadingPairs>
  <TitlesOfParts>
    <vt:vector size="60" baseType="lpstr">
      <vt:lpstr>Arial</vt:lpstr>
      <vt:lpstr>Britannic Bold</vt:lpstr>
      <vt:lpstr>Calibri</vt:lpstr>
      <vt:lpstr>Tahoma</vt:lpstr>
      <vt:lpstr>Times New Roman</vt:lpstr>
      <vt:lpstr>Verdana</vt:lpstr>
      <vt:lpstr>Office Theme</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Ada beberapa model dalam pengambilan keputusan (Turpin and Marais, 2004).</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Umumnya pendekatan kuantitatif dalam pengambilan keputusan yang menggunakan model-model matematika. Langkah-langkah dalam pengambilan keputusan</vt:lpstr>
      <vt:lpstr>Teknik Analisis Kuantitatif:</vt:lpstr>
      <vt:lpstr>Kelebihan dan kekurangan metode kuantitatif :</vt:lpstr>
      <vt:lpstr>There are six main types of research questions that quantitative research is particularly suited to find an answer to</vt:lpstr>
      <vt:lpstr>Presentasi PowerPoint</vt:lpstr>
      <vt:lpstr>Presentasi PowerPoint</vt:lpstr>
      <vt:lpstr>When shouldn’t we use quantitative methods?</vt:lpstr>
      <vt:lpstr>Presentasi PowerPoint</vt:lpstr>
      <vt:lpstr>Advantages of Quantitative Research</vt:lpstr>
      <vt:lpstr>Common Approaches to Quantitative Research</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lpstr>Presentasi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District Health Management Tools</dc:title>
  <dc:subject/>
  <dc:creator>Unknown User</dc:creator>
  <cp:keywords/>
  <dc:description/>
  <cp:lastModifiedBy>Rektorat 10</cp:lastModifiedBy>
  <cp:revision>1885</cp:revision>
  <cp:lastPrinted>2011-07-18T11:17:17Z</cp:lastPrinted>
  <dcterms:created xsi:type="dcterms:W3CDTF">2003-01-23T21:51:06Z</dcterms:created>
  <dcterms:modified xsi:type="dcterms:W3CDTF">2022-03-25T02:06:11Z</dcterms:modified>
</cp:coreProperties>
</file>