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5" r:id="rId13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7" d="100"/>
          <a:sy n="57" d="100"/>
        </p:scale>
        <p:origin x="8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42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71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3204" y="2483406"/>
            <a:ext cx="4887873" cy="326267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837724" y="2045137"/>
            <a:ext cx="7468553" cy="19431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650"/>
              </a:lnSpc>
              <a:buNone/>
            </a:pPr>
            <a:r>
              <a:rPr lang="en-US" sz="6120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Desain &amp; Struktur Organisasi</a:t>
            </a:r>
            <a:endParaRPr lang="en-US" sz="6120" dirty="0"/>
          </a:p>
        </p:txBody>
      </p:sp>
      <p:sp>
        <p:nvSpPr>
          <p:cNvPr id="7" name="Text 2"/>
          <p:cNvSpPr/>
          <p:nvPr/>
        </p:nvSpPr>
        <p:spPr>
          <a:xfrm>
            <a:off x="837724" y="4347210"/>
            <a:ext cx="7468553" cy="11490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Desain dan struktur organisasi adalah kunci keberhasilan suatu perusahaan. Melalui perencanaan yang matang, organisasi dapat mengoptimalkan sumber daya dan mencapai tujuan secara efektif.</a:t>
            </a:r>
            <a:endParaRPr lang="en-US" sz="1885" dirty="0"/>
          </a:p>
        </p:txBody>
      </p:sp>
      <p:sp>
        <p:nvSpPr>
          <p:cNvPr id="8" name="Shape 3"/>
          <p:cNvSpPr/>
          <p:nvPr/>
        </p:nvSpPr>
        <p:spPr>
          <a:xfrm>
            <a:off x="837724" y="5783342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10" name="Text 4"/>
          <p:cNvSpPr/>
          <p:nvPr/>
        </p:nvSpPr>
        <p:spPr>
          <a:xfrm>
            <a:off x="1340287" y="5765483"/>
            <a:ext cx="1854637" cy="4188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99"/>
              </a:lnSpc>
              <a:buNone/>
            </a:pPr>
            <a:endParaRPr lang="en-US" sz="2356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3FE132-48C0-B01E-B01D-BCD4015E93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46876" y="-1363444"/>
            <a:ext cx="8483600" cy="47720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323" y="2740104"/>
            <a:ext cx="4887754" cy="2749391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324124" y="1678424"/>
            <a:ext cx="7468553" cy="14080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544"/>
              </a:lnSpc>
              <a:buNone/>
            </a:pPr>
            <a:r>
              <a:rPr lang="en-US" sz="4435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Wisdom Quotes &amp; Kesimpulan</a:t>
            </a:r>
            <a:endParaRPr lang="en-US" sz="4435" dirty="0"/>
          </a:p>
        </p:txBody>
      </p:sp>
      <p:sp>
        <p:nvSpPr>
          <p:cNvPr id="7" name="Text 2"/>
          <p:cNvSpPr/>
          <p:nvPr/>
        </p:nvSpPr>
        <p:spPr>
          <a:xfrm>
            <a:off x="6683097" y="3714631"/>
            <a:ext cx="7109579" cy="7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"Struktur organisasi yang tepat adalah fondasi dari kesuksesan." - Peter Drucker</a:t>
            </a:r>
            <a:endParaRPr lang="en-US" sz="1885" dirty="0"/>
          </a:p>
        </p:txBody>
      </p:sp>
      <p:sp>
        <p:nvSpPr>
          <p:cNvPr id="8" name="Shape 3"/>
          <p:cNvSpPr/>
          <p:nvPr/>
        </p:nvSpPr>
        <p:spPr>
          <a:xfrm>
            <a:off x="6324124" y="3445431"/>
            <a:ext cx="29885" cy="1304449"/>
          </a:xfrm>
          <a:prstGeom prst="rect">
            <a:avLst/>
          </a:prstGeom>
          <a:solidFill>
            <a:srgbClr val="2D4DF2"/>
          </a:solidFill>
          <a:ln/>
        </p:spPr>
      </p:sp>
      <p:sp>
        <p:nvSpPr>
          <p:cNvPr id="9" name="Text 4"/>
          <p:cNvSpPr/>
          <p:nvPr/>
        </p:nvSpPr>
        <p:spPr>
          <a:xfrm>
            <a:off x="6324124" y="5019080"/>
            <a:ext cx="7468553" cy="15320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Desain dan struktur organisasi yang efektif sangat penting untuk mencapai tujuan perusahaan. Melalui perencanaan yang matang, organisasi dapat mengoptimalkan sumber daya dan meningkatkan daya saing.</a:t>
            </a:r>
            <a:endParaRPr lang="en-US" sz="188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DB2B8B-3408-E3A2-720B-C77F1F1025D8}"/>
              </a:ext>
            </a:extLst>
          </p:cNvPr>
          <p:cNvSpPr txBox="1"/>
          <p:nvPr/>
        </p:nvSpPr>
        <p:spPr>
          <a:xfrm>
            <a:off x="1185333" y="3099137"/>
            <a:ext cx="1273386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000" dirty="0"/>
              <a:t>1. Robbins, Stephen P dan Coulter, Mary (2012), Management, </a:t>
            </a:r>
            <a:r>
              <a:rPr lang="en-ID" sz="3000" dirty="0" err="1"/>
              <a:t>edisi</a:t>
            </a:r>
            <a:r>
              <a:rPr lang="en-ID" sz="3000" dirty="0"/>
              <a:t> 10, </a:t>
            </a:r>
            <a:r>
              <a:rPr lang="en-ID" sz="3000" dirty="0" err="1"/>
              <a:t>buku</a:t>
            </a:r>
            <a:r>
              <a:rPr lang="en-ID" sz="3000" dirty="0"/>
              <a:t> 1, Jakarta : </a:t>
            </a:r>
            <a:r>
              <a:rPr lang="en-ID" sz="3000" dirty="0" err="1"/>
              <a:t>Penerbit</a:t>
            </a:r>
            <a:r>
              <a:rPr lang="en-ID" sz="3000" dirty="0"/>
              <a:t> </a:t>
            </a:r>
            <a:r>
              <a:rPr lang="en-ID" sz="3000" dirty="0" err="1"/>
              <a:t>Erlangga</a:t>
            </a:r>
            <a:r>
              <a:rPr lang="en-ID" sz="3000" dirty="0"/>
              <a:t> </a:t>
            </a:r>
            <a:br>
              <a:rPr lang="id-ID" sz="3000" dirty="0"/>
            </a:br>
            <a:r>
              <a:rPr lang="en-ID" sz="3000" dirty="0"/>
              <a:t>2. Robbins, Stephen P dan Coulter, Mary (2012), Management, </a:t>
            </a:r>
            <a:r>
              <a:rPr lang="en-ID" sz="3000" dirty="0" err="1"/>
              <a:t>edisi</a:t>
            </a:r>
            <a:r>
              <a:rPr lang="en-ID" sz="3000" dirty="0"/>
              <a:t> 10, </a:t>
            </a:r>
            <a:r>
              <a:rPr lang="en-ID" sz="3000" dirty="0" err="1"/>
              <a:t>buku</a:t>
            </a:r>
            <a:r>
              <a:rPr lang="en-ID" sz="3000" dirty="0"/>
              <a:t> 2, Jakarta : </a:t>
            </a:r>
            <a:r>
              <a:rPr lang="en-ID" sz="3000" dirty="0" err="1"/>
              <a:t>Penerbit</a:t>
            </a:r>
            <a:r>
              <a:rPr lang="en-ID" sz="3000" dirty="0"/>
              <a:t> </a:t>
            </a:r>
            <a:r>
              <a:rPr lang="en-ID" sz="3000" dirty="0" err="1"/>
              <a:t>Erlangga</a:t>
            </a:r>
            <a:r>
              <a:rPr lang="en-ID" sz="3000" dirty="0"/>
              <a:t> </a:t>
            </a:r>
            <a:br>
              <a:rPr lang="id-ID" sz="3000" dirty="0"/>
            </a:br>
            <a:r>
              <a:rPr lang="en-ID" sz="3000" dirty="0"/>
              <a:t>3. Gibson, Ivancevich, </a:t>
            </a:r>
            <a:r>
              <a:rPr lang="en-ID" sz="3000" dirty="0" err="1"/>
              <a:t>Donelly</a:t>
            </a:r>
            <a:r>
              <a:rPr lang="en-ID" sz="3000" dirty="0"/>
              <a:t>, (2013), Organizations, , Jakarta : </a:t>
            </a:r>
            <a:r>
              <a:rPr lang="en-ID" sz="3000" dirty="0" err="1"/>
              <a:t>Penerbit</a:t>
            </a:r>
            <a:r>
              <a:rPr lang="en-ID" sz="3000" dirty="0"/>
              <a:t> </a:t>
            </a:r>
            <a:r>
              <a:rPr lang="en-ID" sz="3000" dirty="0" err="1"/>
              <a:t>Salemba</a:t>
            </a:r>
            <a:r>
              <a:rPr lang="en-ID" sz="3000" dirty="0"/>
              <a:t> </a:t>
            </a:r>
            <a:r>
              <a:rPr lang="en-ID" sz="3000" dirty="0" err="1"/>
              <a:t>Empat</a:t>
            </a:r>
            <a:r>
              <a:rPr lang="en-ID" sz="3000" dirty="0"/>
              <a:t>. </a:t>
            </a:r>
            <a:br>
              <a:rPr lang="id-ID" sz="3000" dirty="0"/>
            </a:br>
            <a:r>
              <a:rPr lang="en-ID" sz="3000" dirty="0"/>
              <a:t>4. </a:t>
            </a:r>
            <a:r>
              <a:rPr lang="en-ID" sz="3000" dirty="0" err="1"/>
              <a:t>Handoko</a:t>
            </a:r>
            <a:r>
              <a:rPr lang="en-ID" sz="3000" dirty="0"/>
              <a:t>, T. Hani., 2010, </a:t>
            </a:r>
            <a:r>
              <a:rPr lang="en-ID" sz="3000" dirty="0" err="1"/>
              <a:t>Pengantar</a:t>
            </a:r>
            <a:r>
              <a:rPr lang="en-ID" sz="3000" dirty="0"/>
              <a:t> </a:t>
            </a:r>
            <a:r>
              <a:rPr lang="en-ID" sz="3000" dirty="0" err="1"/>
              <a:t>Manajemen</a:t>
            </a:r>
            <a:r>
              <a:rPr lang="en-ID" sz="3000" dirty="0"/>
              <a:t>, </a:t>
            </a:r>
            <a:r>
              <a:rPr lang="en-ID" sz="3000" dirty="0" err="1"/>
              <a:t>edisi</a:t>
            </a:r>
            <a:r>
              <a:rPr lang="en-ID" sz="3000" dirty="0"/>
              <a:t> 2, Yogyakarta : BPFE.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0F0F1E-B5CE-DDA6-64D2-6CBA2792795C}"/>
              </a:ext>
            </a:extLst>
          </p:cNvPr>
          <p:cNvSpPr txBox="1"/>
          <p:nvPr/>
        </p:nvSpPr>
        <p:spPr>
          <a:xfrm>
            <a:off x="1185333" y="2048933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/>
              <a:t>REFERENSI</a:t>
            </a:r>
            <a:endParaRPr lang="en-ID" sz="4000" dirty="0"/>
          </a:p>
        </p:txBody>
      </p:sp>
    </p:spTree>
    <p:extLst>
      <p:ext uri="{BB962C8B-B14F-4D97-AF65-F5344CB8AC3E}">
        <p14:creationId xmlns:p14="http://schemas.microsoft.com/office/powerpoint/2010/main" val="3799260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3204" y="2257306"/>
            <a:ext cx="4887873" cy="3714869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837724" y="1358265"/>
            <a:ext cx="5632490" cy="704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44"/>
              </a:lnSpc>
              <a:buNone/>
            </a:pPr>
            <a:r>
              <a:rPr lang="en-US" sz="4435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Doa Setelah Belajar</a:t>
            </a:r>
            <a:endParaRPr lang="en-US" sz="4435" dirty="0"/>
          </a:p>
        </p:txBody>
      </p:sp>
      <p:sp>
        <p:nvSpPr>
          <p:cNvPr id="8" name="Text 3"/>
          <p:cNvSpPr/>
          <p:nvPr/>
        </p:nvSpPr>
        <p:spPr>
          <a:xfrm>
            <a:off x="1005602" y="2790706"/>
            <a:ext cx="202763" cy="3378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61"/>
              </a:lnSpc>
              <a:buNone/>
            </a:pPr>
            <a:endParaRPr lang="en-US" sz="2661" dirty="0"/>
          </a:p>
        </p:txBody>
      </p:sp>
      <p:sp>
        <p:nvSpPr>
          <p:cNvPr id="9" name="Text 4"/>
          <p:cNvSpPr/>
          <p:nvPr/>
        </p:nvSpPr>
        <p:spPr>
          <a:xfrm>
            <a:off x="1615559" y="2690455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endParaRPr lang="en-US" sz="2218" dirty="0"/>
          </a:p>
        </p:txBody>
      </p:sp>
      <p:sp>
        <p:nvSpPr>
          <p:cNvPr id="10" name="Text 5"/>
          <p:cNvSpPr/>
          <p:nvPr/>
        </p:nvSpPr>
        <p:spPr>
          <a:xfrm>
            <a:off x="1615559" y="3185993"/>
            <a:ext cx="2836783" cy="1915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endParaRPr lang="en-US" sz="1885" dirty="0"/>
          </a:p>
        </p:txBody>
      </p:sp>
      <p:sp>
        <p:nvSpPr>
          <p:cNvPr id="12" name="Text 7"/>
          <p:cNvSpPr/>
          <p:nvPr/>
        </p:nvSpPr>
        <p:spPr>
          <a:xfrm>
            <a:off x="4859536" y="2790706"/>
            <a:ext cx="202763" cy="3378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61"/>
              </a:lnSpc>
              <a:buNone/>
            </a:pPr>
            <a:endParaRPr lang="en-US" sz="2661" dirty="0"/>
          </a:p>
        </p:txBody>
      </p:sp>
      <p:sp>
        <p:nvSpPr>
          <p:cNvPr id="13" name="Text 8"/>
          <p:cNvSpPr/>
          <p:nvPr/>
        </p:nvSpPr>
        <p:spPr>
          <a:xfrm>
            <a:off x="5469493" y="2690455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endParaRPr lang="en-US" sz="2218" dirty="0"/>
          </a:p>
        </p:txBody>
      </p:sp>
      <p:sp>
        <p:nvSpPr>
          <p:cNvPr id="14" name="Text 9"/>
          <p:cNvSpPr/>
          <p:nvPr/>
        </p:nvSpPr>
        <p:spPr>
          <a:xfrm>
            <a:off x="5469493" y="3185993"/>
            <a:ext cx="2836783" cy="15320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endParaRPr lang="en-US" sz="1885" dirty="0"/>
          </a:p>
        </p:txBody>
      </p:sp>
      <p:sp>
        <p:nvSpPr>
          <p:cNvPr id="16" name="Text 11"/>
          <p:cNvSpPr/>
          <p:nvPr/>
        </p:nvSpPr>
        <p:spPr>
          <a:xfrm>
            <a:off x="1005602" y="5709880"/>
            <a:ext cx="202763" cy="3378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61"/>
              </a:lnSpc>
              <a:buNone/>
            </a:pPr>
            <a:endParaRPr lang="en-US" sz="2661" dirty="0"/>
          </a:p>
        </p:txBody>
      </p:sp>
      <p:sp>
        <p:nvSpPr>
          <p:cNvPr id="17" name="Text 12"/>
          <p:cNvSpPr/>
          <p:nvPr/>
        </p:nvSpPr>
        <p:spPr>
          <a:xfrm>
            <a:off x="1615559" y="5609630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endParaRPr lang="en-US" sz="2218" dirty="0"/>
          </a:p>
        </p:txBody>
      </p:sp>
      <p:sp>
        <p:nvSpPr>
          <p:cNvPr id="18" name="Text 13"/>
          <p:cNvSpPr/>
          <p:nvPr/>
        </p:nvSpPr>
        <p:spPr>
          <a:xfrm>
            <a:off x="1615559" y="6105168"/>
            <a:ext cx="6690717" cy="7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endParaRPr lang="en-US" sz="1885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4620D42-187E-6907-CED5-C7419747AC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41729" y="-1495493"/>
            <a:ext cx="8930759" cy="50235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ACC33A3-0DD5-E1C5-322A-C9EAC8E332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323" y="2647295"/>
            <a:ext cx="8486630" cy="47525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3204" y="2257306"/>
            <a:ext cx="4887873" cy="3714869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837724" y="1358265"/>
            <a:ext cx="5632490" cy="704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44"/>
              </a:lnSpc>
              <a:buNone/>
            </a:pPr>
            <a:r>
              <a:rPr lang="en-US" sz="4435" b="1" dirty="0" err="1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Doa</a:t>
            </a:r>
            <a:r>
              <a:rPr lang="en-US" sz="4435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 </a:t>
            </a:r>
            <a:r>
              <a:rPr lang="id-ID" sz="4435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Sebelum</a:t>
            </a:r>
            <a:r>
              <a:rPr lang="en-US" sz="4435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 Belajar</a:t>
            </a:r>
            <a:endParaRPr lang="en-US" sz="4435" dirty="0"/>
          </a:p>
        </p:txBody>
      </p:sp>
      <p:sp>
        <p:nvSpPr>
          <p:cNvPr id="8" name="Text 3"/>
          <p:cNvSpPr/>
          <p:nvPr/>
        </p:nvSpPr>
        <p:spPr>
          <a:xfrm>
            <a:off x="1005602" y="2790706"/>
            <a:ext cx="202763" cy="3378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61"/>
              </a:lnSpc>
              <a:buNone/>
            </a:pPr>
            <a:endParaRPr lang="en-US" sz="2661" dirty="0"/>
          </a:p>
        </p:txBody>
      </p:sp>
      <p:sp>
        <p:nvSpPr>
          <p:cNvPr id="9" name="Text 4"/>
          <p:cNvSpPr/>
          <p:nvPr/>
        </p:nvSpPr>
        <p:spPr>
          <a:xfrm>
            <a:off x="1615559" y="2690455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endParaRPr lang="en-US" sz="2218" dirty="0"/>
          </a:p>
        </p:txBody>
      </p:sp>
      <p:sp>
        <p:nvSpPr>
          <p:cNvPr id="10" name="Text 5"/>
          <p:cNvSpPr/>
          <p:nvPr/>
        </p:nvSpPr>
        <p:spPr>
          <a:xfrm>
            <a:off x="1615559" y="3185993"/>
            <a:ext cx="2836783" cy="1915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endParaRPr lang="en-US" sz="1885" dirty="0"/>
          </a:p>
        </p:txBody>
      </p:sp>
      <p:sp>
        <p:nvSpPr>
          <p:cNvPr id="12" name="Text 7"/>
          <p:cNvSpPr/>
          <p:nvPr/>
        </p:nvSpPr>
        <p:spPr>
          <a:xfrm>
            <a:off x="4859536" y="2790706"/>
            <a:ext cx="202763" cy="3378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61"/>
              </a:lnSpc>
              <a:buNone/>
            </a:pPr>
            <a:endParaRPr lang="en-US" sz="2661" dirty="0"/>
          </a:p>
        </p:txBody>
      </p:sp>
      <p:sp>
        <p:nvSpPr>
          <p:cNvPr id="13" name="Text 8"/>
          <p:cNvSpPr/>
          <p:nvPr/>
        </p:nvSpPr>
        <p:spPr>
          <a:xfrm>
            <a:off x="5469493" y="2690455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endParaRPr lang="en-US" sz="2218" dirty="0"/>
          </a:p>
        </p:txBody>
      </p:sp>
      <p:sp>
        <p:nvSpPr>
          <p:cNvPr id="14" name="Text 9"/>
          <p:cNvSpPr/>
          <p:nvPr/>
        </p:nvSpPr>
        <p:spPr>
          <a:xfrm>
            <a:off x="5469493" y="3185993"/>
            <a:ext cx="2836783" cy="15320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endParaRPr lang="en-US" sz="1885" dirty="0"/>
          </a:p>
        </p:txBody>
      </p:sp>
      <p:sp>
        <p:nvSpPr>
          <p:cNvPr id="16" name="Text 11"/>
          <p:cNvSpPr/>
          <p:nvPr/>
        </p:nvSpPr>
        <p:spPr>
          <a:xfrm>
            <a:off x="1005602" y="5709880"/>
            <a:ext cx="202763" cy="3378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61"/>
              </a:lnSpc>
              <a:buNone/>
            </a:pPr>
            <a:endParaRPr lang="en-US" sz="2661" dirty="0"/>
          </a:p>
        </p:txBody>
      </p:sp>
      <p:sp>
        <p:nvSpPr>
          <p:cNvPr id="17" name="Text 12"/>
          <p:cNvSpPr/>
          <p:nvPr/>
        </p:nvSpPr>
        <p:spPr>
          <a:xfrm>
            <a:off x="1615559" y="5609630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endParaRPr lang="en-US" sz="2218" dirty="0"/>
          </a:p>
        </p:txBody>
      </p:sp>
      <p:sp>
        <p:nvSpPr>
          <p:cNvPr id="18" name="Text 13"/>
          <p:cNvSpPr/>
          <p:nvPr/>
        </p:nvSpPr>
        <p:spPr>
          <a:xfrm>
            <a:off x="1615559" y="6105168"/>
            <a:ext cx="6690717" cy="7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endParaRPr lang="en-US" sz="1885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F59E26-5D9F-185E-D728-41841300F2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720" y="2363603"/>
            <a:ext cx="8153243" cy="501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51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37724" y="2133719"/>
            <a:ext cx="12954952" cy="14080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544"/>
              </a:lnSpc>
              <a:buNone/>
            </a:pPr>
            <a:r>
              <a:rPr lang="en-US" sz="4435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Pengantar: Pentingnya Desain dan Struktur Organisasi</a:t>
            </a:r>
            <a:endParaRPr lang="en-US" sz="4435" dirty="0"/>
          </a:p>
        </p:txBody>
      </p:sp>
      <p:sp>
        <p:nvSpPr>
          <p:cNvPr id="5" name="Text 2"/>
          <p:cNvSpPr/>
          <p:nvPr/>
        </p:nvSpPr>
        <p:spPr>
          <a:xfrm>
            <a:off x="837724" y="4140041"/>
            <a:ext cx="3354586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Definisi Desain Organisasi</a:t>
            </a:r>
            <a:endParaRPr lang="en-US" sz="2218" dirty="0"/>
          </a:p>
        </p:txBody>
      </p:sp>
      <p:sp>
        <p:nvSpPr>
          <p:cNvPr id="6" name="Text 3"/>
          <p:cNvSpPr/>
          <p:nvPr/>
        </p:nvSpPr>
        <p:spPr>
          <a:xfrm>
            <a:off x="837724" y="4731306"/>
            <a:ext cx="6185535" cy="11490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Desain organisasi adalah proses menentukan struktur formal, sistem koordinasi, dan pola interaksi yang akan digunakan oleh organisasi untuk mencapai tujuannya.</a:t>
            </a:r>
            <a:endParaRPr lang="en-US" sz="1885" dirty="0"/>
          </a:p>
        </p:txBody>
      </p:sp>
      <p:sp>
        <p:nvSpPr>
          <p:cNvPr id="7" name="Text 4"/>
          <p:cNvSpPr/>
          <p:nvPr/>
        </p:nvSpPr>
        <p:spPr>
          <a:xfrm>
            <a:off x="7614761" y="4140041"/>
            <a:ext cx="3447931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Manfaat Desain Organisasi</a:t>
            </a:r>
            <a:endParaRPr lang="en-US" sz="2218" dirty="0"/>
          </a:p>
        </p:txBody>
      </p:sp>
      <p:sp>
        <p:nvSpPr>
          <p:cNvPr id="8" name="Text 5"/>
          <p:cNvSpPr/>
          <p:nvPr/>
        </p:nvSpPr>
        <p:spPr>
          <a:xfrm>
            <a:off x="7614761" y="4731306"/>
            <a:ext cx="6185535" cy="11490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Desain organisasi yang tepat dapat meningkatkan produktivitas, komunikasi, dan pengambilan keputusan dalam organisasi.</a:t>
            </a:r>
            <a:endParaRPr lang="en-US" sz="188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204" y="1670804"/>
            <a:ext cx="4887992" cy="4887992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324124" y="1358265"/>
            <a:ext cx="5632490" cy="704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44"/>
              </a:lnSpc>
              <a:buNone/>
            </a:pPr>
            <a:r>
              <a:rPr lang="en-US" sz="4435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Doa Sebelum Belajar</a:t>
            </a:r>
            <a:endParaRPr lang="en-US" sz="4435" dirty="0"/>
          </a:p>
        </p:txBody>
      </p:sp>
      <p:sp>
        <p:nvSpPr>
          <p:cNvPr id="7" name="Shape 2"/>
          <p:cNvSpPr/>
          <p:nvPr/>
        </p:nvSpPr>
        <p:spPr>
          <a:xfrm>
            <a:off x="6324124" y="2690455"/>
            <a:ext cx="538520" cy="538520"/>
          </a:xfrm>
          <a:prstGeom prst="roundRect">
            <a:avLst>
              <a:gd name="adj" fmla="val 80013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8" name="Text 3"/>
          <p:cNvSpPr/>
          <p:nvPr/>
        </p:nvSpPr>
        <p:spPr>
          <a:xfrm>
            <a:off x="6492002" y="2790706"/>
            <a:ext cx="202763" cy="3378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61"/>
              </a:lnSpc>
              <a:buNone/>
            </a:pPr>
            <a:r>
              <a:rPr lang="en-US" sz="2661" b="1" dirty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1</a:t>
            </a:r>
            <a:endParaRPr lang="en-US" sz="2661" dirty="0"/>
          </a:p>
        </p:txBody>
      </p:sp>
      <p:sp>
        <p:nvSpPr>
          <p:cNvPr id="9" name="Text 4"/>
          <p:cNvSpPr/>
          <p:nvPr/>
        </p:nvSpPr>
        <p:spPr>
          <a:xfrm>
            <a:off x="7101959" y="2690455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b="1" dirty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Memohon Petunjuk</a:t>
            </a:r>
            <a:endParaRPr lang="en-US" sz="2218" dirty="0"/>
          </a:p>
        </p:txBody>
      </p:sp>
      <p:sp>
        <p:nvSpPr>
          <p:cNvPr id="10" name="Text 5"/>
          <p:cNvSpPr/>
          <p:nvPr/>
        </p:nvSpPr>
        <p:spPr>
          <a:xfrm>
            <a:off x="7101959" y="3185993"/>
            <a:ext cx="2836783" cy="1915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Memohon kepada Tuhan agar diberi pemahaman dan kebijaksanaan dalam mempelajari ilmu organisasi.</a:t>
            </a:r>
            <a:endParaRPr lang="en-US" sz="1885" dirty="0"/>
          </a:p>
        </p:txBody>
      </p:sp>
      <p:sp>
        <p:nvSpPr>
          <p:cNvPr id="11" name="Shape 6"/>
          <p:cNvSpPr/>
          <p:nvPr/>
        </p:nvSpPr>
        <p:spPr>
          <a:xfrm>
            <a:off x="10178058" y="2690455"/>
            <a:ext cx="538520" cy="538520"/>
          </a:xfrm>
          <a:prstGeom prst="roundRect">
            <a:avLst>
              <a:gd name="adj" fmla="val 80013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12" name="Text 7"/>
          <p:cNvSpPr/>
          <p:nvPr/>
        </p:nvSpPr>
        <p:spPr>
          <a:xfrm>
            <a:off x="10345936" y="2790706"/>
            <a:ext cx="202763" cy="3378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61"/>
              </a:lnSpc>
              <a:buNone/>
            </a:pPr>
            <a:r>
              <a:rPr lang="en-US" sz="2661" b="1" dirty="0">
                <a:solidFill>
                  <a:srgbClr val="015F98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2</a:t>
            </a:r>
            <a:endParaRPr lang="en-US" sz="2661" dirty="0"/>
          </a:p>
        </p:txBody>
      </p:sp>
      <p:sp>
        <p:nvSpPr>
          <p:cNvPr id="13" name="Text 8"/>
          <p:cNvSpPr/>
          <p:nvPr/>
        </p:nvSpPr>
        <p:spPr>
          <a:xfrm>
            <a:off x="10955893" y="2690455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b="1" dirty="0">
                <a:solidFill>
                  <a:srgbClr val="015F98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Semangat Belajar</a:t>
            </a:r>
            <a:endParaRPr lang="en-US" sz="2218" dirty="0"/>
          </a:p>
        </p:txBody>
      </p:sp>
      <p:sp>
        <p:nvSpPr>
          <p:cNvPr id="14" name="Text 9"/>
          <p:cNvSpPr/>
          <p:nvPr/>
        </p:nvSpPr>
        <p:spPr>
          <a:xfrm>
            <a:off x="10955893" y="3185993"/>
            <a:ext cx="2836783" cy="1915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Memohon agar diberikan semangat dan motivasi untuk mendalami konsep desain dan struktur organisasi.</a:t>
            </a:r>
            <a:endParaRPr lang="en-US" sz="1885" dirty="0"/>
          </a:p>
        </p:txBody>
      </p:sp>
      <p:sp>
        <p:nvSpPr>
          <p:cNvPr id="15" name="Shape 10"/>
          <p:cNvSpPr/>
          <p:nvPr/>
        </p:nvSpPr>
        <p:spPr>
          <a:xfrm>
            <a:off x="6324124" y="5609630"/>
            <a:ext cx="538520" cy="538520"/>
          </a:xfrm>
          <a:prstGeom prst="roundRect">
            <a:avLst>
              <a:gd name="adj" fmla="val 80013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16" name="Text 11"/>
          <p:cNvSpPr/>
          <p:nvPr/>
        </p:nvSpPr>
        <p:spPr>
          <a:xfrm>
            <a:off x="6492002" y="5709880"/>
            <a:ext cx="202763" cy="3378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61"/>
              </a:lnSpc>
              <a:buNone/>
            </a:pPr>
            <a:r>
              <a:rPr lang="en-US" sz="2661" b="1" dirty="0">
                <a:solidFill>
                  <a:srgbClr val="AD1F96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3</a:t>
            </a:r>
            <a:endParaRPr lang="en-US" sz="2661" dirty="0"/>
          </a:p>
        </p:txBody>
      </p:sp>
      <p:sp>
        <p:nvSpPr>
          <p:cNvPr id="17" name="Text 12"/>
          <p:cNvSpPr/>
          <p:nvPr/>
        </p:nvSpPr>
        <p:spPr>
          <a:xfrm>
            <a:off x="7101959" y="5609630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b="1" dirty="0">
                <a:solidFill>
                  <a:srgbClr val="AD1F96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Keberhasilan</a:t>
            </a:r>
            <a:endParaRPr lang="en-US" sz="2218" dirty="0"/>
          </a:p>
        </p:txBody>
      </p:sp>
      <p:sp>
        <p:nvSpPr>
          <p:cNvPr id="18" name="Text 13"/>
          <p:cNvSpPr/>
          <p:nvPr/>
        </p:nvSpPr>
        <p:spPr>
          <a:xfrm>
            <a:off x="7101959" y="6105168"/>
            <a:ext cx="6690717" cy="7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Memohon agar ilmu yang dipelajari dapat bermanfaat dan membawa keberhasilan.</a:t>
            </a:r>
            <a:endParaRPr lang="en-US" sz="188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436" y="2618542"/>
            <a:ext cx="4987528" cy="2992517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185059" y="1027271"/>
            <a:ext cx="7746683" cy="17612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623"/>
              </a:lnSpc>
              <a:buNone/>
            </a:pPr>
            <a:r>
              <a:rPr lang="en-US" sz="3699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Tujuan Desain Organisasi, Komponen Utama Desain Organisasi</a:t>
            </a:r>
            <a:endParaRPr lang="en-US" sz="3699" dirty="0"/>
          </a:p>
        </p:txBody>
      </p:sp>
      <p:sp>
        <p:nvSpPr>
          <p:cNvPr id="7" name="Shape 2"/>
          <p:cNvSpPr/>
          <p:nvPr/>
        </p:nvSpPr>
        <p:spPr>
          <a:xfrm>
            <a:off x="6472118" y="3088005"/>
            <a:ext cx="24884" cy="4114324"/>
          </a:xfrm>
          <a:prstGeom prst="rect">
            <a:avLst/>
          </a:prstGeom>
          <a:solidFill>
            <a:srgbClr val="DFDFEB"/>
          </a:solidFill>
          <a:ln/>
        </p:spPr>
      </p:sp>
      <p:sp>
        <p:nvSpPr>
          <p:cNvPr id="8" name="Shape 3"/>
          <p:cNvSpPr/>
          <p:nvPr/>
        </p:nvSpPr>
        <p:spPr>
          <a:xfrm>
            <a:off x="6709053" y="3524667"/>
            <a:ext cx="698659" cy="24884"/>
          </a:xfrm>
          <a:prstGeom prst="rect">
            <a:avLst/>
          </a:prstGeom>
          <a:solidFill>
            <a:srgbClr val="2D4DF2"/>
          </a:solidFill>
          <a:ln/>
        </p:spPr>
      </p:sp>
      <p:sp>
        <p:nvSpPr>
          <p:cNvPr id="9" name="Shape 4"/>
          <p:cNvSpPr/>
          <p:nvPr/>
        </p:nvSpPr>
        <p:spPr>
          <a:xfrm>
            <a:off x="6259949" y="3312557"/>
            <a:ext cx="449104" cy="449104"/>
          </a:xfrm>
          <a:prstGeom prst="roundRect">
            <a:avLst>
              <a:gd name="adj" fmla="val 80015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10" name="Text 5"/>
          <p:cNvSpPr/>
          <p:nvPr/>
        </p:nvSpPr>
        <p:spPr>
          <a:xfrm>
            <a:off x="6399967" y="3396139"/>
            <a:ext cx="169069" cy="2818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19"/>
              </a:lnSpc>
              <a:buNone/>
            </a:pPr>
            <a:r>
              <a:rPr lang="en-US" sz="2219" b="1" dirty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1</a:t>
            </a:r>
            <a:endParaRPr lang="en-US" sz="2219" dirty="0"/>
          </a:p>
        </p:txBody>
      </p:sp>
      <p:sp>
        <p:nvSpPr>
          <p:cNvPr id="11" name="Text 6"/>
          <p:cNvSpPr/>
          <p:nvPr/>
        </p:nvSpPr>
        <p:spPr>
          <a:xfrm>
            <a:off x="7582495" y="3287554"/>
            <a:ext cx="2707005" cy="2936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12"/>
              </a:lnSpc>
              <a:buNone/>
            </a:pPr>
            <a:r>
              <a:rPr lang="en-US" sz="1849" b="1" dirty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Tujuan Desain Organisasi</a:t>
            </a:r>
            <a:endParaRPr lang="en-US" sz="1849" dirty="0"/>
          </a:p>
        </p:txBody>
      </p:sp>
      <p:sp>
        <p:nvSpPr>
          <p:cNvPr id="12" name="Text 7"/>
          <p:cNvSpPr/>
          <p:nvPr/>
        </p:nvSpPr>
        <p:spPr>
          <a:xfrm>
            <a:off x="7582495" y="3700939"/>
            <a:ext cx="6349246" cy="6388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15"/>
              </a:lnSpc>
              <a:buNone/>
            </a:pPr>
            <a:r>
              <a:rPr lang="en-US" sz="1572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Menciptakan struktur dan proses yang efisien, memfasilitasi koordinasi, dan mendukung pencapaian tujuan organisasi.</a:t>
            </a:r>
            <a:endParaRPr lang="en-US" sz="1572" dirty="0"/>
          </a:p>
        </p:txBody>
      </p:sp>
      <p:sp>
        <p:nvSpPr>
          <p:cNvPr id="13" name="Shape 8"/>
          <p:cNvSpPr/>
          <p:nvPr/>
        </p:nvSpPr>
        <p:spPr>
          <a:xfrm>
            <a:off x="6709053" y="5175587"/>
            <a:ext cx="698659" cy="24884"/>
          </a:xfrm>
          <a:prstGeom prst="rect">
            <a:avLst/>
          </a:prstGeom>
          <a:solidFill>
            <a:srgbClr val="015F98"/>
          </a:solidFill>
          <a:ln/>
        </p:spPr>
      </p:sp>
      <p:sp>
        <p:nvSpPr>
          <p:cNvPr id="14" name="Shape 9"/>
          <p:cNvSpPr/>
          <p:nvPr/>
        </p:nvSpPr>
        <p:spPr>
          <a:xfrm>
            <a:off x="6259949" y="4963478"/>
            <a:ext cx="449104" cy="449104"/>
          </a:xfrm>
          <a:prstGeom prst="roundRect">
            <a:avLst>
              <a:gd name="adj" fmla="val 80015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15" name="Text 10"/>
          <p:cNvSpPr/>
          <p:nvPr/>
        </p:nvSpPr>
        <p:spPr>
          <a:xfrm>
            <a:off x="6399967" y="5047059"/>
            <a:ext cx="169069" cy="2818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19"/>
              </a:lnSpc>
              <a:buNone/>
            </a:pPr>
            <a:r>
              <a:rPr lang="en-US" sz="2219" b="1" dirty="0">
                <a:solidFill>
                  <a:srgbClr val="015F98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2</a:t>
            </a:r>
            <a:endParaRPr lang="en-US" sz="2219" dirty="0"/>
          </a:p>
        </p:txBody>
      </p:sp>
      <p:sp>
        <p:nvSpPr>
          <p:cNvPr id="16" name="Text 11"/>
          <p:cNvSpPr/>
          <p:nvPr/>
        </p:nvSpPr>
        <p:spPr>
          <a:xfrm>
            <a:off x="7582495" y="4938474"/>
            <a:ext cx="2348627" cy="2936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12"/>
              </a:lnSpc>
              <a:buNone/>
            </a:pPr>
            <a:r>
              <a:rPr lang="en-US" sz="1849" b="1" dirty="0">
                <a:solidFill>
                  <a:srgbClr val="015F98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Komponen Utama</a:t>
            </a:r>
            <a:endParaRPr lang="en-US" sz="1849" dirty="0"/>
          </a:p>
        </p:txBody>
      </p:sp>
      <p:sp>
        <p:nvSpPr>
          <p:cNvPr id="17" name="Text 12"/>
          <p:cNvSpPr/>
          <p:nvPr/>
        </p:nvSpPr>
        <p:spPr>
          <a:xfrm>
            <a:off x="7582495" y="5351859"/>
            <a:ext cx="6349246" cy="3194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15"/>
              </a:lnSpc>
              <a:buNone/>
            </a:pPr>
            <a:r>
              <a:rPr lang="en-US" sz="1572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Pembagian kerja, pola otoritas, koordinasi, dan struktur organisasi.</a:t>
            </a:r>
            <a:endParaRPr lang="en-US" sz="1572" dirty="0"/>
          </a:p>
        </p:txBody>
      </p:sp>
      <p:sp>
        <p:nvSpPr>
          <p:cNvPr id="18" name="Shape 13"/>
          <p:cNvSpPr/>
          <p:nvPr/>
        </p:nvSpPr>
        <p:spPr>
          <a:xfrm>
            <a:off x="6709053" y="6507063"/>
            <a:ext cx="698659" cy="24884"/>
          </a:xfrm>
          <a:prstGeom prst="rect">
            <a:avLst/>
          </a:prstGeom>
          <a:solidFill>
            <a:srgbClr val="AD1F96"/>
          </a:solidFill>
          <a:ln/>
        </p:spPr>
      </p:sp>
      <p:sp>
        <p:nvSpPr>
          <p:cNvPr id="19" name="Shape 14"/>
          <p:cNvSpPr/>
          <p:nvPr/>
        </p:nvSpPr>
        <p:spPr>
          <a:xfrm>
            <a:off x="6259949" y="6294953"/>
            <a:ext cx="449104" cy="449104"/>
          </a:xfrm>
          <a:prstGeom prst="roundRect">
            <a:avLst>
              <a:gd name="adj" fmla="val 80015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20" name="Text 15"/>
          <p:cNvSpPr/>
          <p:nvPr/>
        </p:nvSpPr>
        <p:spPr>
          <a:xfrm>
            <a:off x="6399967" y="6378535"/>
            <a:ext cx="169069" cy="2818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19"/>
              </a:lnSpc>
              <a:buNone/>
            </a:pPr>
            <a:r>
              <a:rPr lang="en-US" sz="2219" b="1" dirty="0">
                <a:solidFill>
                  <a:srgbClr val="AD1F96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3</a:t>
            </a:r>
            <a:endParaRPr lang="en-US" sz="2219" dirty="0"/>
          </a:p>
        </p:txBody>
      </p:sp>
      <p:sp>
        <p:nvSpPr>
          <p:cNvPr id="21" name="Text 16"/>
          <p:cNvSpPr/>
          <p:nvPr/>
        </p:nvSpPr>
        <p:spPr>
          <a:xfrm>
            <a:off x="7582495" y="6269950"/>
            <a:ext cx="2348627" cy="2936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12"/>
              </a:lnSpc>
              <a:buNone/>
            </a:pPr>
            <a:r>
              <a:rPr lang="en-US" sz="1849" b="1" dirty="0">
                <a:solidFill>
                  <a:srgbClr val="AD1F96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Manfaat</a:t>
            </a:r>
            <a:endParaRPr lang="en-US" sz="1849" dirty="0"/>
          </a:p>
        </p:txBody>
      </p:sp>
      <p:sp>
        <p:nvSpPr>
          <p:cNvPr id="22" name="Text 17"/>
          <p:cNvSpPr/>
          <p:nvPr/>
        </p:nvSpPr>
        <p:spPr>
          <a:xfrm>
            <a:off x="7582495" y="6683335"/>
            <a:ext cx="6349246" cy="3194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15"/>
              </a:lnSpc>
              <a:buNone/>
            </a:pPr>
            <a:r>
              <a:rPr lang="en-US" sz="1572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Meningkatkan kinerja, adaptabilitas, dan daya saing organisasi.</a:t>
            </a:r>
            <a:endParaRPr lang="en-US" sz="157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37724" y="2485787"/>
            <a:ext cx="10959822" cy="704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44"/>
              </a:lnSpc>
              <a:buNone/>
            </a:pPr>
            <a:r>
              <a:rPr lang="en-US" sz="4435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Struktur Organisasi: Jenis dan Karakteristik</a:t>
            </a:r>
            <a:endParaRPr lang="en-US" sz="4435" dirty="0"/>
          </a:p>
        </p:txBody>
      </p:sp>
      <p:sp>
        <p:nvSpPr>
          <p:cNvPr id="5" name="Text 2"/>
          <p:cNvSpPr/>
          <p:nvPr/>
        </p:nvSpPr>
        <p:spPr>
          <a:xfrm>
            <a:off x="837724" y="3788093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Struktur Fungsional</a:t>
            </a:r>
            <a:endParaRPr lang="en-US" sz="2218" dirty="0"/>
          </a:p>
        </p:txBody>
      </p:sp>
      <p:sp>
        <p:nvSpPr>
          <p:cNvPr id="6" name="Text 3"/>
          <p:cNvSpPr/>
          <p:nvPr/>
        </p:nvSpPr>
        <p:spPr>
          <a:xfrm>
            <a:off x="837724" y="4379357"/>
            <a:ext cx="3928586" cy="11490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Pembagian berdasarkan fungsi, seperti pemasaran, produksi, keuangan. Efisien dalam operasi rutin.</a:t>
            </a:r>
            <a:endParaRPr lang="en-US" sz="1885" dirty="0"/>
          </a:p>
        </p:txBody>
      </p:sp>
      <p:sp>
        <p:nvSpPr>
          <p:cNvPr id="7" name="Text 4"/>
          <p:cNvSpPr/>
          <p:nvPr/>
        </p:nvSpPr>
        <p:spPr>
          <a:xfrm>
            <a:off x="5357813" y="3788093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Struktur Divisional</a:t>
            </a:r>
            <a:endParaRPr lang="en-US" sz="2218" dirty="0"/>
          </a:p>
        </p:txBody>
      </p:sp>
      <p:sp>
        <p:nvSpPr>
          <p:cNvPr id="8" name="Text 5"/>
          <p:cNvSpPr/>
          <p:nvPr/>
        </p:nvSpPr>
        <p:spPr>
          <a:xfrm>
            <a:off x="5357813" y="4379357"/>
            <a:ext cx="3928586" cy="11490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Pembagian berdasarkan produk, wilayah, atau segmen pasar. Fleksibel dan berorientasi pada hasil.</a:t>
            </a:r>
            <a:endParaRPr lang="en-US" sz="1885" dirty="0"/>
          </a:p>
        </p:txBody>
      </p:sp>
      <p:sp>
        <p:nvSpPr>
          <p:cNvPr id="9" name="Text 6"/>
          <p:cNvSpPr/>
          <p:nvPr/>
        </p:nvSpPr>
        <p:spPr>
          <a:xfrm>
            <a:off x="9877901" y="3788093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Struktur Matriks</a:t>
            </a:r>
            <a:endParaRPr lang="en-US" sz="2218" dirty="0"/>
          </a:p>
        </p:txBody>
      </p:sp>
      <p:sp>
        <p:nvSpPr>
          <p:cNvPr id="10" name="Text 7"/>
          <p:cNvSpPr/>
          <p:nvPr/>
        </p:nvSpPr>
        <p:spPr>
          <a:xfrm>
            <a:off x="9877901" y="4379357"/>
            <a:ext cx="3928586" cy="11490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Kombinasi struktur fungsional dan divisional. Memungkinkan kolaborasi lintas fungsi.</a:t>
            </a:r>
            <a:endParaRPr lang="en-US" sz="188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8203" y="2278023"/>
            <a:ext cx="4897874" cy="3673435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824032" y="647700"/>
            <a:ext cx="7495937" cy="20774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53"/>
              </a:lnSpc>
              <a:buNone/>
            </a:pPr>
            <a:r>
              <a:rPr lang="en-US" sz="4362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Faktor-faktor yang Mempengaruhi Struktur Organisasi</a:t>
            </a:r>
            <a:endParaRPr lang="en-US" sz="4362" dirty="0"/>
          </a:p>
        </p:txBody>
      </p:sp>
      <p:sp>
        <p:nvSpPr>
          <p:cNvPr id="7" name="Shape 2"/>
          <p:cNvSpPr/>
          <p:nvPr/>
        </p:nvSpPr>
        <p:spPr>
          <a:xfrm>
            <a:off x="824032" y="3078242"/>
            <a:ext cx="3630335" cy="2134076"/>
          </a:xfrm>
          <a:prstGeom prst="roundRect">
            <a:avLst>
              <a:gd name="adj" fmla="val 19860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8" name="Text 3"/>
          <p:cNvSpPr/>
          <p:nvPr/>
        </p:nvSpPr>
        <p:spPr>
          <a:xfrm>
            <a:off x="1082278" y="3336488"/>
            <a:ext cx="2769989" cy="3462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26"/>
              </a:lnSpc>
              <a:buNone/>
            </a:pPr>
            <a:r>
              <a:rPr lang="en-US" sz="2181" b="1" dirty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Strategi Bisnis</a:t>
            </a:r>
            <a:endParaRPr lang="en-US" sz="2181" dirty="0"/>
          </a:p>
        </p:txBody>
      </p:sp>
      <p:sp>
        <p:nvSpPr>
          <p:cNvPr id="9" name="Text 4"/>
          <p:cNvSpPr/>
          <p:nvPr/>
        </p:nvSpPr>
        <p:spPr>
          <a:xfrm>
            <a:off x="1082278" y="3823930"/>
            <a:ext cx="3113842" cy="7534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66"/>
              </a:lnSpc>
              <a:buNone/>
            </a:pPr>
            <a:r>
              <a:rPr lang="en-US" sz="1854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Struktur harus mendukung strategi dan tujuan organisasi.</a:t>
            </a:r>
            <a:endParaRPr lang="en-US" sz="1854" dirty="0"/>
          </a:p>
        </p:txBody>
      </p:sp>
      <p:sp>
        <p:nvSpPr>
          <p:cNvPr id="10" name="Shape 5"/>
          <p:cNvSpPr/>
          <p:nvPr/>
        </p:nvSpPr>
        <p:spPr>
          <a:xfrm>
            <a:off x="4689753" y="3078242"/>
            <a:ext cx="3630335" cy="2134076"/>
          </a:xfrm>
          <a:prstGeom prst="roundRect">
            <a:avLst>
              <a:gd name="adj" fmla="val 19860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11" name="Text 6"/>
          <p:cNvSpPr/>
          <p:nvPr/>
        </p:nvSpPr>
        <p:spPr>
          <a:xfrm>
            <a:off x="4947999" y="3336488"/>
            <a:ext cx="2769989" cy="3462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26"/>
              </a:lnSpc>
              <a:buNone/>
            </a:pPr>
            <a:r>
              <a:rPr lang="en-US" sz="2181" b="1" dirty="0">
                <a:solidFill>
                  <a:srgbClr val="015F98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Ukuran Organisasi</a:t>
            </a:r>
            <a:endParaRPr lang="en-US" sz="2181" dirty="0"/>
          </a:p>
        </p:txBody>
      </p:sp>
      <p:sp>
        <p:nvSpPr>
          <p:cNvPr id="12" name="Text 7"/>
          <p:cNvSpPr/>
          <p:nvPr/>
        </p:nvSpPr>
        <p:spPr>
          <a:xfrm>
            <a:off x="4947999" y="3823930"/>
            <a:ext cx="3113842" cy="11301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66"/>
              </a:lnSpc>
              <a:buNone/>
            </a:pPr>
            <a:r>
              <a:rPr lang="en-US" sz="1854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Semakin besar organisasi, struktur cenderung lebih kompleks.</a:t>
            </a:r>
            <a:endParaRPr lang="en-US" sz="1854" dirty="0"/>
          </a:p>
        </p:txBody>
      </p:sp>
      <p:sp>
        <p:nvSpPr>
          <p:cNvPr id="13" name="Shape 8"/>
          <p:cNvSpPr/>
          <p:nvPr/>
        </p:nvSpPr>
        <p:spPr>
          <a:xfrm>
            <a:off x="824032" y="5447705"/>
            <a:ext cx="3630335" cy="2134076"/>
          </a:xfrm>
          <a:prstGeom prst="roundRect">
            <a:avLst>
              <a:gd name="adj" fmla="val 19860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14" name="Text 9"/>
          <p:cNvSpPr/>
          <p:nvPr/>
        </p:nvSpPr>
        <p:spPr>
          <a:xfrm>
            <a:off x="1082278" y="5705951"/>
            <a:ext cx="2769989" cy="3462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26"/>
              </a:lnSpc>
              <a:buNone/>
            </a:pPr>
            <a:r>
              <a:rPr lang="en-US" sz="2181" b="1" dirty="0">
                <a:solidFill>
                  <a:srgbClr val="AD1F96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Teknologi</a:t>
            </a:r>
            <a:endParaRPr lang="en-US" sz="2181" dirty="0"/>
          </a:p>
        </p:txBody>
      </p:sp>
      <p:sp>
        <p:nvSpPr>
          <p:cNvPr id="15" name="Text 10"/>
          <p:cNvSpPr/>
          <p:nvPr/>
        </p:nvSpPr>
        <p:spPr>
          <a:xfrm>
            <a:off x="1082278" y="6193393"/>
            <a:ext cx="3113842" cy="11301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66"/>
              </a:lnSpc>
              <a:buNone/>
            </a:pPr>
            <a:r>
              <a:rPr lang="en-US" sz="1854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Kemajuan teknologi mempengaruhi koordinasi dan alur kerja.</a:t>
            </a:r>
            <a:endParaRPr lang="en-US" sz="1854" dirty="0"/>
          </a:p>
        </p:txBody>
      </p:sp>
      <p:sp>
        <p:nvSpPr>
          <p:cNvPr id="16" name="Shape 11"/>
          <p:cNvSpPr/>
          <p:nvPr/>
        </p:nvSpPr>
        <p:spPr>
          <a:xfrm>
            <a:off x="4689753" y="5447705"/>
            <a:ext cx="3630335" cy="2134076"/>
          </a:xfrm>
          <a:prstGeom prst="roundRect">
            <a:avLst>
              <a:gd name="adj" fmla="val 19860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17" name="Text 12"/>
          <p:cNvSpPr/>
          <p:nvPr/>
        </p:nvSpPr>
        <p:spPr>
          <a:xfrm>
            <a:off x="4947999" y="5705951"/>
            <a:ext cx="2769989" cy="3462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26"/>
              </a:lnSpc>
              <a:buNone/>
            </a:pPr>
            <a:r>
              <a:rPr lang="en-US" sz="2181" b="1" dirty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Budaya Organisasi</a:t>
            </a:r>
            <a:endParaRPr lang="en-US" sz="2181" dirty="0"/>
          </a:p>
        </p:txBody>
      </p:sp>
      <p:sp>
        <p:nvSpPr>
          <p:cNvPr id="18" name="Text 13"/>
          <p:cNvSpPr/>
          <p:nvPr/>
        </p:nvSpPr>
        <p:spPr>
          <a:xfrm>
            <a:off x="4947999" y="6193393"/>
            <a:ext cx="3113842" cy="11301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66"/>
              </a:lnSpc>
              <a:buNone/>
            </a:pPr>
            <a:r>
              <a:rPr lang="en-US" sz="1854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Nilai, kepercayaan, dan norma yang dianut mempengaruhi struktur.</a:t>
            </a:r>
            <a:endParaRPr lang="en-US" sz="185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7724" y="3838218"/>
            <a:ext cx="12170093" cy="704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44"/>
              </a:lnSpc>
              <a:buNone/>
            </a:pPr>
            <a:r>
              <a:rPr lang="en-US" sz="4435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Prinsip-prinsip Penyusunan Struktur Organisasi</a:t>
            </a:r>
            <a:endParaRPr lang="en-US" sz="4435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24" y="4901208"/>
            <a:ext cx="598408" cy="598408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837724" y="5738932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72"/>
              </a:lnSpc>
              <a:buNone/>
            </a:pPr>
            <a:r>
              <a:rPr lang="en-US" sz="2218" b="1" dirty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Pembagian Kerja</a:t>
            </a:r>
            <a:endParaRPr lang="en-US" sz="2218" dirty="0"/>
          </a:p>
        </p:txBody>
      </p:sp>
      <p:sp>
        <p:nvSpPr>
          <p:cNvPr id="8" name="Text 3"/>
          <p:cNvSpPr/>
          <p:nvPr/>
        </p:nvSpPr>
        <p:spPr>
          <a:xfrm>
            <a:off x="837724" y="6234470"/>
            <a:ext cx="2969419" cy="11490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16"/>
              </a:lnSpc>
              <a:buNone/>
            </a:pPr>
            <a:r>
              <a:rPr lang="en-US" sz="1885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Tugas dan tanggung jawab yang jelas untuk setiap posisi.</a:t>
            </a:r>
            <a:endParaRPr lang="en-US" sz="1885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6116" y="4901208"/>
            <a:ext cx="598408" cy="598408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4166116" y="5738932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72"/>
              </a:lnSpc>
              <a:buNone/>
            </a:pPr>
            <a:r>
              <a:rPr lang="en-US" sz="2218" b="1" dirty="0">
                <a:solidFill>
                  <a:srgbClr val="015F98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Kesatuan Komando</a:t>
            </a:r>
            <a:endParaRPr lang="en-US" sz="2218" dirty="0"/>
          </a:p>
        </p:txBody>
      </p:sp>
      <p:sp>
        <p:nvSpPr>
          <p:cNvPr id="11" name="Text 5"/>
          <p:cNvSpPr/>
          <p:nvPr/>
        </p:nvSpPr>
        <p:spPr>
          <a:xfrm>
            <a:off x="4166116" y="6234470"/>
            <a:ext cx="2969538" cy="11490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16"/>
              </a:lnSpc>
              <a:buNone/>
            </a:pPr>
            <a:r>
              <a:rPr lang="en-US" sz="1885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Setiap karyawan hanya memiliki satu atasan langsung.</a:t>
            </a:r>
            <a:endParaRPr lang="en-US" sz="1885" dirty="0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4627" y="4901208"/>
            <a:ext cx="598408" cy="598408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7494627" y="5738932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72"/>
              </a:lnSpc>
              <a:buNone/>
            </a:pPr>
            <a:r>
              <a:rPr lang="en-US" sz="2218" b="1" dirty="0">
                <a:solidFill>
                  <a:srgbClr val="AD1F96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Rentang Kendali</a:t>
            </a:r>
            <a:endParaRPr lang="en-US" sz="2218" dirty="0"/>
          </a:p>
        </p:txBody>
      </p:sp>
      <p:sp>
        <p:nvSpPr>
          <p:cNvPr id="14" name="Text 7"/>
          <p:cNvSpPr/>
          <p:nvPr/>
        </p:nvSpPr>
        <p:spPr>
          <a:xfrm>
            <a:off x="7494627" y="6234470"/>
            <a:ext cx="2969538" cy="7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16"/>
              </a:lnSpc>
              <a:buNone/>
            </a:pPr>
            <a:r>
              <a:rPr lang="en-US" sz="1885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Jumlah bawahan yang dapat diawasi secara efektif.</a:t>
            </a:r>
            <a:endParaRPr lang="en-US" sz="1885" dirty="0"/>
          </a:p>
        </p:txBody>
      </p:sp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3138" y="4901208"/>
            <a:ext cx="598408" cy="598408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10823138" y="5738932"/>
            <a:ext cx="2969538" cy="7038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2"/>
              </a:lnSpc>
              <a:buNone/>
            </a:pPr>
            <a:r>
              <a:rPr lang="en-US" sz="2218" b="1" dirty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Pendelegasian Wewenang</a:t>
            </a:r>
            <a:endParaRPr lang="en-US" sz="2218" dirty="0"/>
          </a:p>
        </p:txBody>
      </p:sp>
      <p:sp>
        <p:nvSpPr>
          <p:cNvPr id="17" name="Text 9"/>
          <p:cNvSpPr/>
          <p:nvPr/>
        </p:nvSpPr>
        <p:spPr>
          <a:xfrm>
            <a:off x="10823138" y="6586418"/>
            <a:ext cx="2969538" cy="7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16"/>
              </a:lnSpc>
              <a:buNone/>
            </a:pPr>
            <a:r>
              <a:rPr lang="en-US" sz="1885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Wewenang diberikan sesuai dengan tanggung jawab.</a:t>
            </a:r>
            <a:endParaRPr lang="en-US" sz="188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2725" y="2266474"/>
            <a:ext cx="4928830" cy="3696653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780693" y="942737"/>
            <a:ext cx="7047905" cy="6560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166"/>
              </a:lnSpc>
              <a:buNone/>
            </a:pPr>
            <a:r>
              <a:rPr lang="en-US" sz="4133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Alat Bantu Desain Organisasi</a:t>
            </a:r>
            <a:endParaRPr lang="en-US" sz="4133" dirty="0"/>
          </a:p>
        </p:txBody>
      </p:sp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693" y="1933337"/>
            <a:ext cx="1115258" cy="1784509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2230517" y="2156341"/>
            <a:ext cx="2624257" cy="328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3"/>
              </a:lnSpc>
              <a:buNone/>
            </a:pPr>
            <a:r>
              <a:rPr lang="en-US" sz="2066" b="1" dirty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Analisis SWOT</a:t>
            </a:r>
            <a:endParaRPr lang="en-US" sz="2066" dirty="0"/>
          </a:p>
        </p:txBody>
      </p:sp>
      <p:sp>
        <p:nvSpPr>
          <p:cNvPr id="9" name="Text 3"/>
          <p:cNvSpPr/>
          <p:nvPr/>
        </p:nvSpPr>
        <p:spPr>
          <a:xfrm>
            <a:off x="2230517" y="2618184"/>
            <a:ext cx="6132790" cy="356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10"/>
              </a:lnSpc>
              <a:buNone/>
            </a:pPr>
            <a:r>
              <a:rPr lang="en-US" sz="1756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Mengidentifikasi kekuatan, kelemahan, peluang, dan ancaman.</a:t>
            </a:r>
            <a:endParaRPr lang="en-US" sz="1756" dirty="0"/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693" y="3717846"/>
            <a:ext cx="1115258" cy="1784509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2230517" y="3940850"/>
            <a:ext cx="2624257" cy="328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3"/>
              </a:lnSpc>
              <a:buNone/>
            </a:pPr>
            <a:r>
              <a:rPr lang="en-US" sz="2066" b="1" dirty="0">
                <a:solidFill>
                  <a:srgbClr val="015F98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Diagram Alir</a:t>
            </a:r>
            <a:endParaRPr lang="en-US" sz="2066" dirty="0"/>
          </a:p>
        </p:txBody>
      </p:sp>
      <p:sp>
        <p:nvSpPr>
          <p:cNvPr id="12" name="Text 5"/>
          <p:cNvSpPr/>
          <p:nvPr/>
        </p:nvSpPr>
        <p:spPr>
          <a:xfrm>
            <a:off x="2230517" y="4402693"/>
            <a:ext cx="6132790" cy="356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10"/>
              </a:lnSpc>
              <a:buNone/>
            </a:pPr>
            <a:r>
              <a:rPr lang="en-US" sz="1756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Memvisualisasikan alur kerja dan hubungan antar fungsi.</a:t>
            </a:r>
            <a:endParaRPr lang="en-US" sz="1756" dirty="0"/>
          </a:p>
        </p:txBody>
      </p:sp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693" y="5502354"/>
            <a:ext cx="1115258" cy="1784509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2230517" y="5725358"/>
            <a:ext cx="2965609" cy="328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3"/>
              </a:lnSpc>
              <a:buNone/>
            </a:pPr>
            <a:r>
              <a:rPr lang="en-US" sz="2066" b="1" dirty="0">
                <a:solidFill>
                  <a:srgbClr val="AD1F96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Matriks Tanggung Jawab</a:t>
            </a:r>
            <a:endParaRPr lang="en-US" sz="2066" dirty="0"/>
          </a:p>
        </p:txBody>
      </p:sp>
      <p:sp>
        <p:nvSpPr>
          <p:cNvPr id="15" name="Text 7"/>
          <p:cNvSpPr/>
          <p:nvPr/>
        </p:nvSpPr>
        <p:spPr>
          <a:xfrm>
            <a:off x="2230517" y="6187202"/>
            <a:ext cx="6132790" cy="356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10"/>
              </a:lnSpc>
              <a:buNone/>
            </a:pPr>
            <a:r>
              <a:rPr lang="en-US" sz="1756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Memetakan tugas dan wewenang di setiap level organisasi.</a:t>
            </a:r>
            <a:endParaRPr lang="en-US" sz="175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528</Words>
  <Application>Microsoft Office PowerPoint</Application>
  <PresentationFormat>Custom</PresentationFormat>
  <Paragraphs>77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Nunito</vt:lpstr>
      <vt:lpstr>PT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Suli Lurhito</cp:lastModifiedBy>
  <cp:revision>2</cp:revision>
  <dcterms:created xsi:type="dcterms:W3CDTF">2024-07-09T08:22:34Z</dcterms:created>
  <dcterms:modified xsi:type="dcterms:W3CDTF">2024-07-09T08:30:03Z</dcterms:modified>
</cp:coreProperties>
</file>