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33" d="100"/>
          <a:sy n="33" d="100"/>
        </p:scale>
        <p:origin x="8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64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308610" y="1680210"/>
            <a:ext cx="4869180" cy="4869180"/>
          </a:xfrm>
          <a:prstGeom prst="rect">
            <a:avLst/>
          </a:prstGeom>
        </p:spPr>
      </p:pic>
      <p:sp>
        <p:nvSpPr>
          <p:cNvPr id="6" name="Text 2"/>
          <p:cNvSpPr/>
          <p:nvPr/>
        </p:nvSpPr>
        <p:spPr>
          <a:xfrm>
            <a:off x="6350437" y="2283738"/>
            <a:ext cx="7415927" cy="1002030"/>
          </a:xfrm>
          <a:prstGeom prst="rect">
            <a:avLst/>
          </a:prstGeom>
          <a:noFill/>
          <a:ln/>
        </p:spPr>
        <p:txBody>
          <a:bodyPr wrap="none" rtlCol="0" anchor="t"/>
          <a:lstStyle/>
          <a:p>
            <a:pPr marL="0" indent="0">
              <a:lnSpc>
                <a:spcPts val="7890"/>
              </a:lnSpc>
              <a:buNone/>
            </a:pPr>
            <a:r>
              <a:rPr lang="en-US" sz="6312" dirty="0">
                <a:solidFill>
                  <a:srgbClr val="38512F"/>
                </a:solidFill>
                <a:latin typeface="Lora" pitchFamily="34" charset="0"/>
                <a:ea typeface="Lora" pitchFamily="34" charset="-122"/>
                <a:cs typeface="Lora" pitchFamily="34" charset="-120"/>
              </a:rPr>
              <a:t>Laporan Keuangan</a:t>
            </a:r>
            <a:endParaRPr lang="en-US" sz="6312" dirty="0"/>
          </a:p>
        </p:txBody>
      </p:sp>
      <p:sp>
        <p:nvSpPr>
          <p:cNvPr id="7" name="Text 3"/>
          <p:cNvSpPr/>
          <p:nvPr/>
        </p:nvSpPr>
        <p:spPr>
          <a:xfrm>
            <a:off x="6350437" y="3656052"/>
            <a:ext cx="7415927" cy="1580198"/>
          </a:xfrm>
          <a:prstGeom prst="rect">
            <a:avLst/>
          </a:prstGeom>
          <a:noFill/>
          <a:ln/>
        </p:spPr>
        <p:txBody>
          <a:bodyPr wrap="square" rtlCol="0" anchor="t"/>
          <a:lstStyle/>
          <a:p>
            <a:pPr marL="0" indent="0">
              <a:lnSpc>
                <a:spcPts val="3110"/>
              </a:lnSpc>
              <a:buNone/>
            </a:pPr>
            <a:r>
              <a:rPr lang="en-US" sz="1944" dirty="0">
                <a:solidFill>
                  <a:srgbClr val="3A3630"/>
                </a:solidFill>
                <a:latin typeface="Source Sans Pro" pitchFamily="34" charset="0"/>
                <a:ea typeface="Source Sans Pro" pitchFamily="34" charset="-122"/>
                <a:cs typeface="Source Sans Pro" pitchFamily="34" charset="-120"/>
              </a:rPr>
              <a:t>Laporan keuangan adalah dokumen yang menyajikan informasi keuangan penting bagi perusahaan. Ini mencakup Neraca, Laporan Laba Rugi, dan Laporan Arus Kas, yang memberikan gambaran menyeluruh tentang posisi, kinerja, dan arus kas perusahaan.</a:t>
            </a:r>
            <a:endParaRPr lang="en-US" sz="1944" dirty="0"/>
          </a:p>
        </p:txBody>
      </p:sp>
      <p:sp>
        <p:nvSpPr>
          <p:cNvPr id="10" name="Text 5"/>
          <p:cNvSpPr/>
          <p:nvPr/>
        </p:nvSpPr>
        <p:spPr>
          <a:xfrm>
            <a:off x="6868716" y="5513903"/>
            <a:ext cx="1376124" cy="431959"/>
          </a:xfrm>
          <a:prstGeom prst="rect">
            <a:avLst/>
          </a:prstGeom>
          <a:noFill/>
          <a:ln/>
        </p:spPr>
        <p:txBody>
          <a:bodyPr wrap="none" rtlCol="0" anchor="t"/>
          <a:lstStyle/>
          <a:p>
            <a:pPr marL="0" indent="0" algn="l">
              <a:lnSpc>
                <a:spcPts val="3402"/>
              </a:lnSpc>
              <a:buNone/>
            </a:pPr>
            <a:endParaRPr lang="en-US" sz="243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
        <p:nvSpPr>
          <p:cNvPr id="4" name="Text 2"/>
          <p:cNvSpPr/>
          <p:nvPr/>
        </p:nvSpPr>
        <p:spPr>
          <a:xfrm>
            <a:off x="968693" y="2237065"/>
            <a:ext cx="5809059" cy="726043"/>
          </a:xfrm>
          <a:prstGeom prst="rect">
            <a:avLst/>
          </a:prstGeom>
          <a:noFill/>
          <a:ln/>
        </p:spPr>
        <p:txBody>
          <a:bodyPr wrap="none" rtlCol="0" anchor="t"/>
          <a:lstStyle/>
          <a:p>
            <a:pPr marL="0" indent="0">
              <a:lnSpc>
                <a:spcPts val="5718"/>
              </a:lnSpc>
              <a:buNone/>
            </a:pPr>
            <a:r>
              <a:rPr lang="en-US" sz="4574" dirty="0">
                <a:solidFill>
                  <a:srgbClr val="38512F"/>
                </a:solidFill>
                <a:latin typeface="Lora" pitchFamily="34" charset="0"/>
                <a:ea typeface="Lora" pitchFamily="34" charset="-122"/>
                <a:cs typeface="Lora" pitchFamily="34" charset="-120"/>
              </a:rPr>
              <a:t>Neraca</a:t>
            </a:r>
            <a:endParaRPr lang="en-US" sz="4574" dirty="0"/>
          </a:p>
        </p:txBody>
      </p:sp>
      <p:sp>
        <p:nvSpPr>
          <p:cNvPr id="5" name="Text 3"/>
          <p:cNvSpPr/>
          <p:nvPr/>
        </p:nvSpPr>
        <p:spPr>
          <a:xfrm>
            <a:off x="968693" y="3580209"/>
            <a:ext cx="2904530" cy="363141"/>
          </a:xfrm>
          <a:prstGeom prst="rect">
            <a:avLst/>
          </a:prstGeom>
          <a:noFill/>
          <a:ln/>
        </p:spPr>
        <p:txBody>
          <a:bodyPr wrap="none" rtlCol="0" anchor="t"/>
          <a:lstStyle/>
          <a:p>
            <a:pPr marL="0" indent="0">
              <a:lnSpc>
                <a:spcPts val="2859"/>
              </a:lnSpc>
              <a:buNone/>
            </a:pPr>
            <a:r>
              <a:rPr lang="en-US" sz="2287" dirty="0">
                <a:solidFill>
                  <a:srgbClr val="38512F"/>
                </a:solidFill>
                <a:latin typeface="Lora" pitchFamily="34" charset="0"/>
                <a:ea typeface="Lora" pitchFamily="34" charset="-122"/>
                <a:cs typeface="Lora" pitchFamily="34" charset="-120"/>
              </a:rPr>
              <a:t>Aset</a:t>
            </a:r>
            <a:endParaRPr lang="en-US" sz="2287" dirty="0"/>
          </a:p>
        </p:txBody>
      </p:sp>
      <p:sp>
        <p:nvSpPr>
          <p:cNvPr id="6" name="Text 4"/>
          <p:cNvSpPr/>
          <p:nvPr/>
        </p:nvSpPr>
        <p:spPr>
          <a:xfrm>
            <a:off x="968693" y="4190167"/>
            <a:ext cx="3828931" cy="1185148"/>
          </a:xfrm>
          <a:prstGeom prst="rect">
            <a:avLst/>
          </a:prstGeom>
          <a:noFill/>
          <a:ln/>
        </p:spPr>
        <p:txBody>
          <a:bodyPr wrap="square" rtlCol="0" anchor="t"/>
          <a:lstStyle/>
          <a:p>
            <a:pPr marL="0" indent="0">
              <a:lnSpc>
                <a:spcPts val="3110"/>
              </a:lnSpc>
              <a:buNone/>
            </a:pPr>
            <a:r>
              <a:rPr lang="en-US" sz="1944" dirty="0">
                <a:solidFill>
                  <a:srgbClr val="3A3630"/>
                </a:solidFill>
                <a:latin typeface="Source Sans Pro" pitchFamily="34" charset="0"/>
                <a:ea typeface="Source Sans Pro" pitchFamily="34" charset="-122"/>
                <a:cs typeface="Source Sans Pro" pitchFamily="34" charset="-120"/>
              </a:rPr>
              <a:t>Aset adalah sumber daya yang dimiliki perusahaan, seperti kas, persediaan, dan properti.</a:t>
            </a:r>
            <a:endParaRPr lang="en-US" sz="1944" dirty="0"/>
          </a:p>
        </p:txBody>
      </p:sp>
      <p:sp>
        <p:nvSpPr>
          <p:cNvPr id="7" name="Text 5"/>
          <p:cNvSpPr/>
          <p:nvPr/>
        </p:nvSpPr>
        <p:spPr>
          <a:xfrm>
            <a:off x="5407462" y="3580209"/>
            <a:ext cx="2904530" cy="363141"/>
          </a:xfrm>
          <a:prstGeom prst="rect">
            <a:avLst/>
          </a:prstGeom>
          <a:noFill/>
          <a:ln/>
        </p:spPr>
        <p:txBody>
          <a:bodyPr wrap="none" rtlCol="0" anchor="t"/>
          <a:lstStyle/>
          <a:p>
            <a:pPr marL="0" indent="0">
              <a:lnSpc>
                <a:spcPts val="2859"/>
              </a:lnSpc>
              <a:buNone/>
            </a:pPr>
            <a:r>
              <a:rPr lang="en-US" sz="2287" dirty="0">
                <a:solidFill>
                  <a:srgbClr val="38512F"/>
                </a:solidFill>
                <a:latin typeface="Lora" pitchFamily="34" charset="0"/>
                <a:ea typeface="Lora" pitchFamily="34" charset="-122"/>
                <a:cs typeface="Lora" pitchFamily="34" charset="-120"/>
              </a:rPr>
              <a:t>Liabilitas</a:t>
            </a:r>
            <a:endParaRPr lang="en-US" sz="2287" dirty="0"/>
          </a:p>
        </p:txBody>
      </p:sp>
      <p:sp>
        <p:nvSpPr>
          <p:cNvPr id="8" name="Text 6"/>
          <p:cNvSpPr/>
          <p:nvPr/>
        </p:nvSpPr>
        <p:spPr>
          <a:xfrm>
            <a:off x="5407462" y="4190167"/>
            <a:ext cx="3828931" cy="1580198"/>
          </a:xfrm>
          <a:prstGeom prst="rect">
            <a:avLst/>
          </a:prstGeom>
          <a:noFill/>
          <a:ln/>
        </p:spPr>
        <p:txBody>
          <a:bodyPr wrap="square" rtlCol="0" anchor="t"/>
          <a:lstStyle/>
          <a:p>
            <a:pPr marL="0" indent="0">
              <a:lnSpc>
                <a:spcPts val="3110"/>
              </a:lnSpc>
              <a:buNone/>
            </a:pPr>
            <a:r>
              <a:rPr lang="en-US" sz="1944" dirty="0">
                <a:solidFill>
                  <a:srgbClr val="3A3630"/>
                </a:solidFill>
                <a:latin typeface="Source Sans Pro" pitchFamily="34" charset="0"/>
                <a:ea typeface="Source Sans Pro" pitchFamily="34" charset="-122"/>
                <a:cs typeface="Source Sans Pro" pitchFamily="34" charset="-120"/>
              </a:rPr>
              <a:t>Liabilitas adalah utang atau kewajiban perusahaan, seperti tagihan yang harus dibayar dan pinjaman.</a:t>
            </a:r>
            <a:endParaRPr lang="en-US" sz="1944" dirty="0"/>
          </a:p>
        </p:txBody>
      </p:sp>
      <p:sp>
        <p:nvSpPr>
          <p:cNvPr id="9" name="Text 7"/>
          <p:cNvSpPr/>
          <p:nvPr/>
        </p:nvSpPr>
        <p:spPr>
          <a:xfrm>
            <a:off x="9846231" y="3580209"/>
            <a:ext cx="2904530" cy="363141"/>
          </a:xfrm>
          <a:prstGeom prst="rect">
            <a:avLst/>
          </a:prstGeom>
          <a:noFill/>
          <a:ln/>
        </p:spPr>
        <p:txBody>
          <a:bodyPr wrap="none" rtlCol="0" anchor="t"/>
          <a:lstStyle/>
          <a:p>
            <a:pPr marL="0" indent="0">
              <a:lnSpc>
                <a:spcPts val="2859"/>
              </a:lnSpc>
              <a:buNone/>
            </a:pPr>
            <a:r>
              <a:rPr lang="en-US" sz="2287" dirty="0">
                <a:solidFill>
                  <a:srgbClr val="38512F"/>
                </a:solidFill>
                <a:latin typeface="Lora" pitchFamily="34" charset="0"/>
                <a:ea typeface="Lora" pitchFamily="34" charset="-122"/>
                <a:cs typeface="Lora" pitchFamily="34" charset="-120"/>
              </a:rPr>
              <a:t>Ekuitas</a:t>
            </a:r>
            <a:endParaRPr lang="en-US" sz="2287" dirty="0"/>
          </a:p>
        </p:txBody>
      </p:sp>
      <p:sp>
        <p:nvSpPr>
          <p:cNvPr id="10" name="Text 8"/>
          <p:cNvSpPr/>
          <p:nvPr/>
        </p:nvSpPr>
        <p:spPr>
          <a:xfrm>
            <a:off x="9846231" y="4190167"/>
            <a:ext cx="3828931" cy="1185148"/>
          </a:xfrm>
          <a:prstGeom prst="rect">
            <a:avLst/>
          </a:prstGeom>
          <a:noFill/>
          <a:ln/>
        </p:spPr>
        <p:txBody>
          <a:bodyPr wrap="square" rtlCol="0" anchor="t"/>
          <a:lstStyle/>
          <a:p>
            <a:pPr marL="0" indent="0">
              <a:lnSpc>
                <a:spcPts val="3110"/>
              </a:lnSpc>
              <a:buNone/>
            </a:pPr>
            <a:r>
              <a:rPr lang="en-US" sz="1944" dirty="0">
                <a:solidFill>
                  <a:srgbClr val="3A3630"/>
                </a:solidFill>
                <a:latin typeface="Source Sans Pro" pitchFamily="34" charset="0"/>
                <a:ea typeface="Source Sans Pro" pitchFamily="34" charset="-122"/>
                <a:cs typeface="Source Sans Pro" pitchFamily="34" charset="-120"/>
              </a:rPr>
              <a:t>Ekuitas adalah aset bersih perusahaan, yaitu selisih antara aset dan liabilitas.</a:t>
            </a:r>
            <a:endParaRPr lang="en-US" sz="194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308610" y="2769632"/>
            <a:ext cx="4869061" cy="2690217"/>
          </a:xfrm>
          <a:prstGeom prst="rect">
            <a:avLst/>
          </a:prstGeom>
        </p:spPr>
      </p:pic>
      <p:sp>
        <p:nvSpPr>
          <p:cNvPr id="6" name="Text 2"/>
          <p:cNvSpPr/>
          <p:nvPr/>
        </p:nvSpPr>
        <p:spPr>
          <a:xfrm>
            <a:off x="6350437" y="951309"/>
            <a:ext cx="6780728" cy="726043"/>
          </a:xfrm>
          <a:prstGeom prst="rect">
            <a:avLst/>
          </a:prstGeom>
          <a:noFill/>
          <a:ln/>
        </p:spPr>
        <p:txBody>
          <a:bodyPr wrap="none" rtlCol="0" anchor="t"/>
          <a:lstStyle/>
          <a:p>
            <a:pPr marL="0" indent="0">
              <a:lnSpc>
                <a:spcPts val="5718"/>
              </a:lnSpc>
              <a:buNone/>
            </a:pPr>
            <a:r>
              <a:rPr lang="en-US" sz="4574" dirty="0">
                <a:solidFill>
                  <a:srgbClr val="38512F"/>
                </a:solidFill>
                <a:latin typeface="Lora" pitchFamily="34" charset="0"/>
                <a:ea typeface="Lora" pitchFamily="34" charset="-122"/>
                <a:cs typeface="Lora" pitchFamily="34" charset="-120"/>
              </a:rPr>
              <a:t>Pengakuan dalam Neraca</a:t>
            </a:r>
            <a:endParaRPr lang="en-US" sz="4574" dirty="0"/>
          </a:p>
        </p:txBody>
      </p:sp>
      <p:sp>
        <p:nvSpPr>
          <p:cNvPr id="7" name="Shape 3"/>
          <p:cNvSpPr/>
          <p:nvPr/>
        </p:nvSpPr>
        <p:spPr>
          <a:xfrm>
            <a:off x="6350437" y="2325291"/>
            <a:ext cx="555427" cy="555427"/>
          </a:xfrm>
          <a:prstGeom prst="roundRect">
            <a:avLst>
              <a:gd name="adj" fmla="val 13335"/>
            </a:avLst>
          </a:prstGeom>
          <a:solidFill>
            <a:srgbClr val="F6E9D5"/>
          </a:solidFill>
          <a:ln/>
        </p:spPr>
      </p:sp>
      <p:sp>
        <p:nvSpPr>
          <p:cNvPr id="8" name="Text 4"/>
          <p:cNvSpPr/>
          <p:nvPr/>
        </p:nvSpPr>
        <p:spPr>
          <a:xfrm>
            <a:off x="6564630" y="2428756"/>
            <a:ext cx="126921" cy="348496"/>
          </a:xfrm>
          <a:prstGeom prst="rect">
            <a:avLst/>
          </a:prstGeom>
          <a:noFill/>
          <a:ln/>
        </p:spPr>
        <p:txBody>
          <a:bodyPr wrap="none" rtlCol="0" anchor="t"/>
          <a:lstStyle/>
          <a:p>
            <a:pPr marL="0" indent="0" algn="ctr">
              <a:lnSpc>
                <a:spcPts val="2744"/>
              </a:lnSpc>
              <a:buNone/>
            </a:pPr>
            <a:r>
              <a:rPr lang="en-US" sz="2744" dirty="0">
                <a:solidFill>
                  <a:srgbClr val="38512F"/>
                </a:solidFill>
                <a:latin typeface="Lora" pitchFamily="34" charset="0"/>
                <a:ea typeface="Lora" pitchFamily="34" charset="-122"/>
                <a:cs typeface="Lora" pitchFamily="34" charset="-120"/>
              </a:rPr>
              <a:t>1</a:t>
            </a:r>
            <a:endParaRPr lang="en-US" sz="2744" dirty="0"/>
          </a:p>
        </p:txBody>
      </p:sp>
      <p:sp>
        <p:nvSpPr>
          <p:cNvPr id="9" name="Text 5"/>
          <p:cNvSpPr/>
          <p:nvPr/>
        </p:nvSpPr>
        <p:spPr>
          <a:xfrm>
            <a:off x="7152680" y="2325291"/>
            <a:ext cx="2904530" cy="363141"/>
          </a:xfrm>
          <a:prstGeom prst="rect">
            <a:avLst/>
          </a:prstGeom>
          <a:noFill/>
          <a:ln/>
        </p:spPr>
        <p:txBody>
          <a:bodyPr wrap="none" rtlCol="0" anchor="t"/>
          <a:lstStyle/>
          <a:p>
            <a:pPr marL="0" indent="0">
              <a:lnSpc>
                <a:spcPts val="2859"/>
              </a:lnSpc>
              <a:buNone/>
            </a:pPr>
            <a:r>
              <a:rPr lang="en-US" sz="2287" dirty="0">
                <a:solidFill>
                  <a:srgbClr val="38512F"/>
                </a:solidFill>
                <a:latin typeface="Lora" pitchFamily="34" charset="0"/>
                <a:ea typeface="Lora" pitchFamily="34" charset="-122"/>
                <a:cs typeface="Lora" pitchFamily="34" charset="-120"/>
              </a:rPr>
              <a:t>Pengakuan Aset</a:t>
            </a:r>
            <a:endParaRPr lang="en-US" sz="2287" dirty="0"/>
          </a:p>
        </p:txBody>
      </p:sp>
      <p:sp>
        <p:nvSpPr>
          <p:cNvPr id="10" name="Text 6"/>
          <p:cNvSpPr/>
          <p:nvPr/>
        </p:nvSpPr>
        <p:spPr>
          <a:xfrm>
            <a:off x="7152680" y="2836545"/>
            <a:ext cx="6613684" cy="790099"/>
          </a:xfrm>
          <a:prstGeom prst="rect">
            <a:avLst/>
          </a:prstGeom>
          <a:noFill/>
          <a:ln/>
        </p:spPr>
        <p:txBody>
          <a:bodyPr wrap="square" rtlCol="0" anchor="t"/>
          <a:lstStyle/>
          <a:p>
            <a:pPr marL="0" indent="0">
              <a:lnSpc>
                <a:spcPts val="3110"/>
              </a:lnSpc>
              <a:buNone/>
            </a:pPr>
            <a:r>
              <a:rPr lang="en-US" sz="1944" dirty="0">
                <a:solidFill>
                  <a:srgbClr val="3A3630"/>
                </a:solidFill>
                <a:latin typeface="Source Sans Pro" pitchFamily="34" charset="0"/>
                <a:ea typeface="Source Sans Pro" pitchFamily="34" charset="-122"/>
                <a:cs typeface="Source Sans Pro" pitchFamily="34" charset="-120"/>
              </a:rPr>
              <a:t>Aset diakui saat perusahaan memiliki kendali atas sumber daya dan manfaat ekonomi masa depan.</a:t>
            </a:r>
            <a:endParaRPr lang="en-US" sz="1944" dirty="0"/>
          </a:p>
        </p:txBody>
      </p:sp>
      <p:sp>
        <p:nvSpPr>
          <p:cNvPr id="11" name="Shape 7"/>
          <p:cNvSpPr/>
          <p:nvPr/>
        </p:nvSpPr>
        <p:spPr>
          <a:xfrm>
            <a:off x="6350437" y="4151114"/>
            <a:ext cx="555427" cy="555427"/>
          </a:xfrm>
          <a:prstGeom prst="roundRect">
            <a:avLst>
              <a:gd name="adj" fmla="val 13335"/>
            </a:avLst>
          </a:prstGeom>
          <a:solidFill>
            <a:srgbClr val="F6E9D5"/>
          </a:solidFill>
          <a:ln/>
        </p:spPr>
      </p:sp>
      <p:sp>
        <p:nvSpPr>
          <p:cNvPr id="12" name="Text 8"/>
          <p:cNvSpPr/>
          <p:nvPr/>
        </p:nvSpPr>
        <p:spPr>
          <a:xfrm>
            <a:off x="6534507" y="4254579"/>
            <a:ext cx="187166" cy="348496"/>
          </a:xfrm>
          <a:prstGeom prst="rect">
            <a:avLst/>
          </a:prstGeom>
          <a:noFill/>
          <a:ln/>
        </p:spPr>
        <p:txBody>
          <a:bodyPr wrap="none" rtlCol="0" anchor="t"/>
          <a:lstStyle/>
          <a:p>
            <a:pPr marL="0" indent="0" algn="ctr">
              <a:lnSpc>
                <a:spcPts val="2744"/>
              </a:lnSpc>
              <a:buNone/>
            </a:pPr>
            <a:r>
              <a:rPr lang="en-US" sz="2744" dirty="0">
                <a:solidFill>
                  <a:srgbClr val="38512F"/>
                </a:solidFill>
                <a:latin typeface="Lora" pitchFamily="34" charset="0"/>
                <a:ea typeface="Lora" pitchFamily="34" charset="-122"/>
                <a:cs typeface="Lora" pitchFamily="34" charset="-120"/>
              </a:rPr>
              <a:t>2</a:t>
            </a:r>
            <a:endParaRPr lang="en-US" sz="2744" dirty="0"/>
          </a:p>
        </p:txBody>
      </p:sp>
      <p:sp>
        <p:nvSpPr>
          <p:cNvPr id="13" name="Text 9"/>
          <p:cNvSpPr/>
          <p:nvPr/>
        </p:nvSpPr>
        <p:spPr>
          <a:xfrm>
            <a:off x="7152680" y="4151114"/>
            <a:ext cx="2904530" cy="363141"/>
          </a:xfrm>
          <a:prstGeom prst="rect">
            <a:avLst/>
          </a:prstGeom>
          <a:noFill/>
          <a:ln/>
        </p:spPr>
        <p:txBody>
          <a:bodyPr wrap="none" rtlCol="0" anchor="t"/>
          <a:lstStyle/>
          <a:p>
            <a:pPr marL="0" indent="0">
              <a:lnSpc>
                <a:spcPts val="2859"/>
              </a:lnSpc>
              <a:buNone/>
            </a:pPr>
            <a:r>
              <a:rPr lang="en-US" sz="2287" dirty="0">
                <a:solidFill>
                  <a:srgbClr val="38512F"/>
                </a:solidFill>
                <a:latin typeface="Lora" pitchFamily="34" charset="0"/>
                <a:ea typeface="Lora" pitchFamily="34" charset="-122"/>
                <a:cs typeface="Lora" pitchFamily="34" charset="-120"/>
              </a:rPr>
              <a:t>Pengakuan Liabilitas</a:t>
            </a:r>
            <a:endParaRPr lang="en-US" sz="2287" dirty="0"/>
          </a:p>
        </p:txBody>
      </p:sp>
      <p:sp>
        <p:nvSpPr>
          <p:cNvPr id="14" name="Text 10"/>
          <p:cNvSpPr/>
          <p:nvPr/>
        </p:nvSpPr>
        <p:spPr>
          <a:xfrm>
            <a:off x="7152680" y="4662368"/>
            <a:ext cx="6613684" cy="790099"/>
          </a:xfrm>
          <a:prstGeom prst="rect">
            <a:avLst/>
          </a:prstGeom>
          <a:noFill/>
          <a:ln/>
        </p:spPr>
        <p:txBody>
          <a:bodyPr wrap="square" rtlCol="0" anchor="t"/>
          <a:lstStyle/>
          <a:p>
            <a:pPr marL="0" indent="0">
              <a:lnSpc>
                <a:spcPts val="3110"/>
              </a:lnSpc>
              <a:buNone/>
            </a:pPr>
            <a:r>
              <a:rPr lang="en-US" sz="1944" dirty="0">
                <a:solidFill>
                  <a:srgbClr val="3A3630"/>
                </a:solidFill>
                <a:latin typeface="Source Sans Pro" pitchFamily="34" charset="0"/>
                <a:ea typeface="Source Sans Pro" pitchFamily="34" charset="-122"/>
                <a:cs typeface="Source Sans Pro" pitchFamily="34" charset="-120"/>
              </a:rPr>
              <a:t>Liabilitas diakui saat perusahaan memiliki kewajiban kini dan transfer sumber daya untuk menyelesaikannya.</a:t>
            </a:r>
            <a:endParaRPr lang="en-US" sz="1944" dirty="0"/>
          </a:p>
        </p:txBody>
      </p:sp>
      <p:sp>
        <p:nvSpPr>
          <p:cNvPr id="15" name="Shape 11"/>
          <p:cNvSpPr/>
          <p:nvPr/>
        </p:nvSpPr>
        <p:spPr>
          <a:xfrm>
            <a:off x="6350437" y="5976938"/>
            <a:ext cx="555427" cy="555427"/>
          </a:xfrm>
          <a:prstGeom prst="roundRect">
            <a:avLst>
              <a:gd name="adj" fmla="val 13335"/>
            </a:avLst>
          </a:prstGeom>
          <a:solidFill>
            <a:srgbClr val="F6E9D5"/>
          </a:solidFill>
          <a:ln/>
        </p:spPr>
      </p:sp>
      <p:sp>
        <p:nvSpPr>
          <p:cNvPr id="16" name="Text 12"/>
          <p:cNvSpPr/>
          <p:nvPr/>
        </p:nvSpPr>
        <p:spPr>
          <a:xfrm>
            <a:off x="6531054" y="6080403"/>
            <a:ext cx="194191" cy="348496"/>
          </a:xfrm>
          <a:prstGeom prst="rect">
            <a:avLst/>
          </a:prstGeom>
          <a:noFill/>
          <a:ln/>
        </p:spPr>
        <p:txBody>
          <a:bodyPr wrap="none" rtlCol="0" anchor="t"/>
          <a:lstStyle/>
          <a:p>
            <a:pPr marL="0" indent="0" algn="ctr">
              <a:lnSpc>
                <a:spcPts val="2744"/>
              </a:lnSpc>
              <a:buNone/>
            </a:pPr>
            <a:r>
              <a:rPr lang="en-US" sz="2744" dirty="0">
                <a:solidFill>
                  <a:srgbClr val="38512F"/>
                </a:solidFill>
                <a:latin typeface="Lora" pitchFamily="34" charset="0"/>
                <a:ea typeface="Lora" pitchFamily="34" charset="-122"/>
                <a:cs typeface="Lora" pitchFamily="34" charset="-120"/>
              </a:rPr>
              <a:t>3</a:t>
            </a:r>
            <a:endParaRPr lang="en-US" sz="2744" dirty="0"/>
          </a:p>
        </p:txBody>
      </p:sp>
      <p:sp>
        <p:nvSpPr>
          <p:cNvPr id="17" name="Text 13"/>
          <p:cNvSpPr/>
          <p:nvPr/>
        </p:nvSpPr>
        <p:spPr>
          <a:xfrm>
            <a:off x="7152680" y="5976938"/>
            <a:ext cx="2904530" cy="363141"/>
          </a:xfrm>
          <a:prstGeom prst="rect">
            <a:avLst/>
          </a:prstGeom>
          <a:noFill/>
          <a:ln/>
        </p:spPr>
        <p:txBody>
          <a:bodyPr wrap="none" rtlCol="0" anchor="t"/>
          <a:lstStyle/>
          <a:p>
            <a:pPr marL="0" indent="0">
              <a:lnSpc>
                <a:spcPts val="2859"/>
              </a:lnSpc>
              <a:buNone/>
            </a:pPr>
            <a:r>
              <a:rPr lang="en-US" sz="2287" dirty="0">
                <a:solidFill>
                  <a:srgbClr val="38512F"/>
                </a:solidFill>
                <a:latin typeface="Lora" pitchFamily="34" charset="0"/>
                <a:ea typeface="Lora" pitchFamily="34" charset="-122"/>
                <a:cs typeface="Lora" pitchFamily="34" charset="-120"/>
              </a:rPr>
              <a:t>Pengakuan Ekuitas</a:t>
            </a:r>
            <a:endParaRPr lang="en-US" sz="2287" dirty="0"/>
          </a:p>
        </p:txBody>
      </p:sp>
      <p:sp>
        <p:nvSpPr>
          <p:cNvPr id="18" name="Text 14"/>
          <p:cNvSpPr/>
          <p:nvPr/>
        </p:nvSpPr>
        <p:spPr>
          <a:xfrm>
            <a:off x="7152680" y="6488192"/>
            <a:ext cx="6613684" cy="790099"/>
          </a:xfrm>
          <a:prstGeom prst="rect">
            <a:avLst/>
          </a:prstGeom>
          <a:noFill/>
          <a:ln/>
        </p:spPr>
        <p:txBody>
          <a:bodyPr wrap="square" rtlCol="0" anchor="t"/>
          <a:lstStyle/>
          <a:p>
            <a:pPr marL="0" indent="0">
              <a:lnSpc>
                <a:spcPts val="3110"/>
              </a:lnSpc>
              <a:buNone/>
            </a:pPr>
            <a:r>
              <a:rPr lang="en-US" sz="1944" dirty="0">
                <a:solidFill>
                  <a:srgbClr val="3A3630"/>
                </a:solidFill>
                <a:latin typeface="Source Sans Pro" pitchFamily="34" charset="0"/>
                <a:ea typeface="Source Sans Pro" pitchFamily="34" charset="-122"/>
                <a:cs typeface="Source Sans Pro" pitchFamily="34" charset="-120"/>
              </a:rPr>
              <a:t>Ekuitas diakui sebagai hak kepemilikan pemegang saham atas aset bersih perusahaan.</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64914" y="1023104"/>
            <a:ext cx="4956453" cy="6183273"/>
          </a:xfrm>
          <a:prstGeom prst="rect">
            <a:avLst/>
          </a:prstGeom>
        </p:spPr>
      </p:pic>
      <p:sp>
        <p:nvSpPr>
          <p:cNvPr id="6" name="Text 2"/>
          <p:cNvSpPr/>
          <p:nvPr/>
        </p:nvSpPr>
        <p:spPr>
          <a:xfrm>
            <a:off x="6228159" y="922853"/>
            <a:ext cx="4987052" cy="623411"/>
          </a:xfrm>
          <a:prstGeom prst="rect">
            <a:avLst/>
          </a:prstGeom>
          <a:noFill/>
          <a:ln/>
        </p:spPr>
        <p:txBody>
          <a:bodyPr wrap="none" rtlCol="0" anchor="t"/>
          <a:lstStyle/>
          <a:p>
            <a:pPr marL="0" indent="0">
              <a:lnSpc>
                <a:spcPts val="4909"/>
              </a:lnSpc>
              <a:buNone/>
            </a:pPr>
            <a:r>
              <a:rPr lang="en-US" sz="3927" dirty="0">
                <a:solidFill>
                  <a:srgbClr val="38512F"/>
                </a:solidFill>
                <a:latin typeface="Lora" pitchFamily="34" charset="0"/>
                <a:ea typeface="Lora" pitchFamily="34" charset="-122"/>
                <a:cs typeface="Lora" pitchFamily="34" charset="-120"/>
              </a:rPr>
              <a:t>Laporan Laba-Rugi</a:t>
            </a:r>
            <a:endParaRPr lang="en-US" sz="3927" dirty="0"/>
          </a:p>
        </p:txBody>
      </p:sp>
      <p:sp>
        <p:nvSpPr>
          <p:cNvPr id="7" name="Shape 3"/>
          <p:cNvSpPr/>
          <p:nvPr/>
        </p:nvSpPr>
        <p:spPr>
          <a:xfrm>
            <a:off x="6228159" y="1864162"/>
            <a:ext cx="7660481" cy="1201698"/>
          </a:xfrm>
          <a:prstGeom prst="roundRect">
            <a:avLst>
              <a:gd name="adj" fmla="val 5291"/>
            </a:avLst>
          </a:prstGeom>
          <a:solidFill>
            <a:srgbClr val="F6E9D5"/>
          </a:solidFill>
          <a:ln/>
        </p:spPr>
      </p:sp>
      <p:sp>
        <p:nvSpPr>
          <p:cNvPr id="8" name="Text 4"/>
          <p:cNvSpPr/>
          <p:nvPr/>
        </p:nvSpPr>
        <p:spPr>
          <a:xfrm>
            <a:off x="6440091" y="2076093"/>
            <a:ext cx="2493526" cy="311587"/>
          </a:xfrm>
          <a:prstGeom prst="rect">
            <a:avLst/>
          </a:prstGeom>
          <a:noFill/>
          <a:ln/>
        </p:spPr>
        <p:txBody>
          <a:bodyPr wrap="none" rtlCol="0" anchor="t"/>
          <a:lstStyle/>
          <a:p>
            <a:pPr marL="0" indent="0">
              <a:lnSpc>
                <a:spcPts val="2454"/>
              </a:lnSpc>
              <a:buNone/>
            </a:pPr>
            <a:r>
              <a:rPr lang="en-US" sz="1963" dirty="0">
                <a:solidFill>
                  <a:srgbClr val="38512F"/>
                </a:solidFill>
                <a:latin typeface="Lora" pitchFamily="34" charset="0"/>
                <a:ea typeface="Lora" pitchFamily="34" charset="-122"/>
                <a:cs typeface="Lora" pitchFamily="34" charset="-120"/>
              </a:rPr>
              <a:t>Pendapatan</a:t>
            </a:r>
            <a:endParaRPr lang="en-US" sz="1963" dirty="0"/>
          </a:p>
        </p:txBody>
      </p:sp>
      <p:sp>
        <p:nvSpPr>
          <p:cNvPr id="9" name="Text 5"/>
          <p:cNvSpPr/>
          <p:nvPr/>
        </p:nvSpPr>
        <p:spPr>
          <a:xfrm>
            <a:off x="6440091" y="2514838"/>
            <a:ext cx="7236619" cy="339090"/>
          </a:xfrm>
          <a:prstGeom prst="rect">
            <a:avLst/>
          </a:prstGeom>
          <a:noFill/>
          <a:ln/>
        </p:spPr>
        <p:txBody>
          <a:bodyPr wrap="none" rtlCol="0" anchor="t"/>
          <a:lstStyle/>
          <a:p>
            <a:pPr marL="0" indent="0">
              <a:lnSpc>
                <a:spcPts val="2670"/>
              </a:lnSpc>
              <a:buNone/>
            </a:pPr>
            <a:r>
              <a:rPr lang="en-US" sz="1669" dirty="0">
                <a:solidFill>
                  <a:srgbClr val="3A3630"/>
                </a:solidFill>
                <a:latin typeface="Source Sans Pro" pitchFamily="34" charset="0"/>
                <a:ea typeface="Source Sans Pro" pitchFamily="34" charset="-122"/>
                <a:cs typeface="Source Sans Pro" pitchFamily="34" charset="-120"/>
              </a:rPr>
              <a:t>Jumlah yang diterima dari penjualan barang dan jasa.</a:t>
            </a:r>
            <a:endParaRPr lang="en-US" sz="1669" dirty="0"/>
          </a:p>
        </p:txBody>
      </p:sp>
      <p:sp>
        <p:nvSpPr>
          <p:cNvPr id="10" name="Shape 6"/>
          <p:cNvSpPr/>
          <p:nvPr/>
        </p:nvSpPr>
        <p:spPr>
          <a:xfrm>
            <a:off x="6228159" y="3277791"/>
            <a:ext cx="7660481" cy="1201698"/>
          </a:xfrm>
          <a:prstGeom prst="roundRect">
            <a:avLst>
              <a:gd name="adj" fmla="val 5291"/>
            </a:avLst>
          </a:prstGeom>
          <a:solidFill>
            <a:srgbClr val="F6E9D5"/>
          </a:solidFill>
          <a:ln/>
        </p:spPr>
      </p:sp>
      <p:sp>
        <p:nvSpPr>
          <p:cNvPr id="11" name="Text 7"/>
          <p:cNvSpPr/>
          <p:nvPr/>
        </p:nvSpPr>
        <p:spPr>
          <a:xfrm>
            <a:off x="6440091" y="3489722"/>
            <a:ext cx="2493526" cy="311587"/>
          </a:xfrm>
          <a:prstGeom prst="rect">
            <a:avLst/>
          </a:prstGeom>
          <a:noFill/>
          <a:ln/>
        </p:spPr>
        <p:txBody>
          <a:bodyPr wrap="none" rtlCol="0" anchor="t"/>
          <a:lstStyle/>
          <a:p>
            <a:pPr marL="0" indent="0">
              <a:lnSpc>
                <a:spcPts val="2454"/>
              </a:lnSpc>
              <a:buNone/>
            </a:pPr>
            <a:r>
              <a:rPr lang="en-US" sz="1963" dirty="0">
                <a:solidFill>
                  <a:srgbClr val="38512F"/>
                </a:solidFill>
                <a:latin typeface="Lora" pitchFamily="34" charset="0"/>
                <a:ea typeface="Lora" pitchFamily="34" charset="-122"/>
                <a:cs typeface="Lora" pitchFamily="34" charset="-120"/>
              </a:rPr>
              <a:t>Beban</a:t>
            </a:r>
            <a:endParaRPr lang="en-US" sz="1963" dirty="0"/>
          </a:p>
        </p:txBody>
      </p:sp>
      <p:sp>
        <p:nvSpPr>
          <p:cNvPr id="12" name="Text 8"/>
          <p:cNvSpPr/>
          <p:nvPr/>
        </p:nvSpPr>
        <p:spPr>
          <a:xfrm>
            <a:off x="6440091" y="3928467"/>
            <a:ext cx="7236619" cy="339090"/>
          </a:xfrm>
          <a:prstGeom prst="rect">
            <a:avLst/>
          </a:prstGeom>
          <a:noFill/>
          <a:ln/>
        </p:spPr>
        <p:txBody>
          <a:bodyPr wrap="none" rtlCol="0" anchor="t"/>
          <a:lstStyle/>
          <a:p>
            <a:pPr marL="0" indent="0">
              <a:lnSpc>
                <a:spcPts val="2670"/>
              </a:lnSpc>
              <a:buNone/>
            </a:pPr>
            <a:r>
              <a:rPr lang="en-US" sz="1669" dirty="0">
                <a:solidFill>
                  <a:srgbClr val="3A3630"/>
                </a:solidFill>
                <a:latin typeface="Source Sans Pro" pitchFamily="34" charset="0"/>
                <a:ea typeface="Source Sans Pro" pitchFamily="34" charset="-122"/>
                <a:cs typeface="Source Sans Pro" pitchFamily="34" charset="-120"/>
              </a:rPr>
              <a:t>Biaya yang dikeluarkan untuk menghasilkan pendapatan.</a:t>
            </a:r>
            <a:endParaRPr lang="en-US" sz="1669" dirty="0"/>
          </a:p>
        </p:txBody>
      </p:sp>
      <p:sp>
        <p:nvSpPr>
          <p:cNvPr id="13" name="Shape 9"/>
          <p:cNvSpPr/>
          <p:nvPr/>
        </p:nvSpPr>
        <p:spPr>
          <a:xfrm>
            <a:off x="6228159" y="4691420"/>
            <a:ext cx="7660481" cy="1201698"/>
          </a:xfrm>
          <a:prstGeom prst="roundRect">
            <a:avLst>
              <a:gd name="adj" fmla="val 5291"/>
            </a:avLst>
          </a:prstGeom>
          <a:solidFill>
            <a:srgbClr val="F6E9D5"/>
          </a:solidFill>
          <a:ln/>
        </p:spPr>
      </p:sp>
      <p:sp>
        <p:nvSpPr>
          <p:cNvPr id="14" name="Text 10"/>
          <p:cNvSpPr/>
          <p:nvPr/>
        </p:nvSpPr>
        <p:spPr>
          <a:xfrm>
            <a:off x="6440091" y="4903351"/>
            <a:ext cx="2493526" cy="311587"/>
          </a:xfrm>
          <a:prstGeom prst="rect">
            <a:avLst/>
          </a:prstGeom>
          <a:noFill/>
          <a:ln/>
        </p:spPr>
        <p:txBody>
          <a:bodyPr wrap="none" rtlCol="0" anchor="t"/>
          <a:lstStyle/>
          <a:p>
            <a:pPr marL="0" indent="0">
              <a:lnSpc>
                <a:spcPts val="2454"/>
              </a:lnSpc>
              <a:buNone/>
            </a:pPr>
            <a:r>
              <a:rPr lang="en-US" sz="1963" dirty="0">
                <a:solidFill>
                  <a:srgbClr val="38512F"/>
                </a:solidFill>
                <a:latin typeface="Lora" pitchFamily="34" charset="0"/>
                <a:ea typeface="Lora" pitchFamily="34" charset="-122"/>
                <a:cs typeface="Lora" pitchFamily="34" charset="-120"/>
              </a:rPr>
              <a:t>Laba Bersih</a:t>
            </a:r>
            <a:endParaRPr lang="en-US" sz="1963" dirty="0"/>
          </a:p>
        </p:txBody>
      </p:sp>
      <p:sp>
        <p:nvSpPr>
          <p:cNvPr id="15" name="Text 11"/>
          <p:cNvSpPr/>
          <p:nvPr/>
        </p:nvSpPr>
        <p:spPr>
          <a:xfrm>
            <a:off x="6440091" y="5342096"/>
            <a:ext cx="7236619" cy="339090"/>
          </a:xfrm>
          <a:prstGeom prst="rect">
            <a:avLst/>
          </a:prstGeom>
          <a:noFill/>
          <a:ln/>
        </p:spPr>
        <p:txBody>
          <a:bodyPr wrap="none" rtlCol="0" anchor="t"/>
          <a:lstStyle/>
          <a:p>
            <a:pPr marL="0" indent="0">
              <a:lnSpc>
                <a:spcPts val="2670"/>
              </a:lnSpc>
              <a:buNone/>
            </a:pPr>
            <a:r>
              <a:rPr lang="en-US" sz="1669" dirty="0">
                <a:solidFill>
                  <a:srgbClr val="3A3630"/>
                </a:solidFill>
                <a:latin typeface="Source Sans Pro" pitchFamily="34" charset="0"/>
                <a:ea typeface="Source Sans Pro" pitchFamily="34" charset="-122"/>
                <a:cs typeface="Source Sans Pro" pitchFamily="34" charset="-120"/>
              </a:rPr>
              <a:t>Selisih antara pendapatan dan beban, menggambarkan keuntungan perusahaan.</a:t>
            </a:r>
            <a:endParaRPr lang="en-US" sz="1669" dirty="0"/>
          </a:p>
        </p:txBody>
      </p:sp>
      <p:sp>
        <p:nvSpPr>
          <p:cNvPr id="16" name="Shape 12"/>
          <p:cNvSpPr/>
          <p:nvPr/>
        </p:nvSpPr>
        <p:spPr>
          <a:xfrm>
            <a:off x="6228159" y="6105049"/>
            <a:ext cx="7660481" cy="1201698"/>
          </a:xfrm>
          <a:prstGeom prst="roundRect">
            <a:avLst>
              <a:gd name="adj" fmla="val 5291"/>
            </a:avLst>
          </a:prstGeom>
          <a:solidFill>
            <a:srgbClr val="F6E9D5"/>
          </a:solidFill>
          <a:ln/>
        </p:spPr>
      </p:sp>
      <p:sp>
        <p:nvSpPr>
          <p:cNvPr id="17" name="Text 13"/>
          <p:cNvSpPr/>
          <p:nvPr/>
        </p:nvSpPr>
        <p:spPr>
          <a:xfrm>
            <a:off x="6440091" y="6316980"/>
            <a:ext cx="2493526" cy="311587"/>
          </a:xfrm>
          <a:prstGeom prst="rect">
            <a:avLst/>
          </a:prstGeom>
          <a:noFill/>
          <a:ln/>
        </p:spPr>
        <p:txBody>
          <a:bodyPr wrap="none" rtlCol="0" anchor="t"/>
          <a:lstStyle/>
          <a:p>
            <a:pPr marL="0" indent="0">
              <a:lnSpc>
                <a:spcPts val="2454"/>
              </a:lnSpc>
              <a:buNone/>
            </a:pPr>
            <a:r>
              <a:rPr lang="en-US" sz="1963" dirty="0">
                <a:solidFill>
                  <a:srgbClr val="38512F"/>
                </a:solidFill>
                <a:latin typeface="Lora" pitchFamily="34" charset="0"/>
                <a:ea typeface="Lora" pitchFamily="34" charset="-122"/>
                <a:cs typeface="Lora" pitchFamily="34" charset="-120"/>
              </a:rPr>
              <a:t>Rugi Bersih</a:t>
            </a:r>
            <a:endParaRPr lang="en-US" sz="1963" dirty="0"/>
          </a:p>
        </p:txBody>
      </p:sp>
      <p:sp>
        <p:nvSpPr>
          <p:cNvPr id="18" name="Text 14"/>
          <p:cNvSpPr/>
          <p:nvPr/>
        </p:nvSpPr>
        <p:spPr>
          <a:xfrm>
            <a:off x="6440091" y="6755725"/>
            <a:ext cx="7236619" cy="339090"/>
          </a:xfrm>
          <a:prstGeom prst="rect">
            <a:avLst/>
          </a:prstGeom>
          <a:noFill/>
          <a:ln/>
        </p:spPr>
        <p:txBody>
          <a:bodyPr wrap="none" rtlCol="0" anchor="t"/>
          <a:lstStyle/>
          <a:p>
            <a:pPr marL="0" indent="0">
              <a:lnSpc>
                <a:spcPts val="2670"/>
              </a:lnSpc>
              <a:buNone/>
            </a:pPr>
            <a:r>
              <a:rPr lang="en-US" sz="1669" dirty="0">
                <a:solidFill>
                  <a:srgbClr val="3A3630"/>
                </a:solidFill>
                <a:latin typeface="Source Sans Pro" pitchFamily="34" charset="0"/>
                <a:ea typeface="Source Sans Pro" pitchFamily="34" charset="-122"/>
                <a:cs typeface="Source Sans Pro" pitchFamily="34" charset="-120"/>
              </a:rPr>
              <a:t>Jika beban melebihi pendapatan, menghasilkan kerugian bagi perusahaan.</a:t>
            </a:r>
            <a:endParaRPr lang="en-US" sz="166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14630400" cy="2999899"/>
          </a:xfrm>
          <a:prstGeom prst="rect">
            <a:avLst/>
          </a:prstGeom>
        </p:spPr>
      </p:pic>
      <p:sp>
        <p:nvSpPr>
          <p:cNvPr id="5" name="Text 2"/>
          <p:cNvSpPr/>
          <p:nvPr/>
        </p:nvSpPr>
        <p:spPr>
          <a:xfrm>
            <a:off x="1145858" y="3661172"/>
            <a:ext cx="7126367" cy="705803"/>
          </a:xfrm>
          <a:prstGeom prst="rect">
            <a:avLst/>
          </a:prstGeom>
          <a:noFill/>
          <a:ln/>
        </p:spPr>
        <p:txBody>
          <a:bodyPr wrap="none" rtlCol="0" anchor="t"/>
          <a:lstStyle/>
          <a:p>
            <a:pPr marL="0" indent="0">
              <a:lnSpc>
                <a:spcPts val="5558"/>
              </a:lnSpc>
              <a:buNone/>
            </a:pPr>
            <a:r>
              <a:rPr lang="en-US" sz="4446" dirty="0">
                <a:solidFill>
                  <a:srgbClr val="38512F"/>
                </a:solidFill>
                <a:latin typeface="Lora" pitchFamily="34" charset="0"/>
                <a:ea typeface="Lora" pitchFamily="34" charset="-122"/>
                <a:cs typeface="Lora" pitchFamily="34" charset="-120"/>
              </a:rPr>
              <a:t>Elemen Laporan Laba-Rugi</a:t>
            </a:r>
            <a:endParaRPr lang="en-US" sz="4446" dirty="0"/>
          </a:p>
        </p:txBody>
      </p:sp>
      <p:pic>
        <p:nvPicPr>
          <p:cNvPr id="6" name="Image 1" descr="preencoded.png"/>
          <p:cNvPicPr>
            <a:picLocks noChangeAspect="1"/>
          </p:cNvPicPr>
          <p:nvPr/>
        </p:nvPicPr>
        <p:blipFill>
          <a:blip r:embed="rId4"/>
          <a:stretch>
            <a:fillRect/>
          </a:stretch>
        </p:blipFill>
        <p:spPr>
          <a:xfrm>
            <a:off x="1145858" y="4726900"/>
            <a:ext cx="599956" cy="599956"/>
          </a:xfrm>
          <a:prstGeom prst="rect">
            <a:avLst/>
          </a:prstGeom>
        </p:spPr>
      </p:pic>
      <p:sp>
        <p:nvSpPr>
          <p:cNvPr id="7" name="Text 3"/>
          <p:cNvSpPr/>
          <p:nvPr/>
        </p:nvSpPr>
        <p:spPr>
          <a:xfrm>
            <a:off x="1145858" y="5566767"/>
            <a:ext cx="2814638" cy="352782"/>
          </a:xfrm>
          <a:prstGeom prst="rect">
            <a:avLst/>
          </a:prstGeom>
          <a:noFill/>
          <a:ln/>
        </p:spPr>
        <p:txBody>
          <a:bodyPr wrap="none" rtlCol="0" anchor="t"/>
          <a:lstStyle/>
          <a:p>
            <a:pPr marL="0" indent="0" algn="l">
              <a:lnSpc>
                <a:spcPts val="2779"/>
              </a:lnSpc>
              <a:buNone/>
            </a:pPr>
            <a:r>
              <a:rPr lang="en-US" sz="2223" dirty="0">
                <a:solidFill>
                  <a:srgbClr val="38512F"/>
                </a:solidFill>
                <a:latin typeface="Lora" pitchFamily="34" charset="0"/>
                <a:ea typeface="Lora" pitchFamily="34" charset="-122"/>
                <a:cs typeface="Lora" pitchFamily="34" charset="-120"/>
              </a:rPr>
              <a:t>Pendapatan</a:t>
            </a:r>
            <a:endParaRPr lang="en-US" sz="2223" dirty="0"/>
          </a:p>
        </p:txBody>
      </p:sp>
      <p:sp>
        <p:nvSpPr>
          <p:cNvPr id="8" name="Text 4"/>
          <p:cNvSpPr/>
          <p:nvPr/>
        </p:nvSpPr>
        <p:spPr>
          <a:xfrm>
            <a:off x="1145858" y="6063496"/>
            <a:ext cx="2814638" cy="767953"/>
          </a:xfrm>
          <a:prstGeom prst="rect">
            <a:avLst/>
          </a:prstGeom>
          <a:noFill/>
          <a:ln/>
        </p:spPr>
        <p:txBody>
          <a:bodyPr wrap="square" rtlCol="0" anchor="t"/>
          <a:lstStyle/>
          <a:p>
            <a:pPr marL="0" indent="0" algn="l">
              <a:lnSpc>
                <a:spcPts val="3024"/>
              </a:lnSpc>
              <a:buNone/>
            </a:pPr>
            <a:r>
              <a:rPr lang="en-US" sz="1890" dirty="0">
                <a:solidFill>
                  <a:srgbClr val="3A3630"/>
                </a:solidFill>
                <a:latin typeface="Source Sans Pro" pitchFamily="34" charset="0"/>
                <a:ea typeface="Source Sans Pro" pitchFamily="34" charset="-122"/>
                <a:cs typeface="Source Sans Pro" pitchFamily="34" charset="-120"/>
              </a:rPr>
              <a:t>Penghasilan dari penjualan barang/jasa.</a:t>
            </a:r>
            <a:endParaRPr lang="en-US" sz="1890" dirty="0"/>
          </a:p>
        </p:txBody>
      </p:sp>
      <p:pic>
        <p:nvPicPr>
          <p:cNvPr id="9" name="Image 2" descr="preencoded.png"/>
          <p:cNvPicPr>
            <a:picLocks noChangeAspect="1"/>
          </p:cNvPicPr>
          <p:nvPr/>
        </p:nvPicPr>
        <p:blipFill>
          <a:blip r:embed="rId5"/>
          <a:stretch>
            <a:fillRect/>
          </a:stretch>
        </p:blipFill>
        <p:spPr>
          <a:xfrm>
            <a:off x="4320421" y="4726900"/>
            <a:ext cx="599956" cy="599956"/>
          </a:xfrm>
          <a:prstGeom prst="rect">
            <a:avLst/>
          </a:prstGeom>
        </p:spPr>
      </p:pic>
      <p:sp>
        <p:nvSpPr>
          <p:cNvPr id="10" name="Text 5"/>
          <p:cNvSpPr/>
          <p:nvPr/>
        </p:nvSpPr>
        <p:spPr>
          <a:xfrm>
            <a:off x="4320421" y="5566767"/>
            <a:ext cx="2814757" cy="705564"/>
          </a:xfrm>
          <a:prstGeom prst="rect">
            <a:avLst/>
          </a:prstGeom>
          <a:noFill/>
          <a:ln/>
        </p:spPr>
        <p:txBody>
          <a:bodyPr wrap="square" rtlCol="0" anchor="t"/>
          <a:lstStyle/>
          <a:p>
            <a:pPr marL="0" indent="0" algn="l">
              <a:lnSpc>
                <a:spcPts val="2779"/>
              </a:lnSpc>
              <a:buNone/>
            </a:pPr>
            <a:r>
              <a:rPr lang="en-US" sz="2223" dirty="0">
                <a:solidFill>
                  <a:srgbClr val="38512F"/>
                </a:solidFill>
                <a:latin typeface="Lora" pitchFamily="34" charset="0"/>
                <a:ea typeface="Lora" pitchFamily="34" charset="-122"/>
                <a:cs typeface="Lora" pitchFamily="34" charset="-120"/>
              </a:rPr>
              <a:t>Beban Pokok Penjualan</a:t>
            </a:r>
            <a:endParaRPr lang="en-US" sz="2223" dirty="0"/>
          </a:p>
        </p:txBody>
      </p:sp>
      <p:sp>
        <p:nvSpPr>
          <p:cNvPr id="11" name="Text 6"/>
          <p:cNvSpPr/>
          <p:nvPr/>
        </p:nvSpPr>
        <p:spPr>
          <a:xfrm>
            <a:off x="4320421" y="6416278"/>
            <a:ext cx="2814757" cy="1151930"/>
          </a:xfrm>
          <a:prstGeom prst="rect">
            <a:avLst/>
          </a:prstGeom>
          <a:noFill/>
          <a:ln/>
        </p:spPr>
        <p:txBody>
          <a:bodyPr wrap="square" rtlCol="0" anchor="t"/>
          <a:lstStyle/>
          <a:p>
            <a:pPr marL="0" indent="0" algn="l">
              <a:lnSpc>
                <a:spcPts val="3024"/>
              </a:lnSpc>
              <a:buNone/>
            </a:pPr>
            <a:r>
              <a:rPr lang="en-US" sz="1890" dirty="0">
                <a:solidFill>
                  <a:srgbClr val="3A3630"/>
                </a:solidFill>
                <a:latin typeface="Source Sans Pro" pitchFamily="34" charset="0"/>
                <a:ea typeface="Source Sans Pro" pitchFamily="34" charset="-122"/>
                <a:cs typeface="Source Sans Pro" pitchFamily="34" charset="-120"/>
              </a:rPr>
              <a:t>Biaya produksi langsung untuk menghasilkan barang/jasa.</a:t>
            </a:r>
            <a:endParaRPr lang="en-US" sz="1890" dirty="0"/>
          </a:p>
        </p:txBody>
      </p:sp>
      <p:pic>
        <p:nvPicPr>
          <p:cNvPr id="12" name="Image 3" descr="preencoded.png"/>
          <p:cNvPicPr>
            <a:picLocks noChangeAspect="1"/>
          </p:cNvPicPr>
          <p:nvPr/>
        </p:nvPicPr>
        <p:blipFill>
          <a:blip r:embed="rId6"/>
          <a:stretch>
            <a:fillRect/>
          </a:stretch>
        </p:blipFill>
        <p:spPr>
          <a:xfrm>
            <a:off x="7495103" y="4726900"/>
            <a:ext cx="599956" cy="599956"/>
          </a:xfrm>
          <a:prstGeom prst="rect">
            <a:avLst/>
          </a:prstGeom>
        </p:spPr>
      </p:pic>
      <p:sp>
        <p:nvSpPr>
          <p:cNvPr id="13" name="Text 7"/>
          <p:cNvSpPr/>
          <p:nvPr/>
        </p:nvSpPr>
        <p:spPr>
          <a:xfrm>
            <a:off x="7495103" y="5566767"/>
            <a:ext cx="2814757" cy="352782"/>
          </a:xfrm>
          <a:prstGeom prst="rect">
            <a:avLst/>
          </a:prstGeom>
          <a:noFill/>
          <a:ln/>
        </p:spPr>
        <p:txBody>
          <a:bodyPr wrap="none" rtlCol="0" anchor="t"/>
          <a:lstStyle/>
          <a:p>
            <a:pPr marL="0" indent="0" algn="l">
              <a:lnSpc>
                <a:spcPts val="2779"/>
              </a:lnSpc>
              <a:buNone/>
            </a:pPr>
            <a:r>
              <a:rPr lang="en-US" sz="2223" dirty="0">
                <a:solidFill>
                  <a:srgbClr val="38512F"/>
                </a:solidFill>
                <a:latin typeface="Lora" pitchFamily="34" charset="0"/>
                <a:ea typeface="Lora" pitchFamily="34" charset="-122"/>
                <a:cs typeface="Lora" pitchFamily="34" charset="-120"/>
              </a:rPr>
              <a:t>Beban Operasional</a:t>
            </a:r>
            <a:endParaRPr lang="en-US" sz="2223" dirty="0"/>
          </a:p>
        </p:txBody>
      </p:sp>
      <p:sp>
        <p:nvSpPr>
          <p:cNvPr id="14" name="Text 8"/>
          <p:cNvSpPr/>
          <p:nvPr/>
        </p:nvSpPr>
        <p:spPr>
          <a:xfrm>
            <a:off x="7495103" y="6063496"/>
            <a:ext cx="2814757" cy="1151930"/>
          </a:xfrm>
          <a:prstGeom prst="rect">
            <a:avLst/>
          </a:prstGeom>
          <a:noFill/>
          <a:ln/>
        </p:spPr>
        <p:txBody>
          <a:bodyPr wrap="square" rtlCol="0" anchor="t"/>
          <a:lstStyle/>
          <a:p>
            <a:pPr marL="0" indent="0" algn="l">
              <a:lnSpc>
                <a:spcPts val="3024"/>
              </a:lnSpc>
              <a:buNone/>
            </a:pPr>
            <a:r>
              <a:rPr lang="en-US" sz="1890" dirty="0">
                <a:solidFill>
                  <a:srgbClr val="3A3630"/>
                </a:solidFill>
                <a:latin typeface="Source Sans Pro" pitchFamily="34" charset="0"/>
                <a:ea typeface="Source Sans Pro" pitchFamily="34" charset="-122"/>
                <a:cs typeface="Source Sans Pro" pitchFamily="34" charset="-120"/>
              </a:rPr>
              <a:t>Biaya tidak langsung untuk kegiatan operasional perusahaan.</a:t>
            </a:r>
            <a:endParaRPr lang="en-US" sz="1890" dirty="0"/>
          </a:p>
        </p:txBody>
      </p:sp>
      <p:pic>
        <p:nvPicPr>
          <p:cNvPr id="15" name="Image 4" descr="preencoded.png"/>
          <p:cNvPicPr>
            <a:picLocks noChangeAspect="1"/>
          </p:cNvPicPr>
          <p:nvPr/>
        </p:nvPicPr>
        <p:blipFill>
          <a:blip r:embed="rId7"/>
          <a:stretch>
            <a:fillRect/>
          </a:stretch>
        </p:blipFill>
        <p:spPr>
          <a:xfrm>
            <a:off x="10669786" y="4726900"/>
            <a:ext cx="599956" cy="599956"/>
          </a:xfrm>
          <a:prstGeom prst="rect">
            <a:avLst/>
          </a:prstGeom>
        </p:spPr>
      </p:pic>
      <p:sp>
        <p:nvSpPr>
          <p:cNvPr id="16" name="Text 9"/>
          <p:cNvSpPr/>
          <p:nvPr/>
        </p:nvSpPr>
        <p:spPr>
          <a:xfrm>
            <a:off x="10669786" y="5566767"/>
            <a:ext cx="2814757" cy="352782"/>
          </a:xfrm>
          <a:prstGeom prst="rect">
            <a:avLst/>
          </a:prstGeom>
          <a:noFill/>
          <a:ln/>
        </p:spPr>
        <p:txBody>
          <a:bodyPr wrap="none" rtlCol="0" anchor="t"/>
          <a:lstStyle/>
          <a:p>
            <a:pPr marL="0" indent="0" algn="l">
              <a:lnSpc>
                <a:spcPts val="2779"/>
              </a:lnSpc>
              <a:buNone/>
            </a:pPr>
            <a:r>
              <a:rPr lang="en-US" sz="2223" dirty="0">
                <a:solidFill>
                  <a:srgbClr val="38512F"/>
                </a:solidFill>
                <a:latin typeface="Lora" pitchFamily="34" charset="0"/>
                <a:ea typeface="Lora" pitchFamily="34" charset="-122"/>
                <a:cs typeface="Lora" pitchFamily="34" charset="-120"/>
              </a:rPr>
              <a:t>Laba Bersih</a:t>
            </a:r>
            <a:endParaRPr lang="en-US" sz="2223" dirty="0"/>
          </a:p>
        </p:txBody>
      </p:sp>
      <p:sp>
        <p:nvSpPr>
          <p:cNvPr id="17" name="Text 10"/>
          <p:cNvSpPr/>
          <p:nvPr/>
        </p:nvSpPr>
        <p:spPr>
          <a:xfrm>
            <a:off x="10669786" y="6063496"/>
            <a:ext cx="2814757" cy="767953"/>
          </a:xfrm>
          <a:prstGeom prst="rect">
            <a:avLst/>
          </a:prstGeom>
          <a:noFill/>
          <a:ln/>
        </p:spPr>
        <p:txBody>
          <a:bodyPr wrap="square" rtlCol="0" anchor="t"/>
          <a:lstStyle/>
          <a:p>
            <a:pPr marL="0" indent="0" algn="l">
              <a:lnSpc>
                <a:spcPts val="3024"/>
              </a:lnSpc>
              <a:buNone/>
            </a:pPr>
            <a:r>
              <a:rPr lang="en-US" sz="1890" dirty="0">
                <a:solidFill>
                  <a:srgbClr val="3A3630"/>
                </a:solidFill>
                <a:latin typeface="Source Sans Pro" pitchFamily="34" charset="0"/>
                <a:ea typeface="Source Sans Pro" pitchFamily="34" charset="-122"/>
                <a:cs typeface="Source Sans Pro" pitchFamily="34" charset="-120"/>
              </a:rPr>
              <a:t>Selisih antara pendapatan dan total beban.</a:t>
            </a:r>
            <a:endParaRPr lang="en-US" sz="189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46895" y="1322665"/>
            <a:ext cx="4880491" cy="5584150"/>
          </a:xfrm>
          <a:prstGeom prst="rect">
            <a:avLst/>
          </a:prstGeom>
        </p:spPr>
      </p:pic>
      <p:sp>
        <p:nvSpPr>
          <p:cNvPr id="6" name="Text 2"/>
          <p:cNvSpPr/>
          <p:nvPr/>
        </p:nvSpPr>
        <p:spPr>
          <a:xfrm>
            <a:off x="848320" y="667822"/>
            <a:ext cx="5703451" cy="712827"/>
          </a:xfrm>
          <a:prstGeom prst="rect">
            <a:avLst/>
          </a:prstGeom>
          <a:noFill/>
          <a:ln/>
        </p:spPr>
        <p:txBody>
          <a:bodyPr wrap="none" rtlCol="0" anchor="t"/>
          <a:lstStyle/>
          <a:p>
            <a:pPr marL="0" indent="0">
              <a:lnSpc>
                <a:spcPts val="5614"/>
              </a:lnSpc>
              <a:buNone/>
            </a:pPr>
            <a:r>
              <a:rPr lang="en-US" sz="4491" dirty="0">
                <a:solidFill>
                  <a:srgbClr val="38512F"/>
                </a:solidFill>
                <a:latin typeface="Lora" pitchFamily="34" charset="0"/>
                <a:ea typeface="Lora" pitchFamily="34" charset="-122"/>
                <a:cs typeface="Lora" pitchFamily="34" charset="-120"/>
              </a:rPr>
              <a:t>Laporan Aliran Kas</a:t>
            </a:r>
            <a:endParaRPr lang="en-US" sz="4491" dirty="0"/>
          </a:p>
        </p:txBody>
      </p:sp>
      <p:pic>
        <p:nvPicPr>
          <p:cNvPr id="7" name="Image 2" descr="preencoded.png"/>
          <p:cNvPicPr>
            <a:picLocks noChangeAspect="1"/>
          </p:cNvPicPr>
          <p:nvPr/>
        </p:nvPicPr>
        <p:blipFill>
          <a:blip r:embed="rId5"/>
          <a:stretch>
            <a:fillRect/>
          </a:stretch>
        </p:blipFill>
        <p:spPr>
          <a:xfrm>
            <a:off x="848320" y="1744147"/>
            <a:ext cx="1211937" cy="1939171"/>
          </a:xfrm>
          <a:prstGeom prst="rect">
            <a:avLst/>
          </a:prstGeom>
        </p:spPr>
      </p:pic>
      <p:sp>
        <p:nvSpPr>
          <p:cNvPr id="8" name="Text 3"/>
          <p:cNvSpPr/>
          <p:nvPr/>
        </p:nvSpPr>
        <p:spPr>
          <a:xfrm>
            <a:off x="2423755" y="1986439"/>
            <a:ext cx="2851666" cy="356354"/>
          </a:xfrm>
          <a:prstGeom prst="rect">
            <a:avLst/>
          </a:prstGeom>
          <a:noFill/>
          <a:ln/>
        </p:spPr>
        <p:txBody>
          <a:bodyPr wrap="none" rtlCol="0" anchor="t"/>
          <a:lstStyle/>
          <a:p>
            <a:pPr marL="0" indent="0" algn="l">
              <a:lnSpc>
                <a:spcPts val="2807"/>
              </a:lnSpc>
              <a:buNone/>
            </a:pPr>
            <a:r>
              <a:rPr lang="en-US" sz="2245" dirty="0">
                <a:solidFill>
                  <a:srgbClr val="38512F"/>
                </a:solidFill>
                <a:latin typeface="Lora" pitchFamily="34" charset="0"/>
                <a:ea typeface="Lora" pitchFamily="34" charset="-122"/>
                <a:cs typeface="Lora" pitchFamily="34" charset="-120"/>
              </a:rPr>
              <a:t>Aktivitas Operasi</a:t>
            </a:r>
            <a:endParaRPr lang="en-US" sz="2245" dirty="0"/>
          </a:p>
        </p:txBody>
      </p:sp>
      <p:sp>
        <p:nvSpPr>
          <p:cNvPr id="9" name="Text 4"/>
          <p:cNvSpPr/>
          <p:nvPr/>
        </p:nvSpPr>
        <p:spPr>
          <a:xfrm>
            <a:off x="2423755" y="2488168"/>
            <a:ext cx="5871924" cy="387787"/>
          </a:xfrm>
          <a:prstGeom prst="rect">
            <a:avLst/>
          </a:prstGeom>
          <a:noFill/>
          <a:ln/>
        </p:spPr>
        <p:txBody>
          <a:bodyPr wrap="none" rtlCol="0" anchor="t"/>
          <a:lstStyle/>
          <a:p>
            <a:pPr marL="0" indent="0" algn="l">
              <a:lnSpc>
                <a:spcPts val="3054"/>
              </a:lnSpc>
              <a:buNone/>
            </a:pPr>
            <a:r>
              <a:rPr lang="en-US" sz="1909" dirty="0">
                <a:solidFill>
                  <a:srgbClr val="3A3630"/>
                </a:solidFill>
                <a:latin typeface="Source Sans Pro" pitchFamily="34" charset="0"/>
                <a:ea typeface="Source Sans Pro" pitchFamily="34" charset="-122"/>
                <a:cs typeface="Source Sans Pro" pitchFamily="34" charset="-120"/>
              </a:rPr>
              <a:t>Aliran kas dari kegiatan utama perusahaan.</a:t>
            </a:r>
            <a:endParaRPr lang="en-US" sz="1909" dirty="0"/>
          </a:p>
        </p:txBody>
      </p:sp>
      <p:pic>
        <p:nvPicPr>
          <p:cNvPr id="10" name="Image 3" descr="preencoded.png"/>
          <p:cNvPicPr>
            <a:picLocks noChangeAspect="1"/>
          </p:cNvPicPr>
          <p:nvPr/>
        </p:nvPicPr>
        <p:blipFill>
          <a:blip r:embed="rId6"/>
          <a:stretch>
            <a:fillRect/>
          </a:stretch>
        </p:blipFill>
        <p:spPr>
          <a:xfrm>
            <a:off x="848320" y="3683317"/>
            <a:ext cx="1211937" cy="1939171"/>
          </a:xfrm>
          <a:prstGeom prst="rect">
            <a:avLst/>
          </a:prstGeom>
        </p:spPr>
      </p:pic>
      <p:sp>
        <p:nvSpPr>
          <p:cNvPr id="11" name="Text 5"/>
          <p:cNvSpPr/>
          <p:nvPr/>
        </p:nvSpPr>
        <p:spPr>
          <a:xfrm>
            <a:off x="2423755" y="3925610"/>
            <a:ext cx="2851666" cy="356354"/>
          </a:xfrm>
          <a:prstGeom prst="rect">
            <a:avLst/>
          </a:prstGeom>
          <a:noFill/>
          <a:ln/>
        </p:spPr>
        <p:txBody>
          <a:bodyPr wrap="none" rtlCol="0" anchor="t"/>
          <a:lstStyle/>
          <a:p>
            <a:pPr marL="0" indent="0" algn="l">
              <a:lnSpc>
                <a:spcPts val="2807"/>
              </a:lnSpc>
              <a:buNone/>
            </a:pPr>
            <a:r>
              <a:rPr lang="en-US" sz="2245" dirty="0">
                <a:solidFill>
                  <a:srgbClr val="38512F"/>
                </a:solidFill>
                <a:latin typeface="Lora" pitchFamily="34" charset="0"/>
                <a:ea typeface="Lora" pitchFamily="34" charset="-122"/>
                <a:cs typeface="Lora" pitchFamily="34" charset="-120"/>
              </a:rPr>
              <a:t>Aktivitas Investasi</a:t>
            </a:r>
            <a:endParaRPr lang="en-US" sz="2245" dirty="0"/>
          </a:p>
        </p:txBody>
      </p:sp>
      <p:sp>
        <p:nvSpPr>
          <p:cNvPr id="12" name="Text 6"/>
          <p:cNvSpPr/>
          <p:nvPr/>
        </p:nvSpPr>
        <p:spPr>
          <a:xfrm>
            <a:off x="2423755" y="4427339"/>
            <a:ext cx="5871924" cy="387787"/>
          </a:xfrm>
          <a:prstGeom prst="rect">
            <a:avLst/>
          </a:prstGeom>
          <a:noFill/>
          <a:ln/>
        </p:spPr>
        <p:txBody>
          <a:bodyPr wrap="none" rtlCol="0" anchor="t"/>
          <a:lstStyle/>
          <a:p>
            <a:pPr marL="0" indent="0" algn="l">
              <a:lnSpc>
                <a:spcPts val="3054"/>
              </a:lnSpc>
              <a:buNone/>
            </a:pPr>
            <a:r>
              <a:rPr lang="en-US" sz="1909" dirty="0">
                <a:solidFill>
                  <a:srgbClr val="3A3630"/>
                </a:solidFill>
                <a:latin typeface="Source Sans Pro" pitchFamily="34" charset="0"/>
                <a:ea typeface="Source Sans Pro" pitchFamily="34" charset="-122"/>
                <a:cs typeface="Source Sans Pro" pitchFamily="34" charset="-120"/>
              </a:rPr>
              <a:t>Aliran kas dari pembelian/penjualan aset tetap.</a:t>
            </a:r>
            <a:endParaRPr lang="en-US" sz="1909" dirty="0"/>
          </a:p>
        </p:txBody>
      </p:sp>
      <p:pic>
        <p:nvPicPr>
          <p:cNvPr id="13" name="Image 4" descr="preencoded.png"/>
          <p:cNvPicPr>
            <a:picLocks noChangeAspect="1"/>
          </p:cNvPicPr>
          <p:nvPr/>
        </p:nvPicPr>
        <p:blipFill>
          <a:blip r:embed="rId7"/>
          <a:stretch>
            <a:fillRect/>
          </a:stretch>
        </p:blipFill>
        <p:spPr>
          <a:xfrm>
            <a:off x="848320" y="5622488"/>
            <a:ext cx="1211937" cy="1939171"/>
          </a:xfrm>
          <a:prstGeom prst="rect">
            <a:avLst/>
          </a:prstGeom>
        </p:spPr>
      </p:pic>
      <p:sp>
        <p:nvSpPr>
          <p:cNvPr id="14" name="Text 7"/>
          <p:cNvSpPr/>
          <p:nvPr/>
        </p:nvSpPr>
        <p:spPr>
          <a:xfrm>
            <a:off x="2423755" y="5864781"/>
            <a:ext cx="2851666" cy="356354"/>
          </a:xfrm>
          <a:prstGeom prst="rect">
            <a:avLst/>
          </a:prstGeom>
          <a:noFill/>
          <a:ln/>
        </p:spPr>
        <p:txBody>
          <a:bodyPr wrap="none" rtlCol="0" anchor="t"/>
          <a:lstStyle/>
          <a:p>
            <a:pPr marL="0" indent="0" algn="l">
              <a:lnSpc>
                <a:spcPts val="2807"/>
              </a:lnSpc>
              <a:buNone/>
            </a:pPr>
            <a:r>
              <a:rPr lang="en-US" sz="2245" dirty="0">
                <a:solidFill>
                  <a:srgbClr val="38512F"/>
                </a:solidFill>
                <a:latin typeface="Lora" pitchFamily="34" charset="0"/>
                <a:ea typeface="Lora" pitchFamily="34" charset="-122"/>
                <a:cs typeface="Lora" pitchFamily="34" charset="-120"/>
              </a:rPr>
              <a:t>Aktivitas Pendanaan</a:t>
            </a:r>
            <a:endParaRPr lang="en-US" sz="2245" dirty="0"/>
          </a:p>
        </p:txBody>
      </p:sp>
      <p:sp>
        <p:nvSpPr>
          <p:cNvPr id="15" name="Text 8"/>
          <p:cNvSpPr/>
          <p:nvPr/>
        </p:nvSpPr>
        <p:spPr>
          <a:xfrm>
            <a:off x="2423755" y="6366510"/>
            <a:ext cx="5871924" cy="387787"/>
          </a:xfrm>
          <a:prstGeom prst="rect">
            <a:avLst/>
          </a:prstGeom>
          <a:noFill/>
          <a:ln/>
        </p:spPr>
        <p:txBody>
          <a:bodyPr wrap="none" rtlCol="0" anchor="t"/>
          <a:lstStyle/>
          <a:p>
            <a:pPr marL="0" indent="0" algn="l">
              <a:lnSpc>
                <a:spcPts val="3054"/>
              </a:lnSpc>
              <a:buNone/>
            </a:pPr>
            <a:r>
              <a:rPr lang="en-US" sz="1909" dirty="0">
                <a:solidFill>
                  <a:srgbClr val="3A3630"/>
                </a:solidFill>
                <a:latin typeface="Source Sans Pro" pitchFamily="34" charset="0"/>
                <a:ea typeface="Source Sans Pro" pitchFamily="34" charset="-122"/>
                <a:cs typeface="Source Sans Pro" pitchFamily="34" charset="-120"/>
              </a:rPr>
              <a:t>Aliran kas dari perubahan utang dan ekuitas.</a:t>
            </a:r>
            <a:endParaRPr lang="en-US" sz="190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308610" y="2278737"/>
            <a:ext cx="4869061" cy="3672126"/>
          </a:xfrm>
          <a:prstGeom prst="rect">
            <a:avLst/>
          </a:prstGeom>
        </p:spPr>
      </p:pic>
      <p:sp>
        <p:nvSpPr>
          <p:cNvPr id="6" name="Text 2"/>
          <p:cNvSpPr/>
          <p:nvPr/>
        </p:nvSpPr>
        <p:spPr>
          <a:xfrm>
            <a:off x="6350437" y="958691"/>
            <a:ext cx="7415927" cy="1452086"/>
          </a:xfrm>
          <a:prstGeom prst="rect">
            <a:avLst/>
          </a:prstGeom>
          <a:noFill/>
          <a:ln/>
        </p:spPr>
        <p:txBody>
          <a:bodyPr wrap="square" rtlCol="0" anchor="t"/>
          <a:lstStyle/>
          <a:p>
            <a:pPr marL="0" indent="0">
              <a:lnSpc>
                <a:spcPts val="5718"/>
              </a:lnSpc>
              <a:buNone/>
            </a:pPr>
            <a:r>
              <a:rPr lang="en-US" sz="4574" dirty="0">
                <a:solidFill>
                  <a:srgbClr val="38512F"/>
                </a:solidFill>
                <a:latin typeface="Lora" pitchFamily="34" charset="0"/>
                <a:ea typeface="Lora" pitchFamily="34" charset="-122"/>
                <a:cs typeface="Lora" pitchFamily="34" charset="-120"/>
              </a:rPr>
              <a:t>Komponen Laporan Aliran Kas</a:t>
            </a:r>
            <a:endParaRPr lang="en-US" sz="4574" dirty="0"/>
          </a:p>
        </p:txBody>
      </p:sp>
      <p:sp>
        <p:nvSpPr>
          <p:cNvPr id="7" name="Text 3"/>
          <p:cNvSpPr/>
          <p:nvPr/>
        </p:nvSpPr>
        <p:spPr>
          <a:xfrm>
            <a:off x="6597253" y="2936796"/>
            <a:ext cx="3210520" cy="395049"/>
          </a:xfrm>
          <a:prstGeom prst="rect">
            <a:avLst/>
          </a:prstGeom>
          <a:noFill/>
          <a:ln/>
        </p:spPr>
        <p:txBody>
          <a:bodyPr wrap="none" rtlCol="0" anchor="t"/>
          <a:lstStyle/>
          <a:p>
            <a:pPr marL="0" indent="0">
              <a:lnSpc>
                <a:spcPts val="3110"/>
              </a:lnSpc>
              <a:buNone/>
            </a:pPr>
            <a:r>
              <a:rPr lang="en-US" sz="1944" dirty="0">
                <a:solidFill>
                  <a:srgbClr val="3A3630"/>
                </a:solidFill>
                <a:latin typeface="Source Sans Pro" pitchFamily="34" charset="0"/>
                <a:ea typeface="Source Sans Pro" pitchFamily="34" charset="-122"/>
                <a:cs typeface="Source Sans Pro" pitchFamily="34" charset="-120"/>
              </a:rPr>
              <a:t>Kas Masuk</a:t>
            </a:r>
            <a:endParaRPr lang="en-US" sz="1944" dirty="0"/>
          </a:p>
        </p:txBody>
      </p:sp>
      <p:sp>
        <p:nvSpPr>
          <p:cNvPr id="8" name="Text 4"/>
          <p:cNvSpPr/>
          <p:nvPr/>
        </p:nvSpPr>
        <p:spPr>
          <a:xfrm>
            <a:off x="10309027" y="2936796"/>
            <a:ext cx="3210520" cy="1185148"/>
          </a:xfrm>
          <a:prstGeom prst="rect">
            <a:avLst/>
          </a:prstGeom>
          <a:noFill/>
          <a:ln/>
        </p:spPr>
        <p:txBody>
          <a:bodyPr wrap="square" rtlCol="0" anchor="t"/>
          <a:lstStyle/>
          <a:p>
            <a:pPr marL="0" indent="0">
              <a:lnSpc>
                <a:spcPts val="3110"/>
              </a:lnSpc>
              <a:buNone/>
            </a:pPr>
            <a:r>
              <a:rPr lang="en-US" sz="1944" dirty="0">
                <a:solidFill>
                  <a:srgbClr val="3A3630"/>
                </a:solidFill>
                <a:latin typeface="Source Sans Pro" pitchFamily="34" charset="0"/>
                <a:ea typeface="Source Sans Pro" pitchFamily="34" charset="-122"/>
                <a:cs typeface="Source Sans Pro" pitchFamily="34" charset="-120"/>
              </a:rPr>
              <a:t>Penerimaan kas dari penjualan, pinjaman, investasi, dll.</a:t>
            </a:r>
            <a:endParaRPr lang="en-US" sz="1944" dirty="0"/>
          </a:p>
        </p:txBody>
      </p:sp>
      <p:sp>
        <p:nvSpPr>
          <p:cNvPr id="9" name="Shape 5"/>
          <p:cNvSpPr/>
          <p:nvPr/>
        </p:nvSpPr>
        <p:spPr>
          <a:xfrm>
            <a:off x="6350437" y="4277678"/>
            <a:ext cx="7415927" cy="1496616"/>
          </a:xfrm>
          <a:prstGeom prst="rect">
            <a:avLst/>
          </a:prstGeom>
          <a:solidFill>
            <a:srgbClr val="F6E9D5"/>
          </a:solidFill>
          <a:ln/>
        </p:spPr>
      </p:sp>
      <p:sp>
        <p:nvSpPr>
          <p:cNvPr id="10" name="Text 6"/>
          <p:cNvSpPr/>
          <p:nvPr/>
        </p:nvSpPr>
        <p:spPr>
          <a:xfrm>
            <a:off x="6597253" y="4433411"/>
            <a:ext cx="3210520" cy="395049"/>
          </a:xfrm>
          <a:prstGeom prst="rect">
            <a:avLst/>
          </a:prstGeom>
          <a:noFill/>
          <a:ln/>
        </p:spPr>
        <p:txBody>
          <a:bodyPr wrap="none" rtlCol="0" anchor="t"/>
          <a:lstStyle/>
          <a:p>
            <a:pPr marL="0" indent="0">
              <a:lnSpc>
                <a:spcPts val="3110"/>
              </a:lnSpc>
              <a:buNone/>
            </a:pPr>
            <a:r>
              <a:rPr lang="en-US" sz="1944" dirty="0">
                <a:solidFill>
                  <a:srgbClr val="3A3630"/>
                </a:solidFill>
                <a:latin typeface="Source Sans Pro" pitchFamily="34" charset="0"/>
                <a:ea typeface="Source Sans Pro" pitchFamily="34" charset="-122"/>
                <a:cs typeface="Source Sans Pro" pitchFamily="34" charset="-120"/>
              </a:rPr>
              <a:t>Kas Keluar</a:t>
            </a:r>
            <a:endParaRPr lang="en-US" sz="1944" dirty="0"/>
          </a:p>
        </p:txBody>
      </p:sp>
      <p:sp>
        <p:nvSpPr>
          <p:cNvPr id="11" name="Text 7"/>
          <p:cNvSpPr/>
          <p:nvPr/>
        </p:nvSpPr>
        <p:spPr>
          <a:xfrm>
            <a:off x="10309027" y="4433411"/>
            <a:ext cx="3210520" cy="1185148"/>
          </a:xfrm>
          <a:prstGeom prst="rect">
            <a:avLst/>
          </a:prstGeom>
          <a:noFill/>
          <a:ln/>
        </p:spPr>
        <p:txBody>
          <a:bodyPr wrap="square" rtlCol="0" anchor="t"/>
          <a:lstStyle/>
          <a:p>
            <a:pPr marL="0" indent="0">
              <a:lnSpc>
                <a:spcPts val="3110"/>
              </a:lnSpc>
              <a:buNone/>
            </a:pPr>
            <a:r>
              <a:rPr lang="en-US" sz="1944" dirty="0">
                <a:solidFill>
                  <a:srgbClr val="3A3630"/>
                </a:solidFill>
                <a:latin typeface="Source Sans Pro" pitchFamily="34" charset="0"/>
                <a:ea typeface="Source Sans Pro" pitchFamily="34" charset="-122"/>
                <a:cs typeface="Source Sans Pro" pitchFamily="34" charset="-120"/>
              </a:rPr>
              <a:t>Pembayaran untuk operasional, pembelian aset, pelunasan utang, dll.</a:t>
            </a:r>
            <a:endParaRPr lang="en-US" sz="1944" dirty="0"/>
          </a:p>
        </p:txBody>
      </p:sp>
      <p:sp>
        <p:nvSpPr>
          <p:cNvPr id="12" name="Text 8"/>
          <p:cNvSpPr/>
          <p:nvPr/>
        </p:nvSpPr>
        <p:spPr>
          <a:xfrm>
            <a:off x="6597253" y="5930027"/>
            <a:ext cx="3210520" cy="395049"/>
          </a:xfrm>
          <a:prstGeom prst="rect">
            <a:avLst/>
          </a:prstGeom>
          <a:noFill/>
          <a:ln/>
        </p:spPr>
        <p:txBody>
          <a:bodyPr wrap="none" rtlCol="0" anchor="t"/>
          <a:lstStyle/>
          <a:p>
            <a:pPr marL="0" indent="0">
              <a:lnSpc>
                <a:spcPts val="3110"/>
              </a:lnSpc>
              <a:buNone/>
            </a:pPr>
            <a:r>
              <a:rPr lang="en-US" sz="1944" dirty="0">
                <a:solidFill>
                  <a:srgbClr val="3A3630"/>
                </a:solidFill>
                <a:latin typeface="Source Sans Pro" pitchFamily="34" charset="0"/>
                <a:ea typeface="Source Sans Pro" pitchFamily="34" charset="-122"/>
                <a:cs typeface="Source Sans Pro" pitchFamily="34" charset="-120"/>
              </a:rPr>
              <a:t>Perubahan Kas</a:t>
            </a:r>
            <a:endParaRPr lang="en-US" sz="1944" dirty="0"/>
          </a:p>
        </p:txBody>
      </p:sp>
      <p:sp>
        <p:nvSpPr>
          <p:cNvPr id="13" name="Text 9"/>
          <p:cNvSpPr/>
          <p:nvPr/>
        </p:nvSpPr>
        <p:spPr>
          <a:xfrm>
            <a:off x="10309027" y="5930027"/>
            <a:ext cx="3210520" cy="1185148"/>
          </a:xfrm>
          <a:prstGeom prst="rect">
            <a:avLst/>
          </a:prstGeom>
          <a:noFill/>
          <a:ln/>
        </p:spPr>
        <p:txBody>
          <a:bodyPr wrap="square" rtlCol="0" anchor="t"/>
          <a:lstStyle/>
          <a:p>
            <a:pPr marL="0" indent="0">
              <a:lnSpc>
                <a:spcPts val="3110"/>
              </a:lnSpc>
              <a:buNone/>
            </a:pPr>
            <a:r>
              <a:rPr lang="en-US" sz="1944" dirty="0">
                <a:solidFill>
                  <a:srgbClr val="3A3630"/>
                </a:solidFill>
                <a:latin typeface="Source Sans Pro" pitchFamily="34" charset="0"/>
                <a:ea typeface="Source Sans Pro" pitchFamily="34" charset="-122"/>
                <a:cs typeface="Source Sans Pro" pitchFamily="34" charset="-120"/>
              </a:rPr>
              <a:t>Selisih antara kas masuk dan kas keluar, menunjukkan kenaikan/penurunan kas.</a:t>
            </a:r>
            <a:endParaRPr lang="en-US" sz="194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31743"/>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9144000" y="0"/>
            <a:ext cx="5486400" cy="8231743"/>
          </a:xfrm>
          <a:prstGeom prst="rect">
            <a:avLst/>
          </a:prstGeom>
        </p:spPr>
      </p:pic>
      <p:pic>
        <p:nvPicPr>
          <p:cNvPr id="5" name="Image 1" descr="preencoded.png"/>
          <p:cNvPicPr>
            <a:picLocks noChangeAspect="1"/>
          </p:cNvPicPr>
          <p:nvPr/>
        </p:nvPicPr>
        <p:blipFill>
          <a:blip r:embed="rId4"/>
          <a:stretch>
            <a:fillRect/>
          </a:stretch>
        </p:blipFill>
        <p:spPr>
          <a:xfrm>
            <a:off x="9435346" y="2131814"/>
            <a:ext cx="4903708" cy="3967996"/>
          </a:xfrm>
          <a:prstGeom prst="rect">
            <a:avLst/>
          </a:prstGeom>
        </p:spPr>
      </p:pic>
      <p:sp>
        <p:nvSpPr>
          <p:cNvPr id="6" name="Text 2"/>
          <p:cNvSpPr/>
          <p:nvPr/>
        </p:nvSpPr>
        <p:spPr>
          <a:xfrm>
            <a:off x="815697" y="640913"/>
            <a:ext cx="6848475" cy="685443"/>
          </a:xfrm>
          <a:prstGeom prst="rect">
            <a:avLst/>
          </a:prstGeom>
          <a:noFill/>
          <a:ln/>
        </p:spPr>
        <p:txBody>
          <a:bodyPr wrap="none" rtlCol="0" anchor="t"/>
          <a:lstStyle/>
          <a:p>
            <a:pPr marL="0" indent="0">
              <a:lnSpc>
                <a:spcPts val="5398"/>
              </a:lnSpc>
              <a:buNone/>
            </a:pPr>
            <a:r>
              <a:rPr lang="en-US" sz="4318" dirty="0">
                <a:solidFill>
                  <a:srgbClr val="38512F"/>
                </a:solidFill>
                <a:latin typeface="Lora" pitchFamily="34" charset="0"/>
                <a:ea typeface="Lora" pitchFamily="34" charset="-122"/>
                <a:cs typeface="Lora" pitchFamily="34" charset="-120"/>
              </a:rPr>
              <a:t>Analisis Laporan Keuangan</a:t>
            </a:r>
            <a:endParaRPr lang="en-US" sz="4318" dirty="0"/>
          </a:p>
        </p:txBody>
      </p:sp>
      <p:sp>
        <p:nvSpPr>
          <p:cNvPr id="7" name="Shape 3"/>
          <p:cNvSpPr/>
          <p:nvPr/>
        </p:nvSpPr>
        <p:spPr>
          <a:xfrm>
            <a:off x="815697" y="1938099"/>
            <a:ext cx="524351" cy="524351"/>
          </a:xfrm>
          <a:prstGeom prst="roundRect">
            <a:avLst>
              <a:gd name="adj" fmla="val 13335"/>
            </a:avLst>
          </a:prstGeom>
          <a:solidFill>
            <a:srgbClr val="F6E9D5"/>
          </a:solidFill>
          <a:ln/>
        </p:spPr>
      </p:sp>
      <p:sp>
        <p:nvSpPr>
          <p:cNvPr id="8" name="Text 4"/>
          <p:cNvSpPr/>
          <p:nvPr/>
        </p:nvSpPr>
        <p:spPr>
          <a:xfrm>
            <a:off x="1017984" y="2035731"/>
            <a:ext cx="119777" cy="329089"/>
          </a:xfrm>
          <a:prstGeom prst="rect">
            <a:avLst/>
          </a:prstGeom>
          <a:noFill/>
          <a:ln/>
        </p:spPr>
        <p:txBody>
          <a:bodyPr wrap="none" rtlCol="0" anchor="t"/>
          <a:lstStyle/>
          <a:p>
            <a:pPr marL="0" indent="0" algn="ctr">
              <a:lnSpc>
                <a:spcPts val="2591"/>
              </a:lnSpc>
              <a:buNone/>
            </a:pPr>
            <a:r>
              <a:rPr lang="en-US" sz="2591" dirty="0">
                <a:solidFill>
                  <a:srgbClr val="38512F"/>
                </a:solidFill>
                <a:latin typeface="Lora" pitchFamily="34" charset="0"/>
                <a:ea typeface="Lora" pitchFamily="34" charset="-122"/>
                <a:cs typeface="Lora" pitchFamily="34" charset="-120"/>
              </a:rPr>
              <a:t>1</a:t>
            </a:r>
            <a:endParaRPr lang="en-US" sz="2591" dirty="0"/>
          </a:p>
        </p:txBody>
      </p:sp>
      <p:sp>
        <p:nvSpPr>
          <p:cNvPr id="9" name="Text 5"/>
          <p:cNvSpPr/>
          <p:nvPr/>
        </p:nvSpPr>
        <p:spPr>
          <a:xfrm>
            <a:off x="1573054" y="1938099"/>
            <a:ext cx="2742009" cy="342662"/>
          </a:xfrm>
          <a:prstGeom prst="rect">
            <a:avLst/>
          </a:prstGeom>
          <a:noFill/>
          <a:ln/>
        </p:spPr>
        <p:txBody>
          <a:bodyPr wrap="none" rtlCol="0" anchor="t"/>
          <a:lstStyle/>
          <a:p>
            <a:pPr marL="0" indent="0">
              <a:lnSpc>
                <a:spcPts val="2699"/>
              </a:lnSpc>
              <a:buNone/>
            </a:pPr>
            <a:r>
              <a:rPr lang="en-US" sz="2159" dirty="0">
                <a:solidFill>
                  <a:srgbClr val="38512F"/>
                </a:solidFill>
                <a:latin typeface="Lora" pitchFamily="34" charset="0"/>
                <a:ea typeface="Lora" pitchFamily="34" charset="-122"/>
                <a:cs typeface="Lora" pitchFamily="34" charset="-120"/>
              </a:rPr>
              <a:t>Rasio Likuiditas</a:t>
            </a:r>
            <a:endParaRPr lang="en-US" sz="2159" dirty="0"/>
          </a:p>
        </p:txBody>
      </p:sp>
      <p:sp>
        <p:nvSpPr>
          <p:cNvPr id="10" name="Text 6"/>
          <p:cNvSpPr/>
          <p:nvPr/>
        </p:nvSpPr>
        <p:spPr>
          <a:xfrm>
            <a:off x="1573054" y="2420541"/>
            <a:ext cx="6755249" cy="745808"/>
          </a:xfrm>
          <a:prstGeom prst="rect">
            <a:avLst/>
          </a:prstGeom>
          <a:noFill/>
          <a:ln/>
        </p:spPr>
        <p:txBody>
          <a:bodyPr wrap="square" rtlCol="0" anchor="t"/>
          <a:lstStyle/>
          <a:p>
            <a:pPr marL="0" indent="0">
              <a:lnSpc>
                <a:spcPts val="2936"/>
              </a:lnSpc>
              <a:buNone/>
            </a:pPr>
            <a:r>
              <a:rPr lang="en-US" sz="1835" dirty="0">
                <a:solidFill>
                  <a:srgbClr val="3A3630"/>
                </a:solidFill>
                <a:latin typeface="Source Sans Pro" pitchFamily="34" charset="0"/>
                <a:ea typeface="Source Sans Pro" pitchFamily="34" charset="-122"/>
                <a:cs typeface="Source Sans Pro" pitchFamily="34" charset="-120"/>
              </a:rPr>
              <a:t>Mengukur kemampuan perusahaan memenuhi kewajiban jangka pendek.</a:t>
            </a:r>
            <a:endParaRPr lang="en-US" sz="1835" dirty="0"/>
          </a:p>
        </p:txBody>
      </p:sp>
      <p:sp>
        <p:nvSpPr>
          <p:cNvPr id="11" name="Shape 7"/>
          <p:cNvSpPr/>
          <p:nvPr/>
        </p:nvSpPr>
        <p:spPr>
          <a:xfrm>
            <a:off x="815697" y="3661529"/>
            <a:ext cx="524351" cy="524351"/>
          </a:xfrm>
          <a:prstGeom prst="roundRect">
            <a:avLst>
              <a:gd name="adj" fmla="val 13335"/>
            </a:avLst>
          </a:prstGeom>
          <a:solidFill>
            <a:srgbClr val="F6E9D5"/>
          </a:solidFill>
          <a:ln/>
        </p:spPr>
      </p:sp>
      <p:sp>
        <p:nvSpPr>
          <p:cNvPr id="12" name="Text 8"/>
          <p:cNvSpPr/>
          <p:nvPr/>
        </p:nvSpPr>
        <p:spPr>
          <a:xfrm>
            <a:off x="989528" y="3759160"/>
            <a:ext cx="176689" cy="329089"/>
          </a:xfrm>
          <a:prstGeom prst="rect">
            <a:avLst/>
          </a:prstGeom>
          <a:noFill/>
          <a:ln/>
        </p:spPr>
        <p:txBody>
          <a:bodyPr wrap="none" rtlCol="0" anchor="t"/>
          <a:lstStyle/>
          <a:p>
            <a:pPr marL="0" indent="0" algn="ctr">
              <a:lnSpc>
                <a:spcPts val="2591"/>
              </a:lnSpc>
              <a:buNone/>
            </a:pPr>
            <a:r>
              <a:rPr lang="en-US" sz="2591" dirty="0">
                <a:solidFill>
                  <a:srgbClr val="38512F"/>
                </a:solidFill>
                <a:latin typeface="Lora" pitchFamily="34" charset="0"/>
                <a:ea typeface="Lora" pitchFamily="34" charset="-122"/>
                <a:cs typeface="Lora" pitchFamily="34" charset="-120"/>
              </a:rPr>
              <a:t>2</a:t>
            </a:r>
            <a:endParaRPr lang="en-US" sz="2591" dirty="0"/>
          </a:p>
        </p:txBody>
      </p:sp>
      <p:sp>
        <p:nvSpPr>
          <p:cNvPr id="13" name="Text 9"/>
          <p:cNvSpPr/>
          <p:nvPr/>
        </p:nvSpPr>
        <p:spPr>
          <a:xfrm>
            <a:off x="1573054" y="3661529"/>
            <a:ext cx="2742009" cy="342662"/>
          </a:xfrm>
          <a:prstGeom prst="rect">
            <a:avLst/>
          </a:prstGeom>
          <a:noFill/>
          <a:ln/>
        </p:spPr>
        <p:txBody>
          <a:bodyPr wrap="none" rtlCol="0" anchor="t"/>
          <a:lstStyle/>
          <a:p>
            <a:pPr marL="0" indent="0">
              <a:lnSpc>
                <a:spcPts val="2699"/>
              </a:lnSpc>
              <a:buNone/>
            </a:pPr>
            <a:r>
              <a:rPr lang="en-US" sz="2159" dirty="0">
                <a:solidFill>
                  <a:srgbClr val="38512F"/>
                </a:solidFill>
                <a:latin typeface="Lora" pitchFamily="34" charset="0"/>
                <a:ea typeface="Lora" pitchFamily="34" charset="-122"/>
                <a:cs typeface="Lora" pitchFamily="34" charset="-120"/>
              </a:rPr>
              <a:t>Rasio Solvabilitas</a:t>
            </a:r>
            <a:endParaRPr lang="en-US" sz="2159" dirty="0"/>
          </a:p>
        </p:txBody>
      </p:sp>
      <p:sp>
        <p:nvSpPr>
          <p:cNvPr id="14" name="Text 10"/>
          <p:cNvSpPr/>
          <p:nvPr/>
        </p:nvSpPr>
        <p:spPr>
          <a:xfrm>
            <a:off x="1573054" y="4143970"/>
            <a:ext cx="6755249" cy="745808"/>
          </a:xfrm>
          <a:prstGeom prst="rect">
            <a:avLst/>
          </a:prstGeom>
          <a:noFill/>
          <a:ln/>
        </p:spPr>
        <p:txBody>
          <a:bodyPr wrap="square" rtlCol="0" anchor="t"/>
          <a:lstStyle/>
          <a:p>
            <a:pPr marL="0" indent="0">
              <a:lnSpc>
                <a:spcPts val="2936"/>
              </a:lnSpc>
              <a:buNone/>
            </a:pPr>
            <a:r>
              <a:rPr lang="en-US" sz="1835" dirty="0">
                <a:solidFill>
                  <a:srgbClr val="3A3630"/>
                </a:solidFill>
                <a:latin typeface="Source Sans Pro" pitchFamily="34" charset="0"/>
                <a:ea typeface="Source Sans Pro" pitchFamily="34" charset="-122"/>
                <a:cs typeface="Source Sans Pro" pitchFamily="34" charset="-120"/>
              </a:rPr>
              <a:t>Mengukur kemampuan perusahaan memenuhi kewajiban jangka panjang.</a:t>
            </a:r>
            <a:endParaRPr lang="en-US" sz="1835" dirty="0"/>
          </a:p>
        </p:txBody>
      </p:sp>
      <p:sp>
        <p:nvSpPr>
          <p:cNvPr id="15" name="Shape 11"/>
          <p:cNvSpPr/>
          <p:nvPr/>
        </p:nvSpPr>
        <p:spPr>
          <a:xfrm>
            <a:off x="815697" y="5384959"/>
            <a:ext cx="524351" cy="524351"/>
          </a:xfrm>
          <a:prstGeom prst="roundRect">
            <a:avLst>
              <a:gd name="adj" fmla="val 13335"/>
            </a:avLst>
          </a:prstGeom>
          <a:solidFill>
            <a:srgbClr val="F6E9D5"/>
          </a:solidFill>
          <a:ln/>
        </p:spPr>
      </p:sp>
      <p:sp>
        <p:nvSpPr>
          <p:cNvPr id="16" name="Text 12"/>
          <p:cNvSpPr/>
          <p:nvPr/>
        </p:nvSpPr>
        <p:spPr>
          <a:xfrm>
            <a:off x="986195" y="5482590"/>
            <a:ext cx="183237" cy="329089"/>
          </a:xfrm>
          <a:prstGeom prst="rect">
            <a:avLst/>
          </a:prstGeom>
          <a:noFill/>
          <a:ln/>
        </p:spPr>
        <p:txBody>
          <a:bodyPr wrap="none" rtlCol="0" anchor="t"/>
          <a:lstStyle/>
          <a:p>
            <a:pPr marL="0" indent="0" algn="ctr">
              <a:lnSpc>
                <a:spcPts val="2591"/>
              </a:lnSpc>
              <a:buNone/>
            </a:pPr>
            <a:r>
              <a:rPr lang="en-US" sz="2591" dirty="0">
                <a:solidFill>
                  <a:srgbClr val="38512F"/>
                </a:solidFill>
                <a:latin typeface="Lora" pitchFamily="34" charset="0"/>
                <a:ea typeface="Lora" pitchFamily="34" charset="-122"/>
                <a:cs typeface="Lora" pitchFamily="34" charset="-120"/>
              </a:rPr>
              <a:t>3</a:t>
            </a:r>
            <a:endParaRPr lang="en-US" sz="2591" dirty="0"/>
          </a:p>
        </p:txBody>
      </p:sp>
      <p:sp>
        <p:nvSpPr>
          <p:cNvPr id="17" name="Text 13"/>
          <p:cNvSpPr/>
          <p:nvPr/>
        </p:nvSpPr>
        <p:spPr>
          <a:xfrm>
            <a:off x="1573054" y="5384959"/>
            <a:ext cx="2742009" cy="342662"/>
          </a:xfrm>
          <a:prstGeom prst="rect">
            <a:avLst/>
          </a:prstGeom>
          <a:noFill/>
          <a:ln/>
        </p:spPr>
        <p:txBody>
          <a:bodyPr wrap="none" rtlCol="0" anchor="t"/>
          <a:lstStyle/>
          <a:p>
            <a:pPr marL="0" indent="0">
              <a:lnSpc>
                <a:spcPts val="2699"/>
              </a:lnSpc>
              <a:buNone/>
            </a:pPr>
            <a:r>
              <a:rPr lang="en-US" sz="2159" dirty="0">
                <a:solidFill>
                  <a:srgbClr val="38512F"/>
                </a:solidFill>
                <a:latin typeface="Lora" pitchFamily="34" charset="0"/>
                <a:ea typeface="Lora" pitchFamily="34" charset="-122"/>
                <a:cs typeface="Lora" pitchFamily="34" charset="-120"/>
              </a:rPr>
              <a:t>Rasio Profitabilitas</a:t>
            </a:r>
            <a:endParaRPr lang="en-US" sz="2159" dirty="0"/>
          </a:p>
        </p:txBody>
      </p:sp>
      <p:sp>
        <p:nvSpPr>
          <p:cNvPr id="18" name="Text 14"/>
          <p:cNvSpPr/>
          <p:nvPr/>
        </p:nvSpPr>
        <p:spPr>
          <a:xfrm>
            <a:off x="1573054" y="5867400"/>
            <a:ext cx="6755249" cy="372904"/>
          </a:xfrm>
          <a:prstGeom prst="rect">
            <a:avLst/>
          </a:prstGeom>
          <a:noFill/>
          <a:ln/>
        </p:spPr>
        <p:txBody>
          <a:bodyPr wrap="none" rtlCol="0" anchor="t"/>
          <a:lstStyle/>
          <a:p>
            <a:pPr marL="0" indent="0">
              <a:lnSpc>
                <a:spcPts val="2936"/>
              </a:lnSpc>
              <a:buNone/>
            </a:pPr>
            <a:r>
              <a:rPr lang="en-US" sz="1835" dirty="0">
                <a:solidFill>
                  <a:srgbClr val="3A3630"/>
                </a:solidFill>
                <a:latin typeface="Source Sans Pro" pitchFamily="34" charset="0"/>
                <a:ea typeface="Source Sans Pro" pitchFamily="34" charset="-122"/>
                <a:cs typeface="Source Sans Pro" pitchFamily="34" charset="-120"/>
              </a:rPr>
              <a:t>Mengukur kemampuan perusahaan menghasilkan laba.</a:t>
            </a:r>
            <a:endParaRPr lang="en-US" sz="1835" dirty="0"/>
          </a:p>
        </p:txBody>
      </p:sp>
      <p:sp>
        <p:nvSpPr>
          <p:cNvPr id="19" name="Shape 15"/>
          <p:cNvSpPr/>
          <p:nvPr/>
        </p:nvSpPr>
        <p:spPr>
          <a:xfrm>
            <a:off x="815697" y="6735485"/>
            <a:ext cx="524351" cy="524351"/>
          </a:xfrm>
          <a:prstGeom prst="roundRect">
            <a:avLst>
              <a:gd name="adj" fmla="val 13335"/>
            </a:avLst>
          </a:prstGeom>
          <a:solidFill>
            <a:srgbClr val="F6E9D5"/>
          </a:solidFill>
          <a:ln/>
        </p:spPr>
      </p:sp>
      <p:sp>
        <p:nvSpPr>
          <p:cNvPr id="20" name="Text 16"/>
          <p:cNvSpPr/>
          <p:nvPr/>
        </p:nvSpPr>
        <p:spPr>
          <a:xfrm>
            <a:off x="988695" y="6833116"/>
            <a:ext cx="178356" cy="329089"/>
          </a:xfrm>
          <a:prstGeom prst="rect">
            <a:avLst/>
          </a:prstGeom>
          <a:noFill/>
          <a:ln/>
        </p:spPr>
        <p:txBody>
          <a:bodyPr wrap="none" rtlCol="0" anchor="t"/>
          <a:lstStyle/>
          <a:p>
            <a:pPr marL="0" indent="0" algn="ctr">
              <a:lnSpc>
                <a:spcPts val="2591"/>
              </a:lnSpc>
              <a:buNone/>
            </a:pPr>
            <a:r>
              <a:rPr lang="en-US" sz="2591" dirty="0">
                <a:solidFill>
                  <a:srgbClr val="38512F"/>
                </a:solidFill>
                <a:latin typeface="Lora" pitchFamily="34" charset="0"/>
                <a:ea typeface="Lora" pitchFamily="34" charset="-122"/>
                <a:cs typeface="Lora" pitchFamily="34" charset="-120"/>
              </a:rPr>
              <a:t>4</a:t>
            </a:r>
            <a:endParaRPr lang="en-US" sz="2591" dirty="0"/>
          </a:p>
        </p:txBody>
      </p:sp>
      <p:sp>
        <p:nvSpPr>
          <p:cNvPr id="21" name="Text 17"/>
          <p:cNvSpPr/>
          <p:nvPr/>
        </p:nvSpPr>
        <p:spPr>
          <a:xfrm>
            <a:off x="1573054" y="6735485"/>
            <a:ext cx="2742009" cy="342662"/>
          </a:xfrm>
          <a:prstGeom prst="rect">
            <a:avLst/>
          </a:prstGeom>
          <a:noFill/>
          <a:ln/>
        </p:spPr>
        <p:txBody>
          <a:bodyPr wrap="none" rtlCol="0" anchor="t"/>
          <a:lstStyle/>
          <a:p>
            <a:pPr marL="0" indent="0">
              <a:lnSpc>
                <a:spcPts val="2699"/>
              </a:lnSpc>
              <a:buNone/>
            </a:pPr>
            <a:r>
              <a:rPr lang="en-US" sz="2159" dirty="0">
                <a:solidFill>
                  <a:srgbClr val="38512F"/>
                </a:solidFill>
                <a:latin typeface="Lora" pitchFamily="34" charset="0"/>
                <a:ea typeface="Lora" pitchFamily="34" charset="-122"/>
                <a:cs typeface="Lora" pitchFamily="34" charset="-120"/>
              </a:rPr>
              <a:t>Rasio Aktivitas</a:t>
            </a:r>
            <a:endParaRPr lang="en-US" sz="2159" dirty="0"/>
          </a:p>
        </p:txBody>
      </p:sp>
      <p:sp>
        <p:nvSpPr>
          <p:cNvPr id="22" name="Text 18"/>
          <p:cNvSpPr/>
          <p:nvPr/>
        </p:nvSpPr>
        <p:spPr>
          <a:xfrm>
            <a:off x="1573054" y="7217926"/>
            <a:ext cx="6755249" cy="372904"/>
          </a:xfrm>
          <a:prstGeom prst="rect">
            <a:avLst/>
          </a:prstGeom>
          <a:noFill/>
          <a:ln/>
        </p:spPr>
        <p:txBody>
          <a:bodyPr wrap="none" rtlCol="0" anchor="t"/>
          <a:lstStyle/>
          <a:p>
            <a:pPr marL="0" indent="0">
              <a:lnSpc>
                <a:spcPts val="2936"/>
              </a:lnSpc>
              <a:buNone/>
            </a:pPr>
            <a:r>
              <a:rPr lang="en-US" sz="1835" dirty="0">
                <a:solidFill>
                  <a:srgbClr val="3A3630"/>
                </a:solidFill>
                <a:latin typeface="Source Sans Pro" pitchFamily="34" charset="0"/>
                <a:ea typeface="Source Sans Pro" pitchFamily="34" charset="-122"/>
                <a:cs typeface="Source Sans Pro" pitchFamily="34" charset="-120"/>
              </a:rPr>
              <a:t>Mengukur efisiensi penggunaan aset perusahaan.</a:t>
            </a:r>
            <a:endParaRPr lang="en-US" sz="183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14630400" cy="3086100"/>
          </a:xfrm>
          <a:prstGeom prst="rect">
            <a:avLst/>
          </a:prstGeom>
        </p:spPr>
      </p:pic>
      <p:sp>
        <p:nvSpPr>
          <p:cNvPr id="5" name="Text 2"/>
          <p:cNvSpPr/>
          <p:nvPr/>
        </p:nvSpPr>
        <p:spPr>
          <a:xfrm>
            <a:off x="968693" y="4517112"/>
            <a:ext cx="5809059" cy="726043"/>
          </a:xfrm>
          <a:prstGeom prst="rect">
            <a:avLst/>
          </a:prstGeom>
          <a:noFill/>
          <a:ln/>
        </p:spPr>
        <p:txBody>
          <a:bodyPr wrap="none" rtlCol="0" anchor="t"/>
          <a:lstStyle/>
          <a:p>
            <a:pPr marL="0" indent="0">
              <a:lnSpc>
                <a:spcPts val="5718"/>
              </a:lnSpc>
              <a:buNone/>
            </a:pPr>
            <a:r>
              <a:rPr lang="en-US" sz="4574" dirty="0">
                <a:solidFill>
                  <a:srgbClr val="38512F"/>
                </a:solidFill>
                <a:latin typeface="Lora" pitchFamily="34" charset="0"/>
                <a:ea typeface="Lora" pitchFamily="34" charset="-122"/>
                <a:cs typeface="Lora" pitchFamily="34" charset="-120"/>
              </a:rPr>
              <a:t>Kesimpulan</a:t>
            </a:r>
            <a:endParaRPr lang="en-US" sz="4574" dirty="0"/>
          </a:p>
        </p:txBody>
      </p:sp>
      <p:sp>
        <p:nvSpPr>
          <p:cNvPr id="6" name="Text 3"/>
          <p:cNvSpPr/>
          <p:nvPr/>
        </p:nvSpPr>
        <p:spPr>
          <a:xfrm>
            <a:off x="968693" y="5613440"/>
            <a:ext cx="12692896" cy="1185148"/>
          </a:xfrm>
          <a:prstGeom prst="rect">
            <a:avLst/>
          </a:prstGeom>
          <a:noFill/>
          <a:ln/>
        </p:spPr>
        <p:txBody>
          <a:bodyPr wrap="square" rtlCol="0" anchor="t"/>
          <a:lstStyle/>
          <a:p>
            <a:pPr marL="0" indent="0">
              <a:lnSpc>
                <a:spcPts val="3110"/>
              </a:lnSpc>
              <a:buNone/>
            </a:pPr>
            <a:r>
              <a:rPr lang="en-US" sz="1944" dirty="0">
                <a:solidFill>
                  <a:srgbClr val="3A3630"/>
                </a:solidFill>
                <a:latin typeface="Source Sans Pro" pitchFamily="34" charset="0"/>
                <a:ea typeface="Source Sans Pro" pitchFamily="34" charset="-122"/>
                <a:cs typeface="Source Sans Pro" pitchFamily="34" charset="-120"/>
              </a:rPr>
              <a:t>Laporan keuangan adalah sumber informasi penting bagi perusahaan. Neraca, Laporan Laba Rugi, dan Laporan Arus Kas secara kolektif memberikan gambaran lengkap tentang posisi, kinerja, dan arus kas perusahaan. Analisis mendalam atas laporan ini dapat membantu pengambilan keputusan bisnis yang lebih baik.</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409</Words>
  <Application>Microsoft Office PowerPoint</Application>
  <PresentationFormat>Custom</PresentationFormat>
  <Paragraphs>75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Lora</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alija zaki</cp:lastModifiedBy>
  <cp:revision>2</cp:revision>
  <dcterms:created xsi:type="dcterms:W3CDTF">2024-07-05T07:46:59Z</dcterms:created>
  <dcterms:modified xsi:type="dcterms:W3CDTF">2024-07-05T07:49:10Z</dcterms:modified>
</cp:coreProperties>
</file>