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693400" cy="7560945"/>
  <p:notesSz cx="6858000" cy="9144000"/>
  <p:defaultTextStyle>
    <a:defPPr>
      <a:defRPr lang="id-ID"/>
    </a:defPPr>
    <a:lvl1pPr marL="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3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30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64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94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28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1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95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6" y="72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3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3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9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9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35" indent="0">
              <a:buNone/>
              <a:defRPr sz="2300" b="1"/>
            </a:lvl2pPr>
            <a:lvl3pPr marL="1043305" indent="0">
              <a:buNone/>
              <a:defRPr sz="2100" b="1"/>
            </a:lvl3pPr>
            <a:lvl4pPr marL="1564640" indent="0">
              <a:buNone/>
              <a:defRPr sz="1800" b="1"/>
            </a:lvl4pPr>
            <a:lvl5pPr marL="2085975" indent="0">
              <a:buNone/>
              <a:defRPr sz="1800" b="1"/>
            </a:lvl5pPr>
            <a:lvl6pPr marL="2607945" indent="0">
              <a:buNone/>
              <a:defRPr sz="1800" b="1"/>
            </a:lvl6pPr>
            <a:lvl7pPr marL="3129280" indent="0">
              <a:buNone/>
              <a:defRPr sz="1800" b="1"/>
            </a:lvl7pPr>
            <a:lvl8pPr marL="3650615" indent="0">
              <a:buNone/>
              <a:defRPr sz="1800" b="1"/>
            </a:lvl8pPr>
            <a:lvl9pPr marL="417195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35" indent="0">
              <a:buNone/>
              <a:defRPr sz="2300" b="1"/>
            </a:lvl2pPr>
            <a:lvl3pPr marL="1043305" indent="0">
              <a:buNone/>
              <a:defRPr sz="2100" b="1"/>
            </a:lvl3pPr>
            <a:lvl4pPr marL="1564640" indent="0">
              <a:buNone/>
              <a:defRPr sz="1800" b="1"/>
            </a:lvl4pPr>
            <a:lvl5pPr marL="2085975" indent="0">
              <a:buNone/>
              <a:defRPr sz="1800" b="1"/>
            </a:lvl5pPr>
            <a:lvl6pPr marL="2607945" indent="0">
              <a:buNone/>
              <a:defRPr sz="1800" b="1"/>
            </a:lvl6pPr>
            <a:lvl7pPr marL="3129280" indent="0">
              <a:buNone/>
              <a:defRPr sz="1800" b="1"/>
            </a:lvl7pPr>
            <a:lvl8pPr marL="3650615" indent="0">
              <a:buNone/>
              <a:defRPr sz="1800" b="1"/>
            </a:lvl8pPr>
            <a:lvl9pPr marL="417195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35" indent="0">
              <a:buNone/>
              <a:defRPr sz="1400"/>
            </a:lvl2pPr>
            <a:lvl3pPr marL="1043305" indent="0">
              <a:buNone/>
              <a:defRPr sz="1100"/>
            </a:lvl3pPr>
            <a:lvl4pPr marL="1564640" indent="0">
              <a:buNone/>
              <a:defRPr sz="1000"/>
            </a:lvl4pPr>
            <a:lvl5pPr marL="2085975" indent="0">
              <a:buNone/>
              <a:defRPr sz="1000"/>
            </a:lvl5pPr>
            <a:lvl6pPr marL="2607945" indent="0">
              <a:buNone/>
              <a:defRPr sz="1000"/>
            </a:lvl6pPr>
            <a:lvl7pPr marL="3129280" indent="0">
              <a:buNone/>
              <a:defRPr sz="1000"/>
            </a:lvl7pPr>
            <a:lvl8pPr marL="3650615" indent="0">
              <a:buNone/>
              <a:defRPr sz="1000"/>
            </a:lvl8pPr>
            <a:lvl9pPr marL="417195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35" indent="0">
              <a:buNone/>
              <a:defRPr sz="3200"/>
            </a:lvl2pPr>
            <a:lvl3pPr marL="1043305" indent="0">
              <a:buNone/>
              <a:defRPr sz="2700"/>
            </a:lvl3pPr>
            <a:lvl4pPr marL="1564640" indent="0">
              <a:buNone/>
              <a:defRPr sz="2300"/>
            </a:lvl4pPr>
            <a:lvl5pPr marL="2085975" indent="0">
              <a:buNone/>
              <a:defRPr sz="2300"/>
            </a:lvl5pPr>
            <a:lvl6pPr marL="2607945" indent="0">
              <a:buNone/>
              <a:defRPr sz="2300"/>
            </a:lvl6pPr>
            <a:lvl7pPr marL="3129280" indent="0">
              <a:buNone/>
              <a:defRPr sz="2300"/>
            </a:lvl7pPr>
            <a:lvl8pPr marL="3650615" indent="0">
              <a:buNone/>
              <a:defRPr sz="2300"/>
            </a:lvl8pPr>
            <a:lvl9pPr marL="4171950" indent="0">
              <a:buNone/>
              <a:defRPr sz="23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35" indent="0">
              <a:buNone/>
              <a:defRPr sz="1400"/>
            </a:lvl2pPr>
            <a:lvl3pPr marL="1043305" indent="0">
              <a:buNone/>
              <a:defRPr sz="1100"/>
            </a:lvl3pPr>
            <a:lvl4pPr marL="1564640" indent="0">
              <a:buNone/>
              <a:defRPr sz="1000"/>
            </a:lvl4pPr>
            <a:lvl5pPr marL="2085975" indent="0">
              <a:buNone/>
              <a:defRPr sz="1000"/>
            </a:lvl5pPr>
            <a:lvl6pPr marL="2607945" indent="0">
              <a:buNone/>
              <a:defRPr sz="1000"/>
            </a:lvl6pPr>
            <a:lvl7pPr marL="3129280" indent="0">
              <a:buNone/>
              <a:defRPr sz="1000"/>
            </a:lvl7pPr>
            <a:lvl8pPr marL="3650615" indent="0">
              <a:buNone/>
              <a:defRPr sz="1000"/>
            </a:lvl8pPr>
            <a:lvl9pPr marL="417195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67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60" indent="-391160" algn="l" defTabSz="1042670" rtl="0" eaLnBrk="1" latinLnBrk="0" hangingPunct="1">
        <a:spcBef>
          <a:spcPct val="20000"/>
        </a:spcBef>
        <a:buFont typeface="Arial" panose="020B07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5755" algn="l" defTabSz="1042670" rtl="0" eaLnBrk="1" latinLnBrk="0" hangingPunct="1">
        <a:spcBef>
          <a:spcPct val="20000"/>
        </a:spcBef>
        <a:buFont typeface="Arial" panose="020B07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655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625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960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95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0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600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35" indent="-260985" algn="l" defTabSz="1042670" rtl="0" eaLnBrk="1" latinLnBrk="0" hangingPunct="1">
        <a:spcBef>
          <a:spcPct val="20000"/>
        </a:spcBef>
        <a:buFont typeface="Arial" panose="020B07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3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30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4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7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94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8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1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5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668" y="2066119"/>
            <a:ext cx="9089390" cy="1620771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 lang="id-ID" sz="54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bertus Extra Bold" pitchFamily="34" charset="0"/>
              </a:rPr>
              <a:t>PERENCANAAN SDM</a:t>
            </a:r>
            <a:endParaRPr lang="id-ID" sz="54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8982" y="3923507"/>
            <a:ext cx="9072626" cy="107157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id-ID" sz="2800" b="1" dirty="0">
                <a:solidFill>
                  <a:srgbClr val="0D6944"/>
                </a:solidFill>
              </a:rPr>
              <a:t>PRODI ADMINISTRASI PUBLIK</a:t>
            </a:r>
            <a:endParaRPr lang="id-ID" sz="2800" b="1" dirty="0">
              <a:solidFill>
                <a:srgbClr val="0D6944"/>
              </a:solidFill>
            </a:endParaRPr>
          </a:p>
          <a:p>
            <a:pPr>
              <a:spcBef>
                <a:spcPts val="500"/>
              </a:spcBef>
            </a:pPr>
            <a:r>
              <a:rPr lang="id-ID" sz="3600" b="1" dirty="0">
                <a:solidFill>
                  <a:srgbClr val="0D6944"/>
                </a:solidFill>
              </a:rPr>
              <a:t>Universitas ‘Aisyiyah Yogyakarta</a:t>
            </a:r>
            <a:endParaRPr lang="id-ID" sz="3600" b="1" dirty="0">
              <a:solidFill>
                <a:srgbClr val="0D6944"/>
              </a:solidFill>
            </a:endParaRPr>
          </a:p>
        </p:txBody>
      </p:sp>
      <p:cxnSp>
        <p:nvCxnSpPr>
          <p:cNvPr id="7" name="Straight Connector 6"/>
          <p:cNvCxnSpPr>
            <a:endCxn id="1027" idx="3"/>
          </p:cNvCxnSpPr>
          <p:nvPr/>
        </p:nvCxnSpPr>
        <p:spPr>
          <a:xfrm rot="10800000" flipH="1">
            <a:off x="-1" y="3796507"/>
            <a:ext cx="107172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402343"/>
            <a:ext cx="9624060" cy="734709"/>
          </a:xfrm>
        </p:spPr>
        <p:txBody>
          <a:bodyPr>
            <a:noAutofit/>
          </a:bodyPr>
          <a:lstStyle/>
          <a:p>
            <a:r>
              <a:rPr lang="id-ID" sz="4000" b="1" dirty="0"/>
              <a:t>Situasi Ketenagakerjaan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338335"/>
            <a:ext cx="9624060" cy="4990084"/>
          </a:xfrm>
        </p:spPr>
        <p:txBody>
          <a:bodyPr/>
          <a:lstStyle/>
          <a:p>
            <a:r>
              <a:rPr lang="id-ID" sz="3200" dirty="0"/>
              <a:t>Pensiun</a:t>
            </a:r>
            <a:endParaRPr lang="id-ID" sz="3200" dirty="0"/>
          </a:p>
          <a:p>
            <a:r>
              <a:rPr lang="id-ID" sz="3200" dirty="0"/>
              <a:t>PHK</a:t>
            </a:r>
            <a:endParaRPr lang="id-ID" sz="3200" dirty="0"/>
          </a:p>
          <a:p>
            <a:r>
              <a:rPr lang="id-ID" sz="3200" dirty="0"/>
              <a:t>Pegawai meninggal</a:t>
            </a:r>
            <a:endParaRPr lang="id-ID" sz="3200" dirty="0"/>
          </a:p>
          <a:p>
            <a:r>
              <a:rPr lang="id-ID" sz="3200" dirty="0"/>
              <a:t>Cuti panjang diluar tanggungan </a:t>
            </a:r>
            <a:endParaRPr lang="id-ID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762889"/>
            <a:ext cx="9624060" cy="230653"/>
          </a:xfrm>
        </p:spPr>
        <p:txBody>
          <a:bodyPr>
            <a:noAutofit/>
          </a:bodyPr>
          <a:lstStyle/>
          <a:p>
            <a:r>
              <a:rPr lang="id-ID" sz="3600" b="1" dirty="0"/>
              <a:t>Teknik-teknik Peramalan </a:t>
            </a:r>
            <a:br>
              <a:rPr lang="id-ID" sz="3600" b="1" dirty="0"/>
            </a:br>
            <a:r>
              <a:rPr lang="id-ID" sz="3600" b="1" dirty="0"/>
              <a:t>Perencanaan SDM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626985"/>
            <a:ext cx="9624060" cy="4557924"/>
          </a:xfrm>
        </p:spPr>
        <p:txBody>
          <a:bodyPr>
            <a:noAutofit/>
          </a:bodyPr>
          <a:lstStyle/>
          <a:p>
            <a:r>
              <a:rPr lang="id-ID" sz="2000" dirty="0"/>
              <a:t>Ektrapolasi (Ramalan dengan memproyeksikan kecenderungan2 masa lalu ke masa depan)</a:t>
            </a:r>
            <a:endParaRPr lang="id-ID" sz="2000" dirty="0"/>
          </a:p>
          <a:p>
            <a:r>
              <a:rPr lang="id-ID" sz="2000" dirty="0"/>
              <a:t>Indeksasi (estimasi kebutuhan karyawan dengan menandai tingkat perkembangan karyawan dengan indeks)</a:t>
            </a:r>
            <a:endParaRPr lang="id-ID" sz="2000" dirty="0"/>
          </a:p>
          <a:p>
            <a:r>
              <a:rPr lang="id-ID" sz="2000" dirty="0"/>
              <a:t>Analisis Statistikal (dengan mem</a:t>
            </a:r>
            <a:r>
              <a:rPr lang="en-US" sz="2000" dirty="0"/>
              <a:t>a</a:t>
            </a:r>
            <a:r>
              <a:rPr lang="id-ID" sz="2000" dirty="0"/>
              <a:t>nfaatkan kecenderungan statistik karyawan)</a:t>
            </a:r>
            <a:endParaRPr lang="id-ID" sz="2000" dirty="0"/>
          </a:p>
          <a:p>
            <a:r>
              <a:rPr lang="id-ID" sz="2000" dirty="0"/>
              <a:t>Analisis Anggaran (berdasarkan anggaran selama ini)</a:t>
            </a:r>
            <a:endParaRPr lang="id-ID" sz="2000" dirty="0"/>
          </a:p>
          <a:p>
            <a:r>
              <a:rPr lang="id-ID" sz="2000" dirty="0"/>
              <a:t>Analisis kegiatan baru (berdasarkan kecenderungan anggaran)</a:t>
            </a:r>
            <a:endParaRPr lang="id-ID" sz="2000" dirty="0"/>
          </a:p>
          <a:p>
            <a:r>
              <a:rPr lang="id-ID" sz="2000" dirty="0"/>
              <a:t>Penciptaan model dengan bantuan komputer </a:t>
            </a:r>
            <a:endParaRPr lang="id-ID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 4"/>
          <p:cNvSpPr/>
          <p:nvPr/>
        </p:nvSpPr>
        <p:spPr>
          <a:xfrm>
            <a:off x="557073" y="4310207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4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  <a:endParaRPr lang="en-US" sz="2400" dirty="0">
              <a:solidFill>
                <a:schemeClr val="tx1"/>
              </a:solidFill>
              <a:latin typeface="Gill Sans MT Condensed" pitchFamily="34" charset="0"/>
            </a:endParaRP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3726" y="124714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/>
          <p:nvPr/>
        </p:nvSpPr>
        <p:spPr>
          <a:xfrm>
            <a:off x="5303001" y="304799"/>
            <a:ext cx="7827818" cy="581891"/>
          </a:xfrm>
          <a:prstGeom prst="rect">
            <a:avLst/>
          </a:prstGeom>
        </p:spPr>
        <p:txBody>
          <a:bodyPr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020351"/>
            <a:ext cx="9624060" cy="1260211"/>
          </a:xfrm>
        </p:spPr>
        <p:txBody>
          <a:bodyPr/>
          <a:lstStyle/>
          <a:p>
            <a:r>
              <a:rPr lang="id-ID" b="1" dirty="0"/>
              <a:t>Perencanaan?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986266"/>
            <a:ext cx="9624060" cy="2376376"/>
          </a:xfrm>
        </p:spPr>
        <p:txBody>
          <a:bodyPr/>
          <a:lstStyle/>
          <a:p>
            <a:pPr marL="0" indent="0" algn="ctr">
              <a:buNone/>
            </a:pPr>
            <a:r>
              <a:rPr lang="id-ID" b="1" dirty="0"/>
              <a:t>Proses pengambilan keputusan sekarang tentang hal – hal yang akan dikerjakan dimasa yang akan datang (Sondang P. Siagian)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402343"/>
            <a:ext cx="9624060" cy="734709"/>
          </a:xfrm>
        </p:spPr>
        <p:txBody>
          <a:bodyPr>
            <a:noAutofit/>
          </a:bodyPr>
          <a:lstStyle/>
          <a:p>
            <a:r>
              <a:rPr lang="id-ID" sz="4000" b="1" dirty="0"/>
              <a:t>Fokus Perhatian Perencanaan MSDM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912375"/>
            <a:ext cx="9624060" cy="49900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2400" b="1" dirty="0"/>
              <a:t>Ketersediaan SDM untuk menduduki jabatan</a:t>
            </a:r>
            <a:endParaRPr lang="id-ID" sz="2400" b="1" dirty="0"/>
          </a:p>
          <a:p>
            <a:pPr>
              <a:lnSpc>
                <a:spcPct val="150000"/>
              </a:lnSpc>
            </a:pPr>
            <a:r>
              <a:rPr lang="id-ID" sz="2400" b="1" dirty="0"/>
              <a:t>Jabatan dan pekerjaan yang tepat pada waktu yang tepat</a:t>
            </a:r>
            <a:endParaRPr lang="id-ID" sz="2400" b="1" dirty="0"/>
          </a:p>
          <a:p>
            <a:pPr>
              <a:lnSpc>
                <a:spcPct val="150000"/>
              </a:lnSpc>
            </a:pPr>
            <a:r>
              <a:rPr lang="id-ID" sz="2400" b="1" dirty="0"/>
              <a:t>Tercapainya tujuan organisasi dengan tepat </a:t>
            </a:r>
            <a:endParaRPr lang="id-ID" sz="2400" b="1" dirty="0"/>
          </a:p>
          <a:p>
            <a:pPr marL="0" indent="0">
              <a:buNone/>
            </a:pPr>
            <a:endParaRPr lang="id-ID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546612"/>
            <a:ext cx="9624060" cy="734709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Kenapa Harus Berencana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554724"/>
            <a:ext cx="9624060" cy="47019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2400" dirty="0"/>
              <a:t>Karena ada kemungkinan perubahan kebijakan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Karena ada kemungkinan perubahan-perubahan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Karena masa depan merupakan sesuatu yang tidak pasti</a:t>
            </a:r>
            <a:endParaRPr lang="id-ID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043062"/>
            <a:ext cx="9624060" cy="878725"/>
          </a:xfrm>
        </p:spPr>
        <p:txBody>
          <a:bodyPr/>
          <a:lstStyle/>
          <a:p>
            <a:r>
              <a:rPr lang="id-ID" sz="4000" b="1" dirty="0"/>
              <a:t>Manfaat Perencanaan MSDM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123070"/>
            <a:ext cx="9624060" cy="4990084"/>
          </a:xfrm>
        </p:spPr>
        <p:txBody>
          <a:bodyPr>
            <a:noAutofit/>
          </a:bodyPr>
          <a:lstStyle/>
          <a:p>
            <a:r>
              <a:rPr lang="id-ID" sz="2400" dirty="0"/>
              <a:t>Organisasi dapat memanfaatkan SDM yang ada dengan lebih baik</a:t>
            </a:r>
            <a:endParaRPr lang="id-ID" sz="2400" dirty="0"/>
          </a:p>
          <a:p>
            <a:r>
              <a:rPr lang="id-ID" sz="2400" dirty="0"/>
              <a:t>Peningkatan produktivitas kerja SDM yang sudah ada (peningkatan disiplin kerja, kompetensi)</a:t>
            </a:r>
            <a:endParaRPr lang="id-ID" sz="2400" dirty="0"/>
          </a:p>
          <a:p>
            <a:r>
              <a:rPr lang="id-ID" sz="2400" dirty="0"/>
              <a:t>Dapat diketahui kebutuhan SDM dimasa yang akan datang (jumlah/kualifikasi)</a:t>
            </a:r>
            <a:endParaRPr lang="id-ID" sz="2400" dirty="0"/>
          </a:p>
          <a:p>
            <a:r>
              <a:rPr lang="id-ID" sz="2400" dirty="0"/>
              <a:t>Penanganan informasi ketenagaker</a:t>
            </a:r>
            <a:r>
              <a:rPr lang="en-US" sz="2400" dirty="0"/>
              <a:t>a</a:t>
            </a:r>
            <a:r>
              <a:rPr lang="id-ID" sz="2400" dirty="0"/>
              <a:t>jaan </a:t>
            </a:r>
            <a:endParaRPr lang="id-ID" sz="2400" dirty="0"/>
          </a:p>
          <a:p>
            <a:r>
              <a:rPr lang="id-ID" sz="2400" dirty="0"/>
              <a:t>Penelitian pasar kerja </a:t>
            </a:r>
            <a:endParaRPr lang="id-ID" sz="2400" dirty="0"/>
          </a:p>
          <a:p>
            <a:r>
              <a:rPr lang="id-ID" sz="2400" dirty="0"/>
              <a:t>Dasar dalam penyusunan program kerja organisasi</a:t>
            </a:r>
            <a:endParaRPr lang="id-ID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235616"/>
            <a:ext cx="9624060" cy="1260211"/>
          </a:xfrm>
        </p:spPr>
        <p:txBody>
          <a:bodyPr/>
          <a:lstStyle/>
          <a:p>
            <a:r>
              <a:rPr lang="id-ID" dirty="0"/>
              <a:t>Tantangan MSDM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697110"/>
            <a:ext cx="9624060" cy="4990084"/>
          </a:xfrm>
        </p:spPr>
        <p:txBody>
          <a:bodyPr/>
          <a:lstStyle/>
          <a:p>
            <a:r>
              <a:rPr lang="id-ID" dirty="0"/>
              <a:t>Tantangan Eksternal</a:t>
            </a:r>
            <a:endParaRPr lang="id-ID" dirty="0"/>
          </a:p>
          <a:p>
            <a:r>
              <a:rPr lang="id-ID" dirty="0"/>
              <a:t>Tantangan Internal</a:t>
            </a:r>
            <a:endParaRPr lang="id-ID" dirty="0"/>
          </a:p>
          <a:p>
            <a:r>
              <a:rPr lang="id-ID" dirty="0"/>
              <a:t>Tantangan </a:t>
            </a:r>
            <a:r>
              <a:rPr lang="id-ID"/>
              <a:t>Situasi Ketenagakerjaan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092106"/>
            <a:ext cx="9624060" cy="1260211"/>
          </a:xfrm>
        </p:spPr>
        <p:txBody>
          <a:bodyPr/>
          <a:lstStyle/>
          <a:p>
            <a:r>
              <a:rPr lang="id-ID" sz="4000" b="1" dirty="0"/>
              <a:t>Tantangan Eksternal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553600"/>
            <a:ext cx="9624060" cy="4990084"/>
          </a:xfrm>
        </p:spPr>
        <p:txBody>
          <a:bodyPr/>
          <a:lstStyle/>
          <a:p>
            <a:r>
              <a:rPr lang="id-ID" sz="2800" dirty="0"/>
              <a:t>Tantangan bidang ekonomi</a:t>
            </a:r>
            <a:endParaRPr lang="id-ID" sz="2800" dirty="0"/>
          </a:p>
          <a:p>
            <a:r>
              <a:rPr lang="id-ID" sz="2800" dirty="0"/>
              <a:t>Tantangan bidang sosial</a:t>
            </a:r>
            <a:endParaRPr lang="id-ID" sz="2800" dirty="0"/>
          </a:p>
          <a:p>
            <a:r>
              <a:rPr lang="id-ID" sz="2800" dirty="0"/>
              <a:t>Tantangan bidang politik</a:t>
            </a:r>
            <a:endParaRPr lang="id-ID" sz="2800" dirty="0"/>
          </a:p>
          <a:p>
            <a:r>
              <a:rPr lang="id-ID" sz="2800" dirty="0"/>
              <a:t>Tantangan bidang perundang – undangan </a:t>
            </a:r>
            <a:endParaRPr lang="id-ID" sz="2800" dirty="0"/>
          </a:p>
          <a:p>
            <a:r>
              <a:rPr lang="id-ID" sz="2800" dirty="0"/>
              <a:t>Tantangan bidang Teknologi</a:t>
            </a:r>
            <a:endParaRPr lang="id-ID" sz="2800" dirty="0"/>
          </a:p>
          <a:p>
            <a:r>
              <a:rPr lang="id-ID" sz="2800" dirty="0"/>
              <a:t>pesaing</a:t>
            </a:r>
            <a:endParaRPr lang="id-ID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948596"/>
            <a:ext cx="9624060" cy="1260211"/>
          </a:xfrm>
        </p:spPr>
        <p:txBody>
          <a:bodyPr/>
          <a:lstStyle/>
          <a:p>
            <a:r>
              <a:rPr lang="id-ID" sz="4000" b="1" dirty="0"/>
              <a:t>Tantangan Internal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410090"/>
            <a:ext cx="9624060" cy="4990084"/>
          </a:xfrm>
        </p:spPr>
        <p:txBody>
          <a:bodyPr/>
          <a:lstStyle/>
          <a:p>
            <a:r>
              <a:rPr lang="id-ID" sz="2800" dirty="0"/>
              <a:t>Rencana strategik</a:t>
            </a:r>
            <a:endParaRPr lang="id-ID" sz="2800" dirty="0"/>
          </a:p>
          <a:p>
            <a:r>
              <a:rPr lang="id-ID" sz="2800" dirty="0"/>
              <a:t>Anggaran</a:t>
            </a:r>
            <a:endParaRPr lang="id-ID" sz="2800" dirty="0"/>
          </a:p>
          <a:p>
            <a:r>
              <a:rPr lang="id-ID" sz="2800" dirty="0"/>
              <a:t>Estimasi produksi dan penjualan</a:t>
            </a:r>
            <a:endParaRPr lang="id-ID" sz="2800" dirty="0"/>
          </a:p>
          <a:p>
            <a:r>
              <a:rPr lang="id-ID" sz="2800" dirty="0"/>
              <a:t>Usaha/kegiatan baru</a:t>
            </a:r>
            <a:endParaRPr lang="id-ID" sz="2800" dirty="0"/>
          </a:p>
          <a:p>
            <a:r>
              <a:rPr lang="id-ID" sz="2800" dirty="0"/>
              <a:t>Rancang bangun organisasi </a:t>
            </a:r>
            <a:endParaRPr lang="id-ID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1971</Words>
  <Application>WPS Presentation</Application>
  <PresentationFormat>Custom</PresentationFormat>
  <Paragraphs>74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SimSun</vt:lpstr>
      <vt:lpstr>Wingdings</vt:lpstr>
      <vt:lpstr>Albertus Extra Bold</vt:lpstr>
      <vt:lpstr>苹方-简</vt:lpstr>
      <vt:lpstr>Calibri</vt:lpstr>
      <vt:lpstr>Verdana</vt:lpstr>
      <vt:lpstr>微软雅黑</vt:lpstr>
      <vt:lpstr>汉仪旗黑</vt:lpstr>
      <vt:lpstr>Arial Unicode MS</vt:lpstr>
      <vt:lpstr>宋体-简</vt:lpstr>
      <vt:lpstr>Gill Sans MT Condensed</vt:lpstr>
      <vt:lpstr>Theme1</vt:lpstr>
      <vt:lpstr>PERENCANAAN SDM</vt:lpstr>
      <vt:lpstr>PowerPoint 演示文稿</vt:lpstr>
      <vt:lpstr>Perencanaan?</vt:lpstr>
      <vt:lpstr>Fokus Perhatian Perencanaan MSDM</vt:lpstr>
      <vt:lpstr>Kenapa Harus Berencana</vt:lpstr>
      <vt:lpstr>Manfaat Perencanaan MSDM</vt:lpstr>
      <vt:lpstr>Tantangan MSDM</vt:lpstr>
      <vt:lpstr>Tantangan Eksternal</vt:lpstr>
      <vt:lpstr>Tantangan Internal</vt:lpstr>
      <vt:lpstr>Situasi Ketenagakerjaan</vt:lpstr>
      <vt:lpstr>Teknik-teknik Peramalan  Perencanaan SDM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PELATIHAN PEMBIMBING KLINIK KEPERAWATAN</dc:title>
  <dc:creator>WIN 7</dc:creator>
  <cp:lastModifiedBy>macbook</cp:lastModifiedBy>
  <cp:revision>16</cp:revision>
  <dcterms:created xsi:type="dcterms:W3CDTF">2021-03-14T23:35:52Z</dcterms:created>
  <dcterms:modified xsi:type="dcterms:W3CDTF">2021-03-14T23:35:52Z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1033-3.1.1.5096</vt:lpwstr>
  </property>
</Properties>
</file>