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sldIdLst>
    <p:sldId id="256" r:id="rId2"/>
    <p:sldId id="257" r:id="rId3"/>
    <p:sldId id="258" r:id="rId4"/>
    <p:sldId id="288" r:id="rId5"/>
    <p:sldId id="259" r:id="rId6"/>
    <p:sldId id="276" r:id="rId7"/>
    <p:sldId id="302" r:id="rId8"/>
    <p:sldId id="289" r:id="rId9"/>
    <p:sldId id="290" r:id="rId10"/>
    <p:sldId id="291" r:id="rId11"/>
    <p:sldId id="292" r:id="rId12"/>
    <p:sldId id="293" r:id="rId13"/>
    <p:sldId id="294" r:id="rId14"/>
    <p:sldId id="306" r:id="rId15"/>
    <p:sldId id="316" r:id="rId16"/>
    <p:sldId id="307" r:id="rId17"/>
    <p:sldId id="317" r:id="rId18"/>
    <p:sldId id="318" r:id="rId19"/>
    <p:sldId id="319" r:id="rId20"/>
    <p:sldId id="320" r:id="rId21"/>
    <p:sldId id="321" r:id="rId22"/>
    <p:sldId id="315" r:id="rId23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8BE2D4-6E3C-4447-B1A8-E933AECCE45F}" type="datetimeFigureOut">
              <a:rPr lang="id-ID" smtClean="0"/>
              <a:pPr/>
              <a:t>11/06/2021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6109AF-A7A0-4CB2-82BB-8EF222D18FEC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3609942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6109AF-A7A0-4CB2-82BB-8EF222D18FEC}" type="slidenum">
              <a:rPr lang="id-ID" smtClean="0"/>
              <a:pPr/>
              <a:t>12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10677121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CD63B121-25F4-4D80-8B4F-6C6A90F36067}" type="datetimeFigureOut">
              <a:rPr lang="id-ID" smtClean="0"/>
              <a:pPr/>
              <a:t>11/06/2021</a:t>
            </a:fld>
            <a:endParaRPr lang="id-ID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id-ID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8B732BF4-CD78-4A84-9FE6-A17017B8533E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3B121-25F4-4D80-8B4F-6C6A90F36067}" type="datetimeFigureOut">
              <a:rPr lang="id-ID" smtClean="0"/>
              <a:pPr/>
              <a:t>11/06/2021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32BF4-CD78-4A84-9FE6-A17017B8533E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3B121-25F4-4D80-8B4F-6C6A90F36067}" type="datetimeFigureOut">
              <a:rPr lang="id-ID" smtClean="0"/>
              <a:pPr/>
              <a:t>11/06/2021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32BF4-CD78-4A84-9FE6-A17017B8533E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3B121-25F4-4D80-8B4F-6C6A90F36067}" type="datetimeFigureOut">
              <a:rPr lang="id-ID" smtClean="0"/>
              <a:pPr/>
              <a:t>11/06/2021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32BF4-CD78-4A84-9FE6-A17017B8533E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CD63B121-25F4-4D80-8B4F-6C6A90F36067}" type="datetimeFigureOut">
              <a:rPr lang="id-ID" smtClean="0"/>
              <a:pPr/>
              <a:t>11/06/2021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8B732BF4-CD78-4A84-9FE6-A17017B8533E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3B121-25F4-4D80-8B4F-6C6A90F36067}" type="datetimeFigureOut">
              <a:rPr lang="id-ID" smtClean="0"/>
              <a:pPr/>
              <a:t>11/06/2021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32BF4-CD78-4A84-9FE6-A17017B8533E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3B121-25F4-4D80-8B4F-6C6A90F36067}" type="datetimeFigureOut">
              <a:rPr lang="id-ID" smtClean="0"/>
              <a:pPr/>
              <a:t>11/06/2021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32BF4-CD78-4A84-9FE6-A17017B8533E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3B121-25F4-4D80-8B4F-6C6A90F36067}" type="datetimeFigureOut">
              <a:rPr lang="id-ID" smtClean="0"/>
              <a:pPr/>
              <a:t>11/06/2021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32BF4-CD78-4A84-9FE6-A17017B8533E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3B121-25F4-4D80-8B4F-6C6A90F36067}" type="datetimeFigureOut">
              <a:rPr lang="id-ID" smtClean="0"/>
              <a:pPr/>
              <a:t>11/06/2021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32BF4-CD78-4A84-9FE6-A17017B8533E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3B121-25F4-4D80-8B4F-6C6A90F36067}" type="datetimeFigureOut">
              <a:rPr lang="id-ID" smtClean="0"/>
              <a:pPr/>
              <a:t>11/06/2021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32BF4-CD78-4A84-9FE6-A17017B8533E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3B121-25F4-4D80-8B4F-6C6A90F36067}" type="datetimeFigureOut">
              <a:rPr lang="id-ID" smtClean="0"/>
              <a:pPr/>
              <a:t>11/06/2021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32BF4-CD78-4A84-9FE6-A17017B8533E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CD63B121-25F4-4D80-8B4F-6C6A90F36067}" type="datetimeFigureOut">
              <a:rPr lang="id-ID" smtClean="0"/>
              <a:pPr/>
              <a:t>11/06/2021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B732BF4-CD78-4A84-9FE6-A17017B8533E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15616" y="3806552"/>
            <a:ext cx="6984776" cy="1134616"/>
          </a:xfrm>
        </p:spPr>
        <p:txBody>
          <a:bodyPr>
            <a:normAutofit fontScale="90000"/>
          </a:bodyPr>
          <a:lstStyle/>
          <a:p>
            <a:pPr algn="ctr"/>
            <a:r>
              <a:rPr lang="id-ID" sz="2400" dirty="0" smtClean="0">
                <a:latin typeface="Berlin Sans FB Demi" pitchFamily="34" charset="0"/>
              </a:rPr>
              <a:t>MANAJEMEN PENGELOLAAN DOKUMEN LABORATORIUM KLINIK</a:t>
            </a:r>
            <a:br>
              <a:rPr lang="id-ID" sz="2400" dirty="0" smtClean="0">
                <a:latin typeface="Berlin Sans FB Demi" pitchFamily="34" charset="0"/>
              </a:rPr>
            </a:br>
            <a:r>
              <a:rPr lang="id-ID" sz="2400" dirty="0" smtClean="0">
                <a:latin typeface="Berlin Sans FB" pitchFamily="34" charset="0"/>
              </a:rPr>
              <a:t>By : Aji Bagus Widyantara</a:t>
            </a:r>
            <a:endParaRPr lang="id-ID" sz="2400" dirty="0">
              <a:latin typeface="Berlin Sans FB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id-ID" sz="2400" dirty="0" smtClean="0">
                <a:latin typeface="Berlin Sans FB Demi" pitchFamily="34" charset="0"/>
              </a:rPr>
              <a:t>Universitas ‘Aisyiyah Yogyakarta</a:t>
            </a:r>
            <a:endParaRPr lang="id-ID" sz="2400" dirty="0">
              <a:latin typeface="Berlin Sans FB Demi" pitchFamily="34" charset="0"/>
            </a:endParaRPr>
          </a:p>
        </p:txBody>
      </p:sp>
      <p:pic>
        <p:nvPicPr>
          <p:cNvPr id="4" name="Picture 2" descr="C:\Users\ACER\Downloads\kisspng-animation-document-clip-art-love-card-documentation-box-5a9e0104bbab03.664440811520304388768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20958" y="764704"/>
            <a:ext cx="4611282" cy="2664296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40000"/>
              </a:schemeClr>
            </a:glo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 descr="D:\logo-unisa-500px-e1473218789857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211960" y="5805264"/>
            <a:ext cx="1024242" cy="100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94997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68760"/>
            <a:ext cx="8229600" cy="48882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d-ID" sz="2200" dirty="0" smtClean="0">
                <a:latin typeface="Berlin Sans FB" pitchFamily="34" charset="0"/>
              </a:rPr>
              <a:t>Dokumen yg </a:t>
            </a:r>
            <a:r>
              <a:rPr lang="id-ID" sz="2200" dirty="0">
                <a:latin typeface="Berlin Sans FB" pitchFamily="34" charset="0"/>
              </a:rPr>
              <a:t>baik adalah:</a:t>
            </a:r>
          </a:p>
          <a:p>
            <a:pPr algn="just"/>
            <a:r>
              <a:rPr lang="id-ID" sz="2200" dirty="0">
                <a:latin typeface="Berlin Sans FB" pitchFamily="34" charset="0"/>
              </a:rPr>
              <a:t>D</a:t>
            </a:r>
            <a:r>
              <a:rPr lang="id-ID" sz="2200" dirty="0" smtClean="0">
                <a:latin typeface="Berlin Sans FB" pitchFamily="34" charset="0"/>
              </a:rPr>
              <a:t>itulis dg </a:t>
            </a:r>
            <a:r>
              <a:rPr lang="id-ID" sz="2200" dirty="0">
                <a:latin typeface="Berlin Sans FB" pitchFamily="34" charset="0"/>
              </a:rPr>
              <a:t>jelas &amp;</a:t>
            </a:r>
            <a:r>
              <a:rPr lang="id-ID" sz="2200" dirty="0" smtClean="0">
                <a:latin typeface="Berlin Sans FB" pitchFamily="34" charset="0"/>
              </a:rPr>
              <a:t> ringkas </a:t>
            </a:r>
          </a:p>
          <a:p>
            <a:pPr algn="just"/>
            <a:r>
              <a:rPr lang="id-ID" sz="2200" dirty="0" smtClean="0">
                <a:latin typeface="Berlin Sans FB" pitchFamily="34" charset="0"/>
              </a:rPr>
              <a:t>Ditulis dg bahasa dan mudah dicerna/ digunakan oleh personel baru;</a:t>
            </a:r>
          </a:p>
          <a:p>
            <a:pPr algn="just"/>
            <a:r>
              <a:rPr lang="id-ID" sz="2200" dirty="0" smtClean="0">
                <a:latin typeface="Berlin Sans FB" pitchFamily="34" charset="0"/>
              </a:rPr>
              <a:t>Ditulis </a:t>
            </a:r>
            <a:r>
              <a:rPr lang="id-ID" sz="2200" dirty="0">
                <a:latin typeface="Berlin Sans FB" pitchFamily="34" charset="0"/>
              </a:rPr>
              <a:t>agar eksplisit &amp;</a:t>
            </a:r>
            <a:r>
              <a:rPr lang="id-ID" sz="2200" dirty="0" smtClean="0">
                <a:latin typeface="Berlin Sans FB" pitchFamily="34" charset="0"/>
              </a:rPr>
              <a:t> </a:t>
            </a:r>
            <a:r>
              <a:rPr lang="id-ID" sz="2200" dirty="0">
                <a:latin typeface="Berlin Sans FB" pitchFamily="34" charset="0"/>
              </a:rPr>
              <a:t>akurat, </a:t>
            </a:r>
            <a:r>
              <a:rPr lang="id-ID" sz="2200" dirty="0" smtClean="0">
                <a:latin typeface="Berlin Sans FB" pitchFamily="34" charset="0"/>
              </a:rPr>
              <a:t>yg </a:t>
            </a:r>
            <a:r>
              <a:rPr lang="id-ID" sz="2200" dirty="0">
                <a:latin typeface="Berlin Sans FB" pitchFamily="34" charset="0"/>
              </a:rPr>
              <a:t>mencerminkan semua tindakan, tanggung jawab, &amp;</a:t>
            </a:r>
            <a:r>
              <a:rPr lang="id-ID" sz="2200" dirty="0" smtClean="0">
                <a:latin typeface="Berlin Sans FB" pitchFamily="34" charset="0"/>
              </a:rPr>
              <a:t> </a:t>
            </a:r>
            <a:r>
              <a:rPr lang="id-ID" sz="2200" dirty="0">
                <a:latin typeface="Berlin Sans FB" pitchFamily="34" charset="0"/>
              </a:rPr>
              <a:t>program </a:t>
            </a:r>
            <a:r>
              <a:rPr lang="id-ID" sz="2200" dirty="0" smtClean="0">
                <a:latin typeface="Berlin Sans FB" pitchFamily="34" charset="0"/>
              </a:rPr>
              <a:t>yg dilaksanakan;</a:t>
            </a:r>
          </a:p>
          <a:p>
            <a:pPr algn="just"/>
            <a:r>
              <a:rPr lang="id-ID" sz="2200" dirty="0" smtClean="0">
                <a:latin typeface="Berlin Sans FB" pitchFamily="34" charset="0"/>
              </a:rPr>
              <a:t>Pemeliharaan </a:t>
            </a:r>
            <a:r>
              <a:rPr lang="id-ID" sz="2200" dirty="0">
                <a:latin typeface="Berlin Sans FB" pitchFamily="34" charset="0"/>
              </a:rPr>
              <a:t>untuk memastikan </a:t>
            </a:r>
            <a:r>
              <a:rPr lang="id-ID" sz="2200" dirty="0" smtClean="0">
                <a:latin typeface="Berlin Sans FB" pitchFamily="34" charset="0"/>
              </a:rPr>
              <a:t>bahwa dokumen selalu menggunakan referensi yg </a:t>
            </a:r>
            <a:r>
              <a:rPr lang="id-ID" sz="2200" dirty="0">
                <a:latin typeface="Berlin Sans FB" pitchFamily="34" charset="0"/>
              </a:rPr>
              <a:t>terbaru.</a:t>
            </a:r>
          </a:p>
          <a:p>
            <a:pPr marL="0" indent="0" algn="just">
              <a:buNone/>
            </a:pPr>
            <a:endParaRPr lang="id-ID" sz="2200" dirty="0">
              <a:latin typeface="Berlin Sans FB" pitchFamily="34" charset="0"/>
            </a:endParaRPr>
          </a:p>
          <a:p>
            <a:pPr marL="0" indent="0" algn="just">
              <a:buNone/>
            </a:pPr>
            <a:endParaRPr lang="id-ID" sz="2200" dirty="0">
              <a:latin typeface="Berlin Sans FB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564935" y="548680"/>
            <a:ext cx="607409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id-ID" sz="2800" b="1" dirty="0">
                <a:latin typeface="Harrington" pitchFamily="82" charset="0"/>
              </a:rPr>
              <a:t>Apa Yang Membuat Dokumen Bagus?</a:t>
            </a:r>
          </a:p>
        </p:txBody>
      </p:sp>
      <p:sp>
        <p:nvSpPr>
          <p:cNvPr id="4" name="Rectangle 3"/>
          <p:cNvSpPr/>
          <p:nvPr/>
        </p:nvSpPr>
        <p:spPr>
          <a:xfrm>
            <a:off x="353512" y="4533178"/>
            <a:ext cx="8496944" cy="8400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id-ID" sz="2200" b="1" dirty="0" smtClean="0">
                <a:latin typeface="Harrington" pitchFamily="82" charset="0"/>
                <a:ea typeface="Calibri"/>
                <a:cs typeface="Times New Roman"/>
              </a:rPr>
              <a:t>"Lakukan </a:t>
            </a:r>
            <a:r>
              <a:rPr lang="id-ID" sz="2200" b="1" dirty="0">
                <a:latin typeface="Harrington" pitchFamily="82" charset="0"/>
                <a:ea typeface="Calibri"/>
                <a:cs typeface="Times New Roman"/>
              </a:rPr>
              <a:t>apa yang Anda tulis dan tulis apa yang Anda lakukan".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id-ID" sz="2200" b="1" dirty="0">
                <a:latin typeface="Harrington" pitchFamily="82" charset="0"/>
                <a:ea typeface="Calibri"/>
                <a:cs typeface="Times New Roman"/>
              </a:rPr>
              <a:t> </a:t>
            </a:r>
            <a:endParaRPr lang="id-ID" sz="2200" b="1" dirty="0">
              <a:effectLst/>
              <a:latin typeface="Harrington" pitchFamily="82" charset="0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403046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68760"/>
            <a:ext cx="8229600" cy="4888200"/>
          </a:xfrm>
        </p:spPr>
        <p:txBody>
          <a:bodyPr>
            <a:normAutofit/>
          </a:bodyPr>
          <a:lstStyle/>
          <a:p>
            <a:pPr algn="just"/>
            <a:r>
              <a:rPr lang="id-ID" sz="2400" dirty="0" smtClean="0">
                <a:latin typeface="Berlin Sans FB" pitchFamily="34" charset="0"/>
              </a:rPr>
              <a:t>Dokumen2 yg dibutuhkan dlm proses kerja hrs dpt diakses o/ semua staf. </a:t>
            </a:r>
          </a:p>
          <a:p>
            <a:pPr algn="just"/>
            <a:r>
              <a:rPr lang="id-ID" sz="2400" dirty="0" smtClean="0">
                <a:latin typeface="Berlin Sans FB" pitchFamily="34" charset="0"/>
              </a:rPr>
              <a:t>Petugas yg mengelola sampel hrs memiliki prosedur u/ manajemen sampel yg tersedia secara langsung </a:t>
            </a:r>
          </a:p>
          <a:p>
            <a:pPr algn="just"/>
            <a:r>
              <a:rPr lang="id-ID" sz="2400" dirty="0" smtClean="0">
                <a:latin typeface="Berlin Sans FB" pitchFamily="34" charset="0"/>
              </a:rPr>
              <a:t>Personel penguji memerlukan akses langsung ke bagan kendali mutu </a:t>
            </a:r>
            <a:r>
              <a:rPr lang="id-ID" sz="2400" dirty="0">
                <a:latin typeface="Berlin Sans FB" pitchFamily="34" charset="0"/>
              </a:rPr>
              <a:t>&amp; </a:t>
            </a:r>
            <a:r>
              <a:rPr lang="id-ID" sz="2400" i="1" dirty="0">
                <a:latin typeface="Berlin Sans FB" pitchFamily="34" charset="0"/>
              </a:rPr>
              <a:t>troubleshooting </a:t>
            </a:r>
            <a:r>
              <a:rPr lang="id-ID" sz="2400" i="1" dirty="0" smtClean="0">
                <a:latin typeface="Berlin Sans FB" pitchFamily="34" charset="0"/>
              </a:rPr>
              <a:t>instructions </a:t>
            </a:r>
            <a:r>
              <a:rPr lang="id-ID" sz="2400" dirty="0" smtClean="0">
                <a:latin typeface="Berlin Sans FB" pitchFamily="34" charset="0"/>
              </a:rPr>
              <a:t>untuk peralatan. </a:t>
            </a:r>
          </a:p>
          <a:p>
            <a:pPr algn="just"/>
            <a:r>
              <a:rPr lang="id-ID" sz="2400" dirty="0" smtClean="0">
                <a:latin typeface="Berlin Sans FB" pitchFamily="34" charset="0"/>
              </a:rPr>
              <a:t>Semua staf harus memiliki akses ke </a:t>
            </a:r>
            <a:r>
              <a:rPr lang="id-ID" sz="2400" i="1" dirty="0">
                <a:latin typeface="Berlin Sans FB" pitchFamily="34" charset="0"/>
              </a:rPr>
              <a:t>safety manuals.</a:t>
            </a:r>
            <a:r>
              <a:rPr lang="id-ID" sz="2400" dirty="0" smtClean="0">
                <a:latin typeface="Berlin Sans FB" pitchFamily="34" charset="0"/>
              </a:rPr>
              <a:t>.</a:t>
            </a:r>
          </a:p>
          <a:p>
            <a:pPr marL="0" indent="0" algn="just">
              <a:buNone/>
            </a:pPr>
            <a:endParaRPr lang="id-ID" sz="2400" dirty="0">
              <a:latin typeface="Berlin Sans FB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281085" y="548680"/>
            <a:ext cx="187904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id-ID" sz="2400" dirty="0">
                <a:latin typeface="Berlin Sans FB Demi" pitchFamily="34" charset="0"/>
              </a:rPr>
              <a:t>Aksesibilitas</a:t>
            </a:r>
          </a:p>
        </p:txBody>
      </p:sp>
    </p:spTree>
    <p:extLst>
      <p:ext uri="{BB962C8B-B14F-4D97-AF65-F5344CB8AC3E}">
        <p14:creationId xmlns:p14="http://schemas.microsoft.com/office/powerpoint/2010/main" xmlns="" val="17403046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68760"/>
            <a:ext cx="8229600" cy="48882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d-ID" sz="2200" dirty="0" smtClean="0">
                <a:latin typeface="Berlin Sans FB" pitchFamily="34" charset="0"/>
              </a:rPr>
              <a:t>Dokumen yg </a:t>
            </a:r>
            <a:r>
              <a:rPr lang="id-ID" sz="2200" dirty="0">
                <a:latin typeface="Berlin Sans FB" pitchFamily="34" charset="0"/>
              </a:rPr>
              <a:t>menjelaskan sistem manajemen mutu </a:t>
            </a:r>
            <a:r>
              <a:rPr lang="id-ID" sz="2200" dirty="0" smtClean="0">
                <a:latin typeface="Berlin Sans FB" pitchFamily="34" charset="0"/>
              </a:rPr>
              <a:t>dari </a:t>
            </a:r>
            <a:r>
              <a:rPr lang="id-ID" sz="2200" dirty="0">
                <a:latin typeface="Berlin Sans FB" pitchFamily="34" charset="0"/>
              </a:rPr>
              <a:t>(ISO 15189</a:t>
            </a:r>
            <a:r>
              <a:rPr lang="id-ID" sz="2200" dirty="0" smtClean="0">
                <a:latin typeface="Berlin Sans FB" pitchFamily="34" charset="0"/>
              </a:rPr>
              <a:t>) </a:t>
            </a:r>
            <a:r>
              <a:rPr lang="id-ID" sz="2200" dirty="0" smtClean="0">
                <a:latin typeface="Berlin Sans FB" pitchFamily="34" charset="0"/>
                <a:sym typeface="Wingdings" pitchFamily="2" charset="2"/>
              </a:rPr>
              <a:t> Sangat penting.</a:t>
            </a:r>
            <a:endParaRPr lang="id-ID" sz="2200" dirty="0" smtClean="0">
              <a:latin typeface="Berlin Sans FB" pitchFamily="34" charset="0"/>
            </a:endParaRPr>
          </a:p>
          <a:p>
            <a:pPr marL="0" indent="0" algn="just">
              <a:buNone/>
            </a:pPr>
            <a:r>
              <a:rPr lang="id-ID" sz="2200" dirty="0" smtClean="0">
                <a:latin typeface="Berlin Sans FB" pitchFamily="34" charset="0"/>
              </a:rPr>
              <a:t>Tujuannya </a:t>
            </a:r>
            <a:r>
              <a:rPr lang="id-ID" sz="2200" dirty="0">
                <a:latin typeface="Berlin Sans FB" pitchFamily="34" charset="0"/>
              </a:rPr>
              <a:t>adalah untuk:</a:t>
            </a:r>
          </a:p>
          <a:p>
            <a:pPr algn="just"/>
            <a:r>
              <a:rPr lang="id-ID" sz="2200" dirty="0">
                <a:latin typeface="Berlin Sans FB" pitchFamily="34" charset="0"/>
              </a:rPr>
              <a:t>M</a:t>
            </a:r>
            <a:r>
              <a:rPr lang="id-ID" sz="2200" dirty="0" smtClean="0">
                <a:latin typeface="Berlin Sans FB" pitchFamily="34" charset="0"/>
              </a:rPr>
              <a:t>engkomunikasikan </a:t>
            </a:r>
            <a:r>
              <a:rPr lang="id-ID" sz="2200" dirty="0">
                <a:latin typeface="Berlin Sans FB" pitchFamily="34" charset="0"/>
              </a:rPr>
              <a:t>informasi </a:t>
            </a:r>
            <a:r>
              <a:rPr lang="id-ID" sz="2200" dirty="0" smtClean="0">
                <a:latin typeface="Berlin Sans FB" pitchFamily="34" charset="0"/>
              </a:rPr>
              <a:t>dg  jelas.</a:t>
            </a:r>
            <a:endParaRPr lang="id-ID" sz="2200" dirty="0">
              <a:latin typeface="Berlin Sans FB" pitchFamily="34" charset="0"/>
            </a:endParaRPr>
          </a:p>
          <a:p>
            <a:pPr algn="just"/>
            <a:r>
              <a:rPr lang="id-ID" sz="2200" dirty="0">
                <a:latin typeface="Berlin Sans FB" pitchFamily="34" charset="0"/>
              </a:rPr>
              <a:t>B</a:t>
            </a:r>
            <a:r>
              <a:rPr lang="id-ID" sz="2200" dirty="0" smtClean="0">
                <a:latin typeface="Berlin Sans FB" pitchFamily="34" charset="0"/>
              </a:rPr>
              <a:t>erfungsi sbg </a:t>
            </a:r>
            <a:r>
              <a:rPr lang="id-ID" sz="2200" dirty="0">
                <a:latin typeface="Berlin Sans FB" pitchFamily="34" charset="0"/>
              </a:rPr>
              <a:t>kerangka kerja untuk memenuhi persyaratan sistem </a:t>
            </a:r>
            <a:r>
              <a:rPr lang="id-ID" sz="2200" dirty="0" smtClean="0">
                <a:latin typeface="Berlin Sans FB" pitchFamily="34" charset="0"/>
              </a:rPr>
              <a:t>kualitas.</a:t>
            </a:r>
            <a:endParaRPr lang="id-ID" sz="2200" dirty="0">
              <a:latin typeface="Berlin Sans FB" pitchFamily="34" charset="0"/>
            </a:endParaRPr>
          </a:p>
          <a:p>
            <a:pPr algn="just"/>
            <a:r>
              <a:rPr lang="id-ID" sz="2200" dirty="0">
                <a:latin typeface="Berlin Sans FB" pitchFamily="34" charset="0"/>
              </a:rPr>
              <a:t>M</a:t>
            </a:r>
            <a:r>
              <a:rPr lang="id-ID" sz="2200" dirty="0" smtClean="0">
                <a:latin typeface="Berlin Sans FB" pitchFamily="34" charset="0"/>
              </a:rPr>
              <a:t>enyampaikan </a:t>
            </a:r>
            <a:r>
              <a:rPr lang="id-ID" sz="2200" dirty="0">
                <a:latin typeface="Berlin Sans FB" pitchFamily="34" charset="0"/>
              </a:rPr>
              <a:t>komitmen manajerial ke sistem kualitas.</a:t>
            </a:r>
          </a:p>
          <a:p>
            <a:pPr marL="0" indent="0" algn="just">
              <a:buNone/>
            </a:pPr>
            <a:r>
              <a:rPr lang="id-ID" sz="2200" b="1" dirty="0">
                <a:solidFill>
                  <a:srgbClr val="002060"/>
                </a:solidFill>
                <a:latin typeface="Harrington" pitchFamily="82" charset="0"/>
              </a:rPr>
              <a:t>S</a:t>
            </a:r>
            <a:r>
              <a:rPr lang="id-ID" sz="2200" b="1" dirty="0" smtClean="0">
                <a:solidFill>
                  <a:srgbClr val="002060"/>
                </a:solidFill>
                <a:latin typeface="Harrington" pitchFamily="82" charset="0"/>
              </a:rPr>
              <a:t>emua </a:t>
            </a:r>
            <a:r>
              <a:rPr lang="id-ID" sz="2200" b="1" dirty="0">
                <a:solidFill>
                  <a:srgbClr val="002060"/>
                </a:solidFill>
                <a:latin typeface="Harrington" pitchFamily="82" charset="0"/>
              </a:rPr>
              <a:t>orang di </a:t>
            </a:r>
            <a:r>
              <a:rPr lang="id-ID" sz="2200" b="1" dirty="0" smtClean="0">
                <a:solidFill>
                  <a:srgbClr val="002060"/>
                </a:solidFill>
                <a:latin typeface="Harrington" pitchFamily="82" charset="0"/>
              </a:rPr>
              <a:t>lab hrs </a:t>
            </a:r>
            <a:r>
              <a:rPr lang="id-ID" sz="2200" b="1" dirty="0">
                <a:solidFill>
                  <a:srgbClr val="002060"/>
                </a:solidFill>
                <a:latin typeface="Harrington" pitchFamily="82" charset="0"/>
              </a:rPr>
              <a:t>diinstruksikan tentang penggunaan &amp;</a:t>
            </a:r>
            <a:r>
              <a:rPr lang="id-ID" sz="2200" b="1" dirty="0" smtClean="0">
                <a:solidFill>
                  <a:srgbClr val="002060"/>
                </a:solidFill>
                <a:latin typeface="Harrington" pitchFamily="82" charset="0"/>
              </a:rPr>
              <a:t> penerapannya, serta, tanggung </a:t>
            </a:r>
            <a:r>
              <a:rPr lang="id-ID" sz="2200" b="1" dirty="0">
                <a:solidFill>
                  <a:srgbClr val="002060"/>
                </a:solidFill>
                <a:latin typeface="Harrington" pitchFamily="82" charset="0"/>
              </a:rPr>
              <a:t>jawab untuk </a:t>
            </a:r>
            <a:r>
              <a:rPr lang="id-ID" sz="2200" b="1" dirty="0" smtClean="0">
                <a:solidFill>
                  <a:srgbClr val="002060"/>
                </a:solidFill>
                <a:latin typeface="Harrington" pitchFamily="82" charset="0"/>
              </a:rPr>
              <a:t>memperbaharui </a:t>
            </a:r>
            <a:r>
              <a:rPr lang="id-ID" sz="2200" b="1" dirty="0">
                <a:solidFill>
                  <a:srgbClr val="002060"/>
                </a:solidFill>
                <a:latin typeface="Harrington" pitchFamily="82" charset="0"/>
              </a:rPr>
              <a:t>harus ditugaskan.</a:t>
            </a:r>
          </a:p>
          <a:p>
            <a:pPr algn="just"/>
            <a:endParaRPr lang="id-ID" sz="2200" dirty="0">
              <a:latin typeface="Berlin Sans FB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760912" y="548680"/>
            <a:ext cx="291938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id-ID" sz="2400" i="1" dirty="0">
                <a:latin typeface="Berlin Sans FB Demi" pitchFamily="34" charset="0"/>
              </a:rPr>
              <a:t>The </a:t>
            </a:r>
            <a:r>
              <a:rPr lang="id-ID" sz="2400" i="1" dirty="0" smtClean="0">
                <a:latin typeface="Berlin Sans FB Demi" pitchFamily="34" charset="0"/>
              </a:rPr>
              <a:t>Quality Manual</a:t>
            </a:r>
            <a:endParaRPr lang="id-ID" sz="2400" i="1" dirty="0">
              <a:latin typeface="Berlin Sans FB Dem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403046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68760"/>
            <a:ext cx="8229600" cy="4888200"/>
          </a:xfrm>
        </p:spPr>
        <p:txBody>
          <a:bodyPr>
            <a:normAutofit lnSpcReduction="10000"/>
          </a:bodyPr>
          <a:lstStyle/>
          <a:p>
            <a:pPr marL="0" lvl="0" indent="0" algn="just">
              <a:spcBef>
                <a:spcPts val="0"/>
              </a:spcBef>
              <a:buClrTx/>
              <a:buSzTx/>
              <a:buNone/>
            </a:pPr>
            <a:r>
              <a:rPr lang="id-ID" sz="2200" dirty="0">
                <a:latin typeface="Berlin Sans FB" pitchFamily="34" charset="0"/>
              </a:rPr>
              <a:t>Poin utama </a:t>
            </a:r>
            <a:r>
              <a:rPr lang="id-ID" sz="2200" dirty="0" smtClean="0">
                <a:latin typeface="Berlin Sans FB" pitchFamily="34" charset="0"/>
              </a:rPr>
              <a:t>yg </a:t>
            </a:r>
            <a:r>
              <a:rPr lang="id-ID" sz="2200" dirty="0">
                <a:latin typeface="Berlin Sans FB" pitchFamily="34" charset="0"/>
              </a:rPr>
              <a:t>perlu diingat tentang </a:t>
            </a:r>
            <a:r>
              <a:rPr lang="id-ID" sz="2200" i="1" dirty="0">
                <a:solidFill>
                  <a:prstClr val="black"/>
                </a:solidFill>
                <a:latin typeface="Berlin Sans FB Demi" pitchFamily="34" charset="0"/>
              </a:rPr>
              <a:t>Quality </a:t>
            </a:r>
            <a:r>
              <a:rPr lang="id-ID" sz="2200" i="1" dirty="0" smtClean="0">
                <a:solidFill>
                  <a:prstClr val="black"/>
                </a:solidFill>
                <a:latin typeface="Berlin Sans FB Demi" pitchFamily="34" charset="0"/>
              </a:rPr>
              <a:t>Manual </a:t>
            </a:r>
            <a:r>
              <a:rPr lang="id-ID" sz="2200" dirty="0" smtClean="0">
                <a:latin typeface="Berlin Sans FB" pitchFamily="34" charset="0"/>
              </a:rPr>
              <a:t>:</a:t>
            </a:r>
            <a:endParaRPr lang="id-ID" sz="2200" dirty="0">
              <a:latin typeface="Berlin Sans FB" pitchFamily="34" charset="0"/>
            </a:endParaRPr>
          </a:p>
          <a:p>
            <a:pPr marL="0" indent="0" algn="just">
              <a:buNone/>
            </a:pPr>
            <a:r>
              <a:rPr lang="id-ID" sz="2200" dirty="0">
                <a:latin typeface="Berlin Sans FB" pitchFamily="34" charset="0"/>
              </a:rPr>
              <a:t>• </a:t>
            </a:r>
            <a:r>
              <a:rPr lang="id-ID" sz="2200" dirty="0" smtClean="0">
                <a:latin typeface="Berlin Sans FB" pitchFamily="34" charset="0"/>
              </a:rPr>
              <a:t>Hanya </a:t>
            </a:r>
            <a:r>
              <a:rPr lang="id-ID" sz="2200" dirty="0">
                <a:latin typeface="Berlin Sans FB" pitchFamily="34" charset="0"/>
              </a:rPr>
              <a:t>ada satu versi resmi</a:t>
            </a:r>
          </a:p>
          <a:p>
            <a:pPr marL="0" indent="0" algn="just">
              <a:buNone/>
            </a:pPr>
            <a:r>
              <a:rPr lang="id-ID" sz="2200" dirty="0">
                <a:latin typeface="Berlin Sans FB" pitchFamily="34" charset="0"/>
              </a:rPr>
              <a:t>• T</a:t>
            </a:r>
            <a:r>
              <a:rPr lang="id-ID" sz="2200" dirty="0" smtClean="0">
                <a:latin typeface="Berlin Sans FB" pitchFamily="34" charset="0"/>
              </a:rPr>
              <a:t>idak </a:t>
            </a:r>
            <a:r>
              <a:rPr lang="id-ID" sz="2200" dirty="0">
                <a:latin typeface="Berlin Sans FB" pitchFamily="34" charset="0"/>
              </a:rPr>
              <a:t>pernah selesai — selalu </a:t>
            </a:r>
            <a:r>
              <a:rPr lang="id-ID" sz="2200" dirty="0" smtClean="0">
                <a:latin typeface="Berlin Sans FB" pitchFamily="34" charset="0"/>
              </a:rPr>
              <a:t>ditingkatkan.</a:t>
            </a:r>
            <a:endParaRPr lang="id-ID" sz="2200" dirty="0">
              <a:latin typeface="Berlin Sans FB" pitchFamily="34" charset="0"/>
            </a:endParaRPr>
          </a:p>
          <a:p>
            <a:pPr marL="0" indent="0" algn="just">
              <a:buNone/>
            </a:pPr>
            <a:r>
              <a:rPr lang="id-ID" sz="2200" dirty="0">
                <a:latin typeface="Berlin Sans FB" pitchFamily="34" charset="0"/>
              </a:rPr>
              <a:t>• H</a:t>
            </a:r>
            <a:r>
              <a:rPr lang="id-ID" sz="2200" dirty="0" smtClean="0">
                <a:latin typeface="Berlin Sans FB" pitchFamily="34" charset="0"/>
              </a:rPr>
              <a:t>arus </a:t>
            </a:r>
            <a:r>
              <a:rPr lang="id-ID" sz="2200" dirty="0">
                <a:latin typeface="Berlin Sans FB" pitchFamily="34" charset="0"/>
              </a:rPr>
              <a:t>dibaca, </a:t>
            </a:r>
            <a:r>
              <a:rPr lang="id-ID" sz="2200" dirty="0" smtClean="0">
                <a:latin typeface="Berlin Sans FB" pitchFamily="34" charset="0"/>
              </a:rPr>
              <a:t>dipahami, &amp; </a:t>
            </a:r>
            <a:r>
              <a:rPr lang="id-ID" sz="2200" dirty="0">
                <a:latin typeface="Berlin Sans FB" pitchFamily="34" charset="0"/>
              </a:rPr>
              <a:t>diterima oleh semua orang</a:t>
            </a:r>
          </a:p>
          <a:p>
            <a:pPr marL="0" indent="0" algn="just">
              <a:buNone/>
            </a:pPr>
            <a:r>
              <a:rPr lang="id-ID" sz="2200" dirty="0">
                <a:latin typeface="Berlin Sans FB" pitchFamily="34" charset="0"/>
              </a:rPr>
              <a:t>• </a:t>
            </a:r>
            <a:r>
              <a:rPr lang="id-ID" sz="2200" dirty="0" smtClean="0">
                <a:latin typeface="Berlin Sans FB" pitchFamily="34" charset="0"/>
              </a:rPr>
              <a:t>Harus </a:t>
            </a:r>
            <a:r>
              <a:rPr lang="id-ID" sz="2200" dirty="0">
                <a:latin typeface="Berlin Sans FB" pitchFamily="34" charset="0"/>
              </a:rPr>
              <a:t>ditulis </a:t>
            </a:r>
            <a:r>
              <a:rPr lang="id-ID" sz="2200" dirty="0" smtClean="0">
                <a:latin typeface="Berlin Sans FB" pitchFamily="34" charset="0"/>
              </a:rPr>
              <a:t>dlm </a:t>
            </a:r>
            <a:r>
              <a:rPr lang="id-ID" sz="2200" dirty="0">
                <a:latin typeface="Berlin Sans FB" pitchFamily="34" charset="0"/>
              </a:rPr>
              <a:t>bahasa </a:t>
            </a:r>
            <a:r>
              <a:rPr lang="id-ID" sz="2200" dirty="0" smtClean="0">
                <a:latin typeface="Berlin Sans FB" pitchFamily="34" charset="0"/>
              </a:rPr>
              <a:t>yg </a:t>
            </a:r>
            <a:r>
              <a:rPr lang="id-ID" sz="2200" dirty="0">
                <a:latin typeface="Berlin Sans FB" pitchFamily="34" charset="0"/>
              </a:rPr>
              <a:t>jelas &amp;</a:t>
            </a:r>
            <a:r>
              <a:rPr lang="id-ID" sz="2200" dirty="0" smtClean="0">
                <a:latin typeface="Berlin Sans FB" pitchFamily="34" charset="0"/>
              </a:rPr>
              <a:t> </a:t>
            </a:r>
            <a:r>
              <a:rPr lang="id-ID" sz="2200" dirty="0">
                <a:latin typeface="Berlin Sans FB" pitchFamily="34" charset="0"/>
              </a:rPr>
              <a:t>mudah dipahami</a:t>
            </a:r>
          </a:p>
          <a:p>
            <a:pPr marL="0" indent="0" algn="just">
              <a:buNone/>
            </a:pPr>
            <a:r>
              <a:rPr lang="id-ID" sz="2200" dirty="0">
                <a:latin typeface="Berlin Sans FB" pitchFamily="34" charset="0"/>
              </a:rPr>
              <a:t>• H</a:t>
            </a:r>
            <a:r>
              <a:rPr lang="id-ID" sz="2200" dirty="0" smtClean="0">
                <a:latin typeface="Berlin Sans FB" pitchFamily="34" charset="0"/>
              </a:rPr>
              <a:t>arus </a:t>
            </a:r>
            <a:r>
              <a:rPr lang="id-ID" sz="2200" dirty="0">
                <a:latin typeface="Berlin Sans FB" pitchFamily="34" charset="0"/>
              </a:rPr>
              <a:t>diberi tanggal &amp;</a:t>
            </a:r>
            <a:r>
              <a:rPr lang="id-ID" sz="2200" dirty="0" smtClean="0">
                <a:latin typeface="Berlin Sans FB" pitchFamily="34" charset="0"/>
              </a:rPr>
              <a:t> </a:t>
            </a:r>
            <a:r>
              <a:rPr lang="id-ID" sz="2200" dirty="0">
                <a:latin typeface="Berlin Sans FB" pitchFamily="34" charset="0"/>
              </a:rPr>
              <a:t>ditandatangani oleh manajemen.</a:t>
            </a:r>
          </a:p>
          <a:p>
            <a:pPr marL="0" indent="0" algn="just">
              <a:buNone/>
            </a:pPr>
            <a:r>
              <a:rPr lang="id-ID" sz="2200" dirty="0" smtClean="0">
                <a:latin typeface="Berlin Sans FB" pitchFamily="34" charset="0"/>
              </a:rPr>
              <a:t>Nb : </a:t>
            </a:r>
          </a:p>
          <a:p>
            <a:pPr algn="just"/>
            <a:r>
              <a:rPr lang="id-ID" sz="2200" dirty="0" smtClean="0">
                <a:solidFill>
                  <a:srgbClr val="00B050"/>
                </a:solidFill>
                <a:latin typeface="Berlin Sans FB Demi" pitchFamily="34" charset="0"/>
              </a:rPr>
              <a:t>Mengembangkan </a:t>
            </a:r>
            <a:r>
              <a:rPr lang="id-ID" sz="2200" dirty="0">
                <a:solidFill>
                  <a:srgbClr val="00B050"/>
                </a:solidFill>
                <a:latin typeface="Berlin Sans FB Demi" pitchFamily="34" charset="0"/>
              </a:rPr>
              <a:t>manual </a:t>
            </a:r>
            <a:r>
              <a:rPr lang="id-ID" sz="2200" dirty="0" smtClean="0">
                <a:solidFill>
                  <a:srgbClr val="00B050"/>
                </a:solidFill>
                <a:latin typeface="Berlin Sans FB Demi" pitchFamily="34" charset="0"/>
              </a:rPr>
              <a:t>yg </a:t>
            </a:r>
            <a:r>
              <a:rPr lang="id-ID" sz="2200" dirty="0">
                <a:solidFill>
                  <a:srgbClr val="00B050"/>
                </a:solidFill>
                <a:latin typeface="Berlin Sans FB Demi" pitchFamily="34" charset="0"/>
              </a:rPr>
              <a:t>berkualitas adalah pekerjaan </a:t>
            </a:r>
            <a:r>
              <a:rPr lang="id-ID" sz="2200" dirty="0" smtClean="0">
                <a:solidFill>
                  <a:srgbClr val="00B050"/>
                </a:solidFill>
                <a:latin typeface="Berlin Sans FB Demi" pitchFamily="34" charset="0"/>
              </a:rPr>
              <a:t>yg sgt </a:t>
            </a:r>
            <a:r>
              <a:rPr lang="id-ID" sz="2200" dirty="0">
                <a:solidFill>
                  <a:srgbClr val="00B050"/>
                </a:solidFill>
                <a:latin typeface="Berlin Sans FB Demi" pitchFamily="34" charset="0"/>
              </a:rPr>
              <a:t>besar, tetapi </a:t>
            </a:r>
            <a:r>
              <a:rPr lang="id-ID" sz="2200" dirty="0" smtClean="0">
                <a:solidFill>
                  <a:srgbClr val="00B050"/>
                </a:solidFill>
                <a:latin typeface="Berlin Sans FB Demi" pitchFamily="34" charset="0"/>
              </a:rPr>
              <a:t>jg sgt bermanfaat </a:t>
            </a:r>
            <a:r>
              <a:rPr lang="id-ID" sz="2200" dirty="0">
                <a:solidFill>
                  <a:srgbClr val="00B050"/>
                </a:solidFill>
                <a:latin typeface="Berlin Sans FB Demi" pitchFamily="34" charset="0"/>
              </a:rPr>
              <a:t>bagi laboratorium</a:t>
            </a:r>
            <a:r>
              <a:rPr lang="id-ID" sz="2200" dirty="0" smtClean="0">
                <a:solidFill>
                  <a:srgbClr val="00B050"/>
                </a:solidFill>
                <a:latin typeface="Berlin Sans FB Demi" pitchFamily="34" charset="0"/>
              </a:rPr>
              <a:t>.</a:t>
            </a:r>
          </a:p>
          <a:p>
            <a:pPr algn="just"/>
            <a:r>
              <a:rPr lang="id-ID" sz="2200" dirty="0">
                <a:solidFill>
                  <a:srgbClr val="00B050"/>
                </a:solidFill>
                <a:latin typeface="Berlin Sans FB Demi" pitchFamily="34" charset="0"/>
              </a:rPr>
              <a:t>Meskipun standar ISO 15189 mengharuskan </a:t>
            </a:r>
            <a:r>
              <a:rPr lang="id-ID" sz="2200" dirty="0" smtClean="0">
                <a:solidFill>
                  <a:srgbClr val="00B050"/>
                </a:solidFill>
                <a:latin typeface="Berlin Sans FB Demi" pitchFamily="34" charset="0"/>
              </a:rPr>
              <a:t>lab </a:t>
            </a:r>
            <a:r>
              <a:rPr lang="id-ID" sz="2200" dirty="0">
                <a:solidFill>
                  <a:srgbClr val="00B050"/>
                </a:solidFill>
                <a:latin typeface="Berlin Sans FB Demi" pitchFamily="34" charset="0"/>
              </a:rPr>
              <a:t>memiliki </a:t>
            </a:r>
            <a:r>
              <a:rPr lang="id-ID" sz="2200" i="1" dirty="0" smtClean="0">
                <a:solidFill>
                  <a:srgbClr val="00B050"/>
                </a:solidFill>
                <a:latin typeface="Berlin Sans FB Demi" pitchFamily="34" charset="0"/>
              </a:rPr>
              <a:t>Quality Manual</a:t>
            </a:r>
            <a:r>
              <a:rPr lang="id-ID" sz="2200" dirty="0" smtClean="0">
                <a:solidFill>
                  <a:srgbClr val="00B050"/>
                </a:solidFill>
                <a:latin typeface="Berlin Sans FB Demi" pitchFamily="34" charset="0"/>
              </a:rPr>
              <a:t>, tp gaya &amp; </a:t>
            </a:r>
            <a:r>
              <a:rPr lang="id-ID" sz="2200" dirty="0">
                <a:solidFill>
                  <a:srgbClr val="00B050"/>
                </a:solidFill>
                <a:latin typeface="Berlin Sans FB Demi" pitchFamily="34" charset="0"/>
              </a:rPr>
              <a:t>strukturnya tidak ditentukan. Ada fleksibilitas </a:t>
            </a:r>
            <a:r>
              <a:rPr lang="id-ID" sz="2200" dirty="0" smtClean="0">
                <a:solidFill>
                  <a:srgbClr val="00B050"/>
                </a:solidFill>
                <a:latin typeface="Berlin Sans FB Demi" pitchFamily="34" charset="0"/>
              </a:rPr>
              <a:t>dalam penyusunannya </a:t>
            </a:r>
            <a:r>
              <a:rPr lang="id-ID" sz="2200" dirty="0" smtClean="0">
                <a:solidFill>
                  <a:srgbClr val="00B050"/>
                </a:solidFill>
                <a:latin typeface="Berlin Sans FB Demi" pitchFamily="34" charset="0"/>
                <a:sym typeface="Wingdings" pitchFamily="2" charset="2"/>
              </a:rPr>
              <a:t> </a:t>
            </a:r>
            <a:r>
              <a:rPr lang="id-ID" sz="2200" dirty="0">
                <a:solidFill>
                  <a:srgbClr val="00B050"/>
                </a:solidFill>
                <a:latin typeface="Berlin Sans FB Demi" pitchFamily="34" charset="0"/>
                <a:sym typeface="Wingdings" pitchFamily="2" charset="2"/>
              </a:rPr>
              <a:t>S</a:t>
            </a:r>
            <a:r>
              <a:rPr lang="id-ID" sz="2200" dirty="0" smtClean="0">
                <a:solidFill>
                  <a:srgbClr val="00B050"/>
                </a:solidFill>
                <a:latin typeface="Berlin Sans FB Demi" pitchFamily="34" charset="0"/>
              </a:rPr>
              <a:t>esuai dg </a:t>
            </a:r>
            <a:r>
              <a:rPr lang="id-ID" sz="2200" dirty="0">
                <a:solidFill>
                  <a:srgbClr val="00B050"/>
                </a:solidFill>
                <a:latin typeface="Berlin Sans FB Demi" pitchFamily="34" charset="0"/>
              </a:rPr>
              <a:t>kebutuhan </a:t>
            </a:r>
            <a:r>
              <a:rPr lang="id-ID" sz="2200" dirty="0" smtClean="0">
                <a:solidFill>
                  <a:srgbClr val="00B050"/>
                </a:solidFill>
                <a:latin typeface="Berlin Sans FB Demi" pitchFamily="34" charset="0"/>
              </a:rPr>
              <a:t>lab &amp; </a:t>
            </a:r>
            <a:r>
              <a:rPr lang="id-ID" sz="2200" dirty="0">
                <a:solidFill>
                  <a:srgbClr val="00B050"/>
                </a:solidFill>
                <a:latin typeface="Berlin Sans FB Demi" pitchFamily="34" charset="0"/>
              </a:rPr>
              <a:t>pelanggannya.</a:t>
            </a:r>
          </a:p>
          <a:p>
            <a:pPr marL="0" indent="0" algn="just">
              <a:buNone/>
            </a:pPr>
            <a:endParaRPr lang="id-ID" sz="2200" dirty="0">
              <a:latin typeface="Berlin Sans FB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760912" y="548680"/>
            <a:ext cx="291938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id-ID" sz="2400" i="1" dirty="0">
                <a:latin typeface="Berlin Sans FB Demi" pitchFamily="34" charset="0"/>
              </a:rPr>
              <a:t>The </a:t>
            </a:r>
            <a:r>
              <a:rPr lang="id-ID" sz="2400" i="1" dirty="0" smtClean="0">
                <a:latin typeface="Berlin Sans FB Demi" pitchFamily="34" charset="0"/>
              </a:rPr>
              <a:t>Quality Manual</a:t>
            </a:r>
            <a:endParaRPr lang="id-ID" sz="2400" i="1" dirty="0">
              <a:latin typeface="Berlin Sans FB Dem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403046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68760"/>
            <a:ext cx="8229600" cy="4888200"/>
          </a:xfrm>
        </p:spPr>
        <p:txBody>
          <a:bodyPr>
            <a:normAutofit/>
          </a:bodyPr>
          <a:lstStyle/>
          <a:p>
            <a:pPr marL="0" lvl="0" indent="0" algn="just">
              <a:spcBef>
                <a:spcPts val="0"/>
              </a:spcBef>
              <a:buClrTx/>
              <a:buSzTx/>
              <a:buNone/>
            </a:pPr>
            <a:r>
              <a:rPr lang="id-ID" sz="2200" dirty="0" smtClean="0">
                <a:solidFill>
                  <a:prstClr val="black"/>
                </a:solidFill>
                <a:latin typeface="Berlin Sans FB Demi" pitchFamily="34" charset="0"/>
              </a:rPr>
              <a:t>Penulisan </a:t>
            </a:r>
            <a:r>
              <a:rPr lang="id-ID" sz="2200" i="1" dirty="0" smtClean="0">
                <a:solidFill>
                  <a:prstClr val="black"/>
                </a:solidFill>
                <a:latin typeface="Berlin Sans FB Demi" pitchFamily="34" charset="0"/>
              </a:rPr>
              <a:t>Quality Manual  </a:t>
            </a:r>
            <a:r>
              <a:rPr lang="id-ID" sz="2200" dirty="0" smtClean="0">
                <a:solidFill>
                  <a:prstClr val="black"/>
                </a:solidFill>
                <a:latin typeface="Berlin Sans FB Demi" pitchFamily="34" charset="0"/>
              </a:rPr>
              <a:t>Yg Benar</a:t>
            </a:r>
            <a:r>
              <a:rPr lang="id-ID" sz="2200" dirty="0" smtClean="0">
                <a:latin typeface="Berlin Sans FB" pitchFamily="34" charset="0"/>
              </a:rPr>
              <a:t>:</a:t>
            </a:r>
            <a:endParaRPr lang="id-ID" sz="2200" dirty="0">
              <a:latin typeface="Berlin Sans FB" pitchFamily="34" charset="0"/>
            </a:endParaRPr>
          </a:p>
          <a:p>
            <a:pPr algn="just"/>
            <a:r>
              <a:rPr lang="id-ID" sz="2200" dirty="0" smtClean="0">
                <a:latin typeface="Berlin Sans FB" pitchFamily="34" charset="0"/>
              </a:rPr>
              <a:t>Meskipun </a:t>
            </a:r>
            <a:r>
              <a:rPr lang="id-ID" sz="2200" dirty="0">
                <a:latin typeface="Berlin Sans FB" pitchFamily="34" charset="0"/>
              </a:rPr>
              <a:t>standar ISO 15189 mengharuskan </a:t>
            </a:r>
            <a:r>
              <a:rPr lang="id-ID" sz="2200" dirty="0" smtClean="0">
                <a:latin typeface="Berlin Sans FB" pitchFamily="34" charset="0"/>
              </a:rPr>
              <a:t>lab </a:t>
            </a:r>
            <a:r>
              <a:rPr lang="id-ID" sz="2200" dirty="0">
                <a:latin typeface="Berlin Sans FB" pitchFamily="34" charset="0"/>
              </a:rPr>
              <a:t>memiliki </a:t>
            </a:r>
            <a:r>
              <a:rPr lang="id-ID" sz="2200" i="1" dirty="0" smtClean="0">
                <a:latin typeface="Berlin Sans FB" pitchFamily="34" charset="0"/>
              </a:rPr>
              <a:t>quality manual</a:t>
            </a:r>
            <a:r>
              <a:rPr lang="id-ID" sz="2200" dirty="0" smtClean="0">
                <a:latin typeface="Berlin Sans FB" pitchFamily="34" charset="0"/>
              </a:rPr>
              <a:t>, tp gaya &amp; </a:t>
            </a:r>
            <a:r>
              <a:rPr lang="id-ID" sz="2200" dirty="0">
                <a:latin typeface="Berlin Sans FB" pitchFamily="34" charset="0"/>
              </a:rPr>
              <a:t>strukturnya </a:t>
            </a:r>
            <a:r>
              <a:rPr lang="id-ID" sz="2200" dirty="0" smtClean="0">
                <a:latin typeface="Berlin Sans FB" pitchFamily="34" charset="0"/>
              </a:rPr>
              <a:t>tdk ditentukan (Lebih fleksibel) </a:t>
            </a:r>
            <a:r>
              <a:rPr lang="id-ID" sz="2200" dirty="0" smtClean="0">
                <a:latin typeface="Berlin Sans FB" pitchFamily="34" charset="0"/>
                <a:sym typeface="Wingdings" pitchFamily="2" charset="2"/>
              </a:rPr>
              <a:t> meng</a:t>
            </a:r>
            <a:r>
              <a:rPr lang="id-ID" sz="2200" dirty="0" smtClean="0">
                <a:latin typeface="Berlin Sans FB" pitchFamily="34" charset="0"/>
              </a:rPr>
              <a:t>gunakan </a:t>
            </a:r>
            <a:r>
              <a:rPr lang="id-ID" sz="2200" dirty="0">
                <a:latin typeface="Berlin Sans FB" pitchFamily="34" charset="0"/>
              </a:rPr>
              <a:t>komite pengarah. </a:t>
            </a:r>
            <a:endParaRPr lang="id-ID" sz="2200" dirty="0" smtClean="0">
              <a:latin typeface="Berlin Sans FB" pitchFamily="34" charset="0"/>
            </a:endParaRPr>
          </a:p>
          <a:p>
            <a:pPr algn="just"/>
            <a:r>
              <a:rPr lang="id-ID" sz="2200" dirty="0" smtClean="0">
                <a:latin typeface="Berlin Sans FB" pitchFamily="34" charset="0"/>
              </a:rPr>
              <a:t>Karena </a:t>
            </a:r>
            <a:r>
              <a:rPr lang="id-ID" sz="2200" dirty="0">
                <a:latin typeface="Berlin Sans FB" pitchFamily="34" charset="0"/>
              </a:rPr>
              <a:t>manual mutu perlu disesuaikan </a:t>
            </a:r>
            <a:r>
              <a:rPr lang="id-ID" sz="2200" dirty="0" smtClean="0">
                <a:latin typeface="Berlin Sans FB" pitchFamily="34" charset="0"/>
              </a:rPr>
              <a:t>dg </a:t>
            </a:r>
            <a:r>
              <a:rPr lang="id-ID" sz="2200" dirty="0">
                <a:latin typeface="Berlin Sans FB" pitchFamily="34" charset="0"/>
              </a:rPr>
              <a:t>kebutuhan spesifik </a:t>
            </a:r>
            <a:r>
              <a:rPr lang="id-ID" sz="2200" dirty="0" smtClean="0">
                <a:latin typeface="Berlin Sans FB" pitchFamily="34" charset="0"/>
              </a:rPr>
              <a:t>lab, </a:t>
            </a:r>
            <a:r>
              <a:rPr lang="id-ID" sz="2200" dirty="0">
                <a:latin typeface="Berlin Sans FB" pitchFamily="34" charset="0"/>
              </a:rPr>
              <a:t>setiap fasilitas harus mempertimbangkan </a:t>
            </a:r>
            <a:r>
              <a:rPr lang="id-ID" sz="2200" dirty="0" smtClean="0">
                <a:latin typeface="Berlin Sans FB" pitchFamily="34" charset="0"/>
              </a:rPr>
              <a:t>dg </a:t>
            </a:r>
            <a:r>
              <a:rPr lang="id-ID" sz="2200" dirty="0">
                <a:latin typeface="Berlin Sans FB" pitchFamily="34" charset="0"/>
              </a:rPr>
              <a:t>cermat bagaimana cara terbaik melibatkan mereka yang dibutuhkan. </a:t>
            </a:r>
          </a:p>
        </p:txBody>
      </p:sp>
      <p:sp>
        <p:nvSpPr>
          <p:cNvPr id="4" name="Rectangle 3"/>
          <p:cNvSpPr/>
          <p:nvPr/>
        </p:nvSpPr>
        <p:spPr>
          <a:xfrm>
            <a:off x="2760912" y="548680"/>
            <a:ext cx="291938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id-ID" sz="2400" i="1" dirty="0">
                <a:latin typeface="Berlin Sans FB Demi" pitchFamily="34" charset="0"/>
              </a:rPr>
              <a:t>The </a:t>
            </a:r>
            <a:r>
              <a:rPr lang="id-ID" sz="2400" i="1" dirty="0" smtClean="0">
                <a:latin typeface="Berlin Sans FB Demi" pitchFamily="34" charset="0"/>
              </a:rPr>
              <a:t>Quality Manual</a:t>
            </a:r>
            <a:endParaRPr lang="id-ID" sz="2400" i="1" dirty="0">
              <a:latin typeface="Berlin Sans FB Dem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996537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68760"/>
            <a:ext cx="8229600" cy="4888200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ClrTx/>
              <a:buSzTx/>
              <a:buNone/>
            </a:pPr>
            <a:r>
              <a:rPr lang="id-ID" sz="2200" dirty="0">
                <a:solidFill>
                  <a:prstClr val="black"/>
                </a:solidFill>
                <a:latin typeface="Berlin Sans FB Demi" pitchFamily="34" charset="0"/>
              </a:rPr>
              <a:t>Poin utama yang perlu diingat tentang </a:t>
            </a:r>
            <a:r>
              <a:rPr lang="id-ID" sz="2000" i="1" dirty="0">
                <a:latin typeface="Berlin Sans FB Demi" pitchFamily="34" charset="0"/>
              </a:rPr>
              <a:t>Quality </a:t>
            </a:r>
            <a:r>
              <a:rPr lang="id-ID" sz="2000" i="1" dirty="0" smtClean="0">
                <a:latin typeface="Berlin Sans FB Demi" pitchFamily="34" charset="0"/>
              </a:rPr>
              <a:t>Manual  </a:t>
            </a:r>
            <a:r>
              <a:rPr lang="id-ID" sz="2200" dirty="0" smtClean="0">
                <a:solidFill>
                  <a:prstClr val="black"/>
                </a:solidFill>
                <a:latin typeface="Berlin Sans FB Demi" pitchFamily="34" charset="0"/>
              </a:rPr>
              <a:t>adalah</a:t>
            </a:r>
            <a:r>
              <a:rPr lang="id-ID" sz="2200" dirty="0">
                <a:solidFill>
                  <a:prstClr val="black"/>
                </a:solidFill>
                <a:latin typeface="Berlin Sans FB Demi" pitchFamily="34" charset="0"/>
              </a:rPr>
              <a:t>:</a:t>
            </a:r>
          </a:p>
          <a:p>
            <a:pPr algn="just">
              <a:spcBef>
                <a:spcPts val="0"/>
              </a:spcBef>
              <a:buClrTx/>
              <a:buSzTx/>
            </a:pPr>
            <a:r>
              <a:rPr lang="id-ID" sz="2200" dirty="0" smtClean="0">
                <a:solidFill>
                  <a:prstClr val="black"/>
                </a:solidFill>
                <a:latin typeface="Berlin Sans FB Demi" pitchFamily="34" charset="0"/>
              </a:rPr>
              <a:t>Hanya </a:t>
            </a:r>
            <a:r>
              <a:rPr lang="id-ID" sz="2200" dirty="0">
                <a:solidFill>
                  <a:prstClr val="black"/>
                </a:solidFill>
                <a:latin typeface="Berlin Sans FB Demi" pitchFamily="34" charset="0"/>
              </a:rPr>
              <a:t>ada satu versi </a:t>
            </a:r>
            <a:r>
              <a:rPr lang="id-ID" sz="2200" dirty="0" smtClean="0">
                <a:solidFill>
                  <a:prstClr val="black"/>
                </a:solidFill>
                <a:latin typeface="Berlin Sans FB Demi" pitchFamily="34" charset="0"/>
              </a:rPr>
              <a:t>resmi</a:t>
            </a:r>
          </a:p>
          <a:p>
            <a:pPr algn="just">
              <a:spcBef>
                <a:spcPts val="0"/>
              </a:spcBef>
              <a:buClrTx/>
              <a:buSzTx/>
            </a:pPr>
            <a:r>
              <a:rPr lang="id-ID" sz="2200" dirty="0" smtClean="0">
                <a:solidFill>
                  <a:prstClr val="black"/>
                </a:solidFill>
                <a:latin typeface="Berlin Sans FB Demi" pitchFamily="34" charset="0"/>
              </a:rPr>
              <a:t>The </a:t>
            </a:r>
            <a:r>
              <a:rPr lang="id-ID" sz="2200" i="1" dirty="0">
                <a:solidFill>
                  <a:prstClr val="black"/>
                </a:solidFill>
                <a:latin typeface="Berlin Sans FB Demi" pitchFamily="34" charset="0"/>
              </a:rPr>
              <a:t>Quality </a:t>
            </a:r>
            <a:r>
              <a:rPr lang="id-ID" sz="2200" i="1" dirty="0" smtClean="0">
                <a:solidFill>
                  <a:prstClr val="black"/>
                </a:solidFill>
                <a:latin typeface="Berlin Sans FB Demi" pitchFamily="34" charset="0"/>
              </a:rPr>
              <a:t>Manual</a:t>
            </a:r>
            <a:r>
              <a:rPr lang="id-ID" sz="2200" dirty="0" smtClean="0">
                <a:solidFill>
                  <a:prstClr val="black"/>
                </a:solidFill>
                <a:latin typeface="Berlin Sans FB Demi" pitchFamily="34" charset="0"/>
              </a:rPr>
              <a:t> tidak </a:t>
            </a:r>
            <a:r>
              <a:rPr lang="id-ID" sz="2200" dirty="0">
                <a:solidFill>
                  <a:prstClr val="black"/>
                </a:solidFill>
                <a:latin typeface="Berlin Sans FB Demi" pitchFamily="34" charset="0"/>
              </a:rPr>
              <a:t>pernah selesai — </a:t>
            </a:r>
            <a:r>
              <a:rPr lang="id-ID" sz="2200" dirty="0" smtClean="0">
                <a:solidFill>
                  <a:prstClr val="black"/>
                </a:solidFill>
                <a:latin typeface="Berlin Sans FB Demi" pitchFamily="34" charset="0"/>
              </a:rPr>
              <a:t>selalu ditingkatkan</a:t>
            </a:r>
          </a:p>
          <a:p>
            <a:pPr algn="just">
              <a:spcBef>
                <a:spcPts val="0"/>
              </a:spcBef>
              <a:buClrTx/>
              <a:buSzTx/>
            </a:pPr>
            <a:r>
              <a:rPr lang="id-ID" sz="2200" dirty="0" smtClean="0">
                <a:solidFill>
                  <a:prstClr val="black"/>
                </a:solidFill>
                <a:latin typeface="Berlin Sans FB Demi" pitchFamily="34" charset="0"/>
              </a:rPr>
              <a:t>Harus </a:t>
            </a:r>
            <a:r>
              <a:rPr lang="id-ID" sz="2200" dirty="0">
                <a:solidFill>
                  <a:prstClr val="black"/>
                </a:solidFill>
                <a:latin typeface="Berlin Sans FB Demi" pitchFamily="34" charset="0"/>
              </a:rPr>
              <a:t>dibaca, dipahami, dan diterima oleh semua </a:t>
            </a:r>
            <a:r>
              <a:rPr lang="id-ID" sz="2200" dirty="0" smtClean="0">
                <a:solidFill>
                  <a:prstClr val="black"/>
                </a:solidFill>
                <a:latin typeface="Berlin Sans FB Demi" pitchFamily="34" charset="0"/>
              </a:rPr>
              <a:t>orang</a:t>
            </a:r>
          </a:p>
          <a:p>
            <a:pPr algn="just">
              <a:spcBef>
                <a:spcPts val="0"/>
              </a:spcBef>
              <a:buClrTx/>
              <a:buSzTx/>
            </a:pPr>
            <a:r>
              <a:rPr lang="id-ID" sz="2200" dirty="0" smtClean="0">
                <a:solidFill>
                  <a:prstClr val="black"/>
                </a:solidFill>
                <a:latin typeface="Berlin Sans FB Demi" pitchFamily="34" charset="0"/>
              </a:rPr>
              <a:t>Harus </a:t>
            </a:r>
            <a:r>
              <a:rPr lang="id-ID" sz="2200" dirty="0">
                <a:solidFill>
                  <a:prstClr val="black"/>
                </a:solidFill>
                <a:latin typeface="Berlin Sans FB Demi" pitchFamily="34" charset="0"/>
              </a:rPr>
              <a:t>ditulis dalam bahasa yang jelas dan mudah </a:t>
            </a:r>
            <a:r>
              <a:rPr lang="id-ID" sz="2200" dirty="0" smtClean="0">
                <a:solidFill>
                  <a:prstClr val="black"/>
                </a:solidFill>
                <a:latin typeface="Berlin Sans FB Demi" pitchFamily="34" charset="0"/>
              </a:rPr>
              <a:t>dipahami</a:t>
            </a:r>
          </a:p>
          <a:p>
            <a:pPr algn="just">
              <a:spcBef>
                <a:spcPts val="0"/>
              </a:spcBef>
              <a:buClrTx/>
              <a:buSzTx/>
            </a:pPr>
            <a:r>
              <a:rPr lang="id-ID" sz="2200" dirty="0" smtClean="0">
                <a:solidFill>
                  <a:prstClr val="black"/>
                </a:solidFill>
                <a:latin typeface="Berlin Sans FB Demi" pitchFamily="34" charset="0"/>
              </a:rPr>
              <a:t>Manual </a:t>
            </a:r>
            <a:r>
              <a:rPr lang="id-ID" sz="2200" dirty="0">
                <a:solidFill>
                  <a:prstClr val="black"/>
                </a:solidFill>
                <a:latin typeface="Berlin Sans FB Demi" pitchFamily="34" charset="0"/>
              </a:rPr>
              <a:t>mutu harus diberi tanggal dan ditandatangani oleh manajemen.</a:t>
            </a:r>
          </a:p>
        </p:txBody>
      </p:sp>
      <p:sp>
        <p:nvSpPr>
          <p:cNvPr id="4" name="Rectangle 3"/>
          <p:cNvSpPr/>
          <p:nvPr/>
        </p:nvSpPr>
        <p:spPr>
          <a:xfrm>
            <a:off x="2760912" y="548680"/>
            <a:ext cx="291938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id-ID" sz="2400" i="1" dirty="0">
                <a:latin typeface="Berlin Sans FB Demi" pitchFamily="34" charset="0"/>
              </a:rPr>
              <a:t>The </a:t>
            </a:r>
            <a:r>
              <a:rPr lang="id-ID" sz="2400" i="1" dirty="0" smtClean="0">
                <a:latin typeface="Berlin Sans FB Demi" pitchFamily="34" charset="0"/>
              </a:rPr>
              <a:t>Quality Manual</a:t>
            </a:r>
            <a:endParaRPr lang="id-ID" sz="2400" i="1" dirty="0">
              <a:latin typeface="Berlin Sans FB Dem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351959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68760"/>
            <a:ext cx="8229600" cy="4888200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  <a:buClrTx/>
              <a:buSzTx/>
            </a:pPr>
            <a:r>
              <a:rPr lang="id-ID" sz="2400" dirty="0">
                <a:solidFill>
                  <a:srgbClr val="00B050"/>
                </a:solidFill>
                <a:latin typeface="Berlin Sans FB Demi" pitchFamily="34" charset="0"/>
              </a:rPr>
              <a:t>SOP</a:t>
            </a:r>
            <a:r>
              <a:rPr lang="id-ID" sz="2400" dirty="0">
                <a:solidFill>
                  <a:prstClr val="black"/>
                </a:solidFill>
                <a:latin typeface="Berlin Sans FB" pitchFamily="34" charset="0"/>
              </a:rPr>
              <a:t> </a:t>
            </a:r>
            <a:r>
              <a:rPr lang="id-ID" sz="2400" dirty="0" smtClean="0">
                <a:solidFill>
                  <a:prstClr val="black"/>
                </a:solidFill>
                <a:latin typeface="Berlin Sans FB" pitchFamily="34" charset="0"/>
              </a:rPr>
              <a:t>: Dokumen yg </a:t>
            </a:r>
            <a:r>
              <a:rPr lang="id-ID" sz="2400" dirty="0">
                <a:solidFill>
                  <a:prstClr val="black"/>
                </a:solidFill>
                <a:latin typeface="Berlin Sans FB" pitchFamily="34" charset="0"/>
              </a:rPr>
              <a:t>berisi instruksi </a:t>
            </a:r>
            <a:r>
              <a:rPr lang="id-ID" sz="2400" dirty="0" smtClean="0">
                <a:solidFill>
                  <a:prstClr val="black"/>
                </a:solidFill>
                <a:latin typeface="Berlin Sans FB" pitchFamily="34" charset="0"/>
              </a:rPr>
              <a:t>langkah2 tertulis yg </a:t>
            </a:r>
            <a:r>
              <a:rPr lang="id-ID" sz="2400" dirty="0">
                <a:solidFill>
                  <a:prstClr val="black"/>
                </a:solidFill>
                <a:latin typeface="Berlin Sans FB" pitchFamily="34" charset="0"/>
              </a:rPr>
              <a:t>harus diikuti oleh </a:t>
            </a:r>
            <a:r>
              <a:rPr lang="id-ID" sz="2400" dirty="0" smtClean="0">
                <a:solidFill>
                  <a:prstClr val="black"/>
                </a:solidFill>
                <a:latin typeface="Berlin Sans FB" pitchFamily="34" charset="0"/>
              </a:rPr>
              <a:t>seluruh staf laboratorium dg cermat (Saat </a:t>
            </a:r>
            <a:r>
              <a:rPr lang="id-ID" sz="2400" dirty="0">
                <a:solidFill>
                  <a:prstClr val="black"/>
                </a:solidFill>
                <a:latin typeface="Berlin Sans FB" pitchFamily="34" charset="0"/>
              </a:rPr>
              <a:t>melakukan </a:t>
            </a:r>
            <a:r>
              <a:rPr lang="id-ID" sz="2400" dirty="0" smtClean="0">
                <a:solidFill>
                  <a:prstClr val="black"/>
                </a:solidFill>
                <a:latin typeface="Berlin Sans FB" pitchFamily="34" charset="0"/>
              </a:rPr>
              <a:t>prosedur). </a:t>
            </a:r>
          </a:p>
          <a:p>
            <a:pPr algn="just">
              <a:spcBef>
                <a:spcPts val="0"/>
              </a:spcBef>
              <a:buClrTx/>
              <a:buSzTx/>
            </a:pPr>
            <a:r>
              <a:rPr lang="id-ID" sz="2400" dirty="0" smtClean="0">
                <a:solidFill>
                  <a:prstClr val="black"/>
                </a:solidFill>
                <a:latin typeface="Berlin Sans FB" pitchFamily="34" charset="0"/>
              </a:rPr>
              <a:t>Sebuah </a:t>
            </a:r>
            <a:r>
              <a:rPr lang="id-ID" sz="2400" dirty="0">
                <a:solidFill>
                  <a:prstClr val="black"/>
                </a:solidFill>
                <a:latin typeface="Berlin Sans FB" pitchFamily="34" charset="0"/>
              </a:rPr>
              <a:t>laboratorium akan memiliki banyak SOP, satu untuk setiap prosedur yang </a:t>
            </a:r>
            <a:r>
              <a:rPr lang="id-ID" sz="2400" dirty="0" smtClean="0">
                <a:solidFill>
                  <a:prstClr val="black"/>
                </a:solidFill>
                <a:latin typeface="Berlin Sans FB" pitchFamily="34" charset="0"/>
              </a:rPr>
              <a:t>dilakukan.</a:t>
            </a:r>
          </a:p>
          <a:p>
            <a:pPr algn="just">
              <a:spcBef>
                <a:spcPts val="0"/>
              </a:spcBef>
              <a:buClrTx/>
              <a:buSzTx/>
            </a:pPr>
            <a:r>
              <a:rPr lang="fi-FI" sz="2400" dirty="0" smtClean="0">
                <a:solidFill>
                  <a:prstClr val="black"/>
                </a:solidFill>
                <a:latin typeface="Berlin Sans FB" pitchFamily="34" charset="0"/>
              </a:rPr>
              <a:t>SOP </a:t>
            </a:r>
            <a:r>
              <a:rPr lang="fi-FI" sz="2400" dirty="0">
                <a:solidFill>
                  <a:prstClr val="black"/>
                </a:solidFill>
                <a:latin typeface="Berlin Sans FB" pitchFamily="34" charset="0"/>
              </a:rPr>
              <a:t>tertulis memastikan hal-hal </a:t>
            </a:r>
            <a:r>
              <a:rPr lang="fi-FI" sz="2400" dirty="0" smtClean="0">
                <a:solidFill>
                  <a:prstClr val="black"/>
                </a:solidFill>
                <a:latin typeface="Berlin Sans FB" pitchFamily="34" charset="0"/>
              </a:rPr>
              <a:t>berikut</a:t>
            </a:r>
            <a:r>
              <a:rPr lang="id-ID" sz="2400" dirty="0" smtClean="0">
                <a:solidFill>
                  <a:prstClr val="black"/>
                </a:solidFill>
                <a:latin typeface="Berlin Sans FB" pitchFamily="34" charset="0"/>
              </a:rPr>
              <a:t> :</a:t>
            </a:r>
          </a:p>
          <a:p>
            <a:pPr lvl="1" algn="just">
              <a:spcBef>
                <a:spcPts val="0"/>
              </a:spcBef>
              <a:buClrTx/>
              <a:buSzTx/>
              <a:buFont typeface="Arial" pitchFamily="34" charset="0"/>
              <a:buChar char="•"/>
            </a:pPr>
            <a:r>
              <a:rPr lang="id-ID" sz="2400" dirty="0" smtClean="0">
                <a:solidFill>
                  <a:srgbClr val="0070C0"/>
                </a:solidFill>
                <a:latin typeface="Berlin Sans FB Demi" pitchFamily="34" charset="0"/>
              </a:rPr>
              <a:t>Konsistensi </a:t>
            </a:r>
          </a:p>
          <a:p>
            <a:pPr lvl="1" algn="just">
              <a:spcBef>
                <a:spcPts val="0"/>
              </a:spcBef>
              <a:buClrTx/>
              <a:buSzTx/>
              <a:buFont typeface="Arial" pitchFamily="34" charset="0"/>
              <a:buChar char="•"/>
            </a:pPr>
            <a:r>
              <a:rPr lang="id-ID" sz="2400" dirty="0" smtClean="0">
                <a:solidFill>
                  <a:srgbClr val="0070C0"/>
                </a:solidFill>
                <a:latin typeface="Berlin Sans FB Demi" pitchFamily="34" charset="0"/>
              </a:rPr>
              <a:t>Akurasi</a:t>
            </a:r>
          </a:p>
          <a:p>
            <a:pPr lvl="1" algn="just">
              <a:spcBef>
                <a:spcPts val="0"/>
              </a:spcBef>
              <a:buClrTx/>
              <a:buSzTx/>
              <a:buFont typeface="Arial" pitchFamily="34" charset="0"/>
              <a:buChar char="•"/>
            </a:pPr>
            <a:r>
              <a:rPr lang="id-ID" sz="2400" dirty="0" smtClean="0">
                <a:solidFill>
                  <a:srgbClr val="0070C0"/>
                </a:solidFill>
                <a:latin typeface="Berlin Sans FB Demi" pitchFamily="34" charset="0"/>
              </a:rPr>
              <a:t>Kualitas</a:t>
            </a:r>
            <a:endParaRPr lang="id-ID" sz="2400" dirty="0">
              <a:solidFill>
                <a:srgbClr val="0070C0"/>
              </a:solidFill>
              <a:latin typeface="Berlin Sans FB Demi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117839" y="548680"/>
            <a:ext cx="62055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id-ID" sz="2400" dirty="0" smtClean="0">
                <a:latin typeface="Berlin Sans FB Demi" pitchFamily="34" charset="0"/>
              </a:rPr>
              <a:t>STANDAR OPERASIONAL PROSEDUR (SOP)</a:t>
            </a:r>
            <a:endParaRPr lang="id-ID" sz="2400" dirty="0">
              <a:latin typeface="Berlin Sans FB Dem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351959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68760"/>
            <a:ext cx="8229600" cy="4888200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  <a:buClrTx/>
              <a:buSzTx/>
            </a:pPr>
            <a:r>
              <a:rPr lang="id-ID" sz="2400" dirty="0" smtClean="0">
                <a:solidFill>
                  <a:srgbClr val="00B050"/>
                </a:solidFill>
                <a:latin typeface="Berlin Sans FB Demi" pitchFamily="34" charset="0"/>
              </a:rPr>
              <a:t>Konsistensi </a:t>
            </a:r>
            <a:r>
              <a:rPr lang="id-ID" sz="2400" dirty="0" smtClean="0">
                <a:solidFill>
                  <a:prstClr val="black"/>
                </a:solidFill>
                <a:latin typeface="Berlin Sans FB Demi" pitchFamily="34" charset="0"/>
              </a:rPr>
              <a:t>: Setiap </a:t>
            </a:r>
            <a:r>
              <a:rPr lang="id-ID" sz="2400" dirty="0">
                <a:solidFill>
                  <a:prstClr val="black"/>
                </a:solidFill>
                <a:latin typeface="Berlin Sans FB Demi" pitchFamily="34" charset="0"/>
              </a:rPr>
              <a:t>orang harus melakukan tes </a:t>
            </a:r>
            <a:r>
              <a:rPr lang="id-ID" sz="2400" dirty="0" smtClean="0">
                <a:solidFill>
                  <a:prstClr val="black"/>
                </a:solidFill>
                <a:latin typeface="Berlin Sans FB Demi" pitchFamily="34" charset="0"/>
              </a:rPr>
              <a:t>dg </a:t>
            </a:r>
            <a:r>
              <a:rPr lang="id-ID" sz="2400" dirty="0">
                <a:solidFill>
                  <a:prstClr val="black"/>
                </a:solidFill>
                <a:latin typeface="Berlin Sans FB Demi" pitchFamily="34" charset="0"/>
              </a:rPr>
              <a:t>cara </a:t>
            </a:r>
            <a:r>
              <a:rPr lang="id-ID" sz="2400" dirty="0" smtClean="0">
                <a:solidFill>
                  <a:prstClr val="black"/>
                </a:solidFill>
                <a:latin typeface="Berlin Sans FB Demi" pitchFamily="34" charset="0"/>
              </a:rPr>
              <a:t>yg sama. Jika lab yg berbeda </a:t>
            </a:r>
            <a:r>
              <a:rPr lang="id-ID" sz="2400" dirty="0">
                <a:solidFill>
                  <a:prstClr val="black"/>
                </a:solidFill>
                <a:latin typeface="Berlin Sans FB Demi" pitchFamily="34" charset="0"/>
              </a:rPr>
              <a:t>menggunakan SOP </a:t>
            </a:r>
            <a:r>
              <a:rPr lang="id-ID" sz="2400" dirty="0" smtClean="0">
                <a:solidFill>
                  <a:prstClr val="black"/>
                </a:solidFill>
                <a:latin typeface="Berlin Sans FB Demi" pitchFamily="34" charset="0"/>
              </a:rPr>
              <a:t>yg </a:t>
            </a:r>
            <a:r>
              <a:rPr lang="id-ID" sz="2400" dirty="0">
                <a:solidFill>
                  <a:prstClr val="black"/>
                </a:solidFill>
                <a:latin typeface="Berlin Sans FB Demi" pitchFamily="34" charset="0"/>
              </a:rPr>
              <a:t>sama, </a:t>
            </a:r>
            <a:r>
              <a:rPr lang="id-ID" sz="2400" dirty="0" smtClean="0">
                <a:solidFill>
                  <a:prstClr val="black"/>
                </a:solidFill>
                <a:latin typeface="Berlin Sans FB Demi" pitchFamily="34" charset="0"/>
              </a:rPr>
              <a:t>perbandingan hasilnya </a:t>
            </a:r>
            <a:r>
              <a:rPr lang="id-ID" sz="2400" dirty="0">
                <a:solidFill>
                  <a:prstClr val="black"/>
                </a:solidFill>
                <a:latin typeface="Berlin Sans FB Demi" pitchFamily="34" charset="0"/>
              </a:rPr>
              <a:t>hasilnya dapat </a:t>
            </a:r>
            <a:r>
              <a:rPr lang="id-ID" sz="2400" dirty="0" smtClean="0">
                <a:solidFill>
                  <a:prstClr val="black"/>
                </a:solidFill>
                <a:latin typeface="Berlin Sans FB Demi" pitchFamily="34" charset="0"/>
              </a:rPr>
              <a:t>dibuat </a:t>
            </a:r>
            <a:r>
              <a:rPr lang="id-ID" sz="2400" dirty="0" smtClean="0">
                <a:solidFill>
                  <a:prstClr val="black"/>
                </a:solidFill>
                <a:latin typeface="Berlin Sans FB Demi" pitchFamily="34" charset="0"/>
                <a:sym typeface="Wingdings" pitchFamily="2" charset="2"/>
              </a:rPr>
              <a:t> Seluruh staf &amp; petugas lab harus mamatuhi SOP.</a:t>
            </a:r>
          </a:p>
          <a:p>
            <a:pPr algn="just">
              <a:spcBef>
                <a:spcPts val="0"/>
              </a:spcBef>
              <a:buClrTx/>
              <a:buSzTx/>
            </a:pPr>
            <a:r>
              <a:rPr lang="id-ID" sz="2400" dirty="0" smtClean="0">
                <a:solidFill>
                  <a:srgbClr val="00B050"/>
                </a:solidFill>
                <a:latin typeface="Berlin Sans FB Demi" pitchFamily="34" charset="0"/>
              </a:rPr>
              <a:t>Akurasi : </a:t>
            </a:r>
            <a:r>
              <a:rPr lang="id-ID" sz="2400" dirty="0" smtClean="0">
                <a:solidFill>
                  <a:prstClr val="black"/>
                </a:solidFill>
                <a:latin typeface="Berlin Sans FB Demi" pitchFamily="34" charset="0"/>
                <a:sym typeface="Wingdings" pitchFamily="2" charset="2"/>
              </a:rPr>
              <a:t>M</a:t>
            </a:r>
            <a:r>
              <a:rPr lang="id-ID" sz="2400" dirty="0" smtClean="0">
                <a:solidFill>
                  <a:prstClr val="black"/>
                </a:solidFill>
                <a:latin typeface="Berlin Sans FB Demi" pitchFamily="34" charset="0"/>
              </a:rPr>
              <a:t>engikuti </a:t>
            </a:r>
            <a:r>
              <a:rPr lang="id-ID" sz="2400" dirty="0">
                <a:solidFill>
                  <a:prstClr val="black"/>
                </a:solidFill>
                <a:latin typeface="Berlin Sans FB Demi" pitchFamily="34" charset="0"/>
              </a:rPr>
              <a:t>prosedur tertulis </a:t>
            </a:r>
            <a:r>
              <a:rPr lang="id-ID" sz="2400" dirty="0" smtClean="0">
                <a:solidFill>
                  <a:prstClr val="black"/>
                </a:solidFill>
                <a:latin typeface="Berlin Sans FB Demi" pitchFamily="34" charset="0"/>
              </a:rPr>
              <a:t>, shg hasil lab yg dihasilkan lebih akurat. Diharapkan petugas lab tdk akan lupa langkah2 pengerjaannya.</a:t>
            </a:r>
          </a:p>
          <a:p>
            <a:pPr algn="just">
              <a:spcBef>
                <a:spcPts val="0"/>
              </a:spcBef>
              <a:buClrTx/>
              <a:buSzTx/>
            </a:pPr>
            <a:r>
              <a:rPr lang="id-ID" sz="2400" dirty="0" smtClean="0">
                <a:solidFill>
                  <a:srgbClr val="00B050"/>
                </a:solidFill>
                <a:latin typeface="Berlin Sans FB Demi" pitchFamily="34" charset="0"/>
              </a:rPr>
              <a:t>Kualitas : </a:t>
            </a:r>
            <a:r>
              <a:rPr lang="id-ID" sz="2400" dirty="0" smtClean="0">
                <a:solidFill>
                  <a:prstClr val="black"/>
                </a:solidFill>
                <a:latin typeface="Berlin Sans FB Demi" pitchFamily="34" charset="0"/>
              </a:rPr>
              <a:t>Hasil </a:t>
            </a:r>
            <a:r>
              <a:rPr lang="id-ID" sz="2400" dirty="0">
                <a:solidFill>
                  <a:prstClr val="black"/>
                </a:solidFill>
                <a:latin typeface="Berlin Sans FB Demi" pitchFamily="34" charset="0"/>
              </a:rPr>
              <a:t>yang konsisten (dapat diandalkan) dan akurat adalah tujuan utama laboratorium, dan dapat dianggap sebagai definisi </a:t>
            </a:r>
            <a:r>
              <a:rPr lang="id-ID" sz="2400" dirty="0">
                <a:solidFill>
                  <a:srgbClr val="FF0000"/>
                </a:solidFill>
                <a:latin typeface="Berlin Sans FB Demi" pitchFamily="34" charset="0"/>
              </a:rPr>
              <a:t>kualitas </a:t>
            </a:r>
            <a:r>
              <a:rPr lang="id-ID" sz="2400" dirty="0">
                <a:solidFill>
                  <a:prstClr val="black"/>
                </a:solidFill>
                <a:latin typeface="Berlin Sans FB Demi" pitchFamily="34" charset="0"/>
              </a:rPr>
              <a:t>di laboratorium.</a:t>
            </a:r>
          </a:p>
        </p:txBody>
      </p:sp>
      <p:sp>
        <p:nvSpPr>
          <p:cNvPr id="4" name="Rectangle 3"/>
          <p:cNvSpPr/>
          <p:nvPr/>
        </p:nvSpPr>
        <p:spPr>
          <a:xfrm>
            <a:off x="1117839" y="548680"/>
            <a:ext cx="62055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id-ID" sz="2400" dirty="0" smtClean="0">
                <a:latin typeface="Berlin Sans FB Demi" pitchFamily="34" charset="0"/>
              </a:rPr>
              <a:t>STANDAR OPERASIONAL PROSEDUR (SOP)</a:t>
            </a:r>
            <a:endParaRPr lang="id-ID" sz="2400" dirty="0">
              <a:latin typeface="Berlin Sans FB Dem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56659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68760"/>
            <a:ext cx="8229600" cy="4888200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ClrTx/>
              <a:buSzTx/>
              <a:buNone/>
            </a:pPr>
            <a:r>
              <a:rPr lang="id-ID" sz="2800" b="1" dirty="0">
                <a:solidFill>
                  <a:prstClr val="black"/>
                </a:solidFill>
                <a:latin typeface="Harrington" pitchFamily="82" charset="0"/>
              </a:rPr>
              <a:t>SOP </a:t>
            </a:r>
            <a:r>
              <a:rPr lang="id-ID" sz="2800" b="1" dirty="0" smtClean="0">
                <a:solidFill>
                  <a:prstClr val="black"/>
                </a:solidFill>
                <a:latin typeface="Harrington" pitchFamily="82" charset="0"/>
              </a:rPr>
              <a:t>yg </a:t>
            </a:r>
            <a:r>
              <a:rPr lang="id-ID" sz="2800" b="1" dirty="0">
                <a:solidFill>
                  <a:prstClr val="black"/>
                </a:solidFill>
                <a:latin typeface="Harrington" pitchFamily="82" charset="0"/>
              </a:rPr>
              <a:t>baik </a:t>
            </a:r>
            <a:r>
              <a:rPr lang="id-ID" sz="2800" b="1" dirty="0" smtClean="0">
                <a:solidFill>
                  <a:prstClr val="black"/>
                </a:solidFill>
                <a:latin typeface="Harrington" pitchFamily="82" charset="0"/>
              </a:rPr>
              <a:t>harus:</a:t>
            </a:r>
          </a:p>
          <a:p>
            <a:pPr algn="just">
              <a:spcBef>
                <a:spcPts val="0"/>
              </a:spcBef>
              <a:buClrTx/>
              <a:buSzTx/>
              <a:buFont typeface="Wingdings" pitchFamily="2" charset="2"/>
              <a:buChar char="v"/>
            </a:pPr>
            <a:r>
              <a:rPr lang="id-ID" sz="2400" dirty="0">
                <a:solidFill>
                  <a:prstClr val="black"/>
                </a:solidFill>
                <a:latin typeface="Berlin Sans FB Demi" pitchFamily="34" charset="0"/>
              </a:rPr>
              <a:t>T</a:t>
            </a:r>
            <a:r>
              <a:rPr lang="id-ID" sz="2400" dirty="0" smtClean="0">
                <a:solidFill>
                  <a:prstClr val="black"/>
                </a:solidFill>
                <a:latin typeface="Berlin Sans FB Demi" pitchFamily="34" charset="0"/>
              </a:rPr>
              <a:t>erperinci</a:t>
            </a:r>
            <a:r>
              <a:rPr lang="id-ID" sz="2400" dirty="0">
                <a:solidFill>
                  <a:prstClr val="black"/>
                </a:solidFill>
                <a:latin typeface="Berlin Sans FB Demi" pitchFamily="34" charset="0"/>
              </a:rPr>
              <a:t>, jelas &amp;</a:t>
            </a:r>
            <a:r>
              <a:rPr lang="id-ID" sz="2400" dirty="0" smtClean="0">
                <a:solidFill>
                  <a:prstClr val="black"/>
                </a:solidFill>
                <a:latin typeface="Berlin Sans FB Demi" pitchFamily="34" charset="0"/>
              </a:rPr>
              <a:t> </a:t>
            </a:r>
            <a:r>
              <a:rPr lang="id-ID" sz="2400" dirty="0">
                <a:solidFill>
                  <a:prstClr val="black"/>
                </a:solidFill>
                <a:latin typeface="Berlin Sans FB Demi" pitchFamily="34" charset="0"/>
              </a:rPr>
              <a:t>singkat, sehingga staf biasanya </a:t>
            </a:r>
            <a:r>
              <a:rPr lang="id-ID" sz="2400" dirty="0" smtClean="0">
                <a:solidFill>
                  <a:prstClr val="black"/>
                </a:solidFill>
                <a:latin typeface="Berlin Sans FB Demi" pitchFamily="34" charset="0"/>
              </a:rPr>
              <a:t>tdk </a:t>
            </a:r>
            <a:r>
              <a:rPr lang="id-ID" sz="2400" dirty="0">
                <a:solidFill>
                  <a:prstClr val="black"/>
                </a:solidFill>
                <a:latin typeface="Berlin Sans FB Demi" pitchFamily="34" charset="0"/>
              </a:rPr>
              <a:t>melakukan </a:t>
            </a:r>
            <a:r>
              <a:rPr lang="id-ID" sz="2400" dirty="0" smtClean="0">
                <a:solidFill>
                  <a:prstClr val="black"/>
                </a:solidFill>
                <a:latin typeface="Berlin Sans FB Demi" pitchFamily="34" charset="0"/>
              </a:rPr>
              <a:t>prosedur akan dpt </a:t>
            </a:r>
            <a:r>
              <a:rPr lang="id-ID" sz="2400" dirty="0">
                <a:solidFill>
                  <a:prstClr val="black"/>
                </a:solidFill>
                <a:latin typeface="Berlin Sans FB Demi" pitchFamily="34" charset="0"/>
              </a:rPr>
              <a:t>melakukannya dengan mengikuti </a:t>
            </a:r>
            <a:r>
              <a:rPr lang="id-ID" sz="2400" dirty="0" smtClean="0">
                <a:solidFill>
                  <a:prstClr val="black"/>
                </a:solidFill>
                <a:latin typeface="Berlin Sans FB Demi" pitchFamily="34" charset="0"/>
              </a:rPr>
              <a:t>SOP.</a:t>
            </a:r>
          </a:p>
          <a:p>
            <a:pPr algn="just">
              <a:spcBef>
                <a:spcPts val="0"/>
              </a:spcBef>
              <a:buClrTx/>
              <a:buSzTx/>
              <a:buFont typeface="Wingdings" pitchFamily="2" charset="2"/>
              <a:buChar char="v"/>
            </a:pPr>
            <a:r>
              <a:rPr lang="id-ID" sz="2400" dirty="0">
                <a:solidFill>
                  <a:prstClr val="black"/>
                </a:solidFill>
                <a:latin typeface="Berlin Sans FB Demi" pitchFamily="34" charset="0"/>
              </a:rPr>
              <a:t>M</a:t>
            </a:r>
            <a:r>
              <a:rPr lang="id-ID" sz="2400" dirty="0" smtClean="0">
                <a:solidFill>
                  <a:prstClr val="black"/>
                </a:solidFill>
                <a:latin typeface="Berlin Sans FB Demi" pitchFamily="34" charset="0"/>
              </a:rPr>
              <a:t>udah </a:t>
            </a:r>
            <a:r>
              <a:rPr lang="id-ID" sz="2400" dirty="0">
                <a:solidFill>
                  <a:prstClr val="black"/>
                </a:solidFill>
                <a:latin typeface="Berlin Sans FB Demi" pitchFamily="34" charset="0"/>
              </a:rPr>
              <a:t>dipahami oleh personil baru atau siswa dalam </a:t>
            </a:r>
            <a:r>
              <a:rPr lang="id-ID" sz="2400" dirty="0" smtClean="0">
                <a:solidFill>
                  <a:prstClr val="black"/>
                </a:solidFill>
                <a:latin typeface="Berlin Sans FB Demi" pitchFamily="34" charset="0"/>
              </a:rPr>
              <a:t>pelatihan;</a:t>
            </a:r>
          </a:p>
          <a:p>
            <a:pPr algn="just">
              <a:spcBef>
                <a:spcPts val="0"/>
              </a:spcBef>
              <a:buClrTx/>
              <a:buSzTx/>
              <a:buFont typeface="Wingdings" pitchFamily="2" charset="2"/>
              <a:buChar char="v"/>
            </a:pPr>
            <a:r>
              <a:rPr lang="id-ID" sz="2400" dirty="0">
                <a:solidFill>
                  <a:prstClr val="black"/>
                </a:solidFill>
                <a:latin typeface="Berlin Sans FB Demi" pitchFamily="34" charset="0"/>
              </a:rPr>
              <a:t>D</a:t>
            </a:r>
            <a:r>
              <a:rPr lang="id-ID" sz="2400" dirty="0" smtClean="0">
                <a:solidFill>
                  <a:prstClr val="black"/>
                </a:solidFill>
                <a:latin typeface="Berlin Sans FB Demi" pitchFamily="34" charset="0"/>
              </a:rPr>
              <a:t>itinjau &amp; </a:t>
            </a:r>
            <a:r>
              <a:rPr lang="id-ID" sz="2400" dirty="0">
                <a:solidFill>
                  <a:prstClr val="black"/>
                </a:solidFill>
                <a:latin typeface="Berlin Sans FB Demi" pitchFamily="34" charset="0"/>
              </a:rPr>
              <a:t>disetujui oleh manajemen laboratorium — persetujuan ditunjukkan dengan tanda tangan dan tanggal </a:t>
            </a:r>
            <a:r>
              <a:rPr lang="id-ID" sz="2400" dirty="0" smtClean="0">
                <a:solidFill>
                  <a:prstClr val="black"/>
                </a:solidFill>
                <a:latin typeface="Berlin Sans FB Demi" pitchFamily="34" charset="0"/>
              </a:rPr>
              <a:t>(</a:t>
            </a:r>
            <a:r>
              <a:rPr lang="id-ID" sz="2400" dirty="0" smtClean="0">
                <a:solidFill>
                  <a:srgbClr val="FF0000"/>
                </a:solidFill>
                <a:latin typeface="Berlin Sans FB Demi" pitchFamily="34" charset="0"/>
              </a:rPr>
              <a:t>Penting!!! </a:t>
            </a:r>
            <a:r>
              <a:rPr lang="id-ID" sz="2400" dirty="0">
                <a:solidFill>
                  <a:srgbClr val="FF0000"/>
                </a:solidFill>
                <a:latin typeface="Berlin Sans FB Demi" pitchFamily="34" charset="0"/>
              </a:rPr>
              <a:t>untuk memastikan bahwa prosedur </a:t>
            </a:r>
            <a:r>
              <a:rPr lang="id-ID" sz="2400" dirty="0" smtClean="0">
                <a:solidFill>
                  <a:srgbClr val="FF0000"/>
                </a:solidFill>
                <a:latin typeface="Berlin Sans FB Demi" pitchFamily="34" charset="0"/>
              </a:rPr>
              <a:t>yg </a:t>
            </a:r>
            <a:r>
              <a:rPr lang="id-ID" sz="2400" dirty="0">
                <a:solidFill>
                  <a:srgbClr val="FF0000"/>
                </a:solidFill>
                <a:latin typeface="Berlin Sans FB Demi" pitchFamily="34" charset="0"/>
              </a:rPr>
              <a:t>digunakan untuk pengujian di laboratorium adalah yang terbaru dan </a:t>
            </a:r>
            <a:r>
              <a:rPr lang="id-ID" sz="2400" dirty="0" smtClean="0">
                <a:solidFill>
                  <a:srgbClr val="FF0000"/>
                </a:solidFill>
                <a:latin typeface="Berlin Sans FB Demi" pitchFamily="34" charset="0"/>
              </a:rPr>
              <a:t>sesuai</a:t>
            </a:r>
            <a:r>
              <a:rPr lang="id-ID" sz="2400" dirty="0" smtClean="0">
                <a:solidFill>
                  <a:prstClr val="black"/>
                </a:solidFill>
                <a:latin typeface="Berlin Sans FB Demi" pitchFamily="34" charset="0"/>
              </a:rPr>
              <a:t>)</a:t>
            </a:r>
          </a:p>
          <a:p>
            <a:pPr algn="just">
              <a:spcBef>
                <a:spcPts val="0"/>
              </a:spcBef>
              <a:buClrTx/>
              <a:buSzTx/>
              <a:buFont typeface="Wingdings" pitchFamily="2" charset="2"/>
              <a:buChar char="v"/>
            </a:pPr>
            <a:r>
              <a:rPr lang="id-ID" sz="2400" dirty="0" smtClean="0">
                <a:solidFill>
                  <a:prstClr val="black"/>
                </a:solidFill>
                <a:latin typeface="Berlin Sans FB Demi" pitchFamily="34" charset="0"/>
              </a:rPr>
              <a:t>Diperbarui </a:t>
            </a:r>
            <a:r>
              <a:rPr lang="id-ID" sz="2400" dirty="0">
                <a:solidFill>
                  <a:prstClr val="black"/>
                </a:solidFill>
                <a:latin typeface="Berlin Sans FB Demi" pitchFamily="34" charset="0"/>
              </a:rPr>
              <a:t>secara berkala.</a:t>
            </a:r>
          </a:p>
          <a:p>
            <a:pPr algn="just">
              <a:spcBef>
                <a:spcPts val="0"/>
              </a:spcBef>
              <a:buClrTx/>
              <a:buSzTx/>
            </a:pPr>
            <a:endParaRPr lang="id-ID" sz="2400" dirty="0">
              <a:solidFill>
                <a:prstClr val="black"/>
              </a:solidFill>
              <a:latin typeface="Berlin Sans FB Demi" pitchFamily="34" charset="0"/>
            </a:endParaRPr>
          </a:p>
          <a:p>
            <a:pPr algn="just">
              <a:spcBef>
                <a:spcPts val="0"/>
              </a:spcBef>
              <a:buClrTx/>
              <a:buSzTx/>
            </a:pPr>
            <a:endParaRPr lang="id-ID" sz="2400" dirty="0">
              <a:solidFill>
                <a:prstClr val="black"/>
              </a:solidFill>
              <a:latin typeface="Berlin Sans FB Demi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117839" y="548680"/>
            <a:ext cx="62055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id-ID" sz="2400" dirty="0" smtClean="0">
                <a:latin typeface="Berlin Sans FB Demi" pitchFamily="34" charset="0"/>
              </a:rPr>
              <a:t>STANDAR OPERASIONAL PROSEDUR (SOP)</a:t>
            </a:r>
            <a:endParaRPr lang="id-ID" sz="2400" dirty="0">
              <a:latin typeface="Berlin Sans FB Dem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103671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68760"/>
            <a:ext cx="8229600" cy="4888200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ClrTx/>
              <a:buSzTx/>
              <a:buNone/>
            </a:pPr>
            <a:r>
              <a:rPr lang="id-ID" b="1" dirty="0" smtClean="0">
                <a:solidFill>
                  <a:srgbClr val="002060"/>
                </a:solidFill>
                <a:latin typeface="Harrington" pitchFamily="82" charset="0"/>
              </a:rPr>
              <a:t>Mempersiapkan SOP :</a:t>
            </a:r>
          </a:p>
          <a:p>
            <a:pPr algn="just">
              <a:spcBef>
                <a:spcPts val="0"/>
              </a:spcBef>
              <a:buClrTx/>
              <a:buSzTx/>
            </a:pPr>
            <a:r>
              <a:rPr lang="id-ID" sz="2400" dirty="0">
                <a:solidFill>
                  <a:prstClr val="black"/>
                </a:solidFill>
                <a:latin typeface="Berlin Sans FB Demi" pitchFamily="34" charset="0"/>
              </a:rPr>
              <a:t>SOP harus mencakup informasi berikut:</a:t>
            </a:r>
          </a:p>
          <a:p>
            <a:pPr algn="just">
              <a:spcBef>
                <a:spcPts val="0"/>
              </a:spcBef>
              <a:buClrTx/>
              <a:buSzTx/>
            </a:pPr>
            <a:r>
              <a:rPr lang="id-ID" sz="2400" dirty="0">
                <a:solidFill>
                  <a:prstClr val="black"/>
                </a:solidFill>
                <a:latin typeface="Berlin Sans FB Demi" pitchFamily="34" charset="0"/>
              </a:rPr>
              <a:t>J</a:t>
            </a:r>
            <a:r>
              <a:rPr lang="id-ID" sz="2400" dirty="0" smtClean="0">
                <a:solidFill>
                  <a:prstClr val="black"/>
                </a:solidFill>
                <a:latin typeface="Berlin Sans FB Demi" pitchFamily="34" charset="0"/>
              </a:rPr>
              <a:t>udul </a:t>
            </a:r>
            <a:r>
              <a:rPr lang="id-ID" sz="2400" dirty="0">
                <a:solidFill>
                  <a:prstClr val="black"/>
                </a:solidFill>
                <a:latin typeface="Berlin Sans FB Demi" pitchFamily="34" charset="0"/>
              </a:rPr>
              <a:t>— </a:t>
            </a:r>
            <a:r>
              <a:rPr lang="id-ID" sz="2400" dirty="0" smtClean="0">
                <a:solidFill>
                  <a:prstClr val="black"/>
                </a:solidFill>
                <a:latin typeface="Berlin Sans FB Demi" pitchFamily="34" charset="0"/>
              </a:rPr>
              <a:t>nama/jenisa pemeriksaan;</a:t>
            </a:r>
            <a:endParaRPr lang="id-ID" sz="2400" dirty="0">
              <a:solidFill>
                <a:prstClr val="black"/>
              </a:solidFill>
              <a:latin typeface="Berlin Sans FB Demi" pitchFamily="34" charset="0"/>
            </a:endParaRPr>
          </a:p>
          <a:p>
            <a:pPr algn="just">
              <a:spcBef>
                <a:spcPts val="0"/>
              </a:spcBef>
              <a:buClrTx/>
              <a:buSzTx/>
            </a:pPr>
            <a:r>
              <a:rPr lang="id-ID" sz="2400" dirty="0">
                <a:solidFill>
                  <a:prstClr val="black"/>
                </a:solidFill>
                <a:latin typeface="Berlin Sans FB Demi" pitchFamily="34" charset="0"/>
              </a:rPr>
              <a:t>T</a:t>
            </a:r>
            <a:r>
              <a:rPr lang="id-ID" sz="2400" dirty="0" smtClean="0">
                <a:solidFill>
                  <a:prstClr val="black"/>
                </a:solidFill>
                <a:latin typeface="Berlin Sans FB Demi" pitchFamily="34" charset="0"/>
              </a:rPr>
              <a:t>ujuan </a:t>
            </a:r>
            <a:r>
              <a:rPr lang="id-ID" sz="2400" dirty="0">
                <a:solidFill>
                  <a:prstClr val="black"/>
                </a:solidFill>
                <a:latin typeface="Berlin Sans FB Demi" pitchFamily="34" charset="0"/>
              </a:rPr>
              <a:t>— termasuk informasi tentang </a:t>
            </a:r>
            <a:r>
              <a:rPr lang="id-ID" sz="2400" dirty="0" smtClean="0">
                <a:solidFill>
                  <a:prstClr val="black"/>
                </a:solidFill>
                <a:latin typeface="Berlin Sans FB Demi" pitchFamily="34" charset="0"/>
              </a:rPr>
              <a:t>tes.</a:t>
            </a:r>
          </a:p>
          <a:p>
            <a:pPr algn="just">
              <a:spcBef>
                <a:spcPts val="0"/>
              </a:spcBef>
              <a:buClrTx/>
              <a:buSzTx/>
            </a:pPr>
            <a:r>
              <a:rPr lang="id-ID" sz="2400" dirty="0">
                <a:solidFill>
                  <a:prstClr val="black"/>
                </a:solidFill>
                <a:latin typeface="Berlin Sans FB Demi" pitchFamily="34" charset="0"/>
              </a:rPr>
              <a:t>I</a:t>
            </a:r>
            <a:r>
              <a:rPr lang="id-ID" sz="2400" dirty="0" smtClean="0">
                <a:solidFill>
                  <a:prstClr val="black"/>
                </a:solidFill>
                <a:latin typeface="Berlin Sans FB Demi" pitchFamily="34" charset="0"/>
              </a:rPr>
              <a:t>nstruksi </a:t>
            </a:r>
            <a:r>
              <a:rPr lang="id-ID" sz="2400" dirty="0">
                <a:solidFill>
                  <a:prstClr val="black"/>
                </a:solidFill>
                <a:latin typeface="Berlin Sans FB Demi" pitchFamily="34" charset="0"/>
              </a:rPr>
              <a:t>— </a:t>
            </a:r>
            <a:r>
              <a:rPr lang="id-ID" sz="2400" dirty="0" smtClean="0">
                <a:solidFill>
                  <a:prstClr val="black"/>
                </a:solidFill>
                <a:latin typeface="Berlin Sans FB Demi" pitchFamily="34" charset="0"/>
              </a:rPr>
              <a:t>Informasi </a:t>
            </a:r>
            <a:r>
              <a:rPr lang="id-ID" sz="2400" dirty="0">
                <a:solidFill>
                  <a:prstClr val="black"/>
                </a:solidFill>
                <a:latin typeface="Berlin Sans FB Demi" pitchFamily="34" charset="0"/>
              </a:rPr>
              <a:t>terperinci untuk seluruh proses pengujian, termasuk fase pra-pemeriksaan, pemeriksaan dan pasca pemeriksaan;</a:t>
            </a:r>
          </a:p>
          <a:p>
            <a:pPr algn="just">
              <a:spcBef>
                <a:spcPts val="0"/>
              </a:spcBef>
              <a:buClrTx/>
              <a:buSzTx/>
            </a:pPr>
            <a:r>
              <a:rPr lang="id-ID" sz="2400" dirty="0">
                <a:solidFill>
                  <a:prstClr val="black"/>
                </a:solidFill>
                <a:latin typeface="Berlin Sans FB Demi" pitchFamily="34" charset="0"/>
              </a:rPr>
              <a:t>N</a:t>
            </a:r>
            <a:r>
              <a:rPr lang="id-ID" sz="2400" dirty="0" smtClean="0">
                <a:solidFill>
                  <a:prstClr val="black"/>
                </a:solidFill>
                <a:latin typeface="Berlin Sans FB Demi" pitchFamily="34" charset="0"/>
              </a:rPr>
              <a:t>ama </a:t>
            </a:r>
            <a:r>
              <a:rPr lang="id-ID" sz="2400" dirty="0">
                <a:solidFill>
                  <a:prstClr val="black"/>
                </a:solidFill>
                <a:latin typeface="Berlin Sans FB Demi" pitchFamily="34" charset="0"/>
              </a:rPr>
              <a:t>orang </a:t>
            </a:r>
            <a:r>
              <a:rPr lang="id-ID" sz="2400" dirty="0" smtClean="0">
                <a:solidFill>
                  <a:prstClr val="black"/>
                </a:solidFill>
                <a:latin typeface="Berlin Sans FB Demi" pitchFamily="34" charset="0"/>
              </a:rPr>
              <a:t>yg menyiapkan </a:t>
            </a:r>
            <a:r>
              <a:rPr lang="id-ID" sz="2400" dirty="0">
                <a:solidFill>
                  <a:prstClr val="black"/>
                </a:solidFill>
                <a:latin typeface="Berlin Sans FB Demi" pitchFamily="34" charset="0"/>
              </a:rPr>
              <a:t>SOP;</a:t>
            </a:r>
          </a:p>
          <a:p>
            <a:pPr algn="just">
              <a:spcBef>
                <a:spcPts val="0"/>
              </a:spcBef>
              <a:buClrTx/>
              <a:buSzTx/>
            </a:pPr>
            <a:r>
              <a:rPr lang="id-ID" sz="2400" dirty="0">
                <a:solidFill>
                  <a:prstClr val="black"/>
                </a:solidFill>
                <a:latin typeface="Berlin Sans FB Demi" pitchFamily="34" charset="0"/>
              </a:rPr>
              <a:t>T</a:t>
            </a:r>
            <a:r>
              <a:rPr lang="id-ID" sz="2400" dirty="0" smtClean="0">
                <a:solidFill>
                  <a:prstClr val="black"/>
                </a:solidFill>
                <a:latin typeface="Berlin Sans FB Demi" pitchFamily="34" charset="0"/>
              </a:rPr>
              <a:t>anda </a:t>
            </a:r>
            <a:r>
              <a:rPr lang="id-ID" sz="2400" dirty="0">
                <a:solidFill>
                  <a:prstClr val="black"/>
                </a:solidFill>
                <a:latin typeface="Berlin Sans FB Demi" pitchFamily="34" charset="0"/>
              </a:rPr>
              <a:t>tangan untuk menyetujui pejabat &amp;</a:t>
            </a:r>
            <a:r>
              <a:rPr lang="id-ID" sz="2400" dirty="0" smtClean="0">
                <a:solidFill>
                  <a:prstClr val="black"/>
                </a:solidFill>
                <a:latin typeface="Berlin Sans FB Demi" pitchFamily="34" charset="0"/>
              </a:rPr>
              <a:t> </a:t>
            </a:r>
            <a:r>
              <a:rPr lang="id-ID" sz="2400" dirty="0">
                <a:solidFill>
                  <a:prstClr val="black"/>
                </a:solidFill>
                <a:latin typeface="Berlin Sans FB Demi" pitchFamily="34" charset="0"/>
              </a:rPr>
              <a:t>tanggal persetujuan — perlu mengikuti kebijakan mutu dan persyaratan peraturan laboratorium.</a:t>
            </a:r>
          </a:p>
          <a:p>
            <a:pPr algn="just">
              <a:spcBef>
                <a:spcPts val="0"/>
              </a:spcBef>
              <a:buClrTx/>
              <a:buSzTx/>
            </a:pPr>
            <a:endParaRPr lang="id-ID" sz="2400" dirty="0">
              <a:solidFill>
                <a:prstClr val="black"/>
              </a:solidFill>
              <a:latin typeface="Berlin Sans FB Demi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117839" y="548680"/>
            <a:ext cx="62055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id-ID" sz="2400" dirty="0" smtClean="0">
                <a:latin typeface="Berlin Sans FB Demi" pitchFamily="34" charset="0"/>
              </a:rPr>
              <a:t>STANDAR OPERASIONAL PROSEDUR (SOP)</a:t>
            </a:r>
            <a:endParaRPr lang="id-ID" sz="2400" dirty="0">
              <a:latin typeface="Berlin Sans FB Dem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103671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512440"/>
            <a:ext cx="8229600" cy="540296"/>
          </a:xfrm>
        </p:spPr>
        <p:txBody>
          <a:bodyPr>
            <a:normAutofit/>
          </a:bodyPr>
          <a:lstStyle/>
          <a:p>
            <a:pPr algn="ctr"/>
            <a:r>
              <a:rPr lang="id-ID" sz="2400" dirty="0" smtClean="0">
                <a:latin typeface="Berlin Sans FB Demi" pitchFamily="34" charset="0"/>
              </a:rPr>
              <a:t>PENDAHULUAN</a:t>
            </a:r>
            <a:endParaRPr lang="id-ID" sz="2400" dirty="0">
              <a:latin typeface="Berlin Sans FB Dem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id-ID" sz="2200" dirty="0">
                <a:latin typeface="Berlin Sans FB" pitchFamily="34" charset="0"/>
              </a:rPr>
              <a:t>S</a:t>
            </a:r>
            <a:r>
              <a:rPr lang="id-ID" sz="2200" dirty="0" smtClean="0">
                <a:latin typeface="Berlin Sans FB" pitchFamily="34" charset="0"/>
              </a:rPr>
              <a:t>alah </a:t>
            </a:r>
            <a:r>
              <a:rPr lang="id-ID" sz="2200" dirty="0">
                <a:latin typeface="Berlin Sans FB" pitchFamily="34" charset="0"/>
              </a:rPr>
              <a:t>satu dari 12 </a:t>
            </a:r>
            <a:r>
              <a:rPr lang="id-ID" sz="2200" dirty="0" smtClean="0">
                <a:latin typeface="Berlin Sans FB" pitchFamily="34" charset="0"/>
              </a:rPr>
              <a:t>elemen penting pd sistem mutu.</a:t>
            </a:r>
            <a:endParaRPr lang="id-ID" sz="2200" dirty="0">
              <a:latin typeface="Berlin Sans FB" pitchFamily="34" charset="0"/>
            </a:endParaRPr>
          </a:p>
          <a:p>
            <a:pPr algn="just"/>
            <a:r>
              <a:rPr lang="id-ID" sz="2200" dirty="0" smtClean="0">
                <a:latin typeface="Berlin Sans FB" pitchFamily="34" charset="0"/>
              </a:rPr>
              <a:t>Tujuan utama : Untuk menemukan informasi kapanpun saat </a:t>
            </a:r>
            <a:r>
              <a:rPr lang="id-ID" sz="2200" dirty="0">
                <a:latin typeface="Berlin Sans FB" pitchFamily="34" charset="0"/>
              </a:rPr>
              <a:t>dibutuhkan</a:t>
            </a:r>
            <a:r>
              <a:rPr lang="id-ID" sz="2200" dirty="0" smtClean="0">
                <a:latin typeface="Berlin Sans FB" pitchFamily="34" charset="0"/>
              </a:rPr>
              <a:t>.</a:t>
            </a:r>
          </a:p>
          <a:p>
            <a:pPr algn="just"/>
            <a:endParaRPr lang="id-ID" sz="2200" dirty="0" smtClean="0">
              <a:latin typeface="Berlin Sans FB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62917" t="23422" r="8958" b="11511"/>
          <a:stretch/>
        </p:blipFill>
        <p:spPr bwMode="auto">
          <a:xfrm>
            <a:off x="3286394" y="2156741"/>
            <a:ext cx="3013798" cy="40853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507036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260648"/>
            <a:ext cx="8229600" cy="5896312"/>
          </a:xfrm>
        </p:spPr>
        <p:txBody>
          <a:bodyPr>
            <a:noAutofit/>
          </a:bodyPr>
          <a:lstStyle/>
          <a:p>
            <a:pPr marL="0" indent="0" algn="ctr">
              <a:spcBef>
                <a:spcPts val="0"/>
              </a:spcBef>
              <a:buClrTx/>
              <a:buSzTx/>
              <a:buNone/>
            </a:pPr>
            <a:r>
              <a:rPr lang="id-ID" sz="2400" b="1" dirty="0">
                <a:solidFill>
                  <a:srgbClr val="002060"/>
                </a:solidFill>
                <a:latin typeface="Harrington" pitchFamily="82" charset="0"/>
              </a:rPr>
              <a:t>Ringkasan</a:t>
            </a:r>
          </a:p>
          <a:p>
            <a:pPr algn="just">
              <a:spcBef>
                <a:spcPts val="0"/>
              </a:spcBef>
              <a:buClrTx/>
              <a:buSzTx/>
            </a:pPr>
            <a:r>
              <a:rPr lang="id-ID" sz="2400" dirty="0">
                <a:solidFill>
                  <a:prstClr val="black"/>
                </a:solidFill>
                <a:latin typeface="Berlin Sans FB Demi" pitchFamily="34" charset="0"/>
              </a:rPr>
              <a:t>Dokumen mencakup kebijakan tertulis, proses dan prosedur, dan menyediakan kerangka kerja untuk sistem mutu. Mereka perlu diperbarui dan </a:t>
            </a:r>
            <a:r>
              <a:rPr lang="id-ID" sz="2400" dirty="0" smtClean="0">
                <a:solidFill>
                  <a:prstClr val="black"/>
                </a:solidFill>
                <a:latin typeface="Berlin Sans FB Demi" pitchFamily="34" charset="0"/>
              </a:rPr>
              <a:t>dipelihara.</a:t>
            </a:r>
          </a:p>
          <a:p>
            <a:pPr algn="just">
              <a:spcBef>
                <a:spcPts val="0"/>
              </a:spcBef>
              <a:buClrTx/>
              <a:buSzTx/>
            </a:pPr>
            <a:r>
              <a:rPr lang="id-ID" sz="2400" dirty="0" smtClean="0">
                <a:solidFill>
                  <a:prstClr val="black"/>
                </a:solidFill>
                <a:latin typeface="Berlin Sans FB Demi" pitchFamily="34" charset="0"/>
              </a:rPr>
              <a:t>Catatan </a:t>
            </a:r>
            <a:r>
              <a:rPr lang="id-ID" sz="2400" dirty="0">
                <a:solidFill>
                  <a:prstClr val="black"/>
                </a:solidFill>
                <a:latin typeface="Berlin Sans FB Demi" pitchFamily="34" charset="0"/>
              </a:rPr>
              <a:t>mencakup informasi yang ditangkap dalam proses pelaksanaan dan </a:t>
            </a:r>
            <a:r>
              <a:rPr lang="id-ID" sz="2400" dirty="0" smtClean="0">
                <a:solidFill>
                  <a:prstClr val="black"/>
                </a:solidFill>
                <a:latin typeface="Berlin Sans FB Demi" pitchFamily="34" charset="0"/>
              </a:rPr>
              <a:t>pelaporan.</a:t>
            </a:r>
          </a:p>
          <a:p>
            <a:pPr algn="just">
              <a:spcBef>
                <a:spcPts val="0"/>
              </a:spcBef>
              <a:buClrTx/>
              <a:buSzTx/>
            </a:pPr>
            <a:r>
              <a:rPr lang="id-ID" sz="2400" dirty="0" smtClean="0">
                <a:solidFill>
                  <a:prstClr val="black"/>
                </a:solidFill>
                <a:latin typeface="Berlin Sans FB Demi" pitchFamily="34" charset="0"/>
              </a:rPr>
              <a:t>Tes </a:t>
            </a:r>
            <a:r>
              <a:rPr lang="id-ID" sz="2400" dirty="0">
                <a:solidFill>
                  <a:prstClr val="black"/>
                </a:solidFill>
                <a:latin typeface="Berlin Sans FB Demi" pitchFamily="34" charset="0"/>
              </a:rPr>
              <a:t>laboratorium. Informasi ini permanen dan tidak memerlukan </a:t>
            </a:r>
            <a:r>
              <a:rPr lang="id-ID" sz="2400" dirty="0" smtClean="0">
                <a:solidFill>
                  <a:prstClr val="black"/>
                </a:solidFill>
                <a:latin typeface="Berlin Sans FB Demi" pitchFamily="34" charset="0"/>
              </a:rPr>
              <a:t>pembaruan.</a:t>
            </a:r>
          </a:p>
          <a:p>
            <a:pPr algn="just">
              <a:spcBef>
                <a:spcPts val="0"/>
              </a:spcBef>
              <a:buClrTx/>
              <a:buSzTx/>
            </a:pPr>
            <a:r>
              <a:rPr lang="id-ID" sz="2400" dirty="0" smtClean="0">
                <a:solidFill>
                  <a:prstClr val="black"/>
                </a:solidFill>
                <a:latin typeface="Berlin Sans FB Demi" pitchFamily="34" charset="0"/>
              </a:rPr>
              <a:t>Memiliki </a:t>
            </a:r>
            <a:r>
              <a:rPr lang="id-ID" sz="2400" dirty="0">
                <a:solidFill>
                  <a:prstClr val="black"/>
                </a:solidFill>
                <a:latin typeface="Berlin Sans FB Demi" pitchFamily="34" charset="0"/>
              </a:rPr>
              <a:t>program kontrol dokumen yang baik memastikan bahwa versi terbaru dari dokumen digunakan, dan memastikan ketersediaan dan kemudahan akses saat dokumen diperlukan.</a:t>
            </a:r>
          </a:p>
          <a:p>
            <a:pPr marL="0" indent="0" algn="just">
              <a:spcBef>
                <a:spcPts val="0"/>
              </a:spcBef>
              <a:buClrTx/>
              <a:buSzTx/>
              <a:buNone/>
            </a:pPr>
            <a:endParaRPr lang="id-ID" sz="2400" dirty="0">
              <a:solidFill>
                <a:prstClr val="black"/>
              </a:solidFill>
              <a:latin typeface="Berlin Sans FB Dem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103671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332656"/>
            <a:ext cx="8229600" cy="5824304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ClrTx/>
              <a:buSzTx/>
              <a:buNone/>
            </a:pPr>
            <a:endParaRPr lang="id-ID" sz="4400" b="1" dirty="0" smtClean="0">
              <a:solidFill>
                <a:srgbClr val="0070C0"/>
              </a:solidFill>
              <a:latin typeface="Harrington" pitchFamily="82" charset="0"/>
            </a:endParaRPr>
          </a:p>
          <a:p>
            <a:pPr marL="0" indent="0" algn="ctr">
              <a:spcBef>
                <a:spcPts val="0"/>
              </a:spcBef>
              <a:buClrTx/>
              <a:buSzTx/>
              <a:buNone/>
            </a:pPr>
            <a:endParaRPr lang="id-ID" sz="4400" b="1" dirty="0">
              <a:solidFill>
                <a:srgbClr val="0070C0"/>
              </a:solidFill>
              <a:latin typeface="Harrington" pitchFamily="82" charset="0"/>
            </a:endParaRPr>
          </a:p>
          <a:p>
            <a:pPr marL="0" indent="0" algn="ctr">
              <a:spcBef>
                <a:spcPts val="0"/>
              </a:spcBef>
              <a:buClrTx/>
              <a:buSzTx/>
              <a:buNone/>
            </a:pPr>
            <a:r>
              <a:rPr lang="id-ID" sz="4400" b="1" dirty="0" smtClean="0">
                <a:solidFill>
                  <a:srgbClr val="0070C0"/>
                </a:solidFill>
                <a:latin typeface="Harrington" pitchFamily="82" charset="0"/>
              </a:rPr>
              <a:t>TERIMA KASIH</a:t>
            </a:r>
          </a:p>
          <a:p>
            <a:pPr marL="0" indent="0" algn="ctr">
              <a:spcBef>
                <a:spcPts val="0"/>
              </a:spcBef>
              <a:buClrTx/>
              <a:buSzTx/>
              <a:buNone/>
            </a:pPr>
            <a:endParaRPr lang="id-ID" sz="4400" b="1" dirty="0">
              <a:solidFill>
                <a:srgbClr val="0070C0"/>
              </a:solidFill>
              <a:latin typeface="Harrington" pitchFamily="82" charset="0"/>
            </a:endParaRPr>
          </a:p>
          <a:p>
            <a:pPr marL="0" indent="0" algn="ctr">
              <a:spcBef>
                <a:spcPts val="0"/>
              </a:spcBef>
              <a:buClrTx/>
              <a:buSzTx/>
              <a:buNone/>
            </a:pPr>
            <a:endParaRPr lang="id-ID" sz="4400" b="1" dirty="0" smtClean="0">
              <a:solidFill>
                <a:srgbClr val="0070C0"/>
              </a:solidFill>
              <a:latin typeface="Harrington" pitchFamily="82" charset="0"/>
            </a:endParaRPr>
          </a:p>
          <a:p>
            <a:pPr marL="0" indent="0" algn="ctr">
              <a:spcBef>
                <a:spcPts val="0"/>
              </a:spcBef>
              <a:buClrTx/>
              <a:buSzTx/>
              <a:buNone/>
            </a:pPr>
            <a:r>
              <a:rPr lang="id-ID" sz="4400" b="1" dirty="0" smtClean="0">
                <a:solidFill>
                  <a:srgbClr val="0070C0"/>
                </a:solidFill>
                <a:latin typeface="Harrington" pitchFamily="82" charset="0"/>
              </a:rPr>
              <a:t>SEMOGA BERMANFAAT</a:t>
            </a:r>
            <a:endParaRPr lang="id-ID" sz="4400" b="1" dirty="0">
              <a:solidFill>
                <a:srgbClr val="0070C0"/>
              </a:solidFill>
              <a:latin typeface="Harrington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1036714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51520" y="260648"/>
            <a:ext cx="8568952" cy="6480720"/>
          </a:xfrm>
        </p:spPr>
        <p:txBody>
          <a:bodyPr>
            <a:noAutofit/>
          </a:bodyPr>
          <a:lstStyle/>
          <a:p>
            <a:pPr marL="0" lvl="0" indent="0" algn="ctr">
              <a:spcBef>
                <a:spcPts val="0"/>
              </a:spcBef>
              <a:buClrTx/>
              <a:buSzTx/>
              <a:buNone/>
            </a:pPr>
            <a:r>
              <a:rPr lang="id-ID" sz="2400" b="1" dirty="0">
                <a:solidFill>
                  <a:schemeClr val="accent5">
                    <a:lumMod val="50000"/>
                  </a:schemeClr>
                </a:solidFill>
                <a:latin typeface="Harrington" pitchFamily="82" charset="0"/>
              </a:rPr>
              <a:t>Ikhtisar </a:t>
            </a:r>
            <a:r>
              <a:rPr lang="id-ID" sz="2400" b="1" dirty="0" smtClean="0">
                <a:solidFill>
                  <a:schemeClr val="accent5">
                    <a:lumMod val="50000"/>
                  </a:schemeClr>
                </a:solidFill>
                <a:latin typeface="Harrington" pitchFamily="82" charset="0"/>
              </a:rPr>
              <a:t>catatan</a:t>
            </a:r>
            <a:endParaRPr lang="id-ID" sz="2400" dirty="0" smtClean="0">
              <a:latin typeface="Berlin Sans FB" pitchFamily="34" charset="0"/>
            </a:endParaRPr>
          </a:p>
          <a:p>
            <a:pPr algn="just">
              <a:spcBef>
                <a:spcPts val="0"/>
              </a:spcBef>
              <a:buClrTx/>
              <a:buSzTx/>
              <a:buFont typeface="Wingdings" pitchFamily="2" charset="2"/>
              <a:buChar char="v"/>
            </a:pPr>
            <a:r>
              <a:rPr lang="id-ID" sz="2400" dirty="0" smtClean="0">
                <a:solidFill>
                  <a:srgbClr val="FF0000"/>
                </a:solidFill>
                <a:latin typeface="Berlin Sans FB Demi" pitchFamily="34" charset="0"/>
              </a:rPr>
              <a:t>Ingat!!! bahwa </a:t>
            </a:r>
            <a:r>
              <a:rPr lang="id-ID" sz="2400" dirty="0">
                <a:solidFill>
                  <a:srgbClr val="FF0000"/>
                </a:solidFill>
                <a:latin typeface="Berlin Sans FB Demi" pitchFamily="34" charset="0"/>
              </a:rPr>
              <a:t>catatan adalah informasi laboratorium, baik yang ditulis </a:t>
            </a:r>
            <a:r>
              <a:rPr lang="id-ID" sz="2400" dirty="0" smtClean="0">
                <a:solidFill>
                  <a:srgbClr val="FF0000"/>
                </a:solidFill>
                <a:latin typeface="Berlin Sans FB Demi" pitchFamily="34" charset="0"/>
              </a:rPr>
              <a:t>dg </a:t>
            </a:r>
            <a:r>
              <a:rPr lang="id-ID" sz="2400" dirty="0">
                <a:solidFill>
                  <a:srgbClr val="FF0000"/>
                </a:solidFill>
                <a:latin typeface="Berlin Sans FB Demi" pitchFamily="34" charset="0"/>
              </a:rPr>
              <a:t>tangan atau dicetak </a:t>
            </a:r>
            <a:r>
              <a:rPr lang="id-ID" sz="2400" dirty="0" smtClean="0">
                <a:solidFill>
                  <a:srgbClr val="FF0000"/>
                </a:solidFill>
                <a:latin typeface="Berlin Sans FB Demi" pitchFamily="34" charset="0"/>
              </a:rPr>
              <a:t>dg komputer</a:t>
            </a:r>
            <a:r>
              <a:rPr lang="id-ID" sz="2400" dirty="0" smtClean="0">
                <a:latin typeface="Berlin Sans FB Demi" pitchFamily="34" charset="0"/>
              </a:rPr>
              <a:t>. </a:t>
            </a:r>
          </a:p>
          <a:p>
            <a:pPr algn="just">
              <a:spcBef>
                <a:spcPts val="0"/>
              </a:spcBef>
              <a:buClrTx/>
              <a:buSzTx/>
              <a:buFont typeface="Wingdings" pitchFamily="2" charset="2"/>
              <a:buChar char="v"/>
            </a:pPr>
            <a:r>
              <a:rPr lang="id-ID" sz="2400" dirty="0" smtClean="0">
                <a:solidFill>
                  <a:srgbClr val="FF0000"/>
                </a:solidFill>
                <a:latin typeface="Berlin Sans FB Demi" pitchFamily="34" charset="0"/>
              </a:rPr>
              <a:t>Mereka </a:t>
            </a:r>
            <a:r>
              <a:rPr lang="id-ID" sz="2400" dirty="0">
                <a:solidFill>
                  <a:srgbClr val="FF0000"/>
                </a:solidFill>
                <a:latin typeface="Berlin Sans FB Demi" pitchFamily="34" charset="0"/>
              </a:rPr>
              <a:t>permanen, dan tidak </a:t>
            </a:r>
            <a:r>
              <a:rPr lang="id-ID" sz="2400" dirty="0" smtClean="0">
                <a:solidFill>
                  <a:srgbClr val="FF0000"/>
                </a:solidFill>
                <a:latin typeface="Berlin Sans FB Demi" pitchFamily="34" charset="0"/>
              </a:rPr>
              <a:t>direvisi/dimodifikasi, harus </a:t>
            </a:r>
            <a:r>
              <a:rPr lang="id-ID" sz="2400" dirty="0">
                <a:solidFill>
                  <a:srgbClr val="FF0000"/>
                </a:solidFill>
                <a:latin typeface="Berlin Sans FB Demi" pitchFamily="34" charset="0"/>
              </a:rPr>
              <a:t>lengkap</a:t>
            </a:r>
            <a:r>
              <a:rPr lang="id-ID" sz="2400">
                <a:solidFill>
                  <a:srgbClr val="FF0000"/>
                </a:solidFill>
                <a:latin typeface="Berlin Sans FB Demi" pitchFamily="34" charset="0"/>
              </a:rPr>
              <a:t>, </a:t>
            </a:r>
            <a:r>
              <a:rPr lang="id-ID" sz="2400" smtClean="0">
                <a:solidFill>
                  <a:srgbClr val="FF0000"/>
                </a:solidFill>
                <a:latin typeface="Berlin Sans FB Demi" pitchFamily="34" charset="0"/>
              </a:rPr>
              <a:t>dpt </a:t>
            </a:r>
            <a:r>
              <a:rPr lang="id-ID" sz="2400" dirty="0">
                <a:solidFill>
                  <a:srgbClr val="FF0000"/>
                </a:solidFill>
                <a:latin typeface="Berlin Sans FB Demi" pitchFamily="34" charset="0"/>
              </a:rPr>
              <a:t>dibaca dan dipelihara dengan hati-hati, karena digunakan untuk banyak tujuan, </a:t>
            </a:r>
            <a:r>
              <a:rPr lang="id-ID" sz="2400" dirty="0" smtClean="0">
                <a:solidFill>
                  <a:srgbClr val="FF0000"/>
                </a:solidFill>
                <a:latin typeface="Berlin Sans FB Demi" pitchFamily="34" charset="0"/>
              </a:rPr>
              <a:t>seperti </a:t>
            </a:r>
            <a:r>
              <a:rPr lang="id-ID" sz="2400" dirty="0" smtClean="0">
                <a:latin typeface="Berlin Sans FB Demi" pitchFamily="34" charset="0"/>
              </a:rPr>
              <a:t>:</a:t>
            </a:r>
            <a:endParaRPr lang="id-ID" sz="2400" dirty="0">
              <a:latin typeface="Berlin Sans FB Demi" pitchFamily="34" charset="0"/>
            </a:endParaRPr>
          </a:p>
          <a:p>
            <a:pPr lvl="1" algn="just">
              <a:spcBef>
                <a:spcPts val="0"/>
              </a:spcBef>
              <a:buClrTx/>
              <a:buSzTx/>
            </a:pPr>
            <a:r>
              <a:rPr lang="id-ID" sz="2400" dirty="0" smtClean="0">
                <a:latin typeface="Berlin Sans FB Demi" pitchFamily="34" charset="0"/>
              </a:rPr>
              <a:t>Pemantauan </a:t>
            </a:r>
            <a:r>
              <a:rPr lang="id-ID" sz="2400" dirty="0">
                <a:latin typeface="Berlin Sans FB Demi" pitchFamily="34" charset="0"/>
              </a:rPr>
              <a:t>berkelanjutan — tanpa akses ke semua data yang dikumpulkan sebagai bagian dari </a:t>
            </a:r>
            <a:r>
              <a:rPr lang="id-ID" sz="2400" dirty="0" smtClean="0">
                <a:latin typeface="Berlin Sans FB Demi" pitchFamily="34" charset="0"/>
              </a:rPr>
              <a:t>proses </a:t>
            </a:r>
            <a:r>
              <a:rPr lang="id-ID" sz="2400" dirty="0">
                <a:latin typeface="Berlin Sans FB Demi" pitchFamily="34" charset="0"/>
              </a:rPr>
              <a:t>sistem kualitas, pemantauan terus menerus tidak dapat </a:t>
            </a:r>
            <a:r>
              <a:rPr lang="id-ID" sz="2400" dirty="0" smtClean="0">
                <a:latin typeface="Berlin Sans FB Demi" pitchFamily="34" charset="0"/>
              </a:rPr>
              <a:t>dicapai.</a:t>
            </a:r>
          </a:p>
          <a:p>
            <a:pPr lvl="1" algn="just">
              <a:spcBef>
                <a:spcPts val="0"/>
              </a:spcBef>
              <a:buClrTx/>
              <a:buSzTx/>
            </a:pPr>
            <a:r>
              <a:rPr lang="id-ID" sz="2400" dirty="0" smtClean="0">
                <a:latin typeface="Berlin Sans FB Demi" pitchFamily="34" charset="0"/>
              </a:rPr>
              <a:t>Pelacakan </a:t>
            </a:r>
            <a:r>
              <a:rPr lang="id-ID" sz="2400" dirty="0">
                <a:latin typeface="Berlin Sans FB Demi" pitchFamily="34" charset="0"/>
              </a:rPr>
              <a:t>sampel — catatan yang dipelihara dengan baik memungkinkan pelacakan sampel selama seluruh proses pengujian; ini sangat penting untuk pemecahan masalah, mencari sumber kesalahan dalam pengujian dan menyelidiki kesalahan yang diidentifikasi.</a:t>
            </a:r>
          </a:p>
          <a:p>
            <a:pPr marL="0" lvl="0" indent="0" algn="just">
              <a:spcBef>
                <a:spcPts val="0"/>
              </a:spcBef>
              <a:buClrTx/>
              <a:buSzTx/>
              <a:buNone/>
            </a:pPr>
            <a:r>
              <a:rPr lang="id-ID" sz="2400" dirty="0" smtClean="0">
                <a:latin typeface="Berlin Sans FB Demi" pitchFamily="34" charset="0"/>
              </a:rPr>
              <a:t></a:t>
            </a:r>
            <a:endParaRPr lang="id-ID" sz="2400" dirty="0">
              <a:latin typeface="Berlin Sans FB Demi" pitchFamily="34" charset="0"/>
            </a:endParaRPr>
          </a:p>
          <a:p>
            <a:pPr marL="0" lvl="0" indent="0" algn="just">
              <a:spcBef>
                <a:spcPts val="0"/>
              </a:spcBef>
              <a:buClrTx/>
              <a:buSzTx/>
              <a:buNone/>
            </a:pPr>
            <a:endParaRPr lang="id-ID" sz="2400" dirty="0">
              <a:latin typeface="Berlin Sans FB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351959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512440"/>
            <a:ext cx="8229600" cy="540296"/>
          </a:xfrm>
        </p:spPr>
        <p:txBody>
          <a:bodyPr>
            <a:normAutofit/>
          </a:bodyPr>
          <a:lstStyle/>
          <a:p>
            <a:pPr algn="ctr"/>
            <a:r>
              <a:rPr lang="id-ID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arrington" pitchFamily="82" charset="0"/>
              </a:rPr>
              <a:t>Apa Perbedaan Dokumen dgn Catatan?</a:t>
            </a:r>
            <a:endParaRPr lang="id-ID" sz="2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arrington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07504" y="1219200"/>
            <a:ext cx="8856984" cy="4937760"/>
          </a:xfrm>
        </p:spPr>
        <p:txBody>
          <a:bodyPr>
            <a:normAutofit/>
          </a:bodyPr>
          <a:lstStyle/>
          <a:p>
            <a:pPr algn="just"/>
            <a:r>
              <a:rPr lang="id-ID" sz="2200" dirty="0">
                <a:latin typeface="Berlin Sans FB" pitchFamily="34" charset="0"/>
              </a:rPr>
              <a:t>Dokumen memberikan informasi tertulis tentang kebijakan, proses &amp;</a:t>
            </a:r>
            <a:r>
              <a:rPr lang="id-ID" sz="2200" dirty="0" smtClean="0">
                <a:latin typeface="Berlin Sans FB" pitchFamily="34" charset="0"/>
              </a:rPr>
              <a:t> </a:t>
            </a:r>
            <a:r>
              <a:rPr lang="id-ID" sz="2200" dirty="0">
                <a:latin typeface="Berlin Sans FB" pitchFamily="34" charset="0"/>
              </a:rPr>
              <a:t>prosedur.</a:t>
            </a:r>
          </a:p>
          <a:p>
            <a:pPr algn="just"/>
            <a:r>
              <a:rPr lang="id-ID" sz="2200" dirty="0">
                <a:latin typeface="Berlin Sans FB Demi" pitchFamily="34" charset="0"/>
              </a:rPr>
              <a:t>Karakteristik </a:t>
            </a:r>
            <a:r>
              <a:rPr lang="id-ID" sz="2200" dirty="0" smtClean="0">
                <a:latin typeface="Berlin Sans FB Demi" pitchFamily="34" charset="0"/>
              </a:rPr>
              <a:t>dokumen </a:t>
            </a:r>
            <a:r>
              <a:rPr lang="id-ID" sz="2200" dirty="0" smtClean="0">
                <a:latin typeface="Berlin Sans FB" pitchFamily="34" charset="0"/>
              </a:rPr>
              <a:t>:</a:t>
            </a:r>
            <a:endParaRPr lang="id-ID" sz="2200" dirty="0">
              <a:latin typeface="Berlin Sans FB" pitchFamily="34" charset="0"/>
            </a:endParaRPr>
          </a:p>
          <a:p>
            <a:pPr lvl="1" algn="just">
              <a:buClr>
                <a:schemeClr val="tx2">
                  <a:lumMod val="50000"/>
                </a:schemeClr>
              </a:buClr>
              <a:buFont typeface="Wingdings" pitchFamily="2" charset="2"/>
              <a:buChar char="v"/>
            </a:pPr>
            <a:r>
              <a:rPr lang="id-ID" sz="2200" dirty="0">
                <a:solidFill>
                  <a:schemeClr val="accent6">
                    <a:lumMod val="50000"/>
                  </a:schemeClr>
                </a:solidFill>
                <a:latin typeface="Berlin Sans FB" pitchFamily="34" charset="0"/>
              </a:rPr>
              <a:t>M</a:t>
            </a:r>
            <a:r>
              <a:rPr lang="id-ID" sz="2200" dirty="0" smtClean="0">
                <a:solidFill>
                  <a:schemeClr val="accent6">
                    <a:lumMod val="50000"/>
                  </a:schemeClr>
                </a:solidFill>
                <a:latin typeface="Berlin Sans FB" pitchFamily="34" charset="0"/>
              </a:rPr>
              <a:t>engkomunikasikan </a:t>
            </a:r>
            <a:r>
              <a:rPr lang="id-ID" sz="2200" dirty="0">
                <a:solidFill>
                  <a:schemeClr val="accent6">
                    <a:lumMod val="50000"/>
                  </a:schemeClr>
                </a:solidFill>
                <a:latin typeface="Berlin Sans FB" pitchFamily="34" charset="0"/>
              </a:rPr>
              <a:t>informasi </a:t>
            </a:r>
            <a:r>
              <a:rPr lang="id-ID" sz="2200" dirty="0" smtClean="0">
                <a:solidFill>
                  <a:schemeClr val="accent6">
                    <a:lumMod val="50000"/>
                  </a:schemeClr>
                </a:solidFill>
                <a:latin typeface="Berlin Sans FB" pitchFamily="34" charset="0"/>
              </a:rPr>
              <a:t>kpd </a:t>
            </a:r>
            <a:r>
              <a:rPr lang="id-ID" sz="2200" dirty="0">
                <a:solidFill>
                  <a:schemeClr val="accent6">
                    <a:lumMod val="50000"/>
                  </a:schemeClr>
                </a:solidFill>
                <a:latin typeface="Berlin Sans FB" pitchFamily="34" charset="0"/>
              </a:rPr>
              <a:t>semua orang </a:t>
            </a:r>
            <a:r>
              <a:rPr lang="id-ID" sz="2200" dirty="0" smtClean="0">
                <a:solidFill>
                  <a:schemeClr val="accent6">
                    <a:lumMod val="50000"/>
                  </a:schemeClr>
                </a:solidFill>
                <a:latin typeface="Berlin Sans FB" pitchFamily="34" charset="0"/>
              </a:rPr>
              <a:t>yg membutuhkannya (ex: Staf lab, pengguna/personel </a:t>
            </a:r>
            <a:r>
              <a:rPr lang="id-ID" sz="2200" dirty="0">
                <a:solidFill>
                  <a:schemeClr val="accent6">
                    <a:lumMod val="50000"/>
                  </a:schemeClr>
                </a:solidFill>
                <a:latin typeface="Berlin Sans FB" pitchFamily="34" charset="0"/>
              </a:rPr>
              <a:t>manajemen </a:t>
            </a:r>
            <a:r>
              <a:rPr lang="id-ID" sz="2200" dirty="0" smtClean="0">
                <a:solidFill>
                  <a:schemeClr val="accent6">
                    <a:lumMod val="50000"/>
                  </a:schemeClr>
                </a:solidFill>
                <a:latin typeface="Berlin Sans FB" pitchFamily="34" charset="0"/>
              </a:rPr>
              <a:t>lab);</a:t>
            </a:r>
          </a:p>
          <a:p>
            <a:pPr lvl="1" algn="just">
              <a:buClr>
                <a:schemeClr val="tx2">
                  <a:lumMod val="50000"/>
                </a:schemeClr>
              </a:buClr>
              <a:buFont typeface="Wingdings" pitchFamily="2" charset="2"/>
              <a:buChar char="v"/>
            </a:pPr>
            <a:r>
              <a:rPr lang="id-ID" sz="2200" dirty="0">
                <a:solidFill>
                  <a:schemeClr val="accent6">
                    <a:lumMod val="50000"/>
                  </a:schemeClr>
                </a:solidFill>
                <a:latin typeface="Berlin Sans FB" pitchFamily="34" charset="0"/>
              </a:rPr>
              <a:t>P</a:t>
            </a:r>
            <a:r>
              <a:rPr lang="id-ID" sz="2200" dirty="0" smtClean="0">
                <a:solidFill>
                  <a:schemeClr val="accent6">
                    <a:lumMod val="50000"/>
                  </a:schemeClr>
                </a:solidFill>
                <a:latin typeface="Berlin Sans FB" pitchFamily="34" charset="0"/>
              </a:rPr>
              <a:t>erlu diperbarui/dipelihara;</a:t>
            </a:r>
          </a:p>
          <a:p>
            <a:pPr lvl="1" algn="just">
              <a:buClr>
                <a:schemeClr val="tx2">
                  <a:lumMod val="50000"/>
                </a:schemeClr>
              </a:buClr>
              <a:buFont typeface="Wingdings" pitchFamily="2" charset="2"/>
              <a:buChar char="v"/>
            </a:pPr>
            <a:r>
              <a:rPr lang="id-ID" sz="2200" dirty="0">
                <a:solidFill>
                  <a:schemeClr val="accent6">
                    <a:lumMod val="50000"/>
                  </a:schemeClr>
                </a:solidFill>
                <a:latin typeface="Berlin Sans FB" pitchFamily="34" charset="0"/>
              </a:rPr>
              <a:t>H</a:t>
            </a:r>
            <a:r>
              <a:rPr lang="id-ID" sz="2200" dirty="0" smtClean="0">
                <a:solidFill>
                  <a:schemeClr val="accent6">
                    <a:lumMod val="50000"/>
                  </a:schemeClr>
                </a:solidFill>
                <a:latin typeface="Berlin Sans FB" pitchFamily="34" charset="0"/>
              </a:rPr>
              <a:t>arus </a:t>
            </a:r>
            <a:r>
              <a:rPr lang="id-ID" sz="2200" dirty="0">
                <a:solidFill>
                  <a:schemeClr val="accent6">
                    <a:lumMod val="50000"/>
                  </a:schemeClr>
                </a:solidFill>
                <a:latin typeface="Berlin Sans FB" pitchFamily="34" charset="0"/>
              </a:rPr>
              <a:t>diubah ketika kebijakan, proses, atau prosedur </a:t>
            </a:r>
            <a:r>
              <a:rPr lang="id-ID" sz="2200" dirty="0" smtClean="0">
                <a:solidFill>
                  <a:schemeClr val="accent6">
                    <a:lumMod val="50000"/>
                  </a:schemeClr>
                </a:solidFill>
                <a:latin typeface="Berlin Sans FB" pitchFamily="34" charset="0"/>
              </a:rPr>
              <a:t>berubah;</a:t>
            </a:r>
          </a:p>
          <a:p>
            <a:pPr lvl="1" algn="just">
              <a:buClr>
                <a:schemeClr val="tx2">
                  <a:lumMod val="50000"/>
                </a:schemeClr>
              </a:buClr>
              <a:buFont typeface="Wingdings" pitchFamily="2" charset="2"/>
              <a:buChar char="v"/>
            </a:pPr>
            <a:r>
              <a:rPr lang="id-ID" sz="2200" dirty="0">
                <a:solidFill>
                  <a:schemeClr val="accent6">
                    <a:lumMod val="50000"/>
                  </a:schemeClr>
                </a:solidFill>
                <a:latin typeface="Berlin Sans FB" pitchFamily="34" charset="0"/>
              </a:rPr>
              <a:t>M</a:t>
            </a:r>
            <a:r>
              <a:rPr lang="id-ID" sz="2200" dirty="0" smtClean="0">
                <a:solidFill>
                  <a:schemeClr val="accent6">
                    <a:lumMod val="50000"/>
                  </a:schemeClr>
                </a:solidFill>
                <a:latin typeface="Berlin Sans FB" pitchFamily="34" charset="0"/>
              </a:rPr>
              <a:t>enetapkan </a:t>
            </a:r>
            <a:r>
              <a:rPr lang="id-ID" sz="2200" dirty="0">
                <a:solidFill>
                  <a:schemeClr val="accent6">
                    <a:lumMod val="50000"/>
                  </a:schemeClr>
                </a:solidFill>
                <a:latin typeface="Berlin Sans FB" pitchFamily="34" charset="0"/>
              </a:rPr>
              <a:t>format </a:t>
            </a:r>
            <a:r>
              <a:rPr lang="id-ID" sz="2200" dirty="0" smtClean="0">
                <a:solidFill>
                  <a:schemeClr val="accent6">
                    <a:lumMod val="50000"/>
                  </a:schemeClr>
                </a:solidFill>
                <a:latin typeface="Berlin Sans FB" pitchFamily="34" charset="0"/>
              </a:rPr>
              <a:t>u/ </a:t>
            </a:r>
            <a:r>
              <a:rPr lang="id-ID" sz="2200" dirty="0">
                <a:solidFill>
                  <a:schemeClr val="accent6">
                    <a:lumMod val="50000"/>
                  </a:schemeClr>
                </a:solidFill>
                <a:latin typeface="Berlin Sans FB" pitchFamily="34" charset="0"/>
              </a:rPr>
              <a:t>merekam </a:t>
            </a:r>
            <a:r>
              <a:rPr lang="id-ID" sz="2200" dirty="0" smtClean="0">
                <a:solidFill>
                  <a:schemeClr val="accent6">
                    <a:lumMod val="50000"/>
                  </a:schemeClr>
                </a:solidFill>
                <a:latin typeface="Berlin Sans FB" pitchFamily="34" charset="0"/>
              </a:rPr>
              <a:t>&amp; melaporkan </a:t>
            </a:r>
            <a:r>
              <a:rPr lang="id-ID" sz="2200" dirty="0">
                <a:solidFill>
                  <a:schemeClr val="accent6">
                    <a:lumMod val="50000"/>
                  </a:schemeClr>
                </a:solidFill>
                <a:latin typeface="Berlin Sans FB" pitchFamily="34" charset="0"/>
              </a:rPr>
              <a:t>informasi </a:t>
            </a:r>
            <a:r>
              <a:rPr lang="id-ID" sz="2200" dirty="0" smtClean="0">
                <a:solidFill>
                  <a:schemeClr val="accent6">
                    <a:lumMod val="50000"/>
                  </a:schemeClr>
                </a:solidFill>
                <a:latin typeface="Berlin Sans FB" pitchFamily="34" charset="0"/>
              </a:rPr>
              <a:t>dg menggunakan formulir standar. </a:t>
            </a:r>
          </a:p>
        </p:txBody>
      </p:sp>
      <p:sp>
        <p:nvSpPr>
          <p:cNvPr id="4" name="Rectangle 3"/>
          <p:cNvSpPr/>
          <p:nvPr/>
        </p:nvSpPr>
        <p:spPr>
          <a:xfrm>
            <a:off x="179512" y="4891807"/>
            <a:ext cx="882047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d-ID" sz="2200" dirty="0">
                <a:solidFill>
                  <a:srgbClr val="0070C0"/>
                </a:solidFill>
                <a:latin typeface="Berlin Sans FB Demi" pitchFamily="34" charset="0"/>
              </a:rPr>
              <a:t>Beberapa contoh dokumen yg dikerjakan scr manual (berkualitas) </a:t>
            </a:r>
            <a:r>
              <a:rPr lang="id-ID" sz="2200" dirty="0">
                <a:solidFill>
                  <a:srgbClr val="0070C0"/>
                </a:solidFill>
                <a:latin typeface="Berlin Sans FB Demi" pitchFamily="34" charset="0"/>
                <a:sym typeface="Wingdings" pitchFamily="2" charset="2"/>
              </a:rPr>
              <a:t> SOP &amp; </a:t>
            </a:r>
            <a:r>
              <a:rPr lang="id-ID" sz="2200" dirty="0">
                <a:solidFill>
                  <a:srgbClr val="0070C0"/>
                </a:solidFill>
                <a:latin typeface="Berlin Sans FB Demi" pitchFamily="34" charset="0"/>
              </a:rPr>
              <a:t>alat bantu kerja.</a:t>
            </a:r>
          </a:p>
        </p:txBody>
      </p:sp>
    </p:spTree>
    <p:extLst>
      <p:ext uri="{BB962C8B-B14F-4D97-AF65-F5344CB8AC3E}">
        <p14:creationId xmlns:p14="http://schemas.microsoft.com/office/powerpoint/2010/main" xmlns="" val="3829517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id-ID" sz="2200" dirty="0" smtClean="0">
                <a:latin typeface="Berlin Sans FB" pitchFamily="34" charset="0"/>
              </a:rPr>
              <a:t>Catatan : Informasi yg </a:t>
            </a:r>
            <a:r>
              <a:rPr lang="id-ID" sz="2200" dirty="0">
                <a:latin typeface="Berlin Sans FB" pitchFamily="34" charset="0"/>
              </a:rPr>
              <a:t>dikumpulkan </a:t>
            </a:r>
            <a:r>
              <a:rPr lang="id-ID" sz="2200" dirty="0" smtClean="0">
                <a:latin typeface="Berlin Sans FB" pitchFamily="34" charset="0"/>
              </a:rPr>
              <a:t>serta </a:t>
            </a:r>
            <a:r>
              <a:rPr lang="id-ID" sz="2200" dirty="0">
                <a:latin typeface="Berlin Sans FB" pitchFamily="34" charset="0"/>
              </a:rPr>
              <a:t>dihasilkan oleh </a:t>
            </a:r>
            <a:r>
              <a:rPr lang="id-ID" sz="2200" dirty="0" smtClean="0">
                <a:latin typeface="Berlin Sans FB" pitchFamily="34" charset="0"/>
              </a:rPr>
              <a:t>lab. dlm </a:t>
            </a:r>
            <a:r>
              <a:rPr lang="id-ID" sz="2200" dirty="0">
                <a:latin typeface="Berlin Sans FB" pitchFamily="34" charset="0"/>
              </a:rPr>
              <a:t>proses melakukan &amp;</a:t>
            </a:r>
            <a:r>
              <a:rPr lang="id-ID" sz="2200" dirty="0" smtClean="0">
                <a:latin typeface="Berlin Sans FB" pitchFamily="34" charset="0"/>
              </a:rPr>
              <a:t> </a:t>
            </a:r>
            <a:r>
              <a:rPr lang="id-ID" sz="2200" dirty="0">
                <a:latin typeface="Berlin Sans FB" pitchFamily="34" charset="0"/>
              </a:rPr>
              <a:t>melaporkan tes </a:t>
            </a:r>
            <a:r>
              <a:rPr lang="id-ID" sz="2200" dirty="0" smtClean="0">
                <a:latin typeface="Berlin Sans FB" pitchFamily="34" charset="0"/>
              </a:rPr>
              <a:t>lab. </a:t>
            </a:r>
          </a:p>
          <a:p>
            <a:pPr algn="just"/>
            <a:r>
              <a:rPr lang="id-ID" sz="2200" dirty="0" smtClean="0">
                <a:latin typeface="Berlin Sans FB Demi" pitchFamily="34" charset="0"/>
              </a:rPr>
              <a:t>Karakteristik </a:t>
            </a:r>
            <a:r>
              <a:rPr lang="id-ID" sz="2200" dirty="0">
                <a:latin typeface="Berlin Sans FB Demi" pitchFamily="34" charset="0"/>
              </a:rPr>
              <a:t>catatan </a:t>
            </a:r>
            <a:r>
              <a:rPr lang="id-ID" sz="2200" dirty="0" smtClean="0">
                <a:latin typeface="Berlin Sans FB Demi" pitchFamily="34" charset="0"/>
              </a:rPr>
              <a:t>:</a:t>
            </a:r>
          </a:p>
          <a:p>
            <a:pPr lvl="1" algn="just">
              <a:buClr>
                <a:schemeClr val="tx2">
                  <a:lumMod val="50000"/>
                </a:schemeClr>
              </a:buClr>
              <a:buSzPct val="90000"/>
              <a:buFont typeface="Wingdings" pitchFamily="2" charset="2"/>
              <a:buChar char="v"/>
            </a:pPr>
            <a:r>
              <a:rPr lang="id-ID" sz="2200" dirty="0" smtClean="0">
                <a:latin typeface="Berlin Sans FB" pitchFamily="34" charset="0"/>
              </a:rPr>
              <a:t>Harus </a:t>
            </a:r>
            <a:r>
              <a:rPr lang="id-ID" sz="2200" dirty="0">
                <a:latin typeface="Berlin Sans FB" pitchFamily="34" charset="0"/>
              </a:rPr>
              <a:t>mudah diambil atau </a:t>
            </a:r>
            <a:r>
              <a:rPr lang="id-ID" sz="2200" dirty="0" smtClean="0">
                <a:latin typeface="Berlin Sans FB" pitchFamily="34" charset="0"/>
              </a:rPr>
              <a:t>diakses;</a:t>
            </a:r>
          </a:p>
          <a:p>
            <a:pPr lvl="1" algn="just">
              <a:buClr>
                <a:schemeClr val="tx2">
                  <a:lumMod val="50000"/>
                </a:schemeClr>
              </a:buClr>
              <a:buSzPct val="90000"/>
              <a:buFont typeface="Wingdings" pitchFamily="2" charset="2"/>
              <a:buChar char="v"/>
            </a:pPr>
            <a:r>
              <a:rPr lang="id-ID" sz="2200" dirty="0">
                <a:latin typeface="Berlin Sans FB" pitchFamily="34" charset="0"/>
              </a:rPr>
              <a:t>B</a:t>
            </a:r>
            <a:r>
              <a:rPr lang="id-ID" sz="2200" dirty="0" smtClean="0">
                <a:latin typeface="Berlin Sans FB" pitchFamily="34" charset="0"/>
              </a:rPr>
              <a:t>erisi </a:t>
            </a:r>
            <a:r>
              <a:rPr lang="id-ID" sz="2200" dirty="0">
                <a:latin typeface="Berlin Sans FB" pitchFamily="34" charset="0"/>
              </a:rPr>
              <a:t>informasi </a:t>
            </a:r>
            <a:r>
              <a:rPr lang="id-ID" sz="2200" dirty="0" smtClean="0">
                <a:latin typeface="Berlin Sans FB" pitchFamily="34" charset="0"/>
              </a:rPr>
              <a:t>yg </a:t>
            </a:r>
            <a:r>
              <a:rPr lang="id-ID" sz="2200" dirty="0">
                <a:latin typeface="Berlin Sans FB" pitchFamily="34" charset="0"/>
              </a:rPr>
              <a:t>permanen, </a:t>
            </a:r>
            <a:r>
              <a:rPr lang="id-ID" sz="2200" dirty="0" smtClean="0">
                <a:latin typeface="Berlin Sans FB" pitchFamily="34" charset="0"/>
              </a:rPr>
              <a:t>&amp; tdk </a:t>
            </a:r>
            <a:r>
              <a:rPr lang="id-ID" sz="2200" dirty="0">
                <a:latin typeface="Berlin Sans FB" pitchFamily="34" charset="0"/>
              </a:rPr>
              <a:t>memerlukan pembaruan.</a:t>
            </a:r>
          </a:p>
          <a:p>
            <a:pPr marL="0" indent="0" algn="just">
              <a:buNone/>
            </a:pPr>
            <a:endParaRPr lang="id-ID" sz="2200" dirty="0">
              <a:latin typeface="Berlin Sans FB" pitchFamily="34" charset="0"/>
            </a:endParaRPr>
          </a:p>
          <a:p>
            <a:pPr marL="0" indent="0" algn="just">
              <a:buNone/>
            </a:pPr>
            <a:r>
              <a:rPr lang="id-ID" sz="2200" dirty="0">
                <a:solidFill>
                  <a:srgbClr val="0070C0"/>
                </a:solidFill>
                <a:latin typeface="Berlin Sans FB Demi" pitchFamily="34" charset="0"/>
              </a:rPr>
              <a:t>Beberapa contoh catatan :</a:t>
            </a:r>
            <a:r>
              <a:rPr lang="id-ID" sz="2200" dirty="0" smtClean="0">
                <a:solidFill>
                  <a:srgbClr val="0070C0"/>
                </a:solidFill>
                <a:latin typeface="Berlin Sans FB Demi" pitchFamily="34" charset="0"/>
              </a:rPr>
              <a:t> Formulir </a:t>
            </a:r>
            <a:r>
              <a:rPr lang="id-ID" sz="2200" dirty="0">
                <a:solidFill>
                  <a:srgbClr val="0070C0"/>
                </a:solidFill>
                <a:latin typeface="Berlin Sans FB Demi" pitchFamily="34" charset="0"/>
              </a:rPr>
              <a:t>lengkap, grafik, log sampel, catatan pasien, informasi </a:t>
            </a:r>
            <a:r>
              <a:rPr lang="id-ID" sz="2200" dirty="0" smtClean="0">
                <a:solidFill>
                  <a:srgbClr val="0070C0"/>
                </a:solidFill>
                <a:latin typeface="Berlin Sans FB Demi" pitchFamily="34" charset="0"/>
              </a:rPr>
              <a:t>QC .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68313" y="512763"/>
            <a:ext cx="8424168" cy="539750"/>
          </a:xfrm>
        </p:spPr>
        <p:txBody>
          <a:bodyPr>
            <a:normAutofit/>
          </a:bodyPr>
          <a:lstStyle/>
          <a:p>
            <a:pPr algn="ctr"/>
            <a:r>
              <a:rPr lang="id-ID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arrington" pitchFamily="82" charset="0"/>
              </a:rPr>
              <a:t>Apa Perbedaan Dokumen dgn Catatan?</a:t>
            </a:r>
            <a:endParaRPr lang="id-ID" sz="2200" dirty="0">
              <a:latin typeface="Berlin Sans FB Dem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21966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512440"/>
            <a:ext cx="8229600" cy="540296"/>
          </a:xfrm>
        </p:spPr>
        <p:txBody>
          <a:bodyPr>
            <a:normAutofit/>
          </a:bodyPr>
          <a:lstStyle/>
          <a:p>
            <a:pPr algn="ctr"/>
            <a:r>
              <a:rPr lang="id-ID" sz="2400" dirty="0" smtClean="0">
                <a:latin typeface="Berlin Sans FB Demi" pitchFamily="34" charset="0"/>
              </a:rPr>
              <a:t>OVERVIEW of DOCUMENTS</a:t>
            </a:r>
            <a:endParaRPr lang="id-ID" sz="2400" dirty="0">
              <a:latin typeface="Berlin Sans FB Dem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95536" y="1124744"/>
            <a:ext cx="8229600" cy="48882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id-ID" sz="2200" dirty="0" smtClean="0">
                <a:latin typeface="Berlin Sans FB" pitchFamily="34" charset="0"/>
              </a:rPr>
              <a:t>Dokumen </a:t>
            </a:r>
            <a:r>
              <a:rPr lang="id-ID" sz="2200" dirty="0">
                <a:latin typeface="Berlin Sans FB" pitchFamily="34" charset="0"/>
              </a:rPr>
              <a:t>mencakup semua kebijakan tertulis, proses, &amp;</a:t>
            </a:r>
            <a:r>
              <a:rPr lang="id-ID" sz="2200" dirty="0" smtClean="0">
                <a:latin typeface="Berlin Sans FB" pitchFamily="34" charset="0"/>
              </a:rPr>
              <a:t> </a:t>
            </a:r>
            <a:r>
              <a:rPr lang="id-ID" sz="2200" dirty="0">
                <a:latin typeface="Berlin Sans FB" pitchFamily="34" charset="0"/>
              </a:rPr>
              <a:t>prosedur </a:t>
            </a:r>
            <a:r>
              <a:rPr lang="id-ID" sz="2200" dirty="0" smtClean="0">
                <a:latin typeface="Berlin Sans FB" pitchFamily="34" charset="0"/>
              </a:rPr>
              <a:t>lab </a:t>
            </a:r>
            <a:r>
              <a:rPr lang="id-ID" sz="2200" dirty="0" smtClean="0">
                <a:latin typeface="Berlin Sans FB" pitchFamily="34" charset="0"/>
                <a:sym typeface="Wingdings" pitchFamily="2" charset="2"/>
              </a:rPr>
              <a:t> </a:t>
            </a:r>
            <a:r>
              <a:rPr lang="id-ID" sz="2200" dirty="0" smtClean="0">
                <a:latin typeface="Berlin Sans FB" pitchFamily="34" charset="0"/>
              </a:rPr>
              <a:t>Penting u/ </a:t>
            </a:r>
            <a:r>
              <a:rPr lang="id-ID" sz="2200" dirty="0">
                <a:latin typeface="Berlin Sans FB" pitchFamily="34" charset="0"/>
              </a:rPr>
              <a:t>memahami </a:t>
            </a:r>
            <a:r>
              <a:rPr lang="id-ID" sz="2200" dirty="0" smtClean="0">
                <a:latin typeface="Berlin Sans FB" pitchFamily="34" charset="0"/>
              </a:rPr>
              <a:t>masing2 </a:t>
            </a:r>
            <a:r>
              <a:rPr lang="id-ID" sz="2200" dirty="0">
                <a:latin typeface="Berlin Sans FB" pitchFamily="34" charset="0"/>
              </a:rPr>
              <a:t>elemen ini &amp;</a:t>
            </a:r>
            <a:r>
              <a:rPr lang="id-ID" sz="2200" dirty="0" smtClean="0">
                <a:latin typeface="Berlin Sans FB" pitchFamily="34" charset="0"/>
              </a:rPr>
              <a:t> </a:t>
            </a:r>
            <a:r>
              <a:rPr lang="id-ID" sz="2200" dirty="0">
                <a:latin typeface="Berlin Sans FB" pitchFamily="34" charset="0"/>
              </a:rPr>
              <a:t>bagaimana mereka saling berhubungan. </a:t>
            </a:r>
            <a:endParaRPr lang="id-ID" sz="2200" dirty="0" smtClean="0">
              <a:latin typeface="Berlin Sans FB" pitchFamily="34" charset="0"/>
            </a:endParaRPr>
          </a:p>
          <a:p>
            <a:pPr marL="0" lvl="0" indent="0" algn="just">
              <a:buClr>
                <a:srgbClr val="727CA3"/>
              </a:buClr>
              <a:buNone/>
            </a:pPr>
            <a:r>
              <a:rPr lang="id-ID" sz="2200" b="1" dirty="0">
                <a:solidFill>
                  <a:prstClr val="black"/>
                </a:solidFill>
                <a:latin typeface="Harrington" pitchFamily="82" charset="0"/>
              </a:rPr>
              <a:t>Apa </a:t>
            </a:r>
            <a:r>
              <a:rPr lang="id-ID" sz="2200" b="1" dirty="0" smtClean="0">
                <a:solidFill>
                  <a:prstClr val="black"/>
                </a:solidFill>
                <a:latin typeface="Harrington" pitchFamily="82" charset="0"/>
              </a:rPr>
              <a:t>Itu Kebijakannya?</a:t>
            </a:r>
            <a:endParaRPr lang="id-ID" sz="2200" dirty="0" smtClean="0">
              <a:latin typeface="Berlin Sans FB" pitchFamily="34" charset="0"/>
            </a:endParaRPr>
          </a:p>
          <a:p>
            <a:pPr algn="just"/>
            <a:r>
              <a:rPr lang="id-ID" sz="2200" dirty="0" smtClean="0">
                <a:latin typeface="Berlin Sans FB" pitchFamily="34" charset="0"/>
              </a:rPr>
              <a:t>Suatu </a:t>
            </a:r>
            <a:r>
              <a:rPr lang="id-ID" sz="2200" dirty="0">
                <a:latin typeface="Berlin Sans FB" pitchFamily="34" charset="0"/>
              </a:rPr>
              <a:t>kebijakan adalah </a:t>
            </a:r>
            <a:r>
              <a:rPr lang="id-ID" sz="2200" dirty="0" smtClean="0">
                <a:latin typeface="Berlin Sans FB" pitchFamily="34" charset="0"/>
              </a:rPr>
              <a:t>“Pernyataan </a:t>
            </a:r>
            <a:r>
              <a:rPr lang="id-ID" sz="2200" dirty="0">
                <a:latin typeface="Berlin Sans FB" pitchFamily="34" charset="0"/>
              </a:rPr>
              <a:t>terdokumentasi dari keseluruhan niat </a:t>
            </a:r>
            <a:r>
              <a:rPr lang="id-ID" sz="2200" dirty="0" smtClean="0">
                <a:latin typeface="Berlin Sans FB" pitchFamily="34" charset="0"/>
              </a:rPr>
              <a:t>&amp; arahan </a:t>
            </a:r>
            <a:r>
              <a:rPr lang="id-ID" sz="2200" dirty="0">
                <a:latin typeface="Berlin Sans FB" pitchFamily="34" charset="0"/>
              </a:rPr>
              <a:t>yang </a:t>
            </a:r>
            <a:r>
              <a:rPr lang="id-ID" sz="2200" dirty="0" smtClean="0">
                <a:latin typeface="Berlin Sans FB" pitchFamily="34" charset="0"/>
              </a:rPr>
              <a:t>ditetapkan oleh </a:t>
            </a:r>
            <a:r>
              <a:rPr lang="id-ID" sz="2200" dirty="0">
                <a:latin typeface="Berlin Sans FB" pitchFamily="34" charset="0"/>
              </a:rPr>
              <a:t>mereka </a:t>
            </a:r>
            <a:r>
              <a:rPr lang="id-ID" sz="2200" dirty="0" smtClean="0">
                <a:latin typeface="Berlin Sans FB" pitchFamily="34" charset="0"/>
              </a:rPr>
              <a:t>yg ada </a:t>
            </a:r>
            <a:r>
              <a:rPr lang="id-ID" sz="2200" dirty="0">
                <a:latin typeface="Berlin Sans FB" pitchFamily="34" charset="0"/>
              </a:rPr>
              <a:t>di organisasi &amp;</a:t>
            </a:r>
            <a:r>
              <a:rPr lang="id-ID" sz="2200" dirty="0" smtClean="0">
                <a:latin typeface="Berlin Sans FB" pitchFamily="34" charset="0"/>
              </a:rPr>
              <a:t> </a:t>
            </a:r>
            <a:r>
              <a:rPr lang="id-ID" sz="2200" dirty="0">
                <a:latin typeface="Berlin Sans FB" pitchFamily="34" charset="0"/>
              </a:rPr>
              <a:t>didukung </a:t>
            </a:r>
            <a:r>
              <a:rPr lang="id-ID" sz="2200" dirty="0" smtClean="0">
                <a:latin typeface="Berlin Sans FB" pitchFamily="34" charset="0"/>
              </a:rPr>
              <a:t>o/ </a:t>
            </a:r>
            <a:r>
              <a:rPr lang="id-ID" sz="2200" dirty="0">
                <a:latin typeface="Berlin Sans FB" pitchFamily="34" charset="0"/>
              </a:rPr>
              <a:t>manajemen </a:t>
            </a:r>
            <a:r>
              <a:rPr lang="id-ID" sz="2200" dirty="0" smtClean="0">
                <a:latin typeface="Berlin Sans FB" pitchFamily="34" charset="0"/>
              </a:rPr>
              <a:t>”.</a:t>
            </a:r>
          </a:p>
          <a:p>
            <a:pPr marL="0" indent="0" algn="just">
              <a:buNone/>
            </a:pPr>
            <a:r>
              <a:rPr lang="id-ID" sz="2200" dirty="0" smtClean="0">
                <a:latin typeface="Berlin Sans FB" pitchFamily="34" charset="0"/>
              </a:rPr>
              <a:t>Kebijakan </a:t>
            </a:r>
            <a:r>
              <a:rPr lang="id-ID" sz="2200" dirty="0">
                <a:latin typeface="Berlin Sans FB" pitchFamily="34" charset="0"/>
              </a:rPr>
              <a:t>memberikan arahan luas &amp;</a:t>
            </a:r>
            <a:r>
              <a:rPr lang="id-ID" sz="2200" dirty="0" smtClean="0">
                <a:latin typeface="Berlin Sans FB" pitchFamily="34" charset="0"/>
              </a:rPr>
              <a:t> </a:t>
            </a:r>
            <a:r>
              <a:rPr lang="id-ID" sz="2200" dirty="0">
                <a:latin typeface="Berlin Sans FB" pitchFamily="34" charset="0"/>
              </a:rPr>
              <a:t>umum ke sistem </a:t>
            </a:r>
            <a:r>
              <a:rPr lang="id-ID" sz="2200" dirty="0" smtClean="0">
                <a:latin typeface="Berlin Sans FB" pitchFamily="34" charset="0"/>
              </a:rPr>
              <a:t>kualitas :</a:t>
            </a:r>
            <a:endParaRPr lang="id-ID" sz="2200" dirty="0">
              <a:latin typeface="Berlin Sans FB" pitchFamily="34" charset="0"/>
            </a:endParaRPr>
          </a:p>
          <a:p>
            <a:pPr algn="just"/>
            <a:r>
              <a:rPr lang="id-ID" sz="2200" dirty="0" smtClean="0">
                <a:latin typeface="Berlin Sans FB" pitchFamily="34" charset="0"/>
              </a:rPr>
              <a:t>Pernyataan </a:t>
            </a:r>
            <a:r>
              <a:rPr lang="id-ID" sz="2200" dirty="0">
                <a:latin typeface="Berlin Sans FB" pitchFamily="34" charset="0"/>
              </a:rPr>
              <a:t>tentang misi, </a:t>
            </a:r>
            <a:r>
              <a:rPr lang="id-ID" sz="2200" dirty="0" smtClean="0">
                <a:latin typeface="Berlin Sans FB" pitchFamily="34" charset="0"/>
              </a:rPr>
              <a:t>visi, &amp; </a:t>
            </a:r>
            <a:r>
              <a:rPr lang="id-ID" sz="2200" dirty="0">
                <a:latin typeface="Berlin Sans FB" pitchFamily="34" charset="0"/>
              </a:rPr>
              <a:t>tujuan organisasi;</a:t>
            </a:r>
          </a:p>
          <a:p>
            <a:pPr algn="just"/>
            <a:r>
              <a:rPr lang="id-ID" sz="2200" dirty="0">
                <a:latin typeface="Berlin Sans FB" pitchFamily="34" charset="0"/>
              </a:rPr>
              <a:t>B</a:t>
            </a:r>
            <a:r>
              <a:rPr lang="id-ID" sz="2200" dirty="0" smtClean="0">
                <a:latin typeface="Berlin Sans FB" pitchFamily="34" charset="0"/>
              </a:rPr>
              <a:t>erfungsi sbg kerangka </a:t>
            </a:r>
            <a:r>
              <a:rPr lang="id-ID" sz="2200" dirty="0">
                <a:latin typeface="Berlin Sans FB" pitchFamily="34" charset="0"/>
              </a:rPr>
              <a:t>kerja </a:t>
            </a:r>
            <a:r>
              <a:rPr lang="id-ID" sz="2200" dirty="0" smtClean="0">
                <a:latin typeface="Berlin Sans FB" pitchFamily="34" charset="0"/>
              </a:rPr>
              <a:t>u/ </a:t>
            </a:r>
            <a:r>
              <a:rPr lang="id-ID" sz="2200" dirty="0">
                <a:latin typeface="Berlin Sans FB" pitchFamily="34" charset="0"/>
              </a:rPr>
              <a:t>sistem </a:t>
            </a:r>
            <a:r>
              <a:rPr lang="id-ID" sz="2200" dirty="0" smtClean="0">
                <a:latin typeface="Berlin Sans FB" pitchFamily="34" charset="0"/>
              </a:rPr>
              <a:t>kualitas.</a:t>
            </a:r>
          </a:p>
          <a:p>
            <a:pPr marL="0" indent="0" algn="just">
              <a:buNone/>
            </a:pPr>
            <a:endParaRPr lang="id-ID" sz="2200" dirty="0">
              <a:latin typeface="Berlin Sans FB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95536" y="5085184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d-ID" sz="2200" dirty="0">
                <a:solidFill>
                  <a:schemeClr val="accent5">
                    <a:lumMod val="50000"/>
                  </a:schemeClr>
                </a:solidFill>
                <a:latin typeface="Berlin Sans FB Demi" pitchFamily="34" charset="0"/>
              </a:rPr>
              <a:t>Meskipun ada kebijakan nasional yang mempengaruhi operasi lab, setiap lab akan mengembangkan kebijakan yg spesifik untuk operasinya sendiri.</a:t>
            </a:r>
          </a:p>
        </p:txBody>
      </p:sp>
    </p:spTree>
    <p:extLst>
      <p:ext uri="{BB962C8B-B14F-4D97-AF65-F5344CB8AC3E}">
        <p14:creationId xmlns:p14="http://schemas.microsoft.com/office/powerpoint/2010/main" xmlns="" val="3829517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836712"/>
            <a:ext cx="8229600" cy="532024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d-ID" sz="2200" b="1" dirty="0">
                <a:latin typeface="Harrington" pitchFamily="82" charset="0"/>
              </a:rPr>
              <a:t>Apa itu proses?</a:t>
            </a:r>
          </a:p>
          <a:p>
            <a:pPr algn="just"/>
            <a:r>
              <a:rPr lang="id-ID" sz="2200" dirty="0" smtClean="0">
                <a:latin typeface="Berlin Sans FB" pitchFamily="34" charset="0"/>
              </a:rPr>
              <a:t>Proses : Langkah2 yg </a:t>
            </a:r>
            <a:r>
              <a:rPr lang="id-ID" sz="2200" dirty="0">
                <a:latin typeface="Berlin Sans FB" pitchFamily="34" charset="0"/>
              </a:rPr>
              <a:t>terlibat dalam melaksanakan kebijakan kualitas. </a:t>
            </a:r>
            <a:endParaRPr lang="id-ID" sz="2200" dirty="0" smtClean="0">
              <a:latin typeface="Berlin Sans FB" pitchFamily="34" charset="0"/>
            </a:endParaRPr>
          </a:p>
          <a:p>
            <a:pPr algn="just"/>
            <a:r>
              <a:rPr lang="id-ID" sz="2200" dirty="0" smtClean="0">
                <a:latin typeface="Berlin Sans FB" pitchFamily="34" charset="0"/>
              </a:rPr>
              <a:t>ISO </a:t>
            </a:r>
            <a:r>
              <a:rPr lang="id-ID" sz="2200" dirty="0">
                <a:latin typeface="Berlin Sans FB" pitchFamily="34" charset="0"/>
              </a:rPr>
              <a:t>9000 [4.3.1] </a:t>
            </a:r>
            <a:r>
              <a:rPr lang="id-ID" sz="2200" dirty="0" smtClean="0">
                <a:latin typeface="Berlin Sans FB" pitchFamily="34" charset="0"/>
              </a:rPr>
              <a:t>mendefinisikan </a:t>
            </a:r>
            <a:r>
              <a:rPr lang="id-ID" sz="2200" dirty="0">
                <a:latin typeface="Berlin Sans FB" pitchFamily="34" charset="0"/>
              </a:rPr>
              <a:t>suatu proses sebagai </a:t>
            </a:r>
            <a:r>
              <a:rPr lang="id-ID" sz="2200" dirty="0" smtClean="0">
                <a:latin typeface="Berlin Sans FB" pitchFamily="34" charset="0"/>
              </a:rPr>
              <a:t>“serangkaian </a:t>
            </a:r>
            <a:r>
              <a:rPr lang="id-ID" sz="2200" dirty="0">
                <a:latin typeface="Berlin Sans FB" pitchFamily="34" charset="0"/>
              </a:rPr>
              <a:t>kegiatan </a:t>
            </a:r>
            <a:r>
              <a:rPr lang="id-ID" sz="2200" dirty="0" smtClean="0">
                <a:latin typeface="Berlin Sans FB" pitchFamily="34" charset="0"/>
              </a:rPr>
              <a:t>yG </a:t>
            </a:r>
            <a:r>
              <a:rPr lang="id-ID" sz="2200" dirty="0">
                <a:latin typeface="Berlin Sans FB" pitchFamily="34" charset="0"/>
              </a:rPr>
              <a:t>saling terkait atau berinteraksi </a:t>
            </a:r>
            <a:r>
              <a:rPr lang="id-ID" sz="2200" dirty="0" smtClean="0">
                <a:latin typeface="Berlin Sans FB" pitchFamily="34" charset="0"/>
              </a:rPr>
              <a:t>yG </a:t>
            </a:r>
            <a:r>
              <a:rPr lang="id-ID" sz="2200" dirty="0">
                <a:latin typeface="Berlin Sans FB" pitchFamily="34" charset="0"/>
              </a:rPr>
              <a:t>mengubah input m</a:t>
            </a:r>
            <a:r>
              <a:rPr lang="id-ID" sz="2200" dirty="0" smtClean="0">
                <a:latin typeface="Berlin Sans FB" pitchFamily="34" charset="0"/>
              </a:rPr>
              <a:t>jd output”.</a:t>
            </a:r>
            <a:endParaRPr lang="id-ID" sz="2200" dirty="0">
              <a:latin typeface="Berlin Sans FB" pitchFamily="34" charset="0"/>
            </a:endParaRPr>
          </a:p>
          <a:p>
            <a:pPr marL="0" indent="0" algn="just">
              <a:buNone/>
            </a:pPr>
            <a:r>
              <a:rPr lang="id-ID" sz="2200" dirty="0" smtClean="0">
                <a:latin typeface="Berlin Sans FB" pitchFamily="34" charset="0"/>
              </a:rPr>
              <a:t>Bbrp </a:t>
            </a:r>
            <a:r>
              <a:rPr lang="id-ID" sz="2200" dirty="0">
                <a:latin typeface="Berlin Sans FB" pitchFamily="34" charset="0"/>
              </a:rPr>
              <a:t>contoh input </a:t>
            </a:r>
            <a:r>
              <a:rPr lang="id-ID" sz="2200" dirty="0" smtClean="0">
                <a:latin typeface="Berlin Sans FB" pitchFamily="34" charset="0"/>
              </a:rPr>
              <a:t>lab </a:t>
            </a:r>
            <a:r>
              <a:rPr lang="id-ID" sz="2200" dirty="0" smtClean="0">
                <a:latin typeface="Berlin Sans FB" pitchFamily="34" charset="0"/>
                <a:sym typeface="Wingdings" pitchFamily="2" charset="2"/>
              </a:rPr>
              <a:t></a:t>
            </a:r>
            <a:r>
              <a:rPr lang="id-ID" sz="2200" dirty="0" smtClean="0">
                <a:latin typeface="Berlin Sans FB" pitchFamily="34" charset="0"/>
              </a:rPr>
              <a:t> Permintaan </a:t>
            </a:r>
            <a:r>
              <a:rPr lang="id-ID" sz="2200" dirty="0">
                <a:latin typeface="Berlin Sans FB" pitchFamily="34" charset="0"/>
              </a:rPr>
              <a:t>pengujian, </a:t>
            </a:r>
            <a:r>
              <a:rPr lang="id-ID" sz="2200" dirty="0" smtClean="0">
                <a:latin typeface="Berlin Sans FB" pitchFamily="34" charset="0"/>
              </a:rPr>
              <a:t>sampel</a:t>
            </a:r>
            <a:r>
              <a:rPr lang="id-ID" sz="2200" dirty="0">
                <a:latin typeface="Berlin Sans FB" pitchFamily="34" charset="0"/>
              </a:rPr>
              <a:t>, &amp;</a:t>
            </a:r>
            <a:r>
              <a:rPr lang="id-ID" sz="2200" dirty="0" smtClean="0">
                <a:latin typeface="Berlin Sans FB" pitchFamily="34" charset="0"/>
              </a:rPr>
              <a:t> </a:t>
            </a:r>
            <a:r>
              <a:rPr lang="id-ID" sz="2200" dirty="0">
                <a:latin typeface="Berlin Sans FB" pitchFamily="34" charset="0"/>
              </a:rPr>
              <a:t>permintaan </a:t>
            </a:r>
            <a:r>
              <a:rPr lang="id-ID" sz="2200" dirty="0" smtClean="0">
                <a:latin typeface="Berlin Sans FB" pitchFamily="34" charset="0"/>
              </a:rPr>
              <a:t>informasi (Hasil lab </a:t>
            </a:r>
            <a:r>
              <a:rPr lang="id-ID" sz="2200" dirty="0">
                <a:latin typeface="Berlin Sans FB" pitchFamily="34" charset="0"/>
              </a:rPr>
              <a:t>termasuk data </a:t>
            </a:r>
            <a:r>
              <a:rPr lang="id-ID" sz="2200" dirty="0" smtClean="0">
                <a:latin typeface="Berlin Sans FB" pitchFamily="34" charset="0"/>
              </a:rPr>
              <a:t>lab &amp; </a:t>
            </a:r>
            <a:r>
              <a:rPr lang="id-ID" sz="2200" dirty="0">
                <a:latin typeface="Berlin Sans FB" pitchFamily="34" charset="0"/>
              </a:rPr>
              <a:t>laporan </a:t>
            </a:r>
            <a:r>
              <a:rPr lang="id-ID" sz="2200" dirty="0" smtClean="0">
                <a:latin typeface="Berlin Sans FB" pitchFamily="34" charset="0"/>
              </a:rPr>
              <a:t>hasil). </a:t>
            </a:r>
          </a:p>
          <a:p>
            <a:pPr marL="0" indent="0" algn="just">
              <a:buNone/>
            </a:pPr>
            <a:endParaRPr lang="id-ID" sz="2200" dirty="0" smtClean="0">
              <a:solidFill>
                <a:srgbClr val="7030A0"/>
              </a:solidFill>
              <a:latin typeface="Berlin Sans FB Demi" pitchFamily="34" charset="0"/>
            </a:endParaRPr>
          </a:p>
          <a:p>
            <a:pPr marL="0" indent="0" algn="just">
              <a:buNone/>
            </a:pPr>
            <a:r>
              <a:rPr lang="id-ID" sz="2200" dirty="0" smtClean="0">
                <a:solidFill>
                  <a:srgbClr val="7030A0"/>
                </a:solidFill>
                <a:latin typeface="Berlin Sans FB Demi" pitchFamily="34" charset="0"/>
              </a:rPr>
              <a:t>Proses </a:t>
            </a:r>
            <a:r>
              <a:rPr lang="id-ID" sz="2200" dirty="0">
                <a:solidFill>
                  <a:srgbClr val="7030A0"/>
                </a:solidFill>
                <a:latin typeface="Berlin Sans FB Demi" pitchFamily="34" charset="0"/>
              </a:rPr>
              <a:t>umumnya </a:t>
            </a:r>
            <a:r>
              <a:rPr lang="id-ID" sz="2200" dirty="0" smtClean="0">
                <a:solidFill>
                  <a:srgbClr val="7030A0"/>
                </a:solidFill>
                <a:latin typeface="Berlin Sans FB Demi" pitchFamily="34" charset="0"/>
              </a:rPr>
              <a:t>dpt </a:t>
            </a:r>
            <a:r>
              <a:rPr lang="id-ID" sz="2200" dirty="0">
                <a:solidFill>
                  <a:srgbClr val="7030A0"/>
                </a:solidFill>
                <a:latin typeface="Berlin Sans FB Demi" pitchFamily="34" charset="0"/>
              </a:rPr>
              <a:t>direpresentasikan dalam bagan arus, </a:t>
            </a:r>
            <a:r>
              <a:rPr lang="id-ID" sz="2200" dirty="0" smtClean="0">
                <a:solidFill>
                  <a:srgbClr val="7030A0"/>
                </a:solidFill>
                <a:latin typeface="Berlin Sans FB Demi" pitchFamily="34" charset="0"/>
              </a:rPr>
              <a:t>dg </a:t>
            </a:r>
            <a:r>
              <a:rPr lang="id-ID" sz="2200" dirty="0">
                <a:solidFill>
                  <a:srgbClr val="7030A0"/>
                </a:solidFill>
                <a:latin typeface="Berlin Sans FB Demi" pitchFamily="34" charset="0"/>
              </a:rPr>
              <a:t>serangkaian </a:t>
            </a:r>
            <a:r>
              <a:rPr lang="id-ID" sz="2200" dirty="0" smtClean="0">
                <a:solidFill>
                  <a:srgbClr val="7030A0"/>
                </a:solidFill>
                <a:latin typeface="Berlin Sans FB Demi" pitchFamily="34" charset="0"/>
              </a:rPr>
              <a:t>langkah2 </a:t>
            </a:r>
            <a:r>
              <a:rPr lang="id-ID" sz="2200" dirty="0">
                <a:solidFill>
                  <a:srgbClr val="7030A0"/>
                </a:solidFill>
                <a:latin typeface="Berlin Sans FB Demi" pitchFamily="34" charset="0"/>
              </a:rPr>
              <a:t>untuk menunjukkan bagaimana peristiwa </a:t>
            </a:r>
            <a:r>
              <a:rPr lang="id-ID" sz="2200" dirty="0" smtClean="0">
                <a:solidFill>
                  <a:srgbClr val="7030A0"/>
                </a:solidFill>
                <a:latin typeface="Berlin Sans FB Demi" pitchFamily="34" charset="0"/>
              </a:rPr>
              <a:t>hrs tjd </a:t>
            </a:r>
            <a:r>
              <a:rPr lang="id-ID" sz="2200" dirty="0">
                <a:solidFill>
                  <a:srgbClr val="7030A0"/>
                </a:solidFill>
                <a:latin typeface="Berlin Sans FB Demi" pitchFamily="34" charset="0"/>
              </a:rPr>
              <a:t>selama periode waktu tertentu.</a:t>
            </a:r>
          </a:p>
          <a:p>
            <a:pPr marL="0" indent="0" algn="just">
              <a:buNone/>
            </a:pPr>
            <a:endParaRPr lang="id-ID" sz="2200" dirty="0">
              <a:latin typeface="Berlin Sans FB" pitchFamily="34" charset="0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540296"/>
          </a:xfrm>
        </p:spPr>
        <p:txBody>
          <a:bodyPr>
            <a:normAutofit/>
          </a:bodyPr>
          <a:lstStyle/>
          <a:p>
            <a:pPr algn="ctr"/>
            <a:r>
              <a:rPr lang="id-ID" sz="2400" dirty="0" smtClean="0">
                <a:latin typeface="Berlin Sans FB Demi" pitchFamily="34" charset="0"/>
              </a:rPr>
              <a:t>OVERVIEW of DOCUMENTS</a:t>
            </a:r>
            <a:endParaRPr lang="id-ID" sz="2400" dirty="0">
              <a:latin typeface="Berlin Sans FB Dem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317988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836712"/>
            <a:ext cx="8229600" cy="532024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d-ID" sz="2200" b="1" dirty="0">
                <a:latin typeface="Harrington" pitchFamily="82" charset="0"/>
              </a:rPr>
              <a:t>Apa itu prosedur?</a:t>
            </a:r>
          </a:p>
          <a:p>
            <a:pPr algn="just"/>
            <a:r>
              <a:rPr lang="id-ID" sz="2200" dirty="0" smtClean="0">
                <a:latin typeface="Berlin Sans FB" pitchFamily="34" charset="0"/>
              </a:rPr>
              <a:t>Prosedur : Aktivitas </a:t>
            </a:r>
            <a:r>
              <a:rPr lang="id-ID" sz="2200" dirty="0">
                <a:latin typeface="Berlin Sans FB" pitchFamily="34" charset="0"/>
              </a:rPr>
              <a:t>spesifik dari suatu proses (ISO </a:t>
            </a:r>
            <a:r>
              <a:rPr lang="id-ID" sz="2200" dirty="0" smtClean="0">
                <a:latin typeface="Berlin Sans FB" pitchFamily="34" charset="0"/>
              </a:rPr>
              <a:t>9000). </a:t>
            </a:r>
          </a:p>
          <a:p>
            <a:pPr algn="just"/>
            <a:r>
              <a:rPr lang="id-ID" sz="2200" dirty="0" smtClean="0">
                <a:latin typeface="Berlin Sans FB" pitchFamily="34" charset="0"/>
              </a:rPr>
              <a:t>Prosedur </a:t>
            </a:r>
            <a:r>
              <a:rPr lang="id-ID" sz="2200" dirty="0">
                <a:latin typeface="Berlin Sans FB" pitchFamily="34" charset="0"/>
              </a:rPr>
              <a:t>sangat familier bagi pekerja </a:t>
            </a:r>
            <a:r>
              <a:rPr lang="id-ID" sz="2200" dirty="0" smtClean="0">
                <a:latin typeface="Berlin Sans FB" pitchFamily="34" charset="0"/>
              </a:rPr>
              <a:t>lab </a:t>
            </a:r>
            <a:r>
              <a:rPr lang="id-ID" sz="2200" dirty="0" smtClean="0">
                <a:latin typeface="Berlin Sans FB" pitchFamily="34" charset="0"/>
                <a:sym typeface="Wingdings" pitchFamily="2" charset="2"/>
              </a:rPr>
              <a:t> </a:t>
            </a:r>
            <a:r>
              <a:rPr lang="id-ID" sz="2200" dirty="0" smtClean="0">
                <a:latin typeface="Berlin Sans FB" pitchFamily="34" charset="0"/>
              </a:rPr>
              <a:t>Mudah </a:t>
            </a:r>
            <a:r>
              <a:rPr lang="id-ID" sz="2200" dirty="0">
                <a:latin typeface="Berlin Sans FB" pitchFamily="34" charset="0"/>
              </a:rPr>
              <a:t>digambarkan </a:t>
            </a:r>
            <a:r>
              <a:rPr lang="id-ID" sz="2200" dirty="0" smtClean="0">
                <a:latin typeface="Berlin Sans FB" pitchFamily="34" charset="0"/>
              </a:rPr>
              <a:t>sbg kinerja </a:t>
            </a:r>
            <a:r>
              <a:rPr lang="id-ID" sz="2200" dirty="0">
                <a:latin typeface="Berlin Sans FB" pitchFamily="34" charset="0"/>
              </a:rPr>
              <a:t>suatu </a:t>
            </a:r>
            <a:r>
              <a:rPr lang="id-ID" sz="2200" dirty="0" smtClean="0">
                <a:latin typeface="Berlin Sans FB" pitchFamily="34" charset="0"/>
              </a:rPr>
              <a:t>tes.</a:t>
            </a:r>
          </a:p>
          <a:p>
            <a:pPr algn="just"/>
            <a:r>
              <a:rPr lang="id-ID" sz="2200" dirty="0" smtClean="0">
                <a:latin typeface="Berlin Sans FB" pitchFamily="34" charset="0"/>
              </a:rPr>
              <a:t>(</a:t>
            </a:r>
            <a:r>
              <a:rPr lang="id-ID" sz="2200" dirty="0">
                <a:latin typeface="Berlin Sans FB" pitchFamily="34" charset="0"/>
              </a:rPr>
              <a:t>SOP) sering digunakan untuk menunjukkan petunjuk rinci tentang cara </a:t>
            </a:r>
            <a:r>
              <a:rPr lang="id-ID" sz="2200" dirty="0" smtClean="0">
                <a:latin typeface="Berlin Sans FB" pitchFamily="34" charset="0"/>
              </a:rPr>
              <a:t>melakukannya.</a:t>
            </a:r>
          </a:p>
          <a:p>
            <a:pPr algn="just"/>
            <a:r>
              <a:rPr lang="id-ID" sz="2200" dirty="0" smtClean="0">
                <a:latin typeface="Berlin Sans FB" pitchFamily="34" charset="0"/>
              </a:rPr>
              <a:t>Alat </a:t>
            </a:r>
            <a:r>
              <a:rPr lang="id-ID" sz="2200" dirty="0">
                <a:latin typeface="Berlin Sans FB" pitchFamily="34" charset="0"/>
              </a:rPr>
              <a:t>bantu kerja, atau instruksi kerja, adalah versi singkat dari SOP </a:t>
            </a:r>
            <a:r>
              <a:rPr lang="id-ID" sz="2200" dirty="0" smtClean="0">
                <a:latin typeface="Berlin Sans FB" pitchFamily="34" charset="0"/>
              </a:rPr>
              <a:t>yg </a:t>
            </a:r>
            <a:r>
              <a:rPr lang="id-ID" sz="2200" dirty="0">
                <a:latin typeface="Berlin Sans FB" pitchFamily="34" charset="0"/>
              </a:rPr>
              <a:t>dapat dipasang di meja kerja untuk memudahkan </a:t>
            </a:r>
            <a:r>
              <a:rPr lang="id-ID" sz="2200" dirty="0" smtClean="0">
                <a:latin typeface="Berlin Sans FB" pitchFamily="34" charset="0"/>
              </a:rPr>
              <a:t>dalam </a:t>
            </a:r>
            <a:r>
              <a:rPr lang="id-ID" sz="2200" dirty="0">
                <a:latin typeface="Berlin Sans FB" pitchFamily="34" charset="0"/>
              </a:rPr>
              <a:t>melakukan </a:t>
            </a:r>
            <a:r>
              <a:rPr lang="id-ID" sz="2200" dirty="0" smtClean="0">
                <a:latin typeface="Berlin Sans FB" pitchFamily="34" charset="0"/>
              </a:rPr>
              <a:t>prosedur</a:t>
            </a:r>
            <a:r>
              <a:rPr lang="id-ID" sz="2200" dirty="0">
                <a:latin typeface="Berlin Sans FB" pitchFamily="34" charset="0"/>
              </a:rPr>
              <a:t> </a:t>
            </a:r>
            <a:r>
              <a:rPr lang="id-ID" sz="2200" dirty="0" smtClean="0">
                <a:latin typeface="Berlin Sans FB" pitchFamily="34" charset="0"/>
              </a:rPr>
              <a:t>(untuk melengkapi sj, bukan sbg penggnati SOP).</a:t>
            </a:r>
            <a:endParaRPr lang="id-ID" sz="2200" dirty="0">
              <a:latin typeface="Berlin Sans FB" pitchFamily="34" charset="0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540296"/>
          </a:xfrm>
        </p:spPr>
        <p:txBody>
          <a:bodyPr>
            <a:normAutofit/>
          </a:bodyPr>
          <a:lstStyle/>
          <a:p>
            <a:pPr algn="ctr"/>
            <a:r>
              <a:rPr lang="id-ID" sz="2400" dirty="0" smtClean="0">
                <a:latin typeface="Berlin Sans FB Demi" pitchFamily="34" charset="0"/>
              </a:rPr>
              <a:t>OVERVIEW of DOCUMENTS</a:t>
            </a:r>
            <a:endParaRPr lang="id-ID" sz="2400" dirty="0">
              <a:latin typeface="Berlin Sans FB Dem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622270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1268760"/>
            <a:ext cx="8712968" cy="4888200"/>
          </a:xfrm>
        </p:spPr>
        <p:txBody>
          <a:bodyPr>
            <a:normAutofit/>
          </a:bodyPr>
          <a:lstStyle/>
          <a:p>
            <a:pPr algn="just"/>
            <a:r>
              <a:rPr lang="id-ID" sz="2200" dirty="0" smtClean="0">
                <a:latin typeface="Berlin Sans FB" pitchFamily="34" charset="0"/>
              </a:rPr>
              <a:t>Dokumen : </a:t>
            </a:r>
            <a:r>
              <a:rPr lang="id-ID" sz="2200" dirty="0">
                <a:latin typeface="Berlin Sans FB" pitchFamily="34" charset="0"/>
              </a:rPr>
              <a:t>P</a:t>
            </a:r>
            <a:r>
              <a:rPr lang="id-ID" sz="2200" dirty="0" smtClean="0">
                <a:latin typeface="Berlin Sans FB" pitchFamily="34" charset="0"/>
              </a:rPr>
              <a:t>edoman penting u/ semua operasi lab. </a:t>
            </a:r>
          </a:p>
          <a:p>
            <a:pPr marL="0" indent="0" algn="just">
              <a:buNone/>
            </a:pPr>
            <a:r>
              <a:rPr lang="id-ID" sz="2200" dirty="0" smtClean="0">
                <a:latin typeface="Berlin Sans FB" pitchFamily="34" charset="0"/>
              </a:rPr>
              <a:t>Beberapa dokumen penting yg harus dimiliki setiap laboratorium antara lain:</a:t>
            </a:r>
          </a:p>
          <a:p>
            <a:pPr algn="just"/>
            <a:r>
              <a:rPr lang="id-ID" sz="2200" i="1" dirty="0" smtClean="0">
                <a:solidFill>
                  <a:srgbClr val="00B050"/>
                </a:solidFill>
                <a:latin typeface="Berlin Sans FB Demi" pitchFamily="34" charset="0"/>
              </a:rPr>
              <a:t>Quality Manual </a:t>
            </a:r>
            <a:r>
              <a:rPr lang="id-ID" sz="2200" dirty="0" smtClean="0">
                <a:latin typeface="Berlin Sans FB" pitchFamily="34" charset="0"/>
              </a:rPr>
              <a:t>: Dokumen </a:t>
            </a:r>
            <a:r>
              <a:rPr lang="id-ID" sz="2200" dirty="0">
                <a:latin typeface="Berlin Sans FB" pitchFamily="34" charset="0"/>
              </a:rPr>
              <a:t>panduan keseluruhan </a:t>
            </a:r>
            <a:r>
              <a:rPr lang="id-ID" sz="2200" dirty="0" smtClean="0">
                <a:latin typeface="Berlin Sans FB" pitchFamily="34" charset="0"/>
              </a:rPr>
              <a:t>u/ </a:t>
            </a:r>
            <a:r>
              <a:rPr lang="id-ID" sz="2200" dirty="0">
                <a:latin typeface="Berlin Sans FB" pitchFamily="34" charset="0"/>
              </a:rPr>
              <a:t>sistem kualitas dan menyediakan kerangka kerja </a:t>
            </a:r>
            <a:r>
              <a:rPr lang="id-ID" sz="2200" dirty="0" smtClean="0">
                <a:latin typeface="Berlin Sans FB" pitchFamily="34" charset="0"/>
              </a:rPr>
              <a:t>u/ </a:t>
            </a:r>
            <a:r>
              <a:rPr lang="id-ID" sz="2200" dirty="0">
                <a:latin typeface="Berlin Sans FB" pitchFamily="34" charset="0"/>
              </a:rPr>
              <a:t>desain &amp;</a:t>
            </a:r>
            <a:r>
              <a:rPr lang="id-ID" sz="2200" dirty="0" smtClean="0">
                <a:latin typeface="Berlin Sans FB" pitchFamily="34" charset="0"/>
              </a:rPr>
              <a:t> </a:t>
            </a:r>
            <a:r>
              <a:rPr lang="id-ID" sz="2200" dirty="0">
                <a:latin typeface="Berlin Sans FB" pitchFamily="34" charset="0"/>
              </a:rPr>
              <a:t>implementasinya. Laboratorium harus memiliki buku pedoman mutu untuk akreditasi </a:t>
            </a:r>
            <a:r>
              <a:rPr lang="id-ID" sz="2200" dirty="0" smtClean="0">
                <a:latin typeface="Berlin Sans FB" pitchFamily="34" charset="0"/>
              </a:rPr>
              <a:t>ISO.</a:t>
            </a:r>
          </a:p>
          <a:p>
            <a:pPr algn="just"/>
            <a:r>
              <a:rPr lang="id-ID" sz="2200" dirty="0" smtClean="0">
                <a:solidFill>
                  <a:srgbClr val="00B050"/>
                </a:solidFill>
                <a:latin typeface="Berlin Sans FB Demi" pitchFamily="34" charset="0"/>
              </a:rPr>
              <a:t>SOP</a:t>
            </a:r>
            <a:r>
              <a:rPr lang="id-ID" sz="2200" dirty="0" smtClean="0">
                <a:latin typeface="Berlin Sans FB" pitchFamily="34" charset="0"/>
              </a:rPr>
              <a:t> : Instruksi </a:t>
            </a:r>
            <a:r>
              <a:rPr lang="id-ID" sz="2200" dirty="0">
                <a:latin typeface="Berlin Sans FB" pitchFamily="34" charset="0"/>
              </a:rPr>
              <a:t>tertulis langkah demi langkah </a:t>
            </a:r>
            <a:r>
              <a:rPr lang="id-ID" sz="2200" dirty="0" smtClean="0">
                <a:latin typeface="Berlin Sans FB" pitchFamily="34" charset="0"/>
              </a:rPr>
              <a:t>u/ </a:t>
            </a:r>
            <a:r>
              <a:rPr lang="id-ID" sz="2200" dirty="0">
                <a:latin typeface="Berlin Sans FB" pitchFamily="34" charset="0"/>
              </a:rPr>
              <a:t>setiap prosedur </a:t>
            </a:r>
            <a:r>
              <a:rPr lang="id-ID" sz="2200" dirty="0" smtClean="0">
                <a:latin typeface="Berlin Sans FB" pitchFamily="34" charset="0"/>
              </a:rPr>
              <a:t>yg </a:t>
            </a:r>
            <a:r>
              <a:rPr lang="id-ID" sz="2200" dirty="0">
                <a:latin typeface="Berlin Sans FB" pitchFamily="34" charset="0"/>
              </a:rPr>
              <a:t>dilakukan di laboratorium. </a:t>
            </a:r>
            <a:r>
              <a:rPr lang="id-ID" sz="2200" dirty="0">
                <a:latin typeface="Berlin Sans FB Demi" pitchFamily="34" charset="0"/>
              </a:rPr>
              <a:t>Instruksi ini penting untuk memastikan bahwa semua prosedur dilakukan secara konsisten oleh semua orang di laboratorium.</a:t>
            </a:r>
          </a:p>
          <a:p>
            <a:pPr marL="0" indent="0" algn="just">
              <a:buNone/>
            </a:pPr>
            <a:endParaRPr lang="id-ID" sz="2200" dirty="0">
              <a:latin typeface="Berlin Sans FB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834071" y="548680"/>
            <a:ext cx="504657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id-ID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arrington" pitchFamily="82" charset="0"/>
              </a:rPr>
              <a:t>Mengapa dokumen itu penting?</a:t>
            </a:r>
          </a:p>
        </p:txBody>
      </p:sp>
    </p:spTree>
    <p:extLst>
      <p:ext uri="{BB962C8B-B14F-4D97-AF65-F5344CB8AC3E}">
        <p14:creationId xmlns:p14="http://schemas.microsoft.com/office/powerpoint/2010/main" xmlns="" val="18432304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68760"/>
            <a:ext cx="8229600" cy="4888200"/>
          </a:xfrm>
        </p:spPr>
        <p:txBody>
          <a:bodyPr>
            <a:normAutofit/>
          </a:bodyPr>
          <a:lstStyle/>
          <a:p>
            <a:pPr algn="just"/>
            <a:r>
              <a:rPr lang="id-ID" sz="2200" dirty="0">
                <a:solidFill>
                  <a:srgbClr val="00B050"/>
                </a:solidFill>
                <a:latin typeface="Berlin Sans FB Demi" pitchFamily="34" charset="0"/>
              </a:rPr>
              <a:t>Bahan rujukan </a:t>
            </a:r>
            <a:r>
              <a:rPr lang="id-ID" sz="2200" dirty="0" smtClean="0">
                <a:latin typeface="Berlin Sans FB" pitchFamily="34" charset="0"/>
              </a:rPr>
              <a:t>: Diperlukan u/ </a:t>
            </a:r>
            <a:r>
              <a:rPr lang="id-ID" sz="2200" dirty="0">
                <a:latin typeface="Berlin Sans FB" pitchFamily="34" charset="0"/>
              </a:rPr>
              <a:t>menemukan informasi ilmiah &amp;</a:t>
            </a:r>
            <a:r>
              <a:rPr lang="id-ID" sz="2200" dirty="0" smtClean="0">
                <a:latin typeface="Berlin Sans FB" pitchFamily="34" charset="0"/>
              </a:rPr>
              <a:t> </a:t>
            </a:r>
            <a:r>
              <a:rPr lang="id-ID" sz="2200" dirty="0">
                <a:latin typeface="Berlin Sans FB" pitchFamily="34" charset="0"/>
              </a:rPr>
              <a:t>klinis tentang penyakit, metode </a:t>
            </a:r>
            <a:r>
              <a:rPr lang="id-ID" sz="2200" dirty="0" smtClean="0">
                <a:latin typeface="Berlin Sans FB" pitchFamily="34" charset="0"/>
              </a:rPr>
              <a:t>lab, &amp; </a:t>
            </a:r>
            <a:r>
              <a:rPr lang="id-ID" sz="2200" dirty="0">
                <a:latin typeface="Berlin Sans FB" pitchFamily="34" charset="0"/>
              </a:rPr>
              <a:t>prosedur. </a:t>
            </a:r>
            <a:r>
              <a:rPr lang="id-ID" sz="2200" dirty="0" smtClean="0">
                <a:latin typeface="Berlin Sans FB Demi" pitchFamily="34" charset="0"/>
              </a:rPr>
              <a:t>Kadang2, </a:t>
            </a:r>
            <a:r>
              <a:rPr lang="id-ID" sz="2200" dirty="0">
                <a:latin typeface="Berlin Sans FB Demi" pitchFamily="34" charset="0"/>
              </a:rPr>
              <a:t>ada masalah interpretasi </a:t>
            </a:r>
            <a:r>
              <a:rPr lang="id-ID" sz="2200" dirty="0" smtClean="0">
                <a:latin typeface="Berlin Sans FB Demi" pitchFamily="34" charset="0"/>
              </a:rPr>
              <a:t>yg sulit, memerlukan referensi (ex; Px sampel </a:t>
            </a:r>
            <a:r>
              <a:rPr lang="id-ID" sz="2200" dirty="0">
                <a:latin typeface="Berlin Sans FB Demi" pitchFamily="34" charset="0"/>
              </a:rPr>
              <a:t>secara mikroskopis </a:t>
            </a:r>
            <a:r>
              <a:rPr lang="id-ID" sz="2200" dirty="0" smtClean="0">
                <a:latin typeface="Berlin Sans FB Demi" pitchFamily="34" charset="0"/>
              </a:rPr>
              <a:t>u/ </a:t>
            </a:r>
            <a:r>
              <a:rPr lang="id-ID" sz="2200" dirty="0">
                <a:latin typeface="Berlin Sans FB Demi" pitchFamily="34" charset="0"/>
              </a:rPr>
              <a:t>parasit, foto &amp;</a:t>
            </a:r>
            <a:r>
              <a:rPr lang="id-ID" sz="2200" dirty="0" smtClean="0">
                <a:latin typeface="Berlin Sans FB Demi" pitchFamily="34" charset="0"/>
              </a:rPr>
              <a:t> </a:t>
            </a:r>
            <a:r>
              <a:rPr lang="id-ID" sz="2200" dirty="0">
                <a:latin typeface="Berlin Sans FB Demi" pitchFamily="34" charset="0"/>
              </a:rPr>
              <a:t>informasi deskriptif bisa sangat </a:t>
            </a:r>
            <a:r>
              <a:rPr lang="id-ID" sz="2200" dirty="0" smtClean="0">
                <a:latin typeface="Berlin Sans FB Demi" pitchFamily="34" charset="0"/>
              </a:rPr>
              <a:t>membantu).</a:t>
            </a:r>
          </a:p>
          <a:p>
            <a:pPr algn="just"/>
            <a:r>
              <a:rPr lang="id-ID" sz="2200" dirty="0">
                <a:latin typeface="Berlin Sans FB" pitchFamily="34" charset="0"/>
              </a:rPr>
              <a:t>Dokumen tertulis diharuskan </a:t>
            </a:r>
            <a:r>
              <a:rPr lang="id-ID" sz="2200" dirty="0" smtClean="0">
                <a:latin typeface="Berlin Sans FB" pitchFamily="34" charset="0"/>
              </a:rPr>
              <a:t>o/ </a:t>
            </a:r>
            <a:r>
              <a:rPr lang="id-ID" sz="2200" dirty="0">
                <a:latin typeface="Berlin Sans FB" pitchFamily="34" charset="0"/>
              </a:rPr>
              <a:t>standar laboratorium formal, termasuk </a:t>
            </a:r>
            <a:r>
              <a:rPr lang="id-ID" sz="2200" dirty="0" smtClean="0">
                <a:latin typeface="Berlin Sans FB" pitchFamily="34" charset="0"/>
              </a:rPr>
              <a:t>yg </a:t>
            </a:r>
            <a:r>
              <a:rPr lang="id-ID" sz="2200" dirty="0">
                <a:latin typeface="Berlin Sans FB" pitchFamily="34" charset="0"/>
              </a:rPr>
              <a:t>mengarah ke </a:t>
            </a:r>
            <a:r>
              <a:rPr lang="id-ID" sz="2200" dirty="0" smtClean="0">
                <a:latin typeface="Berlin Sans FB" pitchFamily="34" charset="0"/>
              </a:rPr>
              <a:t>akreditasi </a:t>
            </a:r>
            <a:r>
              <a:rPr lang="id-ID" sz="2200" dirty="0" smtClean="0">
                <a:latin typeface="Berlin Sans FB" pitchFamily="34" charset="0"/>
                <a:sym typeface="Wingdings" pitchFamily="2" charset="2"/>
              </a:rPr>
              <a:t> </a:t>
            </a:r>
            <a:r>
              <a:rPr lang="id-ID" sz="2200" dirty="0">
                <a:latin typeface="Berlin Sans FB" pitchFamily="34" charset="0"/>
                <a:sym typeface="Wingdings" pitchFamily="2" charset="2"/>
              </a:rPr>
              <a:t>M</a:t>
            </a:r>
            <a:r>
              <a:rPr lang="id-ID" sz="2200" dirty="0" smtClean="0">
                <a:latin typeface="Berlin Sans FB" pitchFamily="34" charset="0"/>
              </a:rPr>
              <a:t>ensyaratkan </a:t>
            </a:r>
            <a:r>
              <a:rPr lang="id-ID" sz="2200" dirty="0">
                <a:latin typeface="Berlin Sans FB" pitchFamily="34" charset="0"/>
              </a:rPr>
              <a:t>bahwa kebijakan &amp;</a:t>
            </a:r>
            <a:r>
              <a:rPr lang="id-ID" sz="2200" dirty="0" smtClean="0">
                <a:latin typeface="Berlin Sans FB" pitchFamily="34" charset="0"/>
              </a:rPr>
              <a:t> </a:t>
            </a:r>
            <a:r>
              <a:rPr lang="id-ID" sz="2200" dirty="0">
                <a:latin typeface="Berlin Sans FB" pitchFamily="34" charset="0"/>
              </a:rPr>
              <a:t>prosedur ditulis </a:t>
            </a:r>
            <a:r>
              <a:rPr lang="id-ID" sz="2200" dirty="0" smtClean="0">
                <a:latin typeface="Berlin Sans FB" pitchFamily="34" charset="0"/>
              </a:rPr>
              <a:t>&amp; tersedia</a:t>
            </a:r>
            <a:r>
              <a:rPr lang="id-ID" sz="2200" dirty="0">
                <a:latin typeface="Berlin Sans FB" pitchFamily="34" charset="0"/>
              </a:rPr>
              <a:t>. </a:t>
            </a:r>
            <a:endParaRPr lang="id-ID" sz="2200" dirty="0" smtClean="0">
              <a:latin typeface="Berlin Sans FB" pitchFamily="34" charset="0"/>
            </a:endParaRPr>
          </a:p>
          <a:p>
            <a:pPr algn="just"/>
            <a:r>
              <a:rPr lang="id-ID" sz="2200" dirty="0" smtClean="0">
                <a:solidFill>
                  <a:srgbClr val="FF0000"/>
                </a:solidFill>
                <a:latin typeface="Berlin Sans FB Demi" pitchFamily="34" charset="0"/>
              </a:rPr>
              <a:t>Sebagian </a:t>
            </a:r>
            <a:r>
              <a:rPr lang="id-ID" sz="2200" dirty="0">
                <a:solidFill>
                  <a:srgbClr val="FF0000"/>
                </a:solidFill>
                <a:latin typeface="Berlin Sans FB Demi" pitchFamily="34" charset="0"/>
              </a:rPr>
              <a:t>besar kegiatan </a:t>
            </a:r>
            <a:r>
              <a:rPr lang="id-ID" sz="2200" dirty="0" smtClean="0">
                <a:solidFill>
                  <a:srgbClr val="FF0000"/>
                </a:solidFill>
                <a:latin typeface="Berlin Sans FB Demi" pitchFamily="34" charset="0"/>
              </a:rPr>
              <a:t>inspeksi/penilaian </a:t>
            </a:r>
            <a:r>
              <a:rPr lang="id-ID" sz="2200" dirty="0">
                <a:solidFill>
                  <a:srgbClr val="FF0000"/>
                </a:solidFill>
                <a:latin typeface="Berlin Sans FB Demi" pitchFamily="34" charset="0"/>
              </a:rPr>
              <a:t>meliputi </a:t>
            </a:r>
            <a:r>
              <a:rPr lang="id-ID" sz="2200" dirty="0" smtClean="0">
                <a:solidFill>
                  <a:srgbClr val="FF0000"/>
                </a:solidFill>
                <a:latin typeface="Berlin Sans FB Demi" pitchFamily="34" charset="0"/>
              </a:rPr>
              <a:t>px </a:t>
            </a:r>
            <a:r>
              <a:rPr lang="id-ID" sz="2200" dirty="0">
                <a:solidFill>
                  <a:srgbClr val="FF0000"/>
                </a:solidFill>
                <a:latin typeface="Berlin Sans FB Demi" pitchFamily="34" charset="0"/>
              </a:rPr>
              <a:t>dokumen </a:t>
            </a:r>
            <a:r>
              <a:rPr lang="id-ID" sz="2200" dirty="0" smtClean="0">
                <a:solidFill>
                  <a:srgbClr val="FF0000"/>
                </a:solidFill>
                <a:latin typeface="Berlin Sans FB Demi" pitchFamily="34" charset="0"/>
              </a:rPr>
              <a:t>lab. Dokumen2 tsb </a:t>
            </a:r>
            <a:r>
              <a:rPr lang="id-ID" sz="2200" dirty="0">
                <a:solidFill>
                  <a:srgbClr val="FF0000"/>
                </a:solidFill>
                <a:latin typeface="Berlin Sans FB Demi" pitchFamily="34" charset="0"/>
              </a:rPr>
              <a:t>merupakan elemen penting yang menjadi dasar penilaian laboratorium.</a:t>
            </a:r>
          </a:p>
        </p:txBody>
      </p:sp>
      <p:sp>
        <p:nvSpPr>
          <p:cNvPr id="4" name="Rectangle 3"/>
          <p:cNvSpPr/>
          <p:nvPr/>
        </p:nvSpPr>
        <p:spPr>
          <a:xfrm>
            <a:off x="1834071" y="548680"/>
            <a:ext cx="504657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id-ID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arrington" pitchFamily="82" charset="0"/>
              </a:rPr>
              <a:t>Mengapa dokumen itu penting?</a:t>
            </a:r>
          </a:p>
        </p:txBody>
      </p:sp>
    </p:spTree>
    <p:extLst>
      <p:ext uri="{BB962C8B-B14F-4D97-AF65-F5344CB8AC3E}">
        <p14:creationId xmlns:p14="http://schemas.microsoft.com/office/powerpoint/2010/main" xmlns="" val="17403046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1733</TotalTime>
  <Words>1502</Words>
  <Application>Microsoft Office PowerPoint</Application>
  <PresentationFormat>On-screen Show (4:3)</PresentationFormat>
  <Paragraphs>134</Paragraphs>
  <Slides>22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Origin</vt:lpstr>
      <vt:lpstr>MANAJEMEN PENGELOLAAN DOKUMEN LABORATORIUM KLINIK By : Aji Bagus Widyantara</vt:lpstr>
      <vt:lpstr>PENDAHULUAN</vt:lpstr>
      <vt:lpstr>Apa Perbedaan Dokumen dgn Catatan?</vt:lpstr>
      <vt:lpstr>Apa Perbedaan Dokumen dgn Catatan?</vt:lpstr>
      <vt:lpstr>OVERVIEW of DOCUMENTS</vt:lpstr>
      <vt:lpstr>OVERVIEW of DOCUMENTS</vt:lpstr>
      <vt:lpstr>OVERVIEW of DOCUMENTS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RooT</dc:creator>
  <cp:lastModifiedBy>toshiba</cp:lastModifiedBy>
  <cp:revision>95</cp:revision>
  <dcterms:created xsi:type="dcterms:W3CDTF">2019-05-17T20:31:26Z</dcterms:created>
  <dcterms:modified xsi:type="dcterms:W3CDTF">2021-06-10T22:27:16Z</dcterms:modified>
</cp:coreProperties>
</file>