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1"/>
  </p:notesMasterIdLst>
  <p:sldIdLst>
    <p:sldId id="5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67" r:id="rId15"/>
    <p:sldId id="268" r:id="rId16"/>
    <p:sldId id="269" r:id="rId17"/>
    <p:sldId id="271" r:id="rId18"/>
    <p:sldId id="606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59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87C26-47FB-4EF6-A5D7-8A98C8734176}" type="datetimeFigureOut">
              <a:rPr lang="id-ID" smtClean="0"/>
              <a:t>11/01/2024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000B3-6D12-4600-82DA-F1AF8FAD993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884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000B3-6D12-4600-82DA-F1AF8FAD9936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6097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8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6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65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636926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sz="21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4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90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1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268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322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5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3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23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3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4B0C57-EF7C-4DD6-A1AE-A707B37DFB39}" type="datetimeFigureOut">
              <a:rPr lang="en-US" smtClean="0"/>
              <a:pPr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E66547B-2445-41E6-B4AD-B767B77EF0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2700" dirty="0">
                <a:latin typeface="Franklin Gothic Heavy" pitchFamily="34" charset="0"/>
                <a:ea typeface="Arial Unicode MS" pitchFamily="34" charset="-128"/>
                <a:cs typeface="Tahoma" pitchFamily="34" charset="0"/>
              </a:rPr>
              <a:t>PEMBUKA BELAJAR</a:t>
            </a:r>
            <a:endParaRPr lang="id-ID" sz="2700" dirty="0">
              <a:latin typeface="Franklin Gothic Heavy" pitchFamily="34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5968" y="4358987"/>
            <a:ext cx="7315199" cy="1204047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“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Kami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ridho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Allah SWT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Tuhanku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, Islam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agamaku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Nabi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Muhammad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Nabi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Rasul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,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Ya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Allah,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tambahkanlah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kepadaku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ilmu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berikanlah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aku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Gill Sans MT Condensed" pitchFamily="34" charset="0"/>
              </a:rPr>
              <a:t>kefahaman</a:t>
            </a:r>
            <a:r>
              <a:rPr lang="en-US" sz="2100" dirty="0">
                <a:solidFill>
                  <a:schemeClr val="tx1"/>
                </a:solidFill>
                <a:latin typeface="Gill Sans MT Condensed" pitchFamily="34" charset="0"/>
              </a:rPr>
              <a:t>”</a:t>
            </a:r>
          </a:p>
        </p:txBody>
      </p:sp>
      <p:pic>
        <p:nvPicPr>
          <p:cNvPr id="15364" name="Picture 5" descr="C:\Users\Suryani\Pictures\doa-belaj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457" y="1900238"/>
            <a:ext cx="7824355" cy="208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847109" y="1085850"/>
            <a:ext cx="5870864" cy="436418"/>
          </a:xfrm>
          <a:prstGeom prst="rect">
            <a:avLst/>
          </a:prstGeom>
        </p:spPr>
        <p:txBody>
          <a:bodyPr/>
          <a:lstStyle/>
          <a:p>
            <a:pPr defTabSz="685800">
              <a:spcBef>
                <a:spcPct val="0"/>
              </a:spcBef>
              <a:defRPr/>
            </a:pPr>
            <a:r>
              <a:rPr lang="en-US" sz="3000" b="1" dirty="0">
                <a:latin typeface="+mj-lt"/>
                <a:ea typeface="+mj-ea"/>
                <a:cs typeface="+mj-cs"/>
              </a:rPr>
              <a:t>        DOA BELAJAR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86D4068-D045-48B0-9A00-198F2FE4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omponen elektronik dengan latar belakang putih">
            <a:extLst>
              <a:ext uri="{FF2B5EF4-FFF2-40B4-BE49-F238E27FC236}">
                <a16:creationId xmlns:a16="http://schemas.microsoft.com/office/drawing/2014/main" id="{DAB00F1F-FFAE-EF1E-6309-9F92A464E8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</a:blip>
          <a:srcRect l="11023" r="-2" b="-2"/>
          <a:stretch/>
        </p:blipFill>
        <p:spPr>
          <a:xfrm>
            <a:off x="20" y="1"/>
            <a:ext cx="9141694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664C4B-AAE2-4AA0-8918-134E8086F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1951" y="864108"/>
            <a:ext cx="5486400" cy="5120640"/>
          </a:xfrm>
        </p:spPr>
        <p:txBody>
          <a:bodyPr>
            <a:normAutofit/>
          </a:bodyPr>
          <a:lstStyle/>
          <a:p>
            <a:pPr lvl="0"/>
            <a:r>
              <a:rPr lang="en-US" err="1"/>
              <a:t>Memecahkan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 yang </a:t>
            </a:r>
            <a:r>
              <a:rPr lang="en-US" err="1"/>
              <a:t>meliputi</a:t>
            </a:r>
            <a:r>
              <a:rPr lang="en-US"/>
              <a:t> </a:t>
            </a:r>
            <a:r>
              <a:rPr lang="en-US" err="1"/>
              <a:t>kemampuan</a:t>
            </a:r>
            <a:r>
              <a:rPr lang="en-US"/>
              <a:t> </a:t>
            </a:r>
            <a:r>
              <a:rPr lang="en-US" err="1"/>
              <a:t>memahami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, </a:t>
            </a:r>
            <a:r>
              <a:rPr lang="en-US" err="1"/>
              <a:t>merancang</a:t>
            </a:r>
            <a:r>
              <a:rPr lang="en-US"/>
              <a:t> model </a:t>
            </a:r>
            <a:r>
              <a:rPr lang="en-US" err="1"/>
              <a:t>matematika</a:t>
            </a:r>
            <a:r>
              <a:rPr lang="en-US"/>
              <a:t>, </a:t>
            </a:r>
            <a:r>
              <a:rPr lang="en-US" err="1"/>
              <a:t>menyelesaikan</a:t>
            </a:r>
            <a:r>
              <a:rPr lang="en-US"/>
              <a:t> model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menafsirkan</a:t>
            </a:r>
            <a:r>
              <a:rPr lang="en-US"/>
              <a:t> </a:t>
            </a:r>
            <a:r>
              <a:rPr lang="en-US" err="1"/>
              <a:t>solusi</a:t>
            </a:r>
            <a:r>
              <a:rPr lang="en-US"/>
              <a:t> yang </a:t>
            </a:r>
            <a:r>
              <a:rPr lang="en-US" err="1"/>
              <a:t>diperoleh</a:t>
            </a:r>
            <a:r>
              <a:rPr lang="en-US"/>
              <a:t>.</a:t>
            </a:r>
          </a:p>
          <a:p>
            <a:pPr lvl="0"/>
            <a:r>
              <a:rPr lang="en-US" err="1"/>
              <a:t>Mengomunikasikan</a:t>
            </a:r>
            <a:r>
              <a:rPr lang="en-US"/>
              <a:t> </a:t>
            </a:r>
            <a:r>
              <a:rPr lang="en-US" err="1"/>
              <a:t>gagasan</a:t>
            </a:r>
            <a:r>
              <a:rPr lang="en-US"/>
              <a:t> </a:t>
            </a:r>
            <a:r>
              <a:rPr lang="en-US" err="1"/>
              <a:t>dengan</a:t>
            </a:r>
            <a:r>
              <a:rPr lang="en-US"/>
              <a:t> </a:t>
            </a:r>
            <a:r>
              <a:rPr lang="en-US" err="1"/>
              <a:t>simbol</a:t>
            </a:r>
            <a:r>
              <a:rPr lang="en-US"/>
              <a:t>, </a:t>
            </a:r>
            <a:r>
              <a:rPr lang="en-US" err="1"/>
              <a:t>tabel</a:t>
            </a:r>
            <a:r>
              <a:rPr lang="en-US"/>
              <a:t>, diagram, </a:t>
            </a:r>
            <a:r>
              <a:rPr lang="en-US" err="1"/>
              <a:t>atau</a:t>
            </a:r>
            <a:r>
              <a:rPr lang="en-US"/>
              <a:t> media lain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memperjelas</a:t>
            </a:r>
            <a:r>
              <a:rPr lang="en-US"/>
              <a:t> </a:t>
            </a:r>
            <a:r>
              <a:rPr lang="en-US" err="1"/>
              <a:t>keadaan</a:t>
            </a:r>
            <a:r>
              <a:rPr lang="en-US"/>
              <a:t>  </a:t>
            </a:r>
            <a:r>
              <a:rPr lang="en-US" err="1"/>
              <a:t>atau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.</a:t>
            </a:r>
          </a:p>
          <a:p>
            <a:pPr lvl="0"/>
            <a:r>
              <a:rPr lang="en-US" err="1"/>
              <a:t>Memiliki</a:t>
            </a:r>
            <a:r>
              <a:rPr lang="en-US"/>
              <a:t> </a:t>
            </a:r>
            <a:r>
              <a:rPr lang="en-US" err="1"/>
              <a:t>sikap</a:t>
            </a:r>
            <a:r>
              <a:rPr lang="en-US"/>
              <a:t> </a:t>
            </a:r>
            <a:r>
              <a:rPr lang="en-US" err="1"/>
              <a:t>menghargai</a:t>
            </a:r>
            <a:r>
              <a:rPr lang="en-US"/>
              <a:t> </a:t>
            </a:r>
            <a:r>
              <a:rPr lang="en-US" err="1"/>
              <a:t>kegunaan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kehidupan</a:t>
            </a:r>
            <a:r>
              <a:rPr lang="en-US"/>
              <a:t>, </a:t>
            </a:r>
            <a:r>
              <a:rPr lang="en-US" err="1"/>
              <a:t>yaitu</a:t>
            </a:r>
            <a:r>
              <a:rPr lang="en-US"/>
              <a:t> </a:t>
            </a:r>
            <a:r>
              <a:rPr lang="en-US" err="1"/>
              <a:t>memiliki</a:t>
            </a:r>
            <a:r>
              <a:rPr lang="en-US"/>
              <a:t> rasa </a:t>
            </a:r>
            <a:r>
              <a:rPr lang="en-US" err="1"/>
              <a:t>ingin</a:t>
            </a:r>
            <a:r>
              <a:rPr lang="en-US"/>
              <a:t> </a:t>
            </a:r>
            <a:r>
              <a:rPr lang="en-US" err="1"/>
              <a:t>tahu</a:t>
            </a:r>
            <a:r>
              <a:rPr lang="en-US"/>
              <a:t>, </a:t>
            </a:r>
            <a:r>
              <a:rPr lang="en-US" err="1"/>
              <a:t>perhatian</a:t>
            </a:r>
            <a:r>
              <a:rPr lang="en-US"/>
              <a:t>,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minat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mempelajari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, </a:t>
            </a:r>
            <a:r>
              <a:rPr lang="en-US" err="1"/>
              <a:t>serta</a:t>
            </a:r>
            <a:r>
              <a:rPr lang="en-US"/>
              <a:t>  </a:t>
            </a:r>
            <a:r>
              <a:rPr lang="en-US" err="1"/>
              <a:t>sikap</a:t>
            </a:r>
            <a:r>
              <a:rPr lang="en-US"/>
              <a:t> </a:t>
            </a:r>
            <a:r>
              <a:rPr lang="en-US" err="1"/>
              <a:t>ulet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percaya</a:t>
            </a:r>
            <a:r>
              <a:rPr lang="en-US"/>
              <a:t> </a:t>
            </a:r>
            <a:r>
              <a:rPr lang="en-US" err="1"/>
              <a:t>diri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pemecahan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6F9FD8-4CFE-4C77-8F29-5D801C57E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179482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0899" y="758952"/>
            <a:ext cx="889035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" y="2526526"/>
            <a:ext cx="877276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264" y="2526526"/>
            <a:ext cx="8190670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564" y="2535446"/>
            <a:ext cx="6737617" cy="35544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>
                <a:solidFill>
                  <a:schemeClr val="tx1"/>
                </a:solidFill>
              </a:rPr>
              <a:t>		Penggolongan  tujuan pembelajaran  matematika  di semua jenjang  pendidikan  sekolah menjadi :</a:t>
            </a:r>
          </a:p>
          <a:p>
            <a:pPr>
              <a:buNone/>
            </a:pPr>
            <a:endParaRPr lang="en-US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>
                <a:solidFill>
                  <a:schemeClr val="tx1"/>
                </a:solidFill>
              </a:rPr>
              <a:t>  (1) Tujuan bersifat formal  (Menata pikiran dan bentuk kepribadian)</a:t>
            </a:r>
          </a:p>
          <a:p>
            <a:pPr>
              <a:buNone/>
            </a:pPr>
            <a:r>
              <a:rPr lang="en-US">
                <a:solidFill>
                  <a:schemeClr val="tx1"/>
                </a:solidFill>
              </a:rPr>
              <a:t>  (2) Tujuan  yang bersifat  material (Kemampuan menerapkan matematika dan keterampilan matematika)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2697" y="761999"/>
            <a:ext cx="219398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2467406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58902" y="761999"/>
            <a:ext cx="6592726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966" y="1298448"/>
            <a:ext cx="5390647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spc="-100"/>
              <a:t>C. TUJUAN PEMBELAJARAN MATEMATIKA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50666" y="4684418"/>
            <a:ext cx="660096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179482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0899" y="758952"/>
            <a:ext cx="889035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" y="2526526"/>
            <a:ext cx="877276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264" y="2526526"/>
            <a:ext cx="8190670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564" y="2535446"/>
            <a:ext cx="6737617" cy="3554457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>
                <a:solidFill>
                  <a:schemeClr val="tx1"/>
                </a:solidFill>
              </a:rPr>
              <a:t>		Secara lebih terinci, tujuan pembelajaran matematika dipaparkan pada buku standar kompetensi mata pelajaran matematika sebagai berikut:</a:t>
            </a:r>
          </a:p>
          <a:p>
            <a:pPr lvl="0" fontAlgn="base"/>
            <a:r>
              <a:rPr lang="en-US">
                <a:solidFill>
                  <a:schemeClr val="tx1"/>
                </a:solidFill>
              </a:rPr>
              <a:t>Melatih cara berpikir dan bernalar dalam menarik kesimpulan, misalnya melalui kegiatan penyelidikan, eksplorasi, eksperimen, menunjukkan kesamaan, perbedaan, konsistensi dan inkonsistensi,</a:t>
            </a:r>
          </a:p>
          <a:p>
            <a:pPr lvl="0" fontAlgn="base"/>
            <a:r>
              <a:rPr lang="en-US">
                <a:solidFill>
                  <a:schemeClr val="tx1"/>
                </a:solidFill>
              </a:rPr>
              <a:t>Mengembangkan aktivitas kreatif yang melibatkan imajinasi, intuisi, dan penemuan dengan mengembangkan pemikiran divergen, orisinil, rasa ingin tahu, membuat prediksi dan dugaan, serta mencoba-coba,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9E1670-83B7-48FC-9C47-C7318A21C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9C30EE-515E-4D1E-8044-1E02EBC14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72832"/>
            <a:ext cx="895964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A34BAF-52BF-49D4-B4CA-F56A96FC8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0" y="758952"/>
            <a:ext cx="349894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9519" y="1123837"/>
            <a:ext cx="2851196" cy="4644334"/>
          </a:xfrm>
        </p:spPr>
        <p:txBody>
          <a:bodyPr anchor="b"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4493" y="1094564"/>
            <a:ext cx="4275198" cy="4673607"/>
          </a:xfrm>
        </p:spPr>
        <p:txBody>
          <a:bodyPr anchor="b">
            <a:normAutofit/>
          </a:bodyPr>
          <a:lstStyle/>
          <a:p>
            <a:pPr lvl="0" fontAlgn="base"/>
            <a:r>
              <a:rPr lang="en-US" err="1"/>
              <a:t>Mengembangkan</a:t>
            </a:r>
            <a:r>
              <a:rPr lang="en-US"/>
              <a:t> </a:t>
            </a:r>
            <a:r>
              <a:rPr lang="en-US" err="1"/>
              <a:t>kemampuan</a:t>
            </a:r>
            <a:r>
              <a:rPr lang="en-US"/>
              <a:t> </a:t>
            </a:r>
            <a:r>
              <a:rPr lang="en-US" err="1"/>
              <a:t>memecahkan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,</a:t>
            </a:r>
          </a:p>
          <a:p>
            <a:pPr lvl="0" fontAlgn="base"/>
            <a:r>
              <a:rPr lang="en-US" err="1"/>
              <a:t>Mengembangkan</a:t>
            </a:r>
            <a:r>
              <a:rPr lang="en-US"/>
              <a:t> </a:t>
            </a:r>
            <a:r>
              <a:rPr lang="en-US" err="1"/>
              <a:t>kemampuan</a:t>
            </a:r>
            <a:r>
              <a:rPr lang="en-US"/>
              <a:t> </a:t>
            </a:r>
            <a:r>
              <a:rPr lang="en-US" err="1"/>
              <a:t>menyampaikan</a:t>
            </a:r>
            <a:r>
              <a:rPr lang="en-US"/>
              <a:t> </a:t>
            </a:r>
            <a:r>
              <a:rPr lang="en-US" err="1"/>
              <a:t>informasi</a:t>
            </a:r>
            <a:r>
              <a:rPr lang="en-US"/>
              <a:t> </a:t>
            </a:r>
            <a:r>
              <a:rPr lang="en-US" err="1"/>
              <a:t>atau</a:t>
            </a:r>
            <a:r>
              <a:rPr lang="en-US"/>
              <a:t> </a:t>
            </a:r>
            <a:r>
              <a:rPr lang="en-US" err="1"/>
              <a:t>mengkomunikasikan</a:t>
            </a:r>
            <a:r>
              <a:rPr lang="en-US"/>
              <a:t> </a:t>
            </a:r>
            <a:r>
              <a:rPr lang="en-US" err="1"/>
              <a:t>gagasan</a:t>
            </a:r>
            <a:r>
              <a:rPr lang="en-US"/>
              <a:t> </a:t>
            </a:r>
            <a:r>
              <a:rPr lang="en-US" err="1"/>
              <a:t>antara</a:t>
            </a:r>
            <a:r>
              <a:rPr lang="en-US"/>
              <a:t> lain </a:t>
            </a:r>
            <a:r>
              <a:rPr lang="en-US" err="1"/>
              <a:t>melalui</a:t>
            </a:r>
            <a:r>
              <a:rPr lang="en-US"/>
              <a:t> </a:t>
            </a:r>
            <a:r>
              <a:rPr lang="en-US" err="1"/>
              <a:t>pembicaraan</a:t>
            </a:r>
            <a:r>
              <a:rPr lang="en-US"/>
              <a:t> </a:t>
            </a:r>
            <a:r>
              <a:rPr lang="en-US" err="1"/>
              <a:t>lisan</a:t>
            </a:r>
            <a:r>
              <a:rPr lang="en-US"/>
              <a:t>, </a:t>
            </a:r>
            <a:r>
              <a:rPr lang="en-US" err="1"/>
              <a:t>grafik</a:t>
            </a:r>
            <a:r>
              <a:rPr lang="en-US"/>
              <a:t>, </a:t>
            </a:r>
            <a:r>
              <a:rPr lang="en-US" err="1"/>
              <a:t>peta</a:t>
            </a:r>
            <a:r>
              <a:rPr lang="en-US"/>
              <a:t>, diagram,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menjelaskan</a:t>
            </a:r>
            <a:r>
              <a:rPr lang="en-US"/>
              <a:t> </a:t>
            </a:r>
            <a:r>
              <a:rPr lang="en-US" err="1"/>
              <a:t>gagasan</a:t>
            </a:r>
            <a:r>
              <a:rPr lang="en-US"/>
              <a:t>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9E1670-83B7-48FC-9C47-C7318A21C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9C30EE-515E-4D1E-8044-1E02EBC14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72832"/>
            <a:ext cx="895964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A34BAF-52BF-49D4-B4CA-F56A96FC8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0990" y="758952"/>
            <a:ext cx="349894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4493" y="1094564"/>
            <a:ext cx="4275198" cy="4673607"/>
          </a:xfrm>
        </p:spPr>
        <p:txBody>
          <a:bodyPr anchor="b">
            <a:normAutofit/>
          </a:bodyPr>
          <a:lstStyle/>
          <a:p>
            <a:pPr>
              <a:buNone/>
            </a:pPr>
            <a:r>
              <a:rPr lang="en-US" sz="1800" i="1"/>
              <a:t>		</a:t>
            </a:r>
            <a:r>
              <a:rPr lang="en-US" sz="1800" i="1" err="1"/>
              <a:t>Fungsi</a:t>
            </a:r>
            <a:r>
              <a:rPr lang="en-US" sz="1800" i="1"/>
              <a:t> </a:t>
            </a:r>
            <a:r>
              <a:rPr lang="en-US" sz="1800" i="1" err="1"/>
              <a:t>matematika</a:t>
            </a:r>
            <a:r>
              <a:rPr lang="en-US" sz="1800"/>
              <a:t> </a:t>
            </a:r>
            <a:r>
              <a:rPr lang="en-US" sz="1800" err="1"/>
              <a:t>adalah</a:t>
            </a:r>
            <a:r>
              <a:rPr lang="en-US" sz="1800"/>
              <a:t> </a:t>
            </a:r>
            <a:r>
              <a:rPr lang="en-US" sz="1800" i="1" err="1"/>
              <a:t>sebagai</a:t>
            </a:r>
            <a:r>
              <a:rPr lang="en-US" sz="1800" i="1"/>
              <a:t> media </a:t>
            </a:r>
            <a:r>
              <a:rPr lang="en-US" sz="1800" i="1" err="1"/>
              <a:t>atau</a:t>
            </a:r>
            <a:r>
              <a:rPr lang="en-US" sz="1800" i="1"/>
              <a:t> </a:t>
            </a:r>
            <a:r>
              <a:rPr lang="en-US" sz="1800" i="1" err="1"/>
              <a:t>sarana</a:t>
            </a:r>
            <a:r>
              <a:rPr lang="en-US" sz="1800" i="1"/>
              <a:t> </a:t>
            </a:r>
            <a:r>
              <a:rPr lang="en-US" sz="1800" i="1" err="1"/>
              <a:t>siswa</a:t>
            </a:r>
            <a:r>
              <a:rPr lang="en-US" sz="1800" i="1"/>
              <a:t> </a:t>
            </a:r>
            <a:r>
              <a:rPr lang="en-US" sz="1800" i="1" err="1"/>
              <a:t>dalam</a:t>
            </a:r>
            <a:r>
              <a:rPr lang="en-US" sz="1800" i="1"/>
              <a:t> </a:t>
            </a:r>
            <a:r>
              <a:rPr lang="en-US" sz="1800" i="1" err="1"/>
              <a:t>mencapai</a:t>
            </a:r>
            <a:r>
              <a:rPr lang="en-US" sz="1800" i="1"/>
              <a:t> </a:t>
            </a:r>
            <a:r>
              <a:rPr lang="en-US" sz="1800" i="1" err="1"/>
              <a:t>kompetensi</a:t>
            </a:r>
            <a:r>
              <a:rPr lang="en-US" sz="1800"/>
              <a:t>. </a:t>
            </a:r>
            <a:r>
              <a:rPr lang="en-US" sz="1800" err="1"/>
              <a:t>Dengan</a:t>
            </a:r>
            <a:r>
              <a:rPr lang="en-US" sz="1800"/>
              <a:t> </a:t>
            </a:r>
            <a:r>
              <a:rPr lang="en-US" sz="1800" err="1"/>
              <a:t>mempelajari</a:t>
            </a:r>
            <a:r>
              <a:rPr lang="en-US" sz="1800"/>
              <a:t> </a:t>
            </a:r>
            <a:r>
              <a:rPr lang="en-US" sz="1800" err="1"/>
              <a:t>materi</a:t>
            </a:r>
            <a:r>
              <a:rPr lang="en-US" sz="1800"/>
              <a:t> </a:t>
            </a:r>
            <a:r>
              <a:rPr lang="en-US" sz="1800" err="1"/>
              <a:t>matematika</a:t>
            </a:r>
            <a:r>
              <a:rPr lang="en-US" sz="1800"/>
              <a:t> </a:t>
            </a:r>
            <a:r>
              <a:rPr lang="en-US" sz="1800" err="1"/>
              <a:t>diharapkan</a:t>
            </a:r>
            <a:r>
              <a:rPr lang="en-US" sz="1800"/>
              <a:t> </a:t>
            </a:r>
            <a:r>
              <a:rPr lang="en-US" sz="1800" err="1"/>
              <a:t>siswa</a:t>
            </a:r>
            <a:r>
              <a:rPr lang="en-US" sz="1800"/>
              <a:t> </a:t>
            </a:r>
            <a:r>
              <a:rPr lang="en-US" sz="1800" err="1"/>
              <a:t>akan</a:t>
            </a:r>
            <a:r>
              <a:rPr lang="en-US" sz="1800"/>
              <a:t> </a:t>
            </a:r>
            <a:r>
              <a:rPr lang="en-US" sz="1800" err="1"/>
              <a:t>dapat</a:t>
            </a:r>
            <a:r>
              <a:rPr lang="en-US" sz="1800"/>
              <a:t> </a:t>
            </a:r>
            <a:r>
              <a:rPr lang="en-US" sz="1800" err="1"/>
              <a:t>menguasai</a:t>
            </a:r>
            <a:r>
              <a:rPr lang="en-US" sz="1800"/>
              <a:t> </a:t>
            </a:r>
            <a:r>
              <a:rPr lang="en-US" sz="1800" err="1"/>
              <a:t>seperangkat</a:t>
            </a:r>
            <a:r>
              <a:rPr lang="en-US" sz="1800"/>
              <a:t> </a:t>
            </a:r>
            <a:r>
              <a:rPr lang="en-US" sz="1800" err="1"/>
              <a:t>kompetensi</a:t>
            </a:r>
            <a:r>
              <a:rPr lang="en-US" sz="1800"/>
              <a:t> yang </a:t>
            </a:r>
            <a:r>
              <a:rPr lang="en-US" sz="1800" err="1"/>
              <a:t>telah</a:t>
            </a:r>
            <a:r>
              <a:rPr lang="en-US" sz="1800"/>
              <a:t> </a:t>
            </a:r>
            <a:r>
              <a:rPr lang="en-US" sz="1800" err="1"/>
              <a:t>ditetapkan</a:t>
            </a:r>
            <a:r>
              <a:rPr lang="en-US" sz="1800"/>
              <a:t>. </a:t>
            </a:r>
            <a:r>
              <a:rPr lang="en-US" sz="1800" err="1"/>
              <a:t>Oleh</a:t>
            </a:r>
            <a:r>
              <a:rPr lang="en-US" sz="1800"/>
              <a:t> </a:t>
            </a:r>
            <a:r>
              <a:rPr lang="en-US" sz="1800" err="1"/>
              <a:t>karena</a:t>
            </a:r>
            <a:r>
              <a:rPr lang="en-US" sz="1800"/>
              <a:t> </a:t>
            </a:r>
            <a:r>
              <a:rPr lang="en-US" sz="1800" err="1"/>
              <a:t>itu</a:t>
            </a:r>
            <a:r>
              <a:rPr lang="en-US" sz="1800"/>
              <a:t>, </a:t>
            </a:r>
            <a:r>
              <a:rPr lang="en-US" sz="1800" err="1"/>
              <a:t>penguasaan</a:t>
            </a:r>
            <a:r>
              <a:rPr lang="en-US" sz="1800"/>
              <a:t> </a:t>
            </a:r>
            <a:r>
              <a:rPr lang="en-US" sz="1800" err="1"/>
              <a:t>materi</a:t>
            </a:r>
            <a:r>
              <a:rPr lang="en-US" sz="1800"/>
              <a:t> </a:t>
            </a:r>
            <a:r>
              <a:rPr lang="en-US" sz="1800" err="1"/>
              <a:t>matematika</a:t>
            </a:r>
            <a:r>
              <a:rPr lang="en-US" sz="1800"/>
              <a:t> </a:t>
            </a:r>
            <a:r>
              <a:rPr lang="en-US" sz="1800" err="1"/>
              <a:t>bukanlah</a:t>
            </a:r>
            <a:r>
              <a:rPr lang="en-US" sz="1800"/>
              <a:t> </a:t>
            </a:r>
            <a:r>
              <a:rPr lang="en-US" sz="1800" err="1"/>
              <a:t>tujuan</a:t>
            </a:r>
            <a:r>
              <a:rPr lang="en-US" sz="1800"/>
              <a:t> </a:t>
            </a:r>
            <a:r>
              <a:rPr lang="en-US" sz="1800" err="1"/>
              <a:t>akhir</a:t>
            </a:r>
            <a:r>
              <a:rPr lang="en-US" sz="1800"/>
              <a:t> </a:t>
            </a:r>
            <a:r>
              <a:rPr lang="en-US" sz="1800" err="1"/>
              <a:t>dari</a:t>
            </a:r>
            <a:r>
              <a:rPr lang="en-US" sz="1800"/>
              <a:t> </a:t>
            </a:r>
            <a:r>
              <a:rPr lang="en-US" sz="1800" err="1"/>
              <a:t>pembelajaran</a:t>
            </a:r>
            <a:r>
              <a:rPr lang="en-US" sz="1800"/>
              <a:t> </a:t>
            </a:r>
            <a:r>
              <a:rPr lang="en-US" sz="1800" err="1"/>
              <a:t>matematika</a:t>
            </a:r>
            <a:r>
              <a:rPr lang="en-US" sz="1800"/>
              <a:t>, </a:t>
            </a:r>
            <a:r>
              <a:rPr lang="en-US" sz="1800" err="1"/>
              <a:t>akan</a:t>
            </a:r>
            <a:r>
              <a:rPr lang="en-US" sz="1800"/>
              <a:t> </a:t>
            </a:r>
            <a:r>
              <a:rPr lang="en-US" sz="1800" err="1"/>
              <a:t>tetapi</a:t>
            </a:r>
            <a:r>
              <a:rPr lang="en-US" sz="1800"/>
              <a:t> </a:t>
            </a:r>
            <a:r>
              <a:rPr lang="en-US" sz="1800" err="1"/>
              <a:t>penguasaan</a:t>
            </a:r>
            <a:r>
              <a:rPr lang="en-US" sz="1800"/>
              <a:t> </a:t>
            </a:r>
            <a:r>
              <a:rPr lang="en-US" sz="1800" err="1"/>
              <a:t>materi</a:t>
            </a:r>
            <a:r>
              <a:rPr lang="en-US" sz="1800"/>
              <a:t> </a:t>
            </a:r>
            <a:r>
              <a:rPr lang="en-US" sz="1800" err="1"/>
              <a:t>matematika</a:t>
            </a:r>
            <a:r>
              <a:rPr lang="en-US" sz="1800"/>
              <a:t> </a:t>
            </a:r>
            <a:r>
              <a:rPr lang="en-US" sz="1800" err="1"/>
              <a:t>hanyalah</a:t>
            </a:r>
            <a:r>
              <a:rPr lang="en-US" sz="1800"/>
              <a:t> </a:t>
            </a:r>
            <a:r>
              <a:rPr lang="en-US" sz="1800" err="1"/>
              <a:t>jalan</a:t>
            </a:r>
            <a:r>
              <a:rPr lang="en-US" sz="1800"/>
              <a:t> </a:t>
            </a:r>
            <a:r>
              <a:rPr lang="en-US" sz="1800" err="1"/>
              <a:t>mencapai</a:t>
            </a:r>
            <a:r>
              <a:rPr lang="en-US" sz="1800"/>
              <a:t> </a:t>
            </a:r>
            <a:r>
              <a:rPr lang="en-US" sz="1800" err="1"/>
              <a:t>penguasaan</a:t>
            </a:r>
            <a:r>
              <a:rPr lang="en-US" sz="1800"/>
              <a:t> </a:t>
            </a:r>
            <a:r>
              <a:rPr lang="en-US" sz="1800" err="1"/>
              <a:t>kompetensi</a:t>
            </a:r>
            <a:r>
              <a:rPr lang="en-US" sz="1800"/>
              <a:t>. </a:t>
            </a:r>
            <a:r>
              <a:rPr lang="en-US" sz="1800" i="1" err="1"/>
              <a:t>Fungsi</a:t>
            </a:r>
            <a:r>
              <a:rPr lang="en-US" sz="1800" i="1"/>
              <a:t> lain </a:t>
            </a:r>
            <a:r>
              <a:rPr lang="en-US" sz="1800" i="1" err="1"/>
              <a:t>mata</a:t>
            </a:r>
            <a:r>
              <a:rPr lang="en-US" sz="1800" i="1"/>
              <a:t> </a:t>
            </a:r>
            <a:r>
              <a:rPr lang="en-US" sz="1800" i="1" err="1"/>
              <a:t>pelajaran</a:t>
            </a:r>
            <a:r>
              <a:rPr lang="en-US" sz="1800" i="1"/>
              <a:t> </a:t>
            </a:r>
            <a:r>
              <a:rPr lang="en-US" sz="1800" i="1" err="1"/>
              <a:t>matematika</a:t>
            </a:r>
            <a:r>
              <a:rPr lang="en-US" sz="1800" i="1"/>
              <a:t> </a:t>
            </a:r>
            <a:r>
              <a:rPr lang="en-US" sz="1800" i="1" err="1"/>
              <a:t>adalah</a:t>
            </a:r>
            <a:r>
              <a:rPr lang="en-US" sz="1800" i="1"/>
              <a:t> </a:t>
            </a:r>
            <a:r>
              <a:rPr lang="en-US" sz="1800" i="1" err="1"/>
              <a:t>sebagai</a:t>
            </a:r>
            <a:r>
              <a:rPr lang="en-US" sz="1800" i="1"/>
              <a:t>: </a:t>
            </a:r>
            <a:r>
              <a:rPr lang="en-US" sz="1800" i="1" err="1"/>
              <a:t>alat</a:t>
            </a:r>
            <a:r>
              <a:rPr lang="en-US" sz="1800" i="1"/>
              <a:t>, </a:t>
            </a:r>
            <a:r>
              <a:rPr lang="en-US" sz="1800" i="1" err="1"/>
              <a:t>pola</a:t>
            </a:r>
            <a:r>
              <a:rPr lang="en-US" sz="1800" i="1"/>
              <a:t> </a:t>
            </a:r>
            <a:r>
              <a:rPr lang="en-US" sz="1800" i="1" err="1"/>
              <a:t>pikir</a:t>
            </a:r>
            <a:r>
              <a:rPr lang="en-US" sz="1800" i="1"/>
              <a:t>, </a:t>
            </a:r>
            <a:r>
              <a:rPr lang="en-US" sz="1800" i="1" err="1"/>
              <a:t>dan</a:t>
            </a:r>
            <a:r>
              <a:rPr lang="en-US" sz="1800" i="1"/>
              <a:t> </a:t>
            </a:r>
            <a:r>
              <a:rPr lang="en-US" sz="1800" i="1" err="1"/>
              <a:t>ilmu</a:t>
            </a:r>
            <a:r>
              <a:rPr lang="en-US" sz="1800" i="1"/>
              <a:t> </a:t>
            </a:r>
            <a:r>
              <a:rPr lang="en-US" sz="1800" i="1" err="1"/>
              <a:t>atau</a:t>
            </a:r>
            <a:r>
              <a:rPr lang="en-US" sz="1800" i="1"/>
              <a:t> </a:t>
            </a:r>
            <a:r>
              <a:rPr lang="en-US" sz="1800" i="1" err="1"/>
              <a:t>pengetahuan</a:t>
            </a:r>
            <a:r>
              <a:rPr lang="en-US" sz="1800"/>
              <a:t>. </a:t>
            </a:r>
            <a:r>
              <a:rPr lang="en-US" sz="1800" err="1"/>
              <a:t>Ketiga</a:t>
            </a:r>
            <a:r>
              <a:rPr lang="en-US" sz="1800"/>
              <a:t> </a:t>
            </a:r>
            <a:r>
              <a:rPr lang="en-US" sz="1800" err="1"/>
              <a:t>fungsi</a:t>
            </a:r>
            <a:r>
              <a:rPr lang="en-US" sz="1800"/>
              <a:t> </a:t>
            </a:r>
            <a:r>
              <a:rPr lang="en-US" sz="1800" err="1"/>
              <a:t>matematika</a:t>
            </a:r>
            <a:r>
              <a:rPr lang="en-US" sz="1800"/>
              <a:t> </a:t>
            </a:r>
            <a:r>
              <a:rPr lang="en-US" sz="1800" err="1"/>
              <a:t>tersebut</a:t>
            </a:r>
            <a:r>
              <a:rPr lang="en-US" sz="1800"/>
              <a:t> </a:t>
            </a:r>
            <a:r>
              <a:rPr lang="en-US" sz="1800" err="1"/>
              <a:t>hendaknya</a:t>
            </a:r>
            <a:r>
              <a:rPr lang="en-US" sz="1800"/>
              <a:t> </a:t>
            </a:r>
            <a:r>
              <a:rPr lang="en-US" sz="1800" err="1"/>
              <a:t>dijadikan</a:t>
            </a:r>
            <a:r>
              <a:rPr lang="en-US" sz="1800"/>
              <a:t> </a:t>
            </a:r>
            <a:r>
              <a:rPr lang="en-US" sz="1800" err="1"/>
              <a:t>acuan</a:t>
            </a:r>
            <a:r>
              <a:rPr lang="en-US" sz="1800"/>
              <a:t> </a:t>
            </a:r>
            <a:r>
              <a:rPr lang="en-US" sz="1800" err="1"/>
              <a:t>dalam</a:t>
            </a:r>
            <a:r>
              <a:rPr lang="en-US" sz="1800"/>
              <a:t> </a:t>
            </a:r>
            <a:r>
              <a:rPr lang="en-US" sz="1800" err="1"/>
              <a:t>pembelajaran</a:t>
            </a:r>
            <a:r>
              <a:rPr lang="en-US" sz="1800"/>
              <a:t> </a:t>
            </a:r>
            <a:r>
              <a:rPr lang="en-US" sz="1800" err="1"/>
              <a:t>matematika</a:t>
            </a:r>
            <a:r>
              <a:rPr lang="en-US" sz="1800"/>
              <a:t> </a:t>
            </a:r>
            <a:r>
              <a:rPr lang="en-US" sz="1800" err="1"/>
              <a:t>sekolah</a:t>
            </a:r>
            <a:endParaRPr lang="en-US"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337" y="864108"/>
            <a:ext cx="2305435" cy="5120639"/>
          </a:xfrm>
        </p:spPr>
        <p:txBody>
          <a:bodyPr>
            <a:normAutofit/>
          </a:bodyPr>
          <a:lstStyle/>
          <a:p>
            <a:pPr algn="r"/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KESIMPULAN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921" y="864108"/>
            <a:ext cx="4433008" cy="512064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/>
              <a:t>1. </a:t>
            </a:r>
            <a:r>
              <a:rPr lang="en-US" err="1"/>
              <a:t>Secara</a:t>
            </a:r>
            <a:r>
              <a:rPr lang="en-US"/>
              <a:t> </a:t>
            </a:r>
            <a:r>
              <a:rPr lang="en-US" err="1"/>
              <a:t>umum</a:t>
            </a:r>
            <a:r>
              <a:rPr lang="en-US"/>
              <a:t> </a:t>
            </a:r>
            <a:r>
              <a:rPr lang="en-US" err="1"/>
              <a:t>tujuan</a:t>
            </a:r>
            <a:r>
              <a:rPr lang="en-US"/>
              <a:t> </a:t>
            </a:r>
            <a:r>
              <a:rPr lang="en-US" err="1"/>
              <a:t>pendidikan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di</a:t>
            </a:r>
            <a:r>
              <a:rPr lang="en-US"/>
              <a:t> </a:t>
            </a:r>
            <a:r>
              <a:rPr lang="en-US" err="1"/>
              <a:t>sekolah</a:t>
            </a:r>
            <a:r>
              <a:rPr lang="en-US"/>
              <a:t> </a:t>
            </a:r>
            <a:r>
              <a:rPr lang="en-US" err="1"/>
              <a:t>dapat</a:t>
            </a:r>
            <a:r>
              <a:rPr lang="en-US"/>
              <a:t> </a:t>
            </a:r>
            <a:r>
              <a:rPr lang="en-US" err="1"/>
              <a:t>digolongkan</a:t>
            </a:r>
            <a:r>
              <a:rPr lang="en-US"/>
              <a:t> </a:t>
            </a:r>
            <a:r>
              <a:rPr lang="en-US" err="1"/>
              <a:t>menjadi</a:t>
            </a:r>
            <a:r>
              <a:rPr lang="en-US"/>
              <a:t> :</a:t>
            </a:r>
          </a:p>
          <a:p>
            <a:pPr lvl="1" fontAlgn="base"/>
            <a:r>
              <a:rPr lang="en-US" err="1"/>
              <a:t>Tujuan</a:t>
            </a:r>
            <a:r>
              <a:rPr lang="en-US"/>
              <a:t> yang </a:t>
            </a:r>
            <a:r>
              <a:rPr lang="en-US" err="1"/>
              <a:t>bersifat</a:t>
            </a:r>
            <a:r>
              <a:rPr lang="en-US"/>
              <a:t> formal, </a:t>
            </a:r>
            <a:r>
              <a:rPr lang="en-US" err="1"/>
              <a:t>menekankan</a:t>
            </a:r>
            <a:r>
              <a:rPr lang="en-US"/>
              <a:t> </a:t>
            </a:r>
            <a:r>
              <a:rPr lang="en-US" err="1"/>
              <a:t>kepada</a:t>
            </a:r>
            <a:r>
              <a:rPr lang="en-US"/>
              <a:t> </a:t>
            </a:r>
            <a:r>
              <a:rPr lang="en-US" err="1"/>
              <a:t>menata</a:t>
            </a:r>
            <a:r>
              <a:rPr lang="en-US"/>
              <a:t> </a:t>
            </a:r>
            <a:r>
              <a:rPr lang="en-US" err="1"/>
              <a:t>penalaran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membentuk</a:t>
            </a:r>
            <a:r>
              <a:rPr lang="en-US"/>
              <a:t> </a:t>
            </a:r>
            <a:r>
              <a:rPr lang="en-US" err="1"/>
              <a:t>kepribadian</a:t>
            </a:r>
            <a:r>
              <a:rPr lang="en-US"/>
              <a:t> </a:t>
            </a:r>
            <a:r>
              <a:rPr lang="en-US" err="1"/>
              <a:t>siswa</a:t>
            </a:r>
            <a:endParaRPr lang="en-US"/>
          </a:p>
          <a:p>
            <a:pPr lvl="1" fontAlgn="base"/>
            <a:r>
              <a:rPr lang="en-US" err="1"/>
              <a:t>Tujuan</a:t>
            </a:r>
            <a:r>
              <a:rPr lang="en-US"/>
              <a:t> yang </a:t>
            </a:r>
            <a:r>
              <a:rPr lang="en-US" err="1"/>
              <a:t>bersifat</a:t>
            </a:r>
            <a:r>
              <a:rPr lang="en-US"/>
              <a:t> material </a:t>
            </a:r>
            <a:r>
              <a:rPr lang="en-US" err="1"/>
              <a:t>menekankan</a:t>
            </a:r>
            <a:r>
              <a:rPr lang="en-US"/>
              <a:t> </a:t>
            </a:r>
            <a:r>
              <a:rPr lang="en-US" err="1"/>
              <a:t>kepada</a:t>
            </a:r>
            <a:r>
              <a:rPr lang="en-US"/>
              <a:t> </a:t>
            </a:r>
            <a:r>
              <a:rPr lang="en-US" err="1"/>
              <a:t>kemampuan</a:t>
            </a:r>
            <a:r>
              <a:rPr lang="en-US"/>
              <a:t> </a:t>
            </a:r>
            <a:r>
              <a:rPr lang="en-US" err="1"/>
              <a:t>memecahkan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menerapkan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6" y="752748"/>
            <a:ext cx="751111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112" y="1496501"/>
            <a:ext cx="4845923" cy="38649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/>
              <a:t>2. </a:t>
            </a:r>
            <a:r>
              <a:rPr lang="en-US" err="1"/>
              <a:t>Objek</a:t>
            </a:r>
            <a:r>
              <a:rPr lang="en-US"/>
              <a:t> </a:t>
            </a:r>
            <a:r>
              <a:rPr lang="en-US" err="1"/>
              <a:t>dasar</a:t>
            </a:r>
            <a:r>
              <a:rPr lang="en-US"/>
              <a:t> yang </a:t>
            </a:r>
            <a:r>
              <a:rPr lang="en-US" err="1"/>
              <a:t>dipelajari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mengenai</a:t>
            </a:r>
            <a:r>
              <a:rPr lang="en-US"/>
              <a:t> </a:t>
            </a:r>
            <a:r>
              <a:rPr lang="en-US" err="1"/>
              <a:t>konsep</a:t>
            </a:r>
            <a:r>
              <a:rPr lang="en-US"/>
              <a:t>, </a:t>
            </a:r>
            <a:r>
              <a:rPr lang="en-US" err="1"/>
              <a:t>prinsip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operasi</a:t>
            </a:r>
            <a:r>
              <a:rPr lang="en-US"/>
              <a:t>.</a:t>
            </a:r>
          </a:p>
          <a:p>
            <a:pPr>
              <a:buNone/>
            </a:pPr>
            <a:r>
              <a:rPr lang="en-US"/>
              <a:t>3. </a:t>
            </a:r>
            <a:r>
              <a:rPr lang="en-US" err="1"/>
              <a:t>Fungsi</a:t>
            </a:r>
            <a:r>
              <a:rPr lang="en-US"/>
              <a:t> </a:t>
            </a:r>
            <a:r>
              <a:rPr lang="en-US" err="1"/>
              <a:t>pembelajaran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:</a:t>
            </a:r>
          </a:p>
          <a:p>
            <a:pPr indent="1588"/>
            <a:r>
              <a:rPr lang="en-US"/>
              <a:t>	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sebagai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ilmu</a:t>
            </a:r>
            <a:r>
              <a:rPr lang="en-US"/>
              <a:t>.</a:t>
            </a:r>
          </a:p>
          <a:p>
            <a:pPr indent="1588"/>
            <a:r>
              <a:rPr lang="en-US"/>
              <a:t>	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sebgai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pola</a:t>
            </a:r>
            <a:r>
              <a:rPr lang="en-US"/>
              <a:t> </a:t>
            </a:r>
            <a:r>
              <a:rPr lang="en-US" err="1"/>
              <a:t>pikir</a:t>
            </a:r>
            <a:r>
              <a:rPr lang="en-US"/>
              <a:t>.</a:t>
            </a:r>
          </a:p>
          <a:p>
            <a:pPr indent="1588"/>
            <a:r>
              <a:rPr lang="en-US"/>
              <a:t>	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sebagai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ilmu</a:t>
            </a:r>
            <a:r>
              <a:rPr lang="en-US"/>
              <a:t> </a:t>
            </a:r>
            <a:r>
              <a:rPr lang="en-US" err="1"/>
              <a:t>atau</a:t>
            </a:r>
            <a:r>
              <a:rPr lang="en-US"/>
              <a:t> 	</a:t>
            </a:r>
            <a:r>
              <a:rPr lang="en-US" err="1"/>
              <a:t>pengetahuan</a:t>
            </a:r>
            <a:r>
              <a:rPr lang="en-US"/>
              <a:t>.</a:t>
            </a:r>
          </a:p>
        </p:txBody>
      </p:sp>
      <p:sp>
        <p:nvSpPr>
          <p:cNvPr id="20" name="Freeform: Shape 11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90320" y="761999"/>
            <a:ext cx="3156367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103" y="1865740"/>
            <a:ext cx="2210612" cy="3126520"/>
          </a:xfrm>
        </p:spPr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807" y="196299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ar-AE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بِسْمِ اللَّهِ الرَّحْمَنِ الرَّحِيمِ</a:t>
            </a:r>
            <a:br>
              <a:rPr lang="en-US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</a:br>
            <a:br>
              <a:rPr lang="ar-AE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</a:br>
            <a:r>
              <a:rPr lang="ar-AE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اَللَّهُمَّ أَرِنَا الْحَقَّ حَقًّا وَارْزُقْنَا اتِّـبَاعَه ُ وَأَرِنَا الْبَاطِلَ بَاطِلاً وَارْزُقْنَا اجْتِنَابَهُ</a:t>
            </a:r>
            <a:br>
              <a:rPr lang="en-US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</a:br>
            <a:r>
              <a:rPr lang="en-US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br>
              <a:rPr lang="ar-AE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</a:b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Ya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Allah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Tunjukkanlah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kepada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kami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kebenaran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sehinggga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kami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dapat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mengikutinya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, </a:t>
            </a:r>
            <a:b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</a:b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Dan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tunjukkanlah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kepada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kami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keburukan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sehingga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kami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dapat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000" b="0" dirty="0" err="1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menjauhinya</a:t>
            </a:r>
            <a:r>
              <a:rPr lang="en-US" sz="3000" b="0" dirty="0">
                <a:solidFill>
                  <a:prstClr val="black"/>
                </a:solidFill>
                <a:latin typeface="Gill Sans MT Condensed" pitchFamily="34" charset="0"/>
                <a:ea typeface="Arial Unicode MS" pitchFamily="34" charset="-128"/>
                <a:cs typeface="Tahoma" pitchFamily="34" charset="0"/>
              </a:rPr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115492" y="974816"/>
            <a:ext cx="4918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PENUTUP BELAJAR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2697" y="761999"/>
            <a:ext cx="219398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BDAAE7A-177F-4691-8F07-36CBBA611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2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500" y="762000"/>
            <a:ext cx="5596562" cy="5334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300" spc="-100">
                <a:solidFill>
                  <a:schemeClr val="accent1"/>
                </a:solidFill>
              </a:rPr>
              <a:t>SEMOGA BERMANFAAT GAESS</a:t>
            </a:r>
            <a:br>
              <a:rPr lang="en-US" sz="6300" spc="-100">
                <a:solidFill>
                  <a:schemeClr val="accent1"/>
                </a:solidFill>
              </a:rPr>
            </a:br>
            <a:r>
              <a:rPr lang="en-US" sz="6300" spc="-100">
                <a:solidFill>
                  <a:schemeClr val="accent1"/>
                </a:solidFill>
              </a:rPr>
              <a:t>TERIMA KASIH..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F82D1D-28BC-4216-A1EA-F7D9C6D1A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0A1DC48-C242-4442-822C-570436B80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4333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337" y="864108"/>
            <a:ext cx="2305435" cy="51206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300" spc="-60">
                <a:solidFill>
                  <a:schemeClr val="tx1">
                    <a:lumMod val="85000"/>
                    <a:lumOff val="15000"/>
                  </a:schemeClr>
                </a:solidFill>
              </a:rPr>
              <a:t>TUJUAN PEMBELAJARAN MATEMATIKA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1850B16-B31C-4614-BB11-EE98F1C7D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500" y="4670425"/>
            <a:ext cx="5486400" cy="914400"/>
          </a:xfrm>
        </p:spPr>
        <p:txBody>
          <a:bodyPr>
            <a:normAutofit fontScale="92500" lnSpcReduction="20000"/>
          </a:bodyPr>
          <a:lstStyle/>
          <a:p>
            <a:r>
              <a:rPr lang="en-ID" sz="1600" dirty="0">
                <a:solidFill>
                  <a:schemeClr val="tx1"/>
                </a:solidFill>
                <a:latin typeface="Bahnschrift" panose="020B0502040204020203" pitchFamily="34" charset="0"/>
              </a:rPr>
              <a:t>NAMA DOSEN</a:t>
            </a:r>
          </a:p>
          <a:p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Dian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Retnaningdiah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, S.E.,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M.Si</a:t>
            </a:r>
            <a:endParaRPr lang="en-US" sz="1600" dirty="0">
              <a:solidFill>
                <a:schemeClr val="tx1"/>
              </a:solidFill>
              <a:latin typeface="Bahnschrift" panose="020B0502040204020203" pitchFamily="34" charset="0"/>
            </a:endParaRPr>
          </a:p>
          <a:p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Disampaikan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pada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Kuliah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 MK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Ekonomi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Bahnschrift" panose="020B0502040204020203" pitchFamily="34" charset="0"/>
              </a:rPr>
              <a:t>Pengantar</a:t>
            </a:r>
            <a:r>
              <a:rPr lang="en-US" sz="1600" dirty="0">
                <a:solidFill>
                  <a:schemeClr val="tx1"/>
                </a:solidFill>
                <a:latin typeface="Bahnschrift" panose="020B0502040204020203" pitchFamily="34" charset="0"/>
              </a:rPr>
              <a:t> </a:t>
            </a:r>
          </a:p>
          <a:p>
            <a:endParaRPr lang="en-US" sz="16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337" y="864108"/>
            <a:ext cx="2305435" cy="5120639"/>
          </a:xfrm>
        </p:spPr>
        <p:txBody>
          <a:bodyPr>
            <a:normAutofit/>
          </a:bodyPr>
          <a:lstStyle/>
          <a:p>
            <a:pPr algn="r"/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A. HAKIKAT MATEMATIKA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921" y="864108"/>
            <a:ext cx="4433008" cy="5120640"/>
          </a:xfrm>
        </p:spPr>
        <p:txBody>
          <a:bodyPr>
            <a:normAutofit/>
          </a:bodyPr>
          <a:lstStyle/>
          <a:p>
            <a:r>
              <a:rPr lang="en-US" err="1"/>
              <a:t>Menurut</a:t>
            </a:r>
            <a:r>
              <a:rPr lang="en-US"/>
              <a:t> Herman </a:t>
            </a:r>
            <a:r>
              <a:rPr lang="en-US" err="1"/>
              <a:t>Hudojo</a:t>
            </a:r>
            <a:r>
              <a:rPr lang="en-US"/>
              <a:t> </a:t>
            </a:r>
          </a:p>
          <a:p>
            <a:pPr>
              <a:buNone/>
            </a:pPr>
            <a:r>
              <a:rPr lang="en-US"/>
              <a:t>	“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merupaka</a:t>
            </a:r>
            <a:r>
              <a:rPr lang="en-US"/>
              <a:t> </a:t>
            </a:r>
            <a:r>
              <a:rPr lang="en-US" err="1"/>
              <a:t>ide-ide</a:t>
            </a:r>
            <a:r>
              <a:rPr lang="en-US"/>
              <a:t> </a:t>
            </a:r>
            <a:r>
              <a:rPr lang="en-US" err="1"/>
              <a:t>abstrak</a:t>
            </a:r>
            <a:r>
              <a:rPr lang="en-US"/>
              <a:t> yang </a:t>
            </a:r>
            <a:r>
              <a:rPr lang="en-US" err="1"/>
              <a:t>diberi</a:t>
            </a:r>
            <a:r>
              <a:rPr lang="en-US"/>
              <a:t> </a:t>
            </a:r>
            <a:r>
              <a:rPr lang="en-US" err="1"/>
              <a:t>simbol-simbol</a:t>
            </a:r>
            <a:r>
              <a:rPr lang="en-US"/>
              <a:t> </a:t>
            </a:r>
            <a:r>
              <a:rPr lang="en-US" err="1"/>
              <a:t>itu</a:t>
            </a:r>
            <a:r>
              <a:rPr lang="en-US"/>
              <a:t> </a:t>
            </a:r>
            <a:r>
              <a:rPr lang="en-US" err="1"/>
              <a:t>tersusun</a:t>
            </a:r>
            <a:r>
              <a:rPr lang="en-US"/>
              <a:t> </a:t>
            </a:r>
            <a:r>
              <a:rPr lang="en-US" err="1"/>
              <a:t>secara</a:t>
            </a:r>
            <a:r>
              <a:rPr lang="en-US"/>
              <a:t> </a:t>
            </a:r>
            <a:r>
              <a:rPr lang="en-US" err="1"/>
              <a:t>hirarkis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penalarannya</a:t>
            </a:r>
            <a:r>
              <a:rPr lang="en-US"/>
              <a:t> </a:t>
            </a:r>
            <a:r>
              <a:rPr lang="en-US" err="1"/>
              <a:t>dedukti</a:t>
            </a:r>
            <a:r>
              <a:rPr lang="en-US"/>
              <a:t>, </a:t>
            </a:r>
            <a:r>
              <a:rPr lang="en-US" err="1"/>
              <a:t>sehingga</a:t>
            </a:r>
            <a:r>
              <a:rPr lang="en-US"/>
              <a:t> </a:t>
            </a:r>
            <a:r>
              <a:rPr lang="en-US" err="1"/>
              <a:t>belajar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itu</a:t>
            </a:r>
            <a:r>
              <a:rPr lang="en-US"/>
              <a:t> </a:t>
            </a:r>
            <a:r>
              <a:rPr lang="en-US" err="1"/>
              <a:t>merupakan</a:t>
            </a:r>
            <a:r>
              <a:rPr lang="en-US"/>
              <a:t> </a:t>
            </a:r>
            <a:r>
              <a:rPr lang="en-US" err="1"/>
              <a:t>kegiatan</a:t>
            </a:r>
            <a:r>
              <a:rPr lang="en-US"/>
              <a:t> mental yang </a:t>
            </a:r>
            <a:r>
              <a:rPr lang="en-US" err="1"/>
              <a:t>tinggi</a:t>
            </a:r>
            <a:r>
              <a:rPr lang="en-US"/>
              <a:t>.”</a:t>
            </a:r>
          </a:p>
          <a:p>
            <a:pPr>
              <a:buNone/>
            </a:pPr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6" y="752748"/>
            <a:ext cx="751111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112" y="1496501"/>
            <a:ext cx="4845923" cy="3864998"/>
          </a:xfrm>
        </p:spPr>
        <p:txBody>
          <a:bodyPr>
            <a:normAutofit/>
          </a:bodyPr>
          <a:lstStyle/>
          <a:p>
            <a:r>
              <a:rPr lang="en-US" err="1"/>
              <a:t>Menurut</a:t>
            </a:r>
            <a:r>
              <a:rPr lang="en-US"/>
              <a:t> James </a:t>
            </a:r>
          </a:p>
          <a:p>
            <a:pPr>
              <a:buNone/>
            </a:pPr>
            <a:r>
              <a:rPr lang="en-US"/>
              <a:t>	“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adalah</a:t>
            </a:r>
            <a:r>
              <a:rPr lang="en-US"/>
              <a:t> </a:t>
            </a:r>
            <a:r>
              <a:rPr lang="en-US" err="1"/>
              <a:t>ilmu</a:t>
            </a:r>
            <a:r>
              <a:rPr lang="en-US"/>
              <a:t> </a:t>
            </a:r>
            <a:r>
              <a:rPr lang="en-US" err="1"/>
              <a:t>tentang</a:t>
            </a:r>
            <a:r>
              <a:rPr lang="en-US"/>
              <a:t> </a:t>
            </a:r>
            <a:r>
              <a:rPr lang="en-US" err="1"/>
              <a:t>logika</a:t>
            </a:r>
            <a:r>
              <a:rPr lang="en-US"/>
              <a:t> </a:t>
            </a:r>
            <a:r>
              <a:rPr lang="en-US" err="1"/>
              <a:t>mengenai</a:t>
            </a:r>
            <a:r>
              <a:rPr lang="en-US"/>
              <a:t> </a:t>
            </a:r>
            <a:r>
              <a:rPr lang="en-US" err="1"/>
              <a:t>bentuk</a:t>
            </a:r>
            <a:r>
              <a:rPr lang="en-US"/>
              <a:t>, </a:t>
            </a:r>
            <a:r>
              <a:rPr lang="en-US" err="1"/>
              <a:t>susunan</a:t>
            </a:r>
            <a:r>
              <a:rPr lang="en-US"/>
              <a:t>, </a:t>
            </a:r>
            <a:r>
              <a:rPr lang="en-US" err="1"/>
              <a:t>besaran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konsep-konsep</a:t>
            </a:r>
            <a:r>
              <a:rPr lang="en-US"/>
              <a:t> </a:t>
            </a:r>
            <a:r>
              <a:rPr lang="en-US" err="1"/>
              <a:t>berhubungan</a:t>
            </a:r>
            <a:r>
              <a:rPr lang="en-US"/>
              <a:t> </a:t>
            </a:r>
            <a:r>
              <a:rPr lang="en-US" err="1"/>
              <a:t>lainnya</a:t>
            </a:r>
            <a:r>
              <a:rPr lang="en-US"/>
              <a:t> </a:t>
            </a:r>
            <a:r>
              <a:rPr lang="en-US" err="1"/>
              <a:t>dengan</a:t>
            </a:r>
            <a:r>
              <a:rPr lang="en-US"/>
              <a:t> </a:t>
            </a:r>
            <a:r>
              <a:rPr lang="en-US" err="1"/>
              <a:t>jumlah</a:t>
            </a:r>
            <a:r>
              <a:rPr lang="en-US"/>
              <a:t> yang </a:t>
            </a:r>
            <a:r>
              <a:rPr lang="en-US" err="1"/>
              <a:t>banyak</a:t>
            </a:r>
            <a:r>
              <a:rPr lang="en-US"/>
              <a:t> yang </a:t>
            </a:r>
            <a:r>
              <a:rPr lang="en-US" err="1"/>
              <a:t>terbagi</a:t>
            </a:r>
            <a:r>
              <a:rPr lang="en-US"/>
              <a:t>  </a:t>
            </a:r>
            <a:r>
              <a:rPr lang="en-US" err="1"/>
              <a:t>ke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tiga</a:t>
            </a:r>
            <a:r>
              <a:rPr lang="en-US"/>
              <a:t> </a:t>
            </a:r>
            <a:r>
              <a:rPr lang="en-US" err="1"/>
              <a:t>bidang</a:t>
            </a:r>
            <a:r>
              <a:rPr lang="en-US"/>
              <a:t>, </a:t>
            </a:r>
            <a:r>
              <a:rPr lang="en-US" err="1"/>
              <a:t>yaitu</a:t>
            </a:r>
            <a:r>
              <a:rPr lang="en-US"/>
              <a:t> </a:t>
            </a:r>
            <a:r>
              <a:rPr lang="en-US" err="1"/>
              <a:t>aljabar</a:t>
            </a:r>
            <a:r>
              <a:rPr lang="en-US"/>
              <a:t>, </a:t>
            </a:r>
            <a:r>
              <a:rPr lang="en-US" err="1"/>
              <a:t>analisis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goemetri</a:t>
            </a:r>
            <a:r>
              <a:rPr lang="en-US"/>
              <a:t>.” </a:t>
            </a:r>
          </a:p>
          <a:p>
            <a:pPr>
              <a:buNone/>
            </a:pPr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90320" y="761999"/>
            <a:ext cx="3156367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103" y="1865740"/>
            <a:ext cx="2210612" cy="3126520"/>
          </a:xfrm>
        </p:spPr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6" y="752748"/>
            <a:ext cx="751111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112" y="1496501"/>
            <a:ext cx="4845923" cy="3864998"/>
          </a:xfrm>
        </p:spPr>
        <p:txBody>
          <a:bodyPr>
            <a:normAutofit/>
          </a:bodyPr>
          <a:lstStyle/>
          <a:p>
            <a:r>
              <a:rPr lang="en-US" err="1"/>
              <a:t>Menurut</a:t>
            </a:r>
            <a:r>
              <a:rPr lang="en-US"/>
              <a:t> </a:t>
            </a:r>
            <a:r>
              <a:rPr lang="en-US" err="1"/>
              <a:t>Mulyono</a:t>
            </a:r>
            <a:r>
              <a:rPr lang="en-US"/>
              <a:t> </a:t>
            </a:r>
            <a:r>
              <a:rPr lang="en-US" err="1"/>
              <a:t>Abdurahman</a:t>
            </a:r>
            <a:r>
              <a:rPr lang="en-US"/>
              <a:t>,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adalah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cara</a:t>
            </a:r>
            <a:r>
              <a:rPr lang="en-US"/>
              <a:t>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menemukan</a:t>
            </a:r>
            <a:r>
              <a:rPr lang="en-US"/>
              <a:t> </a:t>
            </a:r>
            <a:r>
              <a:rPr lang="en-US" err="1"/>
              <a:t>jawaban</a:t>
            </a:r>
            <a:r>
              <a:rPr lang="en-US"/>
              <a:t> </a:t>
            </a:r>
            <a:r>
              <a:rPr lang="en-US" err="1"/>
              <a:t>terhadap</a:t>
            </a:r>
            <a:r>
              <a:rPr lang="en-US"/>
              <a:t> </a:t>
            </a:r>
            <a:r>
              <a:rPr lang="en-US" err="1"/>
              <a:t>masalah</a:t>
            </a:r>
            <a:r>
              <a:rPr lang="en-US"/>
              <a:t> yang </a:t>
            </a:r>
            <a:r>
              <a:rPr lang="en-US" err="1"/>
              <a:t>dihadapi</a:t>
            </a:r>
            <a:r>
              <a:rPr lang="en-US"/>
              <a:t> </a:t>
            </a:r>
            <a:r>
              <a:rPr lang="en-US" err="1"/>
              <a:t>manusia</a:t>
            </a:r>
            <a:r>
              <a:rPr lang="en-US"/>
              <a:t>;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cara</a:t>
            </a:r>
            <a:r>
              <a:rPr lang="en-US"/>
              <a:t> </a:t>
            </a:r>
            <a:r>
              <a:rPr lang="en-US" err="1"/>
              <a:t>menggunakan</a:t>
            </a:r>
            <a:r>
              <a:rPr lang="en-US"/>
              <a:t> </a:t>
            </a:r>
            <a:r>
              <a:rPr lang="en-US" err="1"/>
              <a:t>informasi</a:t>
            </a:r>
            <a:r>
              <a:rPr lang="en-US"/>
              <a:t>, </a:t>
            </a:r>
            <a:r>
              <a:rPr lang="en-US" err="1"/>
              <a:t>menggunakan</a:t>
            </a:r>
            <a:r>
              <a:rPr lang="en-US"/>
              <a:t> </a:t>
            </a:r>
            <a:r>
              <a:rPr lang="en-US" err="1"/>
              <a:t>pengetahuan</a:t>
            </a:r>
            <a:r>
              <a:rPr lang="en-US"/>
              <a:t> </a:t>
            </a:r>
            <a:r>
              <a:rPr lang="en-US" err="1"/>
              <a:t>tentang</a:t>
            </a:r>
            <a:r>
              <a:rPr lang="en-US"/>
              <a:t> </a:t>
            </a:r>
            <a:r>
              <a:rPr lang="en-US" err="1"/>
              <a:t>betuk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ukuran</a:t>
            </a:r>
            <a:r>
              <a:rPr lang="en-US"/>
              <a:t>, </a:t>
            </a:r>
            <a:r>
              <a:rPr lang="en-US" err="1"/>
              <a:t>menggunakan</a:t>
            </a:r>
            <a:r>
              <a:rPr lang="en-US"/>
              <a:t> </a:t>
            </a:r>
            <a:r>
              <a:rPr lang="en-US" err="1"/>
              <a:t>pengetahuan</a:t>
            </a:r>
            <a:r>
              <a:rPr lang="en-US"/>
              <a:t> </a:t>
            </a:r>
            <a:r>
              <a:rPr lang="en-US" err="1"/>
              <a:t>tentang</a:t>
            </a:r>
            <a:r>
              <a:rPr lang="en-US"/>
              <a:t> </a:t>
            </a:r>
            <a:r>
              <a:rPr lang="en-US" err="1"/>
              <a:t>menghitung</a:t>
            </a:r>
            <a:r>
              <a:rPr lang="en-US"/>
              <a:t>, </a:t>
            </a:r>
            <a:r>
              <a:rPr lang="en-US" err="1"/>
              <a:t>dan</a:t>
            </a:r>
            <a:r>
              <a:rPr lang="en-US"/>
              <a:t> yang paling </a:t>
            </a:r>
            <a:r>
              <a:rPr lang="en-US" err="1"/>
              <a:t>penting</a:t>
            </a:r>
            <a:r>
              <a:rPr lang="en-US"/>
              <a:t> </a:t>
            </a:r>
            <a:r>
              <a:rPr lang="en-US" err="1"/>
              <a:t>adalah</a:t>
            </a:r>
            <a:r>
              <a:rPr lang="en-US"/>
              <a:t> </a:t>
            </a:r>
            <a:r>
              <a:rPr lang="en-US" err="1"/>
              <a:t>memikirkan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diri</a:t>
            </a:r>
            <a:r>
              <a:rPr lang="en-US"/>
              <a:t> </a:t>
            </a:r>
            <a:r>
              <a:rPr lang="en-US" err="1"/>
              <a:t>manusia</a:t>
            </a:r>
            <a:r>
              <a:rPr lang="en-US"/>
              <a:t> </a:t>
            </a:r>
            <a:r>
              <a:rPr lang="en-US" err="1"/>
              <a:t>itu</a:t>
            </a:r>
            <a:r>
              <a:rPr lang="en-US"/>
              <a:t> </a:t>
            </a:r>
            <a:r>
              <a:rPr lang="en-US" err="1"/>
              <a:t>sendiri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melihat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menggunakan</a:t>
            </a:r>
            <a:r>
              <a:rPr lang="en-US"/>
              <a:t> </a:t>
            </a:r>
            <a:r>
              <a:rPr lang="en-US" err="1"/>
              <a:t>hubungan-hubungan</a:t>
            </a:r>
            <a:r>
              <a:rPr lang="en-US"/>
              <a:t>. </a:t>
            </a:r>
          </a:p>
          <a:p>
            <a:pPr>
              <a:buNone/>
            </a:pPr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90320" y="761999"/>
            <a:ext cx="3156367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762000"/>
            <a:ext cx="3156366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1204" y="1683143"/>
            <a:ext cx="4970533" cy="34917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/>
              <a:t>		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mempelajari</a:t>
            </a:r>
            <a:r>
              <a:rPr lang="en-US"/>
              <a:t> </a:t>
            </a:r>
            <a:r>
              <a:rPr lang="en-US" err="1"/>
              <a:t>tentang</a:t>
            </a:r>
            <a:r>
              <a:rPr lang="en-US"/>
              <a:t> </a:t>
            </a:r>
            <a:r>
              <a:rPr lang="en-US" err="1"/>
              <a:t>keteraturan</a:t>
            </a:r>
            <a:r>
              <a:rPr lang="en-US"/>
              <a:t>, </a:t>
            </a:r>
            <a:r>
              <a:rPr lang="en-US" err="1"/>
              <a:t>tentang</a:t>
            </a:r>
            <a:r>
              <a:rPr lang="en-US"/>
              <a:t> </a:t>
            </a:r>
            <a:r>
              <a:rPr lang="en-US" err="1"/>
              <a:t>struktur</a:t>
            </a:r>
            <a:r>
              <a:rPr lang="en-US"/>
              <a:t> yang </a:t>
            </a:r>
            <a:r>
              <a:rPr lang="en-US" err="1"/>
              <a:t>terorganisasikan</a:t>
            </a:r>
            <a:r>
              <a:rPr lang="en-US"/>
              <a:t>, </a:t>
            </a:r>
            <a:r>
              <a:rPr lang="en-US" err="1"/>
              <a:t>konsep-konsep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tersusun</a:t>
            </a:r>
            <a:r>
              <a:rPr lang="en-US"/>
              <a:t> </a:t>
            </a:r>
            <a:r>
              <a:rPr lang="en-US" err="1"/>
              <a:t>secara</a:t>
            </a:r>
            <a:r>
              <a:rPr lang="en-US"/>
              <a:t> </a:t>
            </a:r>
            <a:r>
              <a:rPr lang="en-US" err="1"/>
              <a:t>hirarkis</a:t>
            </a:r>
            <a:r>
              <a:rPr lang="en-US"/>
              <a:t>, </a:t>
            </a:r>
            <a:r>
              <a:rPr lang="en-US" err="1"/>
              <a:t>berstruktur</a:t>
            </a:r>
            <a:r>
              <a:rPr lang="en-US"/>
              <a:t> </a:t>
            </a:r>
            <a:r>
              <a:rPr lang="en-US" err="1"/>
              <a:t>dan</a:t>
            </a:r>
            <a:r>
              <a:rPr lang="en-US"/>
              <a:t> </a:t>
            </a:r>
            <a:r>
              <a:rPr lang="en-US" err="1"/>
              <a:t>sistematika</a:t>
            </a:r>
            <a:r>
              <a:rPr lang="en-US"/>
              <a:t>, </a:t>
            </a:r>
            <a:r>
              <a:rPr lang="en-US" err="1"/>
              <a:t>mulai</a:t>
            </a:r>
            <a:r>
              <a:rPr lang="en-US"/>
              <a:t> </a:t>
            </a:r>
            <a:r>
              <a:rPr lang="en-US" err="1"/>
              <a:t>dari</a:t>
            </a:r>
            <a:r>
              <a:rPr lang="en-US"/>
              <a:t> </a:t>
            </a:r>
            <a:r>
              <a:rPr lang="en-US" err="1"/>
              <a:t>konsep</a:t>
            </a:r>
            <a:r>
              <a:rPr lang="en-US"/>
              <a:t> yang paling </a:t>
            </a:r>
            <a:r>
              <a:rPr lang="en-US" err="1"/>
              <a:t>sederhana</a:t>
            </a:r>
            <a:r>
              <a:rPr lang="en-US"/>
              <a:t> </a:t>
            </a:r>
            <a:r>
              <a:rPr lang="en-US" err="1"/>
              <a:t>sampai</a:t>
            </a:r>
            <a:r>
              <a:rPr lang="en-US"/>
              <a:t> </a:t>
            </a:r>
            <a:r>
              <a:rPr lang="en-US" err="1"/>
              <a:t>pada</a:t>
            </a:r>
            <a:r>
              <a:rPr lang="en-US"/>
              <a:t> </a:t>
            </a:r>
            <a:r>
              <a:rPr lang="en-US" err="1"/>
              <a:t>konsep</a:t>
            </a:r>
            <a:r>
              <a:rPr lang="en-US"/>
              <a:t> paling </a:t>
            </a:r>
            <a:r>
              <a:rPr lang="en-US" err="1"/>
              <a:t>kompleks</a:t>
            </a:r>
            <a:r>
              <a:rPr lang="en-US"/>
              <a:t>.</a:t>
            </a:r>
          </a:p>
          <a:p>
            <a:pPr>
              <a:buNone/>
            </a:pPr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8392887" y="1056875"/>
            <a:ext cx="75111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921" y="864108"/>
            <a:ext cx="4433008" cy="512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/>
              <a:t>		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</a:t>
            </a:r>
            <a:r>
              <a:rPr lang="en-US" err="1"/>
              <a:t>objek</a:t>
            </a:r>
            <a:r>
              <a:rPr lang="en-US"/>
              <a:t> </a:t>
            </a:r>
            <a:r>
              <a:rPr lang="en-US" err="1"/>
              <a:t>dasar</a:t>
            </a:r>
            <a:r>
              <a:rPr lang="en-US"/>
              <a:t> yang </a:t>
            </a:r>
            <a:r>
              <a:rPr lang="en-US" err="1"/>
              <a:t>dipelajari</a:t>
            </a:r>
            <a:r>
              <a:rPr lang="en-US"/>
              <a:t> </a:t>
            </a:r>
            <a:r>
              <a:rPr lang="en-US" err="1"/>
              <a:t>adalah</a:t>
            </a:r>
            <a:r>
              <a:rPr lang="en-US"/>
              <a:t> </a:t>
            </a:r>
            <a:r>
              <a:rPr lang="en-US" err="1"/>
              <a:t>abtrak</a:t>
            </a:r>
            <a:r>
              <a:rPr lang="en-US"/>
              <a:t>, </a:t>
            </a:r>
            <a:r>
              <a:rPr lang="en-US" err="1"/>
              <a:t>sehingg</a:t>
            </a:r>
            <a:r>
              <a:rPr lang="en-US"/>
              <a:t> </a:t>
            </a:r>
            <a:r>
              <a:rPr lang="en-US" err="1"/>
              <a:t>disebut</a:t>
            </a:r>
            <a:r>
              <a:rPr lang="en-US"/>
              <a:t> </a:t>
            </a:r>
            <a:r>
              <a:rPr lang="en-US" err="1"/>
              <a:t>objek</a:t>
            </a:r>
            <a:r>
              <a:rPr lang="en-US"/>
              <a:t> mental, </a:t>
            </a:r>
            <a:r>
              <a:rPr lang="en-US" err="1"/>
              <a:t>objek</a:t>
            </a:r>
            <a:r>
              <a:rPr lang="en-US"/>
              <a:t> </a:t>
            </a:r>
            <a:r>
              <a:rPr lang="en-US" err="1"/>
              <a:t>itu</a:t>
            </a:r>
            <a:r>
              <a:rPr lang="en-US"/>
              <a:t> </a:t>
            </a:r>
            <a:r>
              <a:rPr lang="en-US" err="1"/>
              <a:t>merupakan</a:t>
            </a:r>
            <a:r>
              <a:rPr lang="en-US"/>
              <a:t> </a:t>
            </a:r>
            <a:r>
              <a:rPr lang="en-US" err="1"/>
              <a:t>objek</a:t>
            </a:r>
            <a:r>
              <a:rPr lang="en-US"/>
              <a:t> </a:t>
            </a:r>
            <a:r>
              <a:rPr lang="en-US" err="1"/>
              <a:t>pikiran</a:t>
            </a:r>
            <a:r>
              <a:rPr lang="en-US"/>
              <a:t>. </a:t>
            </a:r>
            <a:r>
              <a:rPr lang="en-US" err="1"/>
              <a:t>Objek</a:t>
            </a:r>
            <a:r>
              <a:rPr lang="en-US"/>
              <a:t> </a:t>
            </a:r>
            <a:r>
              <a:rPr lang="en-US" err="1"/>
              <a:t>dasar</a:t>
            </a:r>
            <a:r>
              <a:rPr lang="en-US"/>
              <a:t> </a:t>
            </a:r>
            <a:r>
              <a:rPr lang="en-US" err="1"/>
              <a:t>itu</a:t>
            </a:r>
            <a:r>
              <a:rPr lang="en-US"/>
              <a:t> </a:t>
            </a:r>
            <a:r>
              <a:rPr lang="en-US" err="1"/>
              <a:t>meliputi</a:t>
            </a:r>
            <a:r>
              <a:rPr lang="en-US"/>
              <a:t>:</a:t>
            </a:r>
          </a:p>
          <a:p>
            <a:pPr lvl="0"/>
            <a:r>
              <a:rPr lang="en-US"/>
              <a:t> </a:t>
            </a:r>
            <a:r>
              <a:rPr lang="en-US" err="1"/>
              <a:t>Konsep</a:t>
            </a:r>
            <a:r>
              <a:rPr lang="en-US"/>
              <a:t>, </a:t>
            </a:r>
            <a:r>
              <a:rPr lang="en-US" err="1"/>
              <a:t>merupakan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ide</a:t>
            </a:r>
            <a:r>
              <a:rPr lang="en-US"/>
              <a:t> </a:t>
            </a:r>
            <a:r>
              <a:rPr lang="en-US" err="1"/>
              <a:t>abstrak</a:t>
            </a:r>
            <a:r>
              <a:rPr lang="en-US"/>
              <a:t> yang </a:t>
            </a:r>
            <a:r>
              <a:rPr lang="en-US" err="1"/>
              <a:t>digunakan</a:t>
            </a:r>
            <a:r>
              <a:rPr lang="en-US"/>
              <a:t> </a:t>
            </a:r>
            <a:r>
              <a:rPr lang="en-US" err="1"/>
              <a:t>untuk</a:t>
            </a:r>
            <a:r>
              <a:rPr lang="en-US"/>
              <a:t> </a:t>
            </a:r>
            <a:r>
              <a:rPr lang="en-US" err="1"/>
              <a:t>menggolongkan</a:t>
            </a:r>
            <a:r>
              <a:rPr lang="en-US"/>
              <a:t> </a:t>
            </a:r>
            <a:r>
              <a:rPr lang="en-US" err="1"/>
              <a:t>sekumpulan</a:t>
            </a:r>
            <a:r>
              <a:rPr lang="en-US"/>
              <a:t> </a:t>
            </a:r>
            <a:r>
              <a:rPr lang="en-US" err="1"/>
              <a:t>obejk</a:t>
            </a:r>
            <a:r>
              <a:rPr lang="en-US"/>
              <a:t>. </a:t>
            </a:r>
          </a:p>
          <a:p>
            <a:pPr lvl="0"/>
            <a:r>
              <a:rPr lang="en-US"/>
              <a:t> </a:t>
            </a:r>
            <a:r>
              <a:rPr lang="en-US" err="1"/>
              <a:t>Prinsip</a:t>
            </a:r>
            <a:r>
              <a:rPr lang="en-US"/>
              <a:t>, </a:t>
            </a:r>
            <a:r>
              <a:rPr lang="en-US" err="1"/>
              <a:t>merupakan</a:t>
            </a:r>
            <a:r>
              <a:rPr lang="en-US"/>
              <a:t> </a:t>
            </a:r>
            <a:r>
              <a:rPr lang="en-US" err="1"/>
              <a:t>objek</a:t>
            </a:r>
            <a:r>
              <a:rPr lang="en-US"/>
              <a:t> </a:t>
            </a:r>
            <a:r>
              <a:rPr lang="en-US" err="1"/>
              <a:t>matematika</a:t>
            </a:r>
            <a:r>
              <a:rPr lang="en-US"/>
              <a:t> yang </a:t>
            </a:r>
            <a:r>
              <a:rPr lang="en-US" err="1"/>
              <a:t>komplek</a:t>
            </a:r>
            <a:r>
              <a:rPr lang="en-US"/>
              <a:t>. </a:t>
            </a:r>
            <a:r>
              <a:rPr lang="en-US" err="1"/>
              <a:t>Prinsip</a:t>
            </a:r>
            <a:r>
              <a:rPr lang="en-US"/>
              <a:t> </a:t>
            </a:r>
            <a:r>
              <a:rPr lang="en-US" err="1"/>
              <a:t>dapat</a:t>
            </a:r>
            <a:r>
              <a:rPr lang="en-US"/>
              <a:t> </a:t>
            </a:r>
            <a:r>
              <a:rPr lang="en-US" err="1"/>
              <a:t>terdiri</a:t>
            </a:r>
            <a:r>
              <a:rPr lang="en-US"/>
              <a:t> </a:t>
            </a:r>
            <a:r>
              <a:rPr lang="en-US" err="1"/>
              <a:t>atas</a:t>
            </a:r>
            <a:r>
              <a:rPr lang="en-US"/>
              <a:t> </a:t>
            </a:r>
            <a:r>
              <a:rPr lang="en-US" err="1"/>
              <a:t>beberapa</a:t>
            </a:r>
            <a:r>
              <a:rPr lang="en-US"/>
              <a:t> </a:t>
            </a:r>
            <a:r>
              <a:rPr lang="en-US" err="1"/>
              <a:t>konsep</a:t>
            </a:r>
            <a:r>
              <a:rPr lang="en-US"/>
              <a:t> yang </a:t>
            </a:r>
            <a:r>
              <a:rPr lang="en-US" err="1"/>
              <a:t>dikaitkan</a:t>
            </a:r>
            <a:r>
              <a:rPr lang="en-US"/>
              <a:t> </a:t>
            </a:r>
            <a:r>
              <a:rPr lang="en-US" err="1"/>
              <a:t>oleh</a:t>
            </a:r>
            <a:r>
              <a:rPr lang="en-US"/>
              <a:t> </a:t>
            </a:r>
            <a:r>
              <a:rPr lang="en-US" err="1"/>
              <a:t>suatu</a:t>
            </a:r>
            <a:r>
              <a:rPr lang="en-US"/>
              <a:t> </a:t>
            </a:r>
            <a:r>
              <a:rPr lang="en-US" err="1"/>
              <a:t>relasi</a:t>
            </a:r>
            <a:r>
              <a:rPr lang="en-US"/>
              <a:t>/</a:t>
            </a:r>
            <a:r>
              <a:rPr lang="en-US" err="1"/>
              <a:t>operasi</a:t>
            </a:r>
            <a:r>
              <a:rPr lang="en-US"/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179482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565" y="1087374"/>
            <a:ext cx="6737617" cy="1000978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0899" y="758952"/>
            <a:ext cx="889035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" y="2526526"/>
            <a:ext cx="877276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264" y="2526526"/>
            <a:ext cx="8190670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564" y="2535446"/>
            <a:ext cx="6737617" cy="3554457"/>
          </a:xfrm>
        </p:spPr>
        <p:txBody>
          <a:bodyPr>
            <a:normAutofit/>
          </a:bodyPr>
          <a:lstStyle/>
          <a:p>
            <a:pPr lvl="0"/>
            <a:r>
              <a:rPr lang="en-US">
                <a:solidFill>
                  <a:schemeClr val="tx1"/>
                </a:solidFill>
              </a:rPr>
              <a:t>Operasi, merupakan pengerjaan hitung, pengerjaan aljabar, dan pengerjaan matematika lainnya, seperti penjumlahan, perkalian, gabungan, irisan. </a:t>
            </a:r>
          </a:p>
          <a:p>
            <a:pPr>
              <a:buNone/>
            </a:pP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8179482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565" y="1087374"/>
            <a:ext cx="6737617" cy="1000978"/>
          </a:xfrm>
        </p:spPr>
        <p:txBody>
          <a:bodyPr>
            <a:normAutofit/>
          </a:bodyPr>
          <a:lstStyle/>
          <a:p>
            <a:r>
              <a:rPr lang="en-US"/>
              <a:t>B. TUJUAN PENDIDIKAN MATEMATIKA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60899" y="758952"/>
            <a:ext cx="889035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" y="2526526"/>
            <a:ext cx="877276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264" y="2526526"/>
            <a:ext cx="8190670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564" y="2535446"/>
            <a:ext cx="6737617" cy="355445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>
                <a:solidFill>
                  <a:schemeClr val="tx1"/>
                </a:solidFill>
              </a:rPr>
              <a:t>		Dalam Peraturan Menteri Pendidikan Nasional nomor 22 tahun 2006 dikemukakan bahwa mata pelajaran matematika diajarkan di sekolah bertujuan  agar peserta didik  memiliki kemampuan  sebagai berikut :</a:t>
            </a:r>
          </a:p>
          <a:p>
            <a:pPr lvl="0"/>
            <a:r>
              <a:rPr lang="en-US">
                <a:solidFill>
                  <a:schemeClr val="tx1"/>
                </a:solidFill>
              </a:rPr>
              <a:t>Memahami konsep matematika, menjelaskan keterkaitan antar konsep dan mengaplikasikan konsep atau algoritma, secara luwes, akurat, efisien, dan tepat, dalam  oemecahan  masalah.</a:t>
            </a:r>
          </a:p>
          <a:p>
            <a:pPr lvl="0"/>
            <a:r>
              <a:rPr lang="en-US">
                <a:solidFill>
                  <a:schemeClr val="tx1"/>
                </a:solidFill>
              </a:rPr>
              <a:t>Menggunakan penalaran pada pola dan sifat, melakukan manipulasi matematika dalam membuat generalisasi, menyusun bukti, atau menjelaskan gagasan dan pernyataan matematika.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{114DE152-32DE-4E4E-AC6B-0CFAB10A2A03}tf10001124</Template>
  <TotalTime>37</TotalTime>
  <Words>318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Bahnschrift</vt:lpstr>
      <vt:lpstr>Calibri</vt:lpstr>
      <vt:lpstr>Corbel</vt:lpstr>
      <vt:lpstr>Franklin Gothic Heavy</vt:lpstr>
      <vt:lpstr>Gill Sans MT Condensed</vt:lpstr>
      <vt:lpstr>Wingdings 2</vt:lpstr>
      <vt:lpstr>Frame</vt:lpstr>
      <vt:lpstr>PEMBUKA BELAJAR</vt:lpstr>
      <vt:lpstr>TUJUAN PEMBELAJARAN MATEMATIKA</vt:lpstr>
      <vt:lpstr>A. HAKIKAT MATEMATIKA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 TUJUAN PENDIDIKAN MATEMATIKA</vt:lpstr>
      <vt:lpstr>PowerPoint Presentation</vt:lpstr>
      <vt:lpstr>PowerPoint Presentation</vt:lpstr>
      <vt:lpstr>C. TUJUAN PEMBELAJARAN MATEMATIKA</vt:lpstr>
      <vt:lpstr>PowerPoint Presentation</vt:lpstr>
      <vt:lpstr>PowerPoint Presentation</vt:lpstr>
      <vt:lpstr>PowerPoint Presentation</vt:lpstr>
      <vt:lpstr>KESIMPULAN</vt:lpstr>
      <vt:lpstr>PowerPoint Presentation</vt:lpstr>
      <vt:lpstr>بِسْمِ اللَّهِ الرَّحْمَنِ الرَّحِيمِ  اَللَّهُمَّ أَرِنَا الْحَقَّ حَقًّا وَارْزُقْنَا اتِّـبَاعَه ُ وَأَرِنَا الْبَاطِلَ بَاطِلاً وَارْزُقْنَا اجْتِنَابَهُ   Ya Allah Tunjukkanlah kepada kami kebenaran sehinggga kami dapat mengikutinya,  Dan tunjukkanlah kepada kami keburukan sehingga kami dapat menjauhinya.</vt:lpstr>
      <vt:lpstr>SEMOGA BERMANFAAT GAESS TERIMA KASIH..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TUJUAN PEMBELAJARAN MATEMATIKA</dc:title>
  <dc:creator>Izul</dc:creator>
  <cp:lastModifiedBy>nevita yuniarti</cp:lastModifiedBy>
  <cp:revision>7</cp:revision>
  <dcterms:created xsi:type="dcterms:W3CDTF">2018-10-07T12:04:38Z</dcterms:created>
  <dcterms:modified xsi:type="dcterms:W3CDTF">2024-01-11T06:53:07Z</dcterms:modified>
</cp:coreProperties>
</file>