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88" r:id="rId2"/>
    <p:sldMasterId id="2147483690" r:id="rId3"/>
    <p:sldMasterId id="2147483693" r:id="rId4"/>
  </p:sldMasterIdLst>
  <p:notesMasterIdLst>
    <p:notesMasterId r:id="rId17"/>
  </p:notesMasterIdLst>
  <p:sldIdLst>
    <p:sldId id="578" r:id="rId5"/>
    <p:sldId id="307" r:id="rId6"/>
    <p:sldId id="568" r:id="rId7"/>
    <p:sldId id="579" r:id="rId8"/>
    <p:sldId id="569" r:id="rId9"/>
    <p:sldId id="604" r:id="rId10"/>
    <p:sldId id="601" r:id="rId11"/>
    <p:sldId id="602" r:id="rId12"/>
    <p:sldId id="612" r:id="rId13"/>
    <p:sldId id="613" r:id="rId14"/>
    <p:sldId id="564" r:id="rId15"/>
    <p:sldId id="32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57784-342D-44BE-B767-95A842046E5E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8EA17-E508-4A61-8A44-62AF7F554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383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392" y="4869160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l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</a:t>
            </a:r>
            <a:r>
              <a:rPr lang="en-US" dirty="0" err="1" smtClean="0"/>
              <a:t>Powerpoint</a:t>
            </a:r>
            <a:r>
              <a:rPr lang="en-US" dirty="0" smtClean="0"/>
              <a:t>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805488"/>
            <a:ext cx="10515600" cy="647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Secondary Title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5" y="6459791"/>
            <a:ext cx="2472271" cy="365125"/>
          </a:xfrm>
          <a:prstGeom prst="rect">
            <a:avLst/>
          </a:prstGeom>
        </p:spPr>
        <p:txBody>
          <a:bodyPr/>
          <a:lstStyle/>
          <a:p>
            <a:fld id="{ADCE2944-63AC-4794-98B7-F3081A371F1E}" type="datetimeFigureOut">
              <a:rPr lang="id-ID" smtClean="0"/>
              <a:pPr/>
              <a:t>24/02/2021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86187" y="6459791"/>
            <a:ext cx="4822804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62" y="6459791"/>
            <a:ext cx="1312025" cy="365125"/>
          </a:xfrm>
          <a:prstGeom prst="rect">
            <a:avLst/>
          </a:prstGeom>
        </p:spPr>
        <p:txBody>
          <a:bodyPr/>
          <a:lstStyle/>
          <a:p>
            <a:fld id="{517929AE-1FB3-475D-8916-B36598A6E66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023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435" y="26369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67" y="1556792"/>
            <a:ext cx="10081120" cy="432048"/>
          </a:xfrm>
          <a:prstGeom prst="rect">
            <a:avLst/>
          </a:prstGeom>
        </p:spPr>
        <p:txBody>
          <a:bodyPr/>
          <a:lstStyle>
            <a:lvl1pPr algn="l"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d-ID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amet</a:t>
            </a:r>
            <a:endParaRPr lang="id-ID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295403" y="2133600"/>
            <a:ext cx="10081684" cy="4319588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3951" y="1844972"/>
            <a:ext cx="10515600" cy="936104"/>
          </a:xfrm>
          <a:prstGeom prst="rect">
            <a:avLst/>
          </a:prstGeom>
        </p:spPr>
        <p:txBody>
          <a:bodyPr anchor="b" anchorCtr="0"/>
          <a:lstStyle>
            <a:lvl1pPr algn="ctr">
              <a:defRPr sz="2800" b="1" baseline="0">
                <a:solidFill>
                  <a:srgbClr val="326041"/>
                </a:solidFill>
              </a:defRPr>
            </a:lvl1pPr>
          </a:lstStyle>
          <a:p>
            <a:r>
              <a:rPr lang="en-US" dirty="0" smtClean="0"/>
              <a:t>The Chapter Title Goes Here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764976" y="2781300"/>
            <a:ext cx="10515600" cy="6477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The Secondary Chapter Title Here</a:t>
            </a:r>
          </a:p>
        </p:txBody>
      </p:sp>
    </p:spTree>
    <p:extLst>
      <p:ext uri="{BB962C8B-B14F-4D97-AF65-F5344CB8AC3E}">
        <p14:creationId xmlns:p14="http://schemas.microsoft.com/office/powerpoint/2010/main" val="2478036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png"/>
          <p:cNvPicPr>
            <a:picLocks noChangeAspect="1"/>
          </p:cNvPicPr>
          <p:nvPr/>
        </p:nvPicPr>
        <p:blipFill>
          <a:blip r:embed="rId3" cstate="print"/>
          <a:srcRect t="63542"/>
          <a:stretch>
            <a:fillRect/>
          </a:stretch>
        </p:blipFill>
        <p:spPr>
          <a:xfrm>
            <a:off x="1641" y="4357694"/>
            <a:ext cx="12188729" cy="2500306"/>
          </a:xfrm>
          <a:prstGeom prst="rect">
            <a:avLst/>
          </a:prstGeom>
        </p:spPr>
      </p:pic>
      <p:pic>
        <p:nvPicPr>
          <p:cNvPr id="3" name="Picture 2" descr="Cov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4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686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" y="920"/>
            <a:ext cx="12188729" cy="6856160"/>
          </a:xfrm>
          <a:prstGeom prst="rect">
            <a:avLst/>
          </a:prstGeom>
        </p:spPr>
      </p:pic>
      <p:pic>
        <p:nvPicPr>
          <p:cNvPr id="4" name="Picture 3" descr="Cove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" y="1306"/>
            <a:ext cx="12188728" cy="1617934"/>
          </a:xfrm>
          <a:prstGeom prst="rect">
            <a:avLst/>
          </a:prstGeom>
        </p:spPr>
      </p:pic>
      <p:pic>
        <p:nvPicPr>
          <p:cNvPr id="5" name="Picture 3" descr="D:\ARTWORK\UNISA\BRAND BOOK\CDR\__MASTER TEMPLATE\TEMPLATE PPT\JPG\1,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16" y="214290"/>
            <a:ext cx="2190765" cy="592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D:\ARTWORK\UNISA\BRAND BOOK\CDR\__MASTER TEMPLATE\TEMPLATE PPT\JPG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12198412" cy="6858000"/>
          </a:xfrm>
          <a:prstGeom prst="rect">
            <a:avLst/>
          </a:prstGeom>
          <a:noFill/>
        </p:spPr>
      </p:pic>
      <p:pic>
        <p:nvPicPr>
          <p:cNvPr id="4" name="Picture 4" descr="D:\ARTWORK\UNISA\BRAND BOOK\CDR\__MASTER TEMPLATE\TEMPLATE PPT\JPG\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7240" y="2214554"/>
            <a:ext cx="2762269" cy="236364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600" dirty="0" smtClean="0">
                <a:latin typeface="Franklin Gothic Heavy" pitchFamily="34" charset="0"/>
                <a:ea typeface="Arial Unicode MS" pitchFamily="34" charset="-128"/>
                <a:cs typeface="Tahoma" pitchFamily="34" charset="0"/>
              </a:rPr>
              <a:t>PEMBUKA BELAJAR</a:t>
            </a:r>
            <a:endParaRPr lang="id-ID" sz="3600" dirty="0" smtClean="0">
              <a:latin typeface="Franklin Gothic Heavy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74623" y="4668982"/>
            <a:ext cx="9753599" cy="160539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“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Kami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ridho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 SWT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Tuhanku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Islam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agamaku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Muhammad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sebagai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Nabi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Rasul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Ya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Allah,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tambahkanlah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kepadaku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ilmu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dan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berikanlah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aku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Gill Sans MT Condensed" pitchFamily="34" charset="0"/>
              </a:rPr>
              <a:t>kefahaman</a:t>
            </a:r>
            <a:r>
              <a:rPr lang="en-US" sz="2800" dirty="0">
                <a:solidFill>
                  <a:schemeClr val="tx1"/>
                </a:solidFill>
                <a:latin typeface="Gill Sans MT Condensed" pitchFamily="34" charset="0"/>
              </a:rPr>
              <a:t>”</a:t>
            </a:r>
          </a:p>
        </p:txBody>
      </p:sp>
      <p:pic>
        <p:nvPicPr>
          <p:cNvPr id="15364" name="Picture 5" descr="C:\Users\Suryani\Pictures\doa-bela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1276" y="1390651"/>
            <a:ext cx="10432473" cy="2779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796146" y="304799"/>
            <a:ext cx="7827818" cy="581891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DOA BELAJAR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0667" y="337592"/>
            <a:ext cx="5181533" cy="754608"/>
          </a:xfrm>
        </p:spPr>
        <p:txBody>
          <a:bodyPr/>
          <a:lstStyle/>
          <a:p>
            <a:r>
              <a:rPr lang="en-US" sz="3600" b="1" dirty="0" smtClean="0"/>
              <a:t>PESAN HIKMAH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0" indent="0" algn="ctr" fontAlgn="base">
              <a:buNone/>
            </a:pPr>
            <a:r>
              <a:rPr lang="en-US" sz="2800" i="1" dirty="0" err="1"/>
              <a:t>Nabi</a:t>
            </a:r>
            <a:r>
              <a:rPr lang="en-US" sz="2800" i="1" dirty="0"/>
              <a:t> SAW </a:t>
            </a:r>
            <a:r>
              <a:rPr lang="en-US" sz="2800" i="1" dirty="0" err="1"/>
              <a:t>bersabda</a:t>
            </a:r>
            <a:r>
              <a:rPr lang="en-US" sz="2800" i="1" dirty="0"/>
              <a:t>, ' </a:t>
            </a:r>
            <a:r>
              <a:rPr lang="en-US" sz="2800" i="1" dirty="0" err="1"/>
              <a:t>Tidaklah</a:t>
            </a:r>
            <a:r>
              <a:rPr lang="en-US" sz="2800" i="1" dirty="0"/>
              <a:t> </a:t>
            </a:r>
            <a:r>
              <a:rPr lang="en-US" sz="2800" i="1" dirty="0" err="1"/>
              <a:t>seorang</a:t>
            </a:r>
            <a:r>
              <a:rPr lang="en-US" sz="2800" i="1" dirty="0"/>
              <a:t> Muslim </a:t>
            </a:r>
            <a:r>
              <a:rPr lang="en-US" sz="2800" i="1" dirty="0" err="1"/>
              <a:t>tertimpa</a:t>
            </a:r>
            <a:r>
              <a:rPr lang="en-US" sz="2800" i="1" dirty="0"/>
              <a:t> </a:t>
            </a:r>
            <a:r>
              <a:rPr lang="en-US" sz="2800" i="1" dirty="0" err="1"/>
              <a:t>suatu</a:t>
            </a:r>
            <a:r>
              <a:rPr lang="en-US" sz="2800" i="1" dirty="0"/>
              <a:t> </a:t>
            </a:r>
            <a:r>
              <a:rPr lang="en-US" sz="2800" i="1" dirty="0" err="1"/>
              <a:t>penyakit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keletihan</a:t>
            </a:r>
            <a:r>
              <a:rPr lang="en-US" sz="2800" i="1" dirty="0"/>
              <a:t>, </a:t>
            </a:r>
            <a:r>
              <a:rPr lang="en-US" sz="2800" i="1" dirty="0" err="1"/>
              <a:t>kekhawatiran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kesedihan</a:t>
            </a:r>
            <a:r>
              <a:rPr lang="en-US" sz="2800" i="1" dirty="0"/>
              <a:t>,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tidak</a:t>
            </a:r>
            <a:r>
              <a:rPr lang="en-US" sz="2800" i="1" dirty="0"/>
              <a:t> </a:t>
            </a:r>
            <a:r>
              <a:rPr lang="en-US" sz="2800" i="1" dirty="0" err="1"/>
              <a:t>juga</a:t>
            </a:r>
            <a:r>
              <a:rPr lang="en-US" sz="2800" i="1" dirty="0"/>
              <a:t> </a:t>
            </a:r>
            <a:r>
              <a:rPr lang="en-US" sz="2800" i="1" dirty="0" err="1"/>
              <a:t>gangguan</a:t>
            </a:r>
            <a:r>
              <a:rPr lang="en-US" sz="2800" i="1" dirty="0"/>
              <a:t> </a:t>
            </a:r>
            <a:r>
              <a:rPr lang="en-US" sz="2800" i="1" dirty="0" err="1"/>
              <a:t>dan</a:t>
            </a:r>
            <a:r>
              <a:rPr lang="en-US" sz="2800" i="1" dirty="0"/>
              <a:t> </a:t>
            </a:r>
            <a:r>
              <a:rPr lang="en-US" sz="2800" i="1" dirty="0" err="1"/>
              <a:t>kesusahan</a:t>
            </a:r>
            <a:r>
              <a:rPr lang="en-US" sz="2800" i="1" dirty="0"/>
              <a:t> </a:t>
            </a:r>
            <a:r>
              <a:rPr lang="en-US" sz="2800" i="1" dirty="0" err="1"/>
              <a:t>bahkan</a:t>
            </a:r>
            <a:r>
              <a:rPr lang="en-US" sz="2800" i="1" dirty="0"/>
              <a:t> </a:t>
            </a:r>
            <a:r>
              <a:rPr lang="en-US" sz="2800" i="1" dirty="0" err="1"/>
              <a:t>duri</a:t>
            </a:r>
            <a:r>
              <a:rPr lang="en-US" sz="2800" i="1" dirty="0"/>
              <a:t> yang </a:t>
            </a:r>
            <a:r>
              <a:rPr lang="en-US" sz="2800" i="1" dirty="0" err="1"/>
              <a:t>melukainya</a:t>
            </a:r>
            <a:r>
              <a:rPr lang="en-US" sz="2800" i="1" dirty="0"/>
              <a:t>, </a:t>
            </a:r>
            <a:r>
              <a:rPr lang="en-US" sz="2800" i="1" dirty="0" err="1"/>
              <a:t>melainkan</a:t>
            </a:r>
            <a:r>
              <a:rPr lang="en-US" sz="2800" i="1" dirty="0"/>
              <a:t> Allah </a:t>
            </a:r>
            <a:r>
              <a:rPr lang="en-US" sz="2800" i="1" dirty="0" err="1"/>
              <a:t>akan</a:t>
            </a:r>
            <a:r>
              <a:rPr lang="en-US" sz="2800" i="1" dirty="0"/>
              <a:t> </a:t>
            </a:r>
            <a:r>
              <a:rPr lang="en-US" sz="2800" i="1" dirty="0" err="1" smtClean="0"/>
              <a:t>menghapus</a:t>
            </a:r>
            <a:r>
              <a:rPr lang="en-US" sz="2800" i="1" dirty="0" smtClean="0"/>
              <a:t> </a:t>
            </a:r>
            <a:r>
              <a:rPr lang="en-US" sz="2800" i="1" dirty="0" err="1"/>
              <a:t>kesalahan-kesalahannya</a:t>
            </a:r>
            <a:r>
              <a:rPr lang="en-US" sz="2800" i="1" dirty="0" smtClean="0"/>
              <a:t>',“</a:t>
            </a:r>
            <a:endParaRPr lang="id-ID" sz="2800" i="1" dirty="0" smtClean="0"/>
          </a:p>
          <a:p>
            <a:pPr marL="0" indent="0" algn="ctr" fontAlgn="base">
              <a:buNone/>
            </a:pPr>
            <a:endParaRPr lang="id-ID" sz="2800" b="1" i="1" dirty="0"/>
          </a:p>
          <a:p>
            <a:pPr marL="0" indent="0" algn="ctr" fontAlgn="base">
              <a:buNone/>
            </a:pPr>
            <a:r>
              <a:rPr lang="id-ID" sz="2800" b="1" i="1" dirty="0" smtClean="0"/>
              <a:t>HR Bukhari</a:t>
            </a:r>
            <a:endParaRPr lang="en-US" sz="28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029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006437" y="1138670"/>
            <a:ext cx="5714424" cy="4318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000" b="1" dirty="0" smtClean="0">
                <a:latin typeface="Berlin Sans FB Demi" pitchFamily="34" charset="0"/>
                <a:ea typeface="SimSun" pitchFamily="2" charset="-122"/>
                <a:cs typeface="Tahoma" pitchFamily="34" charset="0"/>
              </a:rPr>
              <a:t>PENUTUP BELAJAR</a:t>
            </a:r>
            <a: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  <a:t/>
            </a:r>
            <a:br>
              <a:rPr lang="en-US" sz="4000" b="1" dirty="0" smtClean="0">
                <a:latin typeface="Berlin Sans FB Demi" pitchFamily="34" charset="0"/>
                <a:ea typeface="Arial Unicode MS" pitchFamily="34" charset="-128"/>
                <a:cs typeface="Tahoma" pitchFamily="34" charset="0"/>
              </a:rPr>
            </a:br>
            <a:endParaRPr lang="en-US" sz="4000" b="1" dirty="0" smtClean="0">
              <a:latin typeface="Berlin Sans FB Demi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8371" name="Content Placeholder 2"/>
          <p:cNvSpPr>
            <a:spLocks noGrp="1"/>
          </p:cNvSpPr>
          <p:nvPr>
            <p:ph idx="4294967295"/>
          </p:nvPr>
        </p:nvSpPr>
        <p:spPr>
          <a:xfrm>
            <a:off x="1219199" y="2143125"/>
            <a:ext cx="9975273" cy="35718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بِسْمِ اللَّهِ الرَّحْمَنِ الرَّحِيمِ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ar-AE" sz="2400" b="1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اَللَّهُمَّ أَرِنَا الْحَقَّ حَقًّا وَارْزُقْنَا اتِّـبَاعَه ُ وَأَرِنَا الْبَاطِلَ بَاطِلاً وَارْزُقْنَا اجْتِنَابَهُ</a:t>
            </a:r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en-US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/>
            <a:endParaRPr lang="ar-AE" sz="2400" b="1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  <a:p>
            <a:pPr algn="ctr" eaLnBrk="1" hangingPunct="1">
              <a:buFontTx/>
              <a:buNone/>
            </a:pP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Allah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kebenaran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mengikutinya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, </a:t>
            </a:r>
          </a:p>
          <a:p>
            <a:pPr algn="ctr" eaLnBrk="1" hangingPunct="1">
              <a:buFontTx/>
              <a:buNone/>
            </a:pP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Dan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tunjukkanlah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kepada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keburukan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sehingga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kami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dapat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 </a:t>
            </a:r>
            <a:r>
              <a:rPr lang="en-US" sz="3600" dirty="0" err="1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menjauhinya</a:t>
            </a:r>
            <a:r>
              <a:rPr lang="en-US" sz="3600" dirty="0" smtClean="0">
                <a:latin typeface="Gill Sans MT Condensed" pitchFamily="34" charset="0"/>
                <a:ea typeface="Arial Unicode MS" pitchFamily="34" charset="-128"/>
                <a:cs typeface="Tahoma" pitchFamily="34" charset="0"/>
              </a:rPr>
              <a:t>.</a:t>
            </a:r>
          </a:p>
          <a:p>
            <a:pPr eaLnBrk="1" hangingPunct="1"/>
            <a:endParaRPr lang="en-US" sz="2400" dirty="0" smtClean="0"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1661" y="1983517"/>
            <a:ext cx="10515600" cy="1736428"/>
          </a:xfrm>
        </p:spPr>
        <p:txBody>
          <a:bodyPr/>
          <a:lstStyle/>
          <a:p>
            <a:r>
              <a:rPr lang="id-I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cs typeface="Arial" charset="0"/>
              </a:rPr>
              <a:t>Kontrak Belajar dan Konsep Manaj. Bencana</a:t>
            </a:r>
            <a:br>
              <a:rPr lang="id-I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cs typeface="Arial" charset="0"/>
              </a:rPr>
            </a:br>
            <a:r>
              <a:rPr lang="id-ID" sz="540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  <a:cs typeface="Arial" charset="0"/>
              </a:rPr>
              <a:t>Pertemuan 1</a:t>
            </a:r>
            <a:endParaRPr lang="en-US" sz="5400" dirty="0" smtClean="0">
              <a:solidFill>
                <a:schemeClr val="tx1">
                  <a:lumMod val="95000"/>
                  <a:lumOff val="5000"/>
                </a:schemeClr>
              </a:solidFill>
              <a:latin typeface="Gill Sans MT Condensed" pitchFamily="34" charset="0"/>
              <a:ea typeface="Arial Unicode MS" pitchFamily="34" charset="-128"/>
              <a:cs typeface="Tahoma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4973782"/>
            <a:ext cx="10515600" cy="1219200"/>
          </a:xfrm>
        </p:spPr>
        <p:txBody>
          <a:bodyPr/>
          <a:lstStyle/>
          <a:p>
            <a:r>
              <a:rPr lang="id-ID" sz="1600" dirty="0" smtClean="0">
                <a:latin typeface="Berlin Sans FB Demi" pitchFamily="34" charset="0"/>
              </a:rPr>
              <a:t>Gerry Katon Mahendra, MIP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en-US" sz="1600" dirty="0" err="1" smtClean="0">
                <a:latin typeface="Berlin Sans FB Demi" pitchFamily="34" charset="0"/>
              </a:rPr>
              <a:t>Disampaikan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pada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en-US" sz="1600" dirty="0" err="1" smtClean="0">
                <a:latin typeface="Berlin Sans FB Demi" pitchFamily="34" charset="0"/>
              </a:rPr>
              <a:t>Kuliah</a:t>
            </a:r>
            <a:r>
              <a:rPr lang="en-US" sz="1600" dirty="0" smtClean="0">
                <a:latin typeface="Berlin Sans FB Demi" pitchFamily="34" charset="0"/>
              </a:rPr>
              <a:t> </a:t>
            </a:r>
            <a:r>
              <a:rPr lang="id-ID" sz="1600" dirty="0" smtClean="0">
                <a:latin typeface="Berlin Sans FB Demi" pitchFamily="34" charset="0"/>
              </a:rPr>
              <a:t>Pengantar Ilmu Politik</a:t>
            </a:r>
            <a:endParaRPr lang="en-US" sz="1600" dirty="0" smtClean="0">
              <a:latin typeface="Berlin Sans FB Demi" pitchFamily="34" charset="0"/>
            </a:endParaRPr>
          </a:p>
          <a:p>
            <a:r>
              <a:rPr lang="id-ID" sz="1600" dirty="0" smtClean="0">
                <a:latin typeface="Berlin Sans FB Demi" pitchFamily="34" charset="0"/>
              </a:rPr>
              <a:t>20</a:t>
            </a:r>
            <a:r>
              <a:rPr lang="en-US" sz="1600" dirty="0" smtClean="0">
                <a:latin typeface="Berlin Sans FB Demi" pitchFamily="34" charset="0"/>
              </a:rPr>
              <a:t>21</a:t>
            </a:r>
            <a:endParaRPr lang="en-US" sz="1600" dirty="0" smtClean="0"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74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46" y="304799"/>
            <a:ext cx="7827818" cy="581891"/>
          </a:xfrm>
        </p:spPr>
        <p:txBody>
          <a:bodyPr/>
          <a:lstStyle/>
          <a:p>
            <a:pPr algn="ctr"/>
            <a:r>
              <a:rPr lang="id-ID" sz="4000" b="1" dirty="0" smtClean="0">
                <a:solidFill>
                  <a:schemeClr val="tx1"/>
                </a:solidFill>
              </a:rPr>
              <a:t>Deskripsi MK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891" y="1427019"/>
            <a:ext cx="10972800" cy="4103400"/>
          </a:xfrm>
          <a:prstGeom prst="rect">
            <a:avLst/>
          </a:prstGeom>
        </p:spPr>
        <p:txBody>
          <a:bodyPr/>
          <a:lstStyle/>
          <a:p>
            <a:pPr marL="514350" indent="-514350">
              <a:buNone/>
            </a:pPr>
            <a:r>
              <a:rPr lang="id-ID" dirty="0">
                <a:latin typeface="Arial Narrow" pitchFamily="34" charset="0"/>
                <a:ea typeface="SimHei" pitchFamily="49" charset="-122"/>
              </a:rPr>
              <a:t>Deskripsi MK :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  <a:p>
            <a:r>
              <a:rPr lang="id-ID" dirty="0">
                <a:latin typeface="Arial Narrow" pitchFamily="34" charset="0"/>
                <a:ea typeface="SimHei" pitchFamily="49" charset="-122"/>
              </a:rPr>
              <a:t>Mata Kuliah ini bertujuan agar mahasiswa memiliki pemahaman tentang Pengertian bencana, tipe bencana, fase-fase dalam bencana, faktor-faktor yang memperburuk bencana, struktur operasi tanggap darurat (ruang lingkup manajemen bencana, Standar Sistem Manajemen Keadaan Darurat, Manajemen Bencana Berbasis Komunitas, Manajemen Bencana yang Sesuai untuk Indonesia)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46" y="304799"/>
            <a:ext cx="7827818" cy="581891"/>
          </a:xfrm>
        </p:spPr>
        <p:txBody>
          <a:bodyPr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</a:rPr>
              <a:t>Capaian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Pembelajaran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81891" y="1427019"/>
            <a:ext cx="10972800" cy="4103400"/>
          </a:xfrm>
          <a:prstGeom prst="rect">
            <a:avLst/>
          </a:prstGeom>
        </p:spPr>
        <p:txBody>
          <a:bodyPr/>
          <a:lstStyle/>
          <a:p>
            <a:pPr marL="514350" indent="-514350">
              <a:buNone/>
            </a:pPr>
            <a:r>
              <a:rPr lang="id-ID" dirty="0" smtClean="0">
                <a:latin typeface="Arial Narrow" pitchFamily="34" charset="0"/>
                <a:ea typeface="SimHei" pitchFamily="49" charset="-122"/>
              </a:rPr>
              <a:t>Capaian Pembelajaran </a:t>
            </a:r>
            <a:r>
              <a:rPr lang="id-ID" dirty="0">
                <a:latin typeface="Arial Narrow" pitchFamily="34" charset="0"/>
                <a:ea typeface="SimHei" pitchFamily="49" charset="-122"/>
              </a:rPr>
              <a:t>: </a:t>
            </a:r>
            <a:endParaRPr lang="id-ID" dirty="0" smtClean="0">
              <a:latin typeface="Arial Narrow" pitchFamily="34" charset="0"/>
              <a:ea typeface="SimHei" pitchFamily="49" charset="-122"/>
            </a:endParaRP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1.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ruang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lingkup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2.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mitigasi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3.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evakuasi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bencana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r>
              <a:rPr lang="en-US" dirty="0">
                <a:latin typeface="Arial Narrow" pitchFamily="34" charset="0"/>
                <a:ea typeface="SimHei" pitchFamily="49" charset="-122"/>
              </a:rPr>
              <a:t>4.	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Mahasiswa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mampu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memahami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proses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pendekatan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SOS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dan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 </a:t>
            </a:r>
            <a:r>
              <a:rPr lang="en-US" dirty="0" err="1">
                <a:latin typeface="Arial Narrow" pitchFamily="34" charset="0"/>
                <a:ea typeface="SimHei" pitchFamily="49" charset="-122"/>
              </a:rPr>
              <a:t>pemulihan</a:t>
            </a:r>
            <a:r>
              <a:rPr lang="en-US" dirty="0">
                <a:latin typeface="Arial Narrow" pitchFamily="34" charset="0"/>
                <a:ea typeface="SimHei" pitchFamily="49" charset="-122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Arial Narrow" pitchFamily="34" charset="0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450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812" y="335282"/>
            <a:ext cx="4255588" cy="604518"/>
          </a:xfrm>
        </p:spPr>
        <p:txBody>
          <a:bodyPr/>
          <a:lstStyle/>
          <a:p>
            <a:r>
              <a:rPr lang="en-US" sz="4000" b="1" dirty="0" err="1" smtClean="0"/>
              <a:t>Bahan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Kajian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1371600"/>
            <a:ext cx="10081684" cy="5081588"/>
          </a:xfrm>
        </p:spPr>
        <p:txBody>
          <a:bodyPr/>
          <a:lstStyle/>
          <a:p>
            <a:r>
              <a:rPr lang="id-ID" sz="2800" dirty="0" smtClean="0"/>
              <a:t>Kontrak Belajar</a:t>
            </a:r>
          </a:p>
          <a:p>
            <a:r>
              <a:rPr lang="id-ID" sz="2800" dirty="0" smtClean="0"/>
              <a:t>Timeline</a:t>
            </a:r>
          </a:p>
          <a:p>
            <a:r>
              <a:rPr lang="id-ID" sz="2800" dirty="0" smtClean="0"/>
              <a:t>Indikator </a:t>
            </a:r>
            <a:r>
              <a:rPr lang="id-ID" sz="2800" dirty="0"/>
              <a:t>Penilaian </a:t>
            </a:r>
            <a:r>
              <a:rPr lang="id-ID" sz="2800" dirty="0" smtClean="0"/>
              <a:t>Tugas</a:t>
            </a:r>
          </a:p>
          <a:p>
            <a:r>
              <a:rPr lang="id-ID" sz="2800" dirty="0"/>
              <a:t>Definisi </a:t>
            </a:r>
            <a:r>
              <a:rPr lang="id-ID" sz="2800" dirty="0" smtClean="0"/>
              <a:t>umum</a:t>
            </a:r>
          </a:p>
          <a:p>
            <a:r>
              <a:rPr lang="id-ID" sz="2800" dirty="0"/>
              <a:t>K</a:t>
            </a:r>
            <a:r>
              <a:rPr lang="id-ID" sz="2800" dirty="0" smtClean="0"/>
              <a:t>onsep </a:t>
            </a:r>
            <a:r>
              <a:rPr lang="id-ID" sz="2800" dirty="0"/>
              <a:t>bencana </a:t>
            </a:r>
            <a:endParaRPr lang="id-ID" sz="2800" dirty="0" smtClean="0"/>
          </a:p>
          <a:p>
            <a:r>
              <a:rPr lang="id-ID" sz="2800" dirty="0" smtClean="0"/>
              <a:t>Perspektif </a:t>
            </a:r>
            <a:r>
              <a:rPr lang="id-ID" sz="2800" dirty="0"/>
              <a:t>umum kebencanaan</a:t>
            </a:r>
          </a:p>
          <a:p>
            <a:endParaRPr lang="id-ID" sz="2800" dirty="0"/>
          </a:p>
          <a:p>
            <a:endParaRPr lang="id-ID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58" y="1335110"/>
            <a:ext cx="9119870" cy="5129927"/>
          </a:xfrm>
        </p:spPr>
      </p:pic>
    </p:spTree>
    <p:extLst>
      <p:ext uri="{BB962C8B-B14F-4D97-AF65-F5344CB8AC3E}">
        <p14:creationId xmlns:p14="http://schemas.microsoft.com/office/powerpoint/2010/main" val="35428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941" y="335282"/>
            <a:ext cx="6410459" cy="604518"/>
          </a:xfrm>
        </p:spPr>
        <p:txBody>
          <a:bodyPr/>
          <a:lstStyle/>
          <a:p>
            <a:r>
              <a:rPr lang="id-ID" sz="4000" b="1" dirty="0" smtClean="0"/>
              <a:t>Relevansi Islam dan Bencana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1371600"/>
            <a:ext cx="10081684" cy="5081588"/>
          </a:xfrm>
        </p:spPr>
        <p:txBody>
          <a:bodyPr/>
          <a:lstStyle/>
          <a:p>
            <a:pPr marL="0" indent="0" algn="ctr">
              <a:buNone/>
            </a:pPr>
            <a:endParaRPr lang="id-ID" sz="2800" i="1" dirty="0" smtClean="0"/>
          </a:p>
          <a:p>
            <a:pPr marL="0" indent="0" algn="ctr">
              <a:buNone/>
            </a:pPr>
            <a:endParaRPr lang="id-ID" sz="2800" i="1" dirty="0"/>
          </a:p>
          <a:p>
            <a:pPr marL="0" indent="0" algn="ctr">
              <a:buNone/>
            </a:pPr>
            <a:endParaRPr lang="id-ID" sz="2800" i="1" dirty="0" smtClean="0"/>
          </a:p>
          <a:p>
            <a:pPr marL="0" indent="0" algn="ctr">
              <a:buNone/>
            </a:pPr>
            <a:endParaRPr lang="id-ID" sz="2800" i="1" dirty="0"/>
          </a:p>
          <a:p>
            <a:pPr marL="0" indent="0" algn="ctr">
              <a:buNone/>
            </a:pPr>
            <a:r>
              <a:rPr lang="en-US" sz="2800" i="1" dirty="0" smtClean="0"/>
              <a:t>“</a:t>
            </a:r>
            <a:r>
              <a:rPr lang="en-US" sz="2800" i="1" dirty="0" err="1"/>
              <a:t>Apakah</a:t>
            </a:r>
            <a:r>
              <a:rPr lang="en-US" sz="2800" i="1" dirty="0"/>
              <a:t> </a:t>
            </a:r>
            <a:r>
              <a:rPr lang="en-US" sz="2800" i="1" dirty="0" err="1"/>
              <a:t>manusia</a:t>
            </a:r>
            <a:r>
              <a:rPr lang="en-US" sz="2800" i="1" dirty="0"/>
              <a:t> </a:t>
            </a:r>
            <a:r>
              <a:rPr lang="en-US" sz="2800" i="1" dirty="0" err="1"/>
              <a:t>itu</a:t>
            </a:r>
            <a:r>
              <a:rPr lang="en-US" sz="2800" i="1" dirty="0"/>
              <a:t> </a:t>
            </a:r>
            <a:r>
              <a:rPr lang="en-US" sz="2800" i="1" dirty="0" err="1"/>
              <a:t>mengira</a:t>
            </a:r>
            <a:r>
              <a:rPr lang="en-US" sz="2800" i="1" dirty="0"/>
              <a:t> </a:t>
            </a:r>
            <a:r>
              <a:rPr lang="en-US" sz="2800" i="1" dirty="0" err="1"/>
              <a:t>bahwa</a:t>
            </a:r>
            <a:r>
              <a:rPr lang="en-US" sz="2800" i="1" dirty="0"/>
              <a:t> </a:t>
            </a:r>
            <a:r>
              <a:rPr lang="en-US" sz="2800" i="1" dirty="0" err="1"/>
              <a:t>mereka</a:t>
            </a:r>
            <a:r>
              <a:rPr lang="en-US" sz="2800" i="1" dirty="0"/>
              <a:t> </a:t>
            </a:r>
            <a:r>
              <a:rPr lang="en-US" sz="2800" i="1" dirty="0" err="1"/>
              <a:t>akan</a:t>
            </a:r>
            <a:r>
              <a:rPr lang="en-US" sz="2800" i="1" dirty="0"/>
              <a:t> </a:t>
            </a:r>
            <a:r>
              <a:rPr lang="en-US" sz="2800" i="1" dirty="0" err="1"/>
              <a:t>dibiarkan</a:t>
            </a:r>
            <a:r>
              <a:rPr lang="en-US" sz="2800" i="1" dirty="0"/>
              <a:t> </a:t>
            </a:r>
            <a:r>
              <a:rPr lang="en-US" sz="2800" i="1" dirty="0" err="1"/>
              <a:t>begitu</a:t>
            </a:r>
            <a:r>
              <a:rPr lang="en-US" sz="2800" i="1" dirty="0"/>
              <a:t> </a:t>
            </a:r>
            <a:r>
              <a:rPr lang="en-US" sz="2800" i="1" dirty="0" err="1"/>
              <a:t>saja</a:t>
            </a:r>
            <a:r>
              <a:rPr lang="en-US" sz="2800" i="1" dirty="0"/>
              <a:t> </a:t>
            </a:r>
            <a:r>
              <a:rPr lang="en-US" sz="2800" i="1" dirty="0" err="1"/>
              <a:t>mengatakan</a:t>
            </a:r>
            <a:r>
              <a:rPr lang="en-US" sz="2800" i="1" dirty="0"/>
              <a:t>: Kami </a:t>
            </a:r>
            <a:r>
              <a:rPr lang="en-US" sz="2800" i="1" dirty="0" err="1"/>
              <a:t>telah</a:t>
            </a:r>
            <a:r>
              <a:rPr lang="en-US" sz="2800" i="1" dirty="0"/>
              <a:t> </a:t>
            </a:r>
            <a:r>
              <a:rPr lang="en-US" sz="2800" i="1" dirty="0" err="1"/>
              <a:t>beriman</a:t>
            </a:r>
            <a:r>
              <a:rPr lang="en-US" sz="2800" i="1" dirty="0"/>
              <a:t>’, </a:t>
            </a:r>
            <a:r>
              <a:rPr lang="en-US" sz="2800" i="1" dirty="0" err="1"/>
              <a:t>sedang</a:t>
            </a:r>
            <a:r>
              <a:rPr lang="en-US" sz="2800" i="1" dirty="0"/>
              <a:t> </a:t>
            </a:r>
            <a:r>
              <a:rPr lang="en-US" sz="2800" i="1" dirty="0" err="1"/>
              <a:t>mereka</a:t>
            </a:r>
            <a:r>
              <a:rPr lang="en-US" sz="2800" i="1" dirty="0"/>
              <a:t> </a:t>
            </a:r>
            <a:r>
              <a:rPr lang="en-US" sz="2800" i="1" dirty="0" err="1"/>
              <a:t>tidak</a:t>
            </a:r>
            <a:r>
              <a:rPr lang="en-US" sz="2800" i="1" dirty="0"/>
              <a:t> </a:t>
            </a:r>
            <a:r>
              <a:rPr lang="en-US" sz="2800" i="1" dirty="0" err="1" smtClean="0"/>
              <a:t>diuji</a:t>
            </a:r>
            <a:r>
              <a:rPr lang="id-ID" sz="2800" i="1" dirty="0" smtClean="0"/>
              <a:t> </a:t>
            </a:r>
            <a:r>
              <a:rPr lang="en-US" sz="2800" i="1" dirty="0" err="1" smtClean="0"/>
              <a:t>lagi</a:t>
            </a:r>
            <a:r>
              <a:rPr lang="en-US" sz="2800" i="1" dirty="0"/>
              <a:t>?”</a:t>
            </a:r>
            <a:r>
              <a:rPr lang="en-US" sz="2800" dirty="0"/>
              <a:t>( Al-</a:t>
            </a:r>
            <a:r>
              <a:rPr lang="en-US" sz="2800" dirty="0" err="1"/>
              <a:t>Ankabut</a:t>
            </a:r>
            <a:r>
              <a:rPr lang="en-US" sz="2800" dirty="0"/>
              <a:t> [29:2).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5238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0941" y="335282"/>
            <a:ext cx="6410459" cy="604518"/>
          </a:xfrm>
        </p:spPr>
        <p:txBody>
          <a:bodyPr/>
          <a:lstStyle/>
          <a:p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295403" y="1371600"/>
            <a:ext cx="10081684" cy="5081588"/>
          </a:xfrm>
        </p:spPr>
        <p:txBody>
          <a:bodyPr/>
          <a:lstStyle/>
          <a:p>
            <a:pPr marL="0" indent="0" algn="ctr">
              <a:buNone/>
            </a:pPr>
            <a:endParaRPr lang="id-ID" sz="2800" i="1" dirty="0" smtClean="0"/>
          </a:p>
          <a:p>
            <a:pPr marL="0" indent="0" algn="ctr">
              <a:buNone/>
            </a:pPr>
            <a:endParaRPr lang="id-ID" sz="2800" i="1" dirty="0"/>
          </a:p>
          <a:p>
            <a:pPr marL="0" indent="0" algn="ctr">
              <a:buNone/>
            </a:pPr>
            <a:r>
              <a:rPr lang="en-US" sz="2800" i="1" dirty="0" smtClean="0"/>
              <a:t>“</a:t>
            </a:r>
            <a:r>
              <a:rPr lang="en-US" sz="2800" i="1" dirty="0"/>
              <a:t>Dan </a:t>
            </a:r>
            <a:r>
              <a:rPr lang="en-US" sz="2800" i="1" dirty="0" err="1"/>
              <a:t>kamu</a:t>
            </a:r>
            <a:r>
              <a:rPr lang="en-US" sz="2800" i="1" dirty="0"/>
              <a:t> </a:t>
            </a:r>
            <a:r>
              <a:rPr lang="en-US" sz="2800" i="1" dirty="0" err="1"/>
              <a:t>lihat</a:t>
            </a:r>
            <a:r>
              <a:rPr lang="en-US" sz="2800" i="1" dirty="0"/>
              <a:t> </a:t>
            </a:r>
            <a:r>
              <a:rPr lang="en-US" sz="2800" i="1" dirty="0" err="1"/>
              <a:t>gunung-gunung</a:t>
            </a:r>
            <a:r>
              <a:rPr lang="en-US" sz="2800" i="1" dirty="0"/>
              <a:t> </a:t>
            </a:r>
            <a:r>
              <a:rPr lang="en-US" sz="2800" i="1" dirty="0" err="1"/>
              <a:t>itu</a:t>
            </a:r>
            <a:r>
              <a:rPr lang="en-US" sz="2800" i="1" dirty="0"/>
              <a:t> </a:t>
            </a:r>
            <a:r>
              <a:rPr lang="en-US" sz="2800" i="1" dirty="0" err="1"/>
              <a:t>kamu</a:t>
            </a:r>
            <a:r>
              <a:rPr lang="en-US" sz="2800" i="1" dirty="0"/>
              <a:t> </a:t>
            </a:r>
            <a:r>
              <a:rPr lang="en-US" sz="2800" i="1" dirty="0" err="1"/>
              <a:t>sangka</a:t>
            </a:r>
            <a:r>
              <a:rPr lang="en-US" sz="2800" i="1" dirty="0"/>
              <a:t> </a:t>
            </a:r>
            <a:r>
              <a:rPr lang="en-US" sz="2800" i="1" dirty="0" err="1"/>
              <a:t>dia</a:t>
            </a:r>
            <a:r>
              <a:rPr lang="en-US" sz="2800" i="1" dirty="0"/>
              <a:t> </a:t>
            </a:r>
            <a:r>
              <a:rPr lang="en-US" sz="2800" i="1" dirty="0" err="1"/>
              <a:t>tetap</a:t>
            </a:r>
            <a:r>
              <a:rPr lang="en-US" sz="2800" i="1" dirty="0"/>
              <a:t> di </a:t>
            </a:r>
            <a:r>
              <a:rPr lang="en-US" sz="2800" i="1" dirty="0" err="1"/>
              <a:t>tempatnya</a:t>
            </a:r>
            <a:r>
              <a:rPr lang="en-US" sz="2800" i="1" dirty="0"/>
              <a:t>, </a:t>
            </a:r>
            <a:r>
              <a:rPr lang="en-US" sz="2800" i="1" dirty="0" err="1"/>
              <a:t>padahal</a:t>
            </a:r>
            <a:r>
              <a:rPr lang="en-US" sz="2800" i="1" dirty="0"/>
              <a:t> </a:t>
            </a:r>
            <a:r>
              <a:rPr lang="en-US" sz="2800" i="1" dirty="0" err="1"/>
              <a:t>gunung-gunung</a:t>
            </a:r>
            <a:r>
              <a:rPr lang="en-US" sz="2800" i="1" dirty="0"/>
              <a:t> </a:t>
            </a:r>
            <a:r>
              <a:rPr lang="en-US" sz="2800" i="1" dirty="0" err="1"/>
              <a:t>itu</a:t>
            </a:r>
            <a:r>
              <a:rPr lang="en-US" sz="2800" i="1" dirty="0"/>
              <a:t> </a:t>
            </a:r>
            <a:r>
              <a:rPr lang="en-US" sz="2800" i="1" dirty="0" err="1"/>
              <a:t>bergerak</a:t>
            </a:r>
            <a:r>
              <a:rPr lang="en-US" sz="2800" i="1" dirty="0"/>
              <a:t> </a:t>
            </a:r>
            <a:r>
              <a:rPr lang="en-US" sz="2800" i="1" dirty="0" err="1"/>
              <a:t>sebagaimana</a:t>
            </a:r>
            <a:r>
              <a:rPr lang="en-US" sz="2800" i="1" dirty="0"/>
              <a:t> </a:t>
            </a:r>
            <a:r>
              <a:rPr lang="en-US" sz="2800" i="1" dirty="0" err="1"/>
              <a:t>awanbergerak</a:t>
            </a:r>
            <a:r>
              <a:rPr lang="en-US" sz="2800" i="1" dirty="0"/>
              <a:t>.(</a:t>
            </a:r>
            <a:r>
              <a:rPr lang="en-US" sz="2800" i="1" dirty="0" err="1"/>
              <a:t>Begitulah</a:t>
            </a:r>
            <a:r>
              <a:rPr lang="en-US" sz="2800" i="1" dirty="0"/>
              <a:t>) </a:t>
            </a:r>
            <a:r>
              <a:rPr lang="en-US" sz="2800" i="1" dirty="0" err="1"/>
              <a:t>perbuatan</a:t>
            </a:r>
            <a:r>
              <a:rPr lang="en-US" sz="2800" i="1" dirty="0"/>
              <a:t> Allah yang </a:t>
            </a:r>
            <a:r>
              <a:rPr lang="en-US" sz="2800" i="1" dirty="0" err="1"/>
              <a:t>membuat</a:t>
            </a:r>
            <a:r>
              <a:rPr lang="en-US" sz="2800" i="1" dirty="0"/>
              <a:t> </a:t>
            </a:r>
            <a:r>
              <a:rPr lang="en-US" sz="2800" i="1" dirty="0" err="1"/>
              <a:t>dengan</a:t>
            </a:r>
            <a:r>
              <a:rPr lang="en-US" sz="2800" i="1" dirty="0"/>
              <a:t> </a:t>
            </a:r>
            <a:r>
              <a:rPr lang="en-US" sz="2800" i="1" dirty="0" err="1"/>
              <a:t>kokoh</a:t>
            </a:r>
            <a:r>
              <a:rPr lang="en-US" sz="2800" i="1" dirty="0"/>
              <a:t> </a:t>
            </a:r>
            <a:r>
              <a:rPr lang="en-US" sz="2800" i="1" dirty="0" err="1"/>
              <a:t>segala</a:t>
            </a:r>
            <a:r>
              <a:rPr lang="en-US" sz="2800" i="1" dirty="0"/>
              <a:t> </a:t>
            </a:r>
            <a:r>
              <a:rPr lang="en-US" sz="2800" i="1" dirty="0" err="1"/>
              <a:t>sesuatu</a:t>
            </a:r>
            <a:r>
              <a:rPr lang="en-US" sz="2800" i="1" dirty="0"/>
              <a:t>. </a:t>
            </a:r>
            <a:r>
              <a:rPr lang="en-US" sz="2800" i="1" dirty="0" err="1"/>
              <a:t>Sesungguhnya</a:t>
            </a:r>
            <a:r>
              <a:rPr lang="en-US" sz="2800" i="1" dirty="0"/>
              <a:t> Allah </a:t>
            </a:r>
            <a:r>
              <a:rPr lang="en-US" sz="2800" i="1" dirty="0" err="1"/>
              <a:t>Maha</a:t>
            </a:r>
            <a:r>
              <a:rPr lang="en-US" sz="2800" i="1" dirty="0"/>
              <a:t> </a:t>
            </a:r>
            <a:r>
              <a:rPr lang="en-US" sz="2800" i="1" dirty="0" err="1"/>
              <a:t>Mengetahui</a:t>
            </a:r>
            <a:r>
              <a:rPr lang="en-US" sz="2800" i="1" dirty="0"/>
              <a:t> </a:t>
            </a:r>
            <a:r>
              <a:rPr lang="en-US" sz="2800" i="1" dirty="0" err="1"/>
              <a:t>apa</a:t>
            </a:r>
            <a:r>
              <a:rPr lang="en-US" sz="2800" i="1" dirty="0"/>
              <a:t> yang </a:t>
            </a:r>
            <a:r>
              <a:rPr lang="en-US" sz="2800" i="1" dirty="0" err="1"/>
              <a:t>kamu</a:t>
            </a:r>
            <a:r>
              <a:rPr lang="en-US" sz="2800" i="1" dirty="0"/>
              <a:t> </a:t>
            </a:r>
            <a:r>
              <a:rPr lang="en-US" sz="2800" i="1" dirty="0" err="1"/>
              <a:t>kerjakan</a:t>
            </a:r>
            <a:r>
              <a:rPr lang="en-US" sz="2800" i="1" dirty="0"/>
              <a:t>”.( QS. Al-</a:t>
            </a:r>
            <a:r>
              <a:rPr lang="en-US" sz="2800" i="1" dirty="0" err="1"/>
              <a:t>Naml</a:t>
            </a:r>
            <a:r>
              <a:rPr lang="en-US" sz="2800" i="1" dirty="0"/>
              <a:t> [27]: 88).</a:t>
            </a:r>
          </a:p>
        </p:txBody>
      </p:sp>
    </p:spTree>
    <p:extLst>
      <p:ext uri="{BB962C8B-B14F-4D97-AF65-F5344CB8AC3E}">
        <p14:creationId xmlns:p14="http://schemas.microsoft.com/office/powerpoint/2010/main" val="41441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/>
              <a:t>Menurut</a:t>
            </a:r>
            <a:r>
              <a:rPr lang="en-US" dirty="0"/>
              <a:t> Coburn A W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serangkaian</a:t>
            </a:r>
            <a:r>
              <a:rPr lang="en-US" dirty="0"/>
              <a:t> </a:t>
            </a:r>
            <a:r>
              <a:rPr lang="en-US" dirty="0" err="1"/>
              <a:t>kejadian</a:t>
            </a:r>
            <a:r>
              <a:rPr lang="en-US" dirty="0"/>
              <a:t> yang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korban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, </a:t>
            </a:r>
            <a:r>
              <a:rPr lang="en-US" dirty="0" err="1"/>
              <a:t>kerugian</a:t>
            </a:r>
            <a:r>
              <a:rPr lang="en-US" dirty="0"/>
              <a:t> </a:t>
            </a:r>
            <a:r>
              <a:rPr lang="en-US" dirty="0" err="1"/>
              <a:t>harta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, </a:t>
            </a:r>
            <a:r>
              <a:rPr lang="en-US" dirty="0" err="1"/>
              <a:t>infrastruktur</a:t>
            </a:r>
            <a:r>
              <a:rPr lang="en-US" dirty="0"/>
              <a:t>, </a:t>
            </a:r>
            <a:r>
              <a:rPr lang="en-US" dirty="0" err="1"/>
              <a:t>pelayanan-pelayanan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sarana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normal</a:t>
            </a:r>
            <a:r>
              <a:rPr lang="en-US" dirty="0" smtClean="0"/>
              <a:t>.</a:t>
            </a:r>
            <a:endParaRPr lang="id-ID" dirty="0" smtClean="0"/>
          </a:p>
          <a:p>
            <a:endParaRPr lang="id-ID" dirty="0"/>
          </a:p>
          <a:p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Heru</a:t>
            </a:r>
            <a:r>
              <a:rPr lang="en-US" dirty="0"/>
              <a:t> Sri </a:t>
            </a:r>
            <a:r>
              <a:rPr lang="en-US" dirty="0" err="1"/>
              <a:t>Haryanto</a:t>
            </a:r>
            <a:r>
              <a:rPr lang="en-US" dirty="0"/>
              <a:t> </a:t>
            </a:r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bencana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kerusakan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normal,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sosial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munculnya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82603" y="335282"/>
            <a:ext cx="7118797" cy="52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4000" b="1" dirty="0" smtClean="0"/>
              <a:t>Definisi Umum Bencana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58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 UNISA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VER. 1_template</Template>
  <TotalTime>3042</TotalTime>
  <Words>365</Words>
  <Application>Microsoft Office PowerPoint</Application>
  <PresentationFormat>Widescreen</PresentationFormat>
  <Paragraphs>49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 Unicode MS</vt:lpstr>
      <vt:lpstr>SimHei</vt:lpstr>
      <vt:lpstr>SimSun</vt:lpstr>
      <vt:lpstr>Arial</vt:lpstr>
      <vt:lpstr>Arial Narrow</vt:lpstr>
      <vt:lpstr>Berlin Sans FB Demi</vt:lpstr>
      <vt:lpstr>Calibri</vt:lpstr>
      <vt:lpstr>Corbel</vt:lpstr>
      <vt:lpstr>Franklin Gothic Heavy</vt:lpstr>
      <vt:lpstr>Gill Sans MT Condensed</vt:lpstr>
      <vt:lpstr>Tahoma</vt:lpstr>
      <vt:lpstr>Presentation UNISA_01</vt:lpstr>
      <vt:lpstr>1_Presentation UNISA_01</vt:lpstr>
      <vt:lpstr>1_Office Theme</vt:lpstr>
      <vt:lpstr>2_Office Theme</vt:lpstr>
      <vt:lpstr>PEMBUKA BELAJAR</vt:lpstr>
      <vt:lpstr>Kontrak Belajar dan Konsep Manaj. Bencana Pertemuan 1</vt:lpstr>
      <vt:lpstr>Deskripsi MK</vt:lpstr>
      <vt:lpstr>Capaian Pembelajaran</vt:lpstr>
      <vt:lpstr>Bahan Kajian</vt:lpstr>
      <vt:lpstr>PowerPoint Presentation</vt:lpstr>
      <vt:lpstr>Relevansi Islam dan Bencana</vt:lpstr>
      <vt:lpstr>PowerPoint Presentation</vt:lpstr>
      <vt:lpstr>PowerPoint Presentation</vt:lpstr>
      <vt:lpstr>PESAN HIKMAH</vt:lpstr>
      <vt:lpstr>PENUTUP BELAJAR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BUZZ GROUP (Kelompok Studi Kecil)</dc:title>
  <dc:creator>Windows User</dc:creator>
  <cp:lastModifiedBy>user</cp:lastModifiedBy>
  <cp:revision>151</cp:revision>
  <dcterms:created xsi:type="dcterms:W3CDTF">2017-11-21T07:01:38Z</dcterms:created>
  <dcterms:modified xsi:type="dcterms:W3CDTF">2021-02-24T03:02:33Z</dcterms:modified>
</cp:coreProperties>
</file>