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4.jpg" ContentType="image/jpg"/>
  <Override PartName="/ppt/media/image5.jpg" ContentType="image/jpg"/>
  <Override PartName="/ppt/media/image7.jpg" ContentType="image/jp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96" r:id="rId3"/>
    <p:sldId id="257" r:id="rId4"/>
    <p:sldId id="293" r:id="rId5"/>
    <p:sldId id="286" r:id="rId6"/>
    <p:sldId id="280" r:id="rId7"/>
    <p:sldId id="271" r:id="rId8"/>
    <p:sldId id="258" r:id="rId9"/>
    <p:sldId id="259" r:id="rId10"/>
    <p:sldId id="282" r:id="rId11"/>
    <p:sldId id="284" r:id="rId12"/>
    <p:sldId id="260" r:id="rId13"/>
    <p:sldId id="291" r:id="rId14"/>
    <p:sldId id="261" r:id="rId15"/>
    <p:sldId id="297" r:id="rId16"/>
    <p:sldId id="262" r:id="rId17"/>
    <p:sldId id="263" r:id="rId18"/>
    <p:sldId id="265" r:id="rId19"/>
    <p:sldId id="266" r:id="rId20"/>
    <p:sldId id="295" r:id="rId21"/>
    <p:sldId id="288" r:id="rId22"/>
    <p:sldId id="289" r:id="rId23"/>
    <p:sldId id="290" r:id="rId24"/>
    <p:sldId id="267" r:id="rId25"/>
    <p:sldId id="268" r:id="rId26"/>
    <p:sldId id="269" r:id="rId27"/>
    <p:sldId id="270" r:id="rId28"/>
    <p:sldId id="273" r:id="rId29"/>
    <p:sldId id="274" r:id="rId30"/>
    <p:sldId id="275" r:id="rId31"/>
    <p:sldId id="276" r:id="rId32"/>
    <p:sldId id="278" r:id="rId33"/>
    <p:sldId id="285" r:id="rId34"/>
    <p:sldId id="298" r:id="rId35"/>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80" y="5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39469" y="1351279"/>
            <a:ext cx="7465060" cy="513080"/>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6/4/2021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006666"/>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800" b="0" i="0">
                <a:solidFill>
                  <a:srgbClr val="003366"/>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6/4/2021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006666"/>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6/4/2021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006666"/>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6/4/2021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6/4/2021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3200400" cy="6858000"/>
          </a:xfrm>
          <a:custGeom>
            <a:avLst/>
            <a:gdLst/>
            <a:ahLst/>
            <a:cxnLst/>
            <a:rect l="l" t="t" r="r" b="b"/>
            <a:pathLst>
              <a:path w="3200400" h="6858000">
                <a:moveTo>
                  <a:pt x="3200400" y="0"/>
                </a:moveTo>
                <a:lnTo>
                  <a:pt x="762000" y="0"/>
                </a:lnTo>
                <a:lnTo>
                  <a:pt x="457200" y="0"/>
                </a:lnTo>
                <a:lnTo>
                  <a:pt x="0" y="0"/>
                </a:lnTo>
                <a:lnTo>
                  <a:pt x="0" y="6858000"/>
                </a:lnTo>
                <a:lnTo>
                  <a:pt x="762000" y="6858000"/>
                </a:lnTo>
                <a:lnTo>
                  <a:pt x="762000" y="1167130"/>
                </a:lnTo>
                <a:lnTo>
                  <a:pt x="762000" y="1056640"/>
                </a:lnTo>
                <a:lnTo>
                  <a:pt x="768502" y="1002512"/>
                </a:lnTo>
                <a:lnTo>
                  <a:pt x="783590" y="947420"/>
                </a:lnTo>
                <a:lnTo>
                  <a:pt x="811047" y="892022"/>
                </a:lnTo>
                <a:lnTo>
                  <a:pt x="847090" y="843280"/>
                </a:lnTo>
                <a:lnTo>
                  <a:pt x="896137" y="803910"/>
                </a:lnTo>
                <a:lnTo>
                  <a:pt x="946150" y="775970"/>
                </a:lnTo>
                <a:lnTo>
                  <a:pt x="1018540" y="762000"/>
                </a:lnTo>
                <a:lnTo>
                  <a:pt x="1059789" y="764501"/>
                </a:lnTo>
                <a:lnTo>
                  <a:pt x="3200400" y="762000"/>
                </a:lnTo>
                <a:lnTo>
                  <a:pt x="3200400" y="0"/>
                </a:lnTo>
                <a:close/>
              </a:path>
            </a:pathLst>
          </a:custGeom>
          <a:solidFill>
            <a:srgbClr val="99CC99"/>
          </a:solidFill>
        </p:spPr>
        <p:txBody>
          <a:bodyPr wrap="square" lIns="0" tIns="0" rIns="0" bIns="0" rtlCol="0"/>
          <a:lstStyle/>
          <a:p>
            <a:endParaRPr/>
          </a:p>
        </p:txBody>
      </p:sp>
      <p:sp>
        <p:nvSpPr>
          <p:cNvPr id="17" name="bg object 17"/>
          <p:cNvSpPr/>
          <p:nvPr/>
        </p:nvSpPr>
        <p:spPr>
          <a:xfrm>
            <a:off x="228600" y="1981199"/>
            <a:ext cx="7391400" cy="318770"/>
          </a:xfrm>
          <a:custGeom>
            <a:avLst/>
            <a:gdLst/>
            <a:ahLst/>
            <a:cxnLst/>
            <a:rect l="l" t="t" r="r" b="b"/>
            <a:pathLst>
              <a:path w="7391400" h="318769">
                <a:moveTo>
                  <a:pt x="7391400" y="0"/>
                </a:moveTo>
                <a:lnTo>
                  <a:pt x="393700" y="0"/>
                </a:lnTo>
                <a:lnTo>
                  <a:pt x="381000" y="0"/>
                </a:lnTo>
                <a:lnTo>
                  <a:pt x="196850" y="0"/>
                </a:lnTo>
                <a:lnTo>
                  <a:pt x="147866" y="6299"/>
                </a:lnTo>
                <a:lnTo>
                  <a:pt x="101777" y="23660"/>
                </a:lnTo>
                <a:lnTo>
                  <a:pt x="61277" y="49847"/>
                </a:lnTo>
                <a:lnTo>
                  <a:pt x="29019" y="82600"/>
                </a:lnTo>
                <a:lnTo>
                  <a:pt x="7696" y="119659"/>
                </a:lnTo>
                <a:lnTo>
                  <a:pt x="0" y="158750"/>
                </a:lnTo>
                <a:lnTo>
                  <a:pt x="7696" y="198386"/>
                </a:lnTo>
                <a:lnTo>
                  <a:pt x="29019" y="235800"/>
                </a:lnTo>
                <a:lnTo>
                  <a:pt x="61277" y="268770"/>
                </a:lnTo>
                <a:lnTo>
                  <a:pt x="101777" y="295071"/>
                </a:lnTo>
                <a:lnTo>
                  <a:pt x="147866" y="312483"/>
                </a:lnTo>
                <a:lnTo>
                  <a:pt x="196850" y="318770"/>
                </a:lnTo>
                <a:lnTo>
                  <a:pt x="393700" y="318770"/>
                </a:lnTo>
                <a:lnTo>
                  <a:pt x="393700" y="317500"/>
                </a:lnTo>
                <a:lnTo>
                  <a:pt x="7391400" y="317500"/>
                </a:lnTo>
                <a:lnTo>
                  <a:pt x="7391400" y="0"/>
                </a:lnTo>
                <a:close/>
              </a:path>
            </a:pathLst>
          </a:custGeom>
          <a:solidFill>
            <a:srgbClr val="003366"/>
          </a:solidFill>
        </p:spPr>
        <p:txBody>
          <a:bodyPr wrap="square" lIns="0" tIns="0" rIns="0" bIns="0" rtlCol="0"/>
          <a:lstStyle/>
          <a:p>
            <a:endParaRPr/>
          </a:p>
        </p:txBody>
      </p:sp>
      <p:sp>
        <p:nvSpPr>
          <p:cNvPr id="2" name="Holder 2"/>
          <p:cNvSpPr>
            <a:spLocks noGrp="1"/>
          </p:cNvSpPr>
          <p:nvPr>
            <p:ph type="title"/>
          </p:nvPr>
        </p:nvSpPr>
        <p:spPr>
          <a:xfrm>
            <a:off x="911860" y="986790"/>
            <a:ext cx="7320279" cy="808989"/>
          </a:xfrm>
          <a:prstGeom prst="rect">
            <a:avLst/>
          </a:prstGeom>
        </p:spPr>
        <p:txBody>
          <a:bodyPr wrap="square" lIns="0" tIns="0" rIns="0" bIns="0">
            <a:spAutoFit/>
          </a:bodyPr>
          <a:lstStyle>
            <a:lvl1pPr>
              <a:defRPr sz="2800" b="1" i="0">
                <a:solidFill>
                  <a:srgbClr val="006666"/>
                </a:solidFill>
                <a:latin typeface="Arial"/>
                <a:cs typeface="Arial"/>
              </a:defRPr>
            </a:lvl1pPr>
          </a:lstStyle>
          <a:p>
            <a:endParaRPr/>
          </a:p>
        </p:txBody>
      </p:sp>
      <p:sp>
        <p:nvSpPr>
          <p:cNvPr id="3" name="Holder 3"/>
          <p:cNvSpPr>
            <a:spLocks noGrp="1"/>
          </p:cNvSpPr>
          <p:nvPr>
            <p:ph type="body" idx="1"/>
          </p:nvPr>
        </p:nvSpPr>
        <p:spPr>
          <a:xfrm>
            <a:off x="678180" y="2491740"/>
            <a:ext cx="7787639" cy="2391410"/>
          </a:xfrm>
          <a:prstGeom prst="rect">
            <a:avLst/>
          </a:prstGeom>
        </p:spPr>
        <p:txBody>
          <a:bodyPr wrap="square" lIns="0" tIns="0" rIns="0" bIns="0">
            <a:spAutoFit/>
          </a:bodyPr>
          <a:lstStyle>
            <a:lvl1pPr>
              <a:defRPr sz="2800" b="0" i="0">
                <a:solidFill>
                  <a:srgbClr val="003366"/>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6/4/2021</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examples.yourdictionary.com/descriptive-essay-examples.html" TargetMode="External"/><Relationship Id="rId2" Type="http://schemas.openxmlformats.org/officeDocument/2006/relationships/hyperlink" Target="https://grammar.yourdictionary.com/grammar/writing/how-to-write-a-compare-and-contrast-essay.html" TargetMode="External"/><Relationship Id="rId1" Type="http://schemas.openxmlformats.org/officeDocument/2006/relationships/slideLayout" Target="../slideLayouts/slideLayout2.xml"/><Relationship Id="rId4" Type="http://schemas.openxmlformats.org/officeDocument/2006/relationships/hyperlink" Target="https://examples.yourdictionary.com/narrative-essay-examples.html"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menti.com/nviem1ufky"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0"/>
            <a:ext cx="8509000" cy="6858000"/>
            <a:chOff x="0" y="0"/>
            <a:chExt cx="8509000" cy="6858000"/>
          </a:xfrm>
        </p:grpSpPr>
        <p:sp>
          <p:nvSpPr>
            <p:cNvPr id="3" name="object 3"/>
            <p:cNvSpPr/>
            <p:nvPr/>
          </p:nvSpPr>
          <p:spPr>
            <a:xfrm>
              <a:off x="0" y="0"/>
              <a:ext cx="4572000" cy="6858000"/>
            </a:xfrm>
            <a:custGeom>
              <a:avLst/>
              <a:gdLst/>
              <a:ahLst/>
              <a:cxnLst/>
              <a:rect l="l" t="t" r="r" b="b"/>
              <a:pathLst>
                <a:path w="4572000" h="6858000">
                  <a:moveTo>
                    <a:pt x="4572000" y="0"/>
                  </a:moveTo>
                  <a:lnTo>
                    <a:pt x="0" y="0"/>
                  </a:lnTo>
                  <a:lnTo>
                    <a:pt x="0" y="6858000"/>
                  </a:lnTo>
                  <a:lnTo>
                    <a:pt x="4572000" y="6858000"/>
                  </a:lnTo>
                  <a:close/>
                </a:path>
              </a:pathLst>
            </a:custGeom>
            <a:solidFill>
              <a:srgbClr val="99CC99"/>
            </a:solidFill>
          </p:spPr>
          <p:txBody>
            <a:bodyPr wrap="square" lIns="0" tIns="0" rIns="0" bIns="0" rtlCol="0"/>
            <a:lstStyle/>
            <a:p>
              <a:endParaRPr/>
            </a:p>
          </p:txBody>
        </p:sp>
        <p:sp>
          <p:nvSpPr>
            <p:cNvPr id="4" name="object 4"/>
            <p:cNvSpPr/>
            <p:nvPr/>
          </p:nvSpPr>
          <p:spPr>
            <a:xfrm>
              <a:off x="685800" y="990600"/>
              <a:ext cx="5181600" cy="1905000"/>
            </a:xfrm>
            <a:custGeom>
              <a:avLst/>
              <a:gdLst/>
              <a:ahLst/>
              <a:cxnLst/>
              <a:rect l="l" t="t" r="r" b="b"/>
              <a:pathLst>
                <a:path w="5181600" h="1905000">
                  <a:moveTo>
                    <a:pt x="4229100" y="0"/>
                  </a:moveTo>
                  <a:lnTo>
                    <a:pt x="952500" y="0"/>
                  </a:lnTo>
                  <a:lnTo>
                    <a:pt x="907866" y="1380"/>
                  </a:lnTo>
                  <a:lnTo>
                    <a:pt x="863319" y="5464"/>
                  </a:lnTo>
                  <a:lnTo>
                    <a:pt x="818947" y="12164"/>
                  </a:lnTo>
                  <a:lnTo>
                    <a:pt x="774836" y="21394"/>
                  </a:lnTo>
                  <a:lnTo>
                    <a:pt x="731074" y="33064"/>
                  </a:lnTo>
                  <a:lnTo>
                    <a:pt x="687748" y="47090"/>
                  </a:lnTo>
                  <a:lnTo>
                    <a:pt x="644946" y="63382"/>
                  </a:lnTo>
                  <a:lnTo>
                    <a:pt x="602753" y="81855"/>
                  </a:lnTo>
                  <a:lnTo>
                    <a:pt x="561259" y="102421"/>
                  </a:lnTo>
                  <a:lnTo>
                    <a:pt x="520549" y="124992"/>
                  </a:lnTo>
                  <a:lnTo>
                    <a:pt x="480711" y="149482"/>
                  </a:lnTo>
                  <a:lnTo>
                    <a:pt x="441833" y="175803"/>
                  </a:lnTo>
                  <a:lnTo>
                    <a:pt x="404001" y="203868"/>
                  </a:lnTo>
                  <a:lnTo>
                    <a:pt x="367303" y="233590"/>
                  </a:lnTo>
                  <a:lnTo>
                    <a:pt x="331825" y="264882"/>
                  </a:lnTo>
                  <a:lnTo>
                    <a:pt x="297656" y="297656"/>
                  </a:lnTo>
                  <a:lnTo>
                    <a:pt x="264882" y="331825"/>
                  </a:lnTo>
                  <a:lnTo>
                    <a:pt x="233590" y="367303"/>
                  </a:lnTo>
                  <a:lnTo>
                    <a:pt x="203868" y="404001"/>
                  </a:lnTo>
                  <a:lnTo>
                    <a:pt x="175803" y="441833"/>
                  </a:lnTo>
                  <a:lnTo>
                    <a:pt x="149482" y="480711"/>
                  </a:lnTo>
                  <a:lnTo>
                    <a:pt x="124992" y="520549"/>
                  </a:lnTo>
                  <a:lnTo>
                    <a:pt x="102421" y="561259"/>
                  </a:lnTo>
                  <a:lnTo>
                    <a:pt x="81855" y="602753"/>
                  </a:lnTo>
                  <a:lnTo>
                    <a:pt x="63382" y="644946"/>
                  </a:lnTo>
                  <a:lnTo>
                    <a:pt x="47090" y="687748"/>
                  </a:lnTo>
                  <a:lnTo>
                    <a:pt x="33064" y="731074"/>
                  </a:lnTo>
                  <a:lnTo>
                    <a:pt x="21394" y="774836"/>
                  </a:lnTo>
                  <a:lnTo>
                    <a:pt x="12164" y="818947"/>
                  </a:lnTo>
                  <a:lnTo>
                    <a:pt x="5464" y="863319"/>
                  </a:lnTo>
                  <a:lnTo>
                    <a:pt x="1380" y="907866"/>
                  </a:lnTo>
                  <a:lnTo>
                    <a:pt x="0" y="952500"/>
                  </a:lnTo>
                  <a:lnTo>
                    <a:pt x="1380" y="997133"/>
                  </a:lnTo>
                  <a:lnTo>
                    <a:pt x="5464" y="1041680"/>
                  </a:lnTo>
                  <a:lnTo>
                    <a:pt x="12164" y="1086052"/>
                  </a:lnTo>
                  <a:lnTo>
                    <a:pt x="21394" y="1130163"/>
                  </a:lnTo>
                  <a:lnTo>
                    <a:pt x="33064" y="1173925"/>
                  </a:lnTo>
                  <a:lnTo>
                    <a:pt x="47090" y="1217251"/>
                  </a:lnTo>
                  <a:lnTo>
                    <a:pt x="63382" y="1260053"/>
                  </a:lnTo>
                  <a:lnTo>
                    <a:pt x="81855" y="1302246"/>
                  </a:lnTo>
                  <a:lnTo>
                    <a:pt x="102421" y="1343740"/>
                  </a:lnTo>
                  <a:lnTo>
                    <a:pt x="124992" y="1384450"/>
                  </a:lnTo>
                  <a:lnTo>
                    <a:pt x="149482" y="1424288"/>
                  </a:lnTo>
                  <a:lnTo>
                    <a:pt x="175803" y="1463166"/>
                  </a:lnTo>
                  <a:lnTo>
                    <a:pt x="203868" y="1500998"/>
                  </a:lnTo>
                  <a:lnTo>
                    <a:pt x="233590" y="1537696"/>
                  </a:lnTo>
                  <a:lnTo>
                    <a:pt x="264882" y="1573174"/>
                  </a:lnTo>
                  <a:lnTo>
                    <a:pt x="297656" y="1607343"/>
                  </a:lnTo>
                  <a:lnTo>
                    <a:pt x="331825" y="1640117"/>
                  </a:lnTo>
                  <a:lnTo>
                    <a:pt x="367303" y="1671409"/>
                  </a:lnTo>
                  <a:lnTo>
                    <a:pt x="404001" y="1701131"/>
                  </a:lnTo>
                  <a:lnTo>
                    <a:pt x="441833" y="1729196"/>
                  </a:lnTo>
                  <a:lnTo>
                    <a:pt x="480711" y="1755517"/>
                  </a:lnTo>
                  <a:lnTo>
                    <a:pt x="520549" y="1780007"/>
                  </a:lnTo>
                  <a:lnTo>
                    <a:pt x="561259" y="1802578"/>
                  </a:lnTo>
                  <a:lnTo>
                    <a:pt x="602753" y="1823144"/>
                  </a:lnTo>
                  <a:lnTo>
                    <a:pt x="644946" y="1841617"/>
                  </a:lnTo>
                  <a:lnTo>
                    <a:pt x="687748" y="1857909"/>
                  </a:lnTo>
                  <a:lnTo>
                    <a:pt x="731074" y="1871935"/>
                  </a:lnTo>
                  <a:lnTo>
                    <a:pt x="774836" y="1883605"/>
                  </a:lnTo>
                  <a:lnTo>
                    <a:pt x="818947" y="1892835"/>
                  </a:lnTo>
                  <a:lnTo>
                    <a:pt x="863319" y="1899535"/>
                  </a:lnTo>
                  <a:lnTo>
                    <a:pt x="907866" y="1903619"/>
                  </a:lnTo>
                  <a:lnTo>
                    <a:pt x="952500" y="1905000"/>
                  </a:lnTo>
                  <a:lnTo>
                    <a:pt x="4229100" y="1905000"/>
                  </a:lnTo>
                  <a:lnTo>
                    <a:pt x="4273733" y="1903619"/>
                  </a:lnTo>
                  <a:lnTo>
                    <a:pt x="4318280" y="1899535"/>
                  </a:lnTo>
                  <a:lnTo>
                    <a:pt x="4362652" y="1892835"/>
                  </a:lnTo>
                  <a:lnTo>
                    <a:pt x="4406763" y="1883605"/>
                  </a:lnTo>
                  <a:lnTo>
                    <a:pt x="4450525" y="1871935"/>
                  </a:lnTo>
                  <a:lnTo>
                    <a:pt x="4493851" y="1857909"/>
                  </a:lnTo>
                  <a:lnTo>
                    <a:pt x="4536653" y="1841617"/>
                  </a:lnTo>
                  <a:lnTo>
                    <a:pt x="4578846" y="1823144"/>
                  </a:lnTo>
                  <a:lnTo>
                    <a:pt x="4620340" y="1802578"/>
                  </a:lnTo>
                  <a:lnTo>
                    <a:pt x="4661050" y="1780007"/>
                  </a:lnTo>
                  <a:lnTo>
                    <a:pt x="4700888" y="1755517"/>
                  </a:lnTo>
                  <a:lnTo>
                    <a:pt x="4739766" y="1729196"/>
                  </a:lnTo>
                  <a:lnTo>
                    <a:pt x="4777598" y="1701131"/>
                  </a:lnTo>
                  <a:lnTo>
                    <a:pt x="4814296" y="1671409"/>
                  </a:lnTo>
                  <a:lnTo>
                    <a:pt x="4849774" y="1640117"/>
                  </a:lnTo>
                  <a:lnTo>
                    <a:pt x="4883943" y="1607343"/>
                  </a:lnTo>
                  <a:lnTo>
                    <a:pt x="4916717" y="1573174"/>
                  </a:lnTo>
                  <a:lnTo>
                    <a:pt x="4948009" y="1537696"/>
                  </a:lnTo>
                  <a:lnTo>
                    <a:pt x="4977731" y="1500998"/>
                  </a:lnTo>
                  <a:lnTo>
                    <a:pt x="5005796" y="1463166"/>
                  </a:lnTo>
                  <a:lnTo>
                    <a:pt x="5032117" y="1424288"/>
                  </a:lnTo>
                  <a:lnTo>
                    <a:pt x="5056607" y="1384450"/>
                  </a:lnTo>
                  <a:lnTo>
                    <a:pt x="5079178" y="1343740"/>
                  </a:lnTo>
                  <a:lnTo>
                    <a:pt x="5099744" y="1302246"/>
                  </a:lnTo>
                  <a:lnTo>
                    <a:pt x="5118217" y="1260053"/>
                  </a:lnTo>
                  <a:lnTo>
                    <a:pt x="5134509" y="1217251"/>
                  </a:lnTo>
                  <a:lnTo>
                    <a:pt x="5148535" y="1173925"/>
                  </a:lnTo>
                  <a:lnTo>
                    <a:pt x="5160205" y="1130163"/>
                  </a:lnTo>
                  <a:lnTo>
                    <a:pt x="5169435" y="1086052"/>
                  </a:lnTo>
                  <a:lnTo>
                    <a:pt x="5176135" y="1041680"/>
                  </a:lnTo>
                  <a:lnTo>
                    <a:pt x="5180219" y="997133"/>
                  </a:lnTo>
                  <a:lnTo>
                    <a:pt x="5181600" y="952500"/>
                  </a:lnTo>
                  <a:lnTo>
                    <a:pt x="5180219" y="907866"/>
                  </a:lnTo>
                  <a:lnTo>
                    <a:pt x="5176135" y="863319"/>
                  </a:lnTo>
                  <a:lnTo>
                    <a:pt x="5169435" y="818947"/>
                  </a:lnTo>
                  <a:lnTo>
                    <a:pt x="5160205" y="774836"/>
                  </a:lnTo>
                  <a:lnTo>
                    <a:pt x="5148535" y="731074"/>
                  </a:lnTo>
                  <a:lnTo>
                    <a:pt x="5134509" y="687748"/>
                  </a:lnTo>
                  <a:lnTo>
                    <a:pt x="5118217" y="644946"/>
                  </a:lnTo>
                  <a:lnTo>
                    <a:pt x="5099744" y="602753"/>
                  </a:lnTo>
                  <a:lnTo>
                    <a:pt x="5079178" y="561259"/>
                  </a:lnTo>
                  <a:lnTo>
                    <a:pt x="5056607" y="520549"/>
                  </a:lnTo>
                  <a:lnTo>
                    <a:pt x="5032117" y="480711"/>
                  </a:lnTo>
                  <a:lnTo>
                    <a:pt x="5005796" y="441833"/>
                  </a:lnTo>
                  <a:lnTo>
                    <a:pt x="4977731" y="404001"/>
                  </a:lnTo>
                  <a:lnTo>
                    <a:pt x="4948009" y="367303"/>
                  </a:lnTo>
                  <a:lnTo>
                    <a:pt x="4916717" y="331825"/>
                  </a:lnTo>
                  <a:lnTo>
                    <a:pt x="4883943" y="297656"/>
                  </a:lnTo>
                  <a:lnTo>
                    <a:pt x="4849774" y="264882"/>
                  </a:lnTo>
                  <a:lnTo>
                    <a:pt x="4814296" y="233590"/>
                  </a:lnTo>
                  <a:lnTo>
                    <a:pt x="4777598" y="203868"/>
                  </a:lnTo>
                  <a:lnTo>
                    <a:pt x="4739766" y="175803"/>
                  </a:lnTo>
                  <a:lnTo>
                    <a:pt x="4700888" y="149482"/>
                  </a:lnTo>
                  <a:lnTo>
                    <a:pt x="4661050" y="124992"/>
                  </a:lnTo>
                  <a:lnTo>
                    <a:pt x="4620340" y="102421"/>
                  </a:lnTo>
                  <a:lnTo>
                    <a:pt x="4578846" y="81855"/>
                  </a:lnTo>
                  <a:lnTo>
                    <a:pt x="4536653" y="63382"/>
                  </a:lnTo>
                  <a:lnTo>
                    <a:pt x="4493851" y="47090"/>
                  </a:lnTo>
                  <a:lnTo>
                    <a:pt x="4450525" y="33064"/>
                  </a:lnTo>
                  <a:lnTo>
                    <a:pt x="4406763" y="21394"/>
                  </a:lnTo>
                  <a:lnTo>
                    <a:pt x="4362652" y="12164"/>
                  </a:lnTo>
                  <a:lnTo>
                    <a:pt x="4318280" y="5464"/>
                  </a:lnTo>
                  <a:lnTo>
                    <a:pt x="4273733" y="1380"/>
                  </a:lnTo>
                  <a:lnTo>
                    <a:pt x="4229100" y="0"/>
                  </a:lnTo>
                  <a:close/>
                </a:path>
              </a:pathLst>
            </a:custGeom>
            <a:solidFill>
              <a:srgbClr val="FFFFFF"/>
            </a:solidFill>
          </p:spPr>
          <p:txBody>
            <a:bodyPr wrap="square" lIns="0" tIns="0" rIns="0" bIns="0" rtlCol="0"/>
            <a:lstStyle/>
            <a:p>
              <a:endParaRPr/>
            </a:p>
          </p:txBody>
        </p:sp>
        <p:sp>
          <p:nvSpPr>
            <p:cNvPr id="5" name="object 5"/>
            <p:cNvSpPr/>
            <p:nvPr/>
          </p:nvSpPr>
          <p:spPr>
            <a:xfrm>
              <a:off x="3632200" y="4889500"/>
              <a:ext cx="4876800" cy="337821"/>
            </a:xfrm>
            <a:custGeom>
              <a:avLst/>
              <a:gdLst/>
              <a:ahLst/>
              <a:cxnLst/>
              <a:rect l="l" t="t" r="r" b="b"/>
              <a:pathLst>
                <a:path w="4876800" h="318770">
                  <a:moveTo>
                    <a:pt x="4876800" y="160020"/>
                  </a:moveTo>
                  <a:lnTo>
                    <a:pt x="4869535" y="112661"/>
                  </a:lnTo>
                  <a:lnTo>
                    <a:pt x="4849774" y="69138"/>
                  </a:lnTo>
                  <a:lnTo>
                    <a:pt x="4820564" y="33286"/>
                  </a:lnTo>
                  <a:lnTo>
                    <a:pt x="4784953" y="8966"/>
                  </a:lnTo>
                  <a:lnTo>
                    <a:pt x="4745990" y="0"/>
                  </a:lnTo>
                  <a:lnTo>
                    <a:pt x="4625340" y="0"/>
                  </a:lnTo>
                  <a:lnTo>
                    <a:pt x="4616450" y="0"/>
                  </a:lnTo>
                  <a:lnTo>
                    <a:pt x="0" y="0"/>
                  </a:lnTo>
                  <a:lnTo>
                    <a:pt x="0" y="317500"/>
                  </a:lnTo>
                  <a:lnTo>
                    <a:pt x="4616450" y="317500"/>
                  </a:lnTo>
                  <a:lnTo>
                    <a:pt x="4616450" y="318770"/>
                  </a:lnTo>
                  <a:lnTo>
                    <a:pt x="4745990" y="318770"/>
                  </a:lnTo>
                  <a:lnTo>
                    <a:pt x="4784953" y="309943"/>
                  </a:lnTo>
                  <a:lnTo>
                    <a:pt x="4820564" y="285940"/>
                  </a:lnTo>
                  <a:lnTo>
                    <a:pt x="4849774" y="250469"/>
                  </a:lnTo>
                  <a:lnTo>
                    <a:pt x="4869535" y="207264"/>
                  </a:lnTo>
                  <a:lnTo>
                    <a:pt x="4876800" y="160020"/>
                  </a:lnTo>
                  <a:close/>
                </a:path>
              </a:pathLst>
            </a:custGeom>
            <a:solidFill>
              <a:srgbClr val="003366"/>
            </a:solidFill>
          </p:spPr>
          <p:txBody>
            <a:bodyPr wrap="square" lIns="0" tIns="0" rIns="0" bIns="0" rtlCol="0"/>
            <a:lstStyle/>
            <a:p>
              <a:r>
                <a:rPr lang="en-US" dirty="0">
                  <a:solidFill>
                    <a:schemeClr val="bg1"/>
                  </a:solidFill>
                </a:rPr>
                <a:t>Farida Noor </a:t>
              </a:r>
              <a:r>
                <a:rPr lang="en-US" dirty="0" err="1">
                  <a:solidFill>
                    <a:schemeClr val="bg1"/>
                  </a:solidFill>
                </a:rPr>
                <a:t>Rohmah</a:t>
              </a:r>
              <a:r>
                <a:rPr lang="en-US" dirty="0">
                  <a:solidFill>
                    <a:schemeClr val="bg1"/>
                  </a:solidFill>
                </a:rPr>
                <a:t>, </a:t>
              </a:r>
              <a:r>
                <a:rPr lang="en-US" dirty="0" err="1">
                  <a:solidFill>
                    <a:schemeClr val="bg1"/>
                  </a:solidFill>
                </a:rPr>
                <a:t>M.Pd</a:t>
              </a:r>
              <a:r>
                <a:rPr lang="en-US" dirty="0">
                  <a:solidFill>
                    <a:schemeClr val="bg1"/>
                  </a:solidFill>
                </a:rPr>
                <a:t>.</a:t>
              </a:r>
            </a:p>
            <a:p>
              <a:r>
                <a:rPr lang="en-US" dirty="0">
                  <a:solidFill>
                    <a:schemeClr val="bg1"/>
                  </a:solidFill>
                </a:rPr>
                <a:t> </a:t>
              </a:r>
              <a:endParaRPr dirty="0">
                <a:solidFill>
                  <a:schemeClr val="bg1"/>
                </a:solidFill>
              </a:endParaRPr>
            </a:p>
          </p:txBody>
        </p:sp>
      </p:grpSp>
      <p:sp>
        <p:nvSpPr>
          <p:cNvPr id="6" name="object 6"/>
          <p:cNvSpPr txBox="1">
            <a:spLocks noGrp="1"/>
          </p:cNvSpPr>
          <p:nvPr>
            <p:ph type="title"/>
          </p:nvPr>
        </p:nvSpPr>
        <p:spPr>
          <a:xfrm>
            <a:off x="1976120" y="1630679"/>
            <a:ext cx="5654040" cy="574040"/>
          </a:xfrm>
          <a:prstGeom prst="rect">
            <a:avLst/>
          </a:prstGeom>
        </p:spPr>
        <p:txBody>
          <a:bodyPr vert="horz" wrap="square" lIns="0" tIns="12700" rIns="0" bIns="0" rtlCol="0">
            <a:spAutoFit/>
          </a:bodyPr>
          <a:lstStyle/>
          <a:p>
            <a:pPr marL="12700">
              <a:lnSpc>
                <a:spcPct val="100000"/>
              </a:lnSpc>
              <a:spcBef>
                <a:spcPts val="100"/>
              </a:spcBef>
            </a:pPr>
            <a:r>
              <a:rPr sz="3600" spc="-50" dirty="0">
                <a:solidFill>
                  <a:srgbClr val="003366"/>
                </a:solidFill>
              </a:rPr>
              <a:t>WHAT </a:t>
            </a:r>
            <a:r>
              <a:rPr sz="3600" spc="-15" dirty="0">
                <a:solidFill>
                  <a:srgbClr val="003366"/>
                </a:solidFill>
              </a:rPr>
              <a:t>IS </a:t>
            </a:r>
            <a:r>
              <a:rPr sz="3600" dirty="0">
                <a:solidFill>
                  <a:srgbClr val="003366"/>
                </a:solidFill>
              </a:rPr>
              <a:t>A</a:t>
            </a:r>
            <a:r>
              <a:rPr sz="3600" spc="-210" dirty="0">
                <a:solidFill>
                  <a:srgbClr val="003366"/>
                </a:solidFill>
              </a:rPr>
              <a:t> </a:t>
            </a:r>
            <a:r>
              <a:rPr sz="3600" spc="-50" dirty="0">
                <a:solidFill>
                  <a:srgbClr val="003366"/>
                </a:solidFill>
              </a:rPr>
              <a:t>PARAGRAPH?</a:t>
            </a:r>
            <a:endParaRPr sz="3600" dirty="0"/>
          </a:p>
        </p:txBody>
      </p:sp>
      <p:pic>
        <p:nvPicPr>
          <p:cNvPr id="10" name="Picture 9">
            <a:extLst>
              <a:ext uri="{FF2B5EF4-FFF2-40B4-BE49-F238E27FC236}">
                <a16:creationId xmlns:a16="http://schemas.microsoft.com/office/drawing/2014/main" id="{09CCC739-5417-418A-AA27-ED8F07A4DC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00800" y="5425392"/>
            <a:ext cx="1840996" cy="76809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06217" y="338404"/>
            <a:ext cx="4131945" cy="574675"/>
          </a:xfrm>
          <a:prstGeom prst="rect">
            <a:avLst/>
          </a:prstGeom>
        </p:spPr>
        <p:txBody>
          <a:bodyPr vert="horz" wrap="square" lIns="0" tIns="12700" rIns="0" bIns="0" rtlCol="0">
            <a:spAutoFit/>
          </a:bodyPr>
          <a:lstStyle/>
          <a:p>
            <a:pPr marL="12700">
              <a:lnSpc>
                <a:spcPct val="100000"/>
              </a:lnSpc>
              <a:spcBef>
                <a:spcPts val="100"/>
              </a:spcBef>
            </a:pPr>
            <a:r>
              <a:rPr spc="-50" dirty="0"/>
              <a:t>Topic</a:t>
            </a:r>
            <a:r>
              <a:rPr spc="-85" dirty="0"/>
              <a:t> </a:t>
            </a:r>
            <a:r>
              <a:rPr spc="-5" dirty="0"/>
              <a:t>sentences</a:t>
            </a:r>
          </a:p>
        </p:txBody>
      </p:sp>
      <p:sp>
        <p:nvSpPr>
          <p:cNvPr id="3" name="object 3"/>
          <p:cNvSpPr txBox="1"/>
          <p:nvPr/>
        </p:nvSpPr>
        <p:spPr>
          <a:xfrm>
            <a:off x="209550" y="1471929"/>
            <a:ext cx="8724900" cy="5146675"/>
          </a:xfrm>
          <a:prstGeom prst="rect">
            <a:avLst/>
          </a:prstGeom>
        </p:spPr>
        <p:txBody>
          <a:bodyPr vert="horz" wrap="square" lIns="0" tIns="12065" rIns="0" bIns="0" rtlCol="0">
            <a:spAutoFit/>
          </a:bodyPr>
          <a:lstStyle/>
          <a:p>
            <a:pPr marL="110489" marR="295910">
              <a:lnSpc>
                <a:spcPct val="100000"/>
              </a:lnSpc>
              <a:spcBef>
                <a:spcPts val="95"/>
              </a:spcBef>
            </a:pPr>
            <a:r>
              <a:rPr sz="2800" spc="-5" dirty="0">
                <a:latin typeface="Arial"/>
                <a:cs typeface="Arial"/>
              </a:rPr>
              <a:t>The </a:t>
            </a:r>
            <a:r>
              <a:rPr sz="2800" dirty="0">
                <a:latin typeface="Arial"/>
                <a:cs typeface="Arial"/>
              </a:rPr>
              <a:t>topic </a:t>
            </a:r>
            <a:r>
              <a:rPr sz="2800" spc="-5" dirty="0">
                <a:latin typeface="Arial"/>
                <a:cs typeface="Arial"/>
              </a:rPr>
              <a:t>of a paragraph is generally </a:t>
            </a:r>
            <a:r>
              <a:rPr sz="2800" dirty="0">
                <a:latin typeface="Arial"/>
                <a:cs typeface="Arial"/>
              </a:rPr>
              <a:t>introduced </a:t>
            </a:r>
            <a:r>
              <a:rPr sz="2800" spc="-5" dirty="0">
                <a:latin typeface="Arial"/>
                <a:cs typeface="Arial"/>
              </a:rPr>
              <a:t>by a  key </a:t>
            </a:r>
            <a:r>
              <a:rPr sz="2800" dirty="0">
                <a:latin typeface="Arial"/>
                <a:cs typeface="Arial"/>
              </a:rPr>
              <a:t>sentence. </a:t>
            </a:r>
            <a:r>
              <a:rPr sz="2800" spc="-5" dirty="0">
                <a:latin typeface="Arial"/>
                <a:cs typeface="Arial"/>
              </a:rPr>
              <a:t>This is </a:t>
            </a:r>
            <a:r>
              <a:rPr sz="2800" dirty="0">
                <a:latin typeface="Arial"/>
                <a:cs typeface="Arial"/>
              </a:rPr>
              <a:t>called </a:t>
            </a:r>
            <a:r>
              <a:rPr sz="2800" spc="-5" dirty="0">
                <a:latin typeface="Arial"/>
                <a:cs typeface="Arial"/>
              </a:rPr>
              <a:t>a </a:t>
            </a:r>
            <a:r>
              <a:rPr sz="2800" dirty="0">
                <a:latin typeface="Arial"/>
                <a:cs typeface="Arial"/>
              </a:rPr>
              <a:t>topic sentence  because it contains </a:t>
            </a:r>
            <a:r>
              <a:rPr sz="2800" spc="-5" dirty="0">
                <a:latin typeface="Arial"/>
                <a:cs typeface="Arial"/>
              </a:rPr>
              <a:t>the </a:t>
            </a:r>
            <a:r>
              <a:rPr sz="2800" dirty="0">
                <a:latin typeface="Arial"/>
                <a:cs typeface="Arial"/>
              </a:rPr>
              <a:t>central </a:t>
            </a:r>
            <a:r>
              <a:rPr sz="2800" spc="-5" dirty="0">
                <a:latin typeface="Arial"/>
                <a:cs typeface="Arial"/>
              </a:rPr>
              <a:t>idea </a:t>
            </a:r>
            <a:r>
              <a:rPr sz="2800" dirty="0">
                <a:latin typeface="Arial"/>
                <a:cs typeface="Arial"/>
              </a:rPr>
              <a:t>of </a:t>
            </a:r>
            <a:r>
              <a:rPr sz="2800" spc="-5" dirty="0">
                <a:latin typeface="Arial"/>
                <a:cs typeface="Arial"/>
              </a:rPr>
              <a:t>the  </a:t>
            </a:r>
            <a:r>
              <a:rPr sz="2800" dirty="0">
                <a:latin typeface="Arial"/>
                <a:cs typeface="Arial"/>
              </a:rPr>
              <a:t>paragraph. </a:t>
            </a:r>
            <a:r>
              <a:rPr sz="2800" spc="-5" dirty="0">
                <a:latin typeface="Arial"/>
                <a:cs typeface="Arial"/>
              </a:rPr>
              <a:t>It </a:t>
            </a:r>
            <a:r>
              <a:rPr sz="2800" dirty="0">
                <a:latin typeface="Arial"/>
                <a:cs typeface="Arial"/>
              </a:rPr>
              <a:t>often </a:t>
            </a:r>
            <a:r>
              <a:rPr sz="2800" spc="-5" dirty="0">
                <a:latin typeface="Arial"/>
                <a:cs typeface="Arial"/>
              </a:rPr>
              <a:t>-but not </a:t>
            </a:r>
            <a:r>
              <a:rPr sz="2800" dirty="0">
                <a:latin typeface="Arial"/>
                <a:cs typeface="Arial"/>
              </a:rPr>
              <a:t>always- </a:t>
            </a:r>
            <a:r>
              <a:rPr sz="2800" spc="-5" dirty="0">
                <a:latin typeface="Arial"/>
                <a:cs typeface="Arial"/>
              </a:rPr>
              <a:t>comes at the  beginning </a:t>
            </a:r>
            <a:r>
              <a:rPr sz="2800" dirty="0">
                <a:latin typeface="Arial"/>
                <a:cs typeface="Arial"/>
              </a:rPr>
              <a:t>of the</a:t>
            </a:r>
            <a:r>
              <a:rPr sz="2800" spc="-10" dirty="0">
                <a:latin typeface="Arial"/>
                <a:cs typeface="Arial"/>
              </a:rPr>
              <a:t> </a:t>
            </a:r>
            <a:r>
              <a:rPr sz="2800" spc="-5" dirty="0">
                <a:latin typeface="Arial"/>
                <a:cs typeface="Arial"/>
              </a:rPr>
              <a:t>paragraph.</a:t>
            </a:r>
            <a:endParaRPr sz="2800" dirty="0">
              <a:latin typeface="Arial"/>
              <a:cs typeface="Arial"/>
            </a:endParaRPr>
          </a:p>
          <a:p>
            <a:pPr>
              <a:lnSpc>
                <a:spcPct val="100000"/>
              </a:lnSpc>
              <a:spcBef>
                <a:spcPts val="30"/>
              </a:spcBef>
            </a:pPr>
            <a:endParaRPr sz="2900" dirty="0">
              <a:latin typeface="Arial"/>
              <a:cs typeface="Arial"/>
            </a:endParaRPr>
          </a:p>
          <a:p>
            <a:pPr marL="110489">
              <a:lnSpc>
                <a:spcPct val="100000"/>
              </a:lnSpc>
            </a:pPr>
            <a:r>
              <a:rPr sz="2800" spc="-5" dirty="0">
                <a:latin typeface="Arial"/>
                <a:cs typeface="Arial"/>
              </a:rPr>
              <a:t>The </a:t>
            </a:r>
            <a:r>
              <a:rPr sz="2800" dirty="0">
                <a:latin typeface="Arial"/>
                <a:cs typeface="Arial"/>
              </a:rPr>
              <a:t>topic sentence has </a:t>
            </a:r>
            <a:r>
              <a:rPr sz="2800" spc="-5" dirty="0">
                <a:latin typeface="Arial"/>
                <a:cs typeface="Arial"/>
              </a:rPr>
              <a:t>2</a:t>
            </a:r>
            <a:r>
              <a:rPr sz="2800" spc="-20" dirty="0">
                <a:latin typeface="Arial"/>
                <a:cs typeface="Arial"/>
              </a:rPr>
              <a:t> </a:t>
            </a:r>
            <a:r>
              <a:rPr sz="2800" dirty="0">
                <a:latin typeface="Arial"/>
                <a:cs typeface="Arial"/>
              </a:rPr>
              <a:t>parts:</a:t>
            </a:r>
          </a:p>
          <a:p>
            <a:pPr marR="149860" algn="ctr">
              <a:lnSpc>
                <a:spcPct val="100000"/>
              </a:lnSpc>
            </a:pPr>
            <a:r>
              <a:rPr sz="2800" b="1" spc="-50" dirty="0">
                <a:latin typeface="Arial"/>
                <a:cs typeface="Arial"/>
              </a:rPr>
              <a:t>Topic </a:t>
            </a:r>
            <a:r>
              <a:rPr sz="2800" b="1" spc="-5" dirty="0">
                <a:latin typeface="Arial"/>
                <a:cs typeface="Arial"/>
              </a:rPr>
              <a:t>+ controlling</a:t>
            </a:r>
            <a:r>
              <a:rPr sz="2800" b="1" spc="65" dirty="0">
                <a:latin typeface="Arial"/>
                <a:cs typeface="Arial"/>
              </a:rPr>
              <a:t> </a:t>
            </a:r>
            <a:r>
              <a:rPr sz="2800" b="1" spc="-5" dirty="0">
                <a:latin typeface="Arial"/>
                <a:cs typeface="Arial"/>
              </a:rPr>
              <a:t>idea</a:t>
            </a:r>
            <a:endParaRPr sz="2800" dirty="0">
              <a:latin typeface="Arial"/>
              <a:cs typeface="Arial"/>
            </a:endParaRPr>
          </a:p>
          <a:p>
            <a:pPr>
              <a:lnSpc>
                <a:spcPct val="100000"/>
              </a:lnSpc>
              <a:spcBef>
                <a:spcPts val="25"/>
              </a:spcBef>
            </a:pPr>
            <a:endParaRPr sz="2900" dirty="0">
              <a:latin typeface="Arial"/>
              <a:cs typeface="Arial"/>
            </a:endParaRPr>
          </a:p>
          <a:p>
            <a:pPr marL="110489" marR="871855">
              <a:lnSpc>
                <a:spcPct val="100000"/>
              </a:lnSpc>
              <a:spcBef>
                <a:spcPts val="5"/>
              </a:spcBef>
              <a:tabLst>
                <a:tab pos="7350759" algn="l"/>
              </a:tabLst>
            </a:pPr>
            <a:r>
              <a:rPr sz="2800" spc="-5" dirty="0">
                <a:latin typeface="Arial"/>
                <a:cs typeface="Arial"/>
              </a:rPr>
              <a:t>The t</a:t>
            </a:r>
            <a:r>
              <a:rPr sz="2800" dirty="0">
                <a:latin typeface="Arial"/>
                <a:cs typeface="Arial"/>
              </a:rPr>
              <a:t>o</a:t>
            </a:r>
            <a:r>
              <a:rPr sz="2800" spc="-5" dirty="0">
                <a:latin typeface="Arial"/>
                <a:cs typeface="Arial"/>
              </a:rPr>
              <a:t>pic is</a:t>
            </a:r>
            <a:r>
              <a:rPr sz="2800" dirty="0">
                <a:latin typeface="Arial"/>
                <a:cs typeface="Arial"/>
              </a:rPr>
              <a:t> </a:t>
            </a:r>
            <a:r>
              <a:rPr sz="2800" spc="-5" dirty="0">
                <a:latin typeface="Arial"/>
                <a:cs typeface="Arial"/>
              </a:rPr>
              <a:t>the</a:t>
            </a:r>
            <a:r>
              <a:rPr sz="2800" spc="5" dirty="0">
                <a:latin typeface="Arial"/>
                <a:cs typeface="Arial"/>
              </a:rPr>
              <a:t> </a:t>
            </a:r>
            <a:r>
              <a:rPr sz="2800" spc="-5" dirty="0">
                <a:latin typeface="Arial"/>
                <a:cs typeface="Arial"/>
              </a:rPr>
              <a:t>s</a:t>
            </a:r>
            <a:r>
              <a:rPr sz="2800" dirty="0">
                <a:latin typeface="Arial"/>
                <a:cs typeface="Arial"/>
              </a:rPr>
              <a:t>u</a:t>
            </a:r>
            <a:r>
              <a:rPr sz="2800" spc="-5" dirty="0">
                <a:latin typeface="Arial"/>
                <a:cs typeface="Arial"/>
              </a:rPr>
              <a:t>bj</a:t>
            </a:r>
            <a:r>
              <a:rPr sz="2800" dirty="0">
                <a:latin typeface="Arial"/>
                <a:cs typeface="Arial"/>
              </a:rPr>
              <a:t>e</a:t>
            </a:r>
            <a:r>
              <a:rPr sz="2800" spc="-5" dirty="0">
                <a:latin typeface="Arial"/>
                <a:cs typeface="Arial"/>
              </a:rPr>
              <a:t>ct</a:t>
            </a:r>
            <a:r>
              <a:rPr sz="2800" dirty="0">
                <a:latin typeface="Arial"/>
                <a:cs typeface="Arial"/>
              </a:rPr>
              <a:t> </a:t>
            </a:r>
            <a:r>
              <a:rPr sz="2800" spc="-5" dirty="0">
                <a:latin typeface="Arial"/>
                <a:cs typeface="Arial"/>
              </a:rPr>
              <a:t>of</a:t>
            </a:r>
            <a:r>
              <a:rPr sz="2800" dirty="0">
                <a:latin typeface="Arial"/>
                <a:cs typeface="Arial"/>
              </a:rPr>
              <a:t> </a:t>
            </a:r>
            <a:r>
              <a:rPr sz="2800" spc="-5" dirty="0">
                <a:latin typeface="Arial"/>
                <a:cs typeface="Arial"/>
              </a:rPr>
              <a:t>t</a:t>
            </a:r>
            <a:r>
              <a:rPr sz="2800" dirty="0">
                <a:latin typeface="Arial"/>
                <a:cs typeface="Arial"/>
              </a:rPr>
              <a:t>h</a:t>
            </a:r>
            <a:r>
              <a:rPr sz="2800" spc="-5" dirty="0">
                <a:latin typeface="Arial"/>
                <a:cs typeface="Arial"/>
              </a:rPr>
              <a:t>e</a:t>
            </a:r>
            <a:r>
              <a:rPr sz="2800" dirty="0">
                <a:latin typeface="Arial"/>
                <a:cs typeface="Arial"/>
              </a:rPr>
              <a:t> </a:t>
            </a:r>
            <a:r>
              <a:rPr sz="2800" spc="-5" dirty="0">
                <a:latin typeface="Arial"/>
                <a:cs typeface="Arial"/>
              </a:rPr>
              <a:t>par</a:t>
            </a:r>
            <a:r>
              <a:rPr sz="2800" dirty="0">
                <a:latin typeface="Arial"/>
                <a:cs typeface="Arial"/>
              </a:rPr>
              <a:t>a</a:t>
            </a:r>
            <a:r>
              <a:rPr sz="2800" spc="-5" dirty="0">
                <a:latin typeface="Arial"/>
                <a:cs typeface="Arial"/>
              </a:rPr>
              <a:t>gr</a:t>
            </a:r>
            <a:r>
              <a:rPr sz="2800" dirty="0">
                <a:latin typeface="Arial"/>
                <a:cs typeface="Arial"/>
              </a:rPr>
              <a:t>a</a:t>
            </a:r>
            <a:r>
              <a:rPr sz="2800" spc="-5" dirty="0">
                <a:latin typeface="Arial"/>
                <a:cs typeface="Arial"/>
              </a:rPr>
              <a:t>ph</a:t>
            </a:r>
            <a:r>
              <a:rPr sz="2800" spc="15" dirty="0">
                <a:latin typeface="Arial"/>
                <a:cs typeface="Arial"/>
              </a:rPr>
              <a:t> </a:t>
            </a:r>
            <a:r>
              <a:rPr sz="2800" spc="-5" dirty="0">
                <a:latin typeface="Arial"/>
                <a:cs typeface="Arial"/>
              </a:rPr>
              <a:t>and</a:t>
            </a:r>
            <a:r>
              <a:rPr sz="2800" dirty="0">
                <a:latin typeface="Arial"/>
                <a:cs typeface="Arial"/>
              </a:rPr>
              <a:t>	</a:t>
            </a:r>
            <a:r>
              <a:rPr sz="2800" spc="-5" dirty="0">
                <a:latin typeface="Arial"/>
                <a:cs typeface="Arial"/>
              </a:rPr>
              <a:t>the  </a:t>
            </a:r>
            <a:r>
              <a:rPr sz="2800" dirty="0">
                <a:latin typeface="Arial"/>
                <a:cs typeface="Arial"/>
              </a:rPr>
              <a:t>controlling </a:t>
            </a:r>
            <a:r>
              <a:rPr sz="2800" spc="-5" dirty="0">
                <a:latin typeface="Arial"/>
                <a:cs typeface="Arial"/>
              </a:rPr>
              <a:t>idea tells what the </a:t>
            </a:r>
            <a:r>
              <a:rPr sz="2800" dirty="0">
                <a:latin typeface="Arial"/>
                <a:cs typeface="Arial"/>
              </a:rPr>
              <a:t>paragraph </a:t>
            </a:r>
            <a:r>
              <a:rPr sz="2800" spc="-5" dirty="0">
                <a:latin typeface="Arial"/>
                <a:cs typeface="Arial"/>
              </a:rPr>
              <a:t>will</a:t>
            </a:r>
            <a:r>
              <a:rPr sz="2800" spc="55" dirty="0">
                <a:latin typeface="Arial"/>
                <a:cs typeface="Arial"/>
              </a:rPr>
              <a:t> </a:t>
            </a:r>
            <a:r>
              <a:rPr sz="2800" spc="-5" dirty="0">
                <a:latin typeface="Arial"/>
                <a:cs typeface="Arial"/>
              </a:rPr>
              <a:t>tell</a:t>
            </a:r>
            <a:endParaRPr sz="2800" dirty="0">
              <a:latin typeface="Arial"/>
              <a:cs typeface="Arial"/>
            </a:endParaRPr>
          </a:p>
          <a:p>
            <a:pPr marL="12700">
              <a:lnSpc>
                <a:spcPct val="100000"/>
              </a:lnSpc>
              <a:tabLst>
                <a:tab pos="8711565" algn="l"/>
              </a:tabLst>
            </a:pPr>
            <a:r>
              <a:rPr sz="2800" u="heavy" spc="-15" dirty="0">
                <a:uFill>
                  <a:solidFill>
                    <a:srgbClr val="5D5C63"/>
                  </a:solidFill>
                </a:uFill>
                <a:latin typeface="Arial"/>
                <a:cs typeface="Arial"/>
              </a:rPr>
              <a:t> </a:t>
            </a:r>
            <a:r>
              <a:rPr sz="2800" u="heavy" spc="-5" dirty="0">
                <a:uFill>
                  <a:solidFill>
                    <a:srgbClr val="5D5C63"/>
                  </a:solidFill>
                </a:uFill>
                <a:latin typeface="Arial"/>
                <a:cs typeface="Arial"/>
              </a:rPr>
              <a:t>about the</a:t>
            </a:r>
            <a:r>
              <a:rPr sz="2800" u="heavy" spc="-60" dirty="0">
                <a:uFill>
                  <a:solidFill>
                    <a:srgbClr val="5D5C63"/>
                  </a:solidFill>
                </a:uFill>
                <a:latin typeface="Arial"/>
                <a:cs typeface="Arial"/>
              </a:rPr>
              <a:t> </a:t>
            </a:r>
            <a:r>
              <a:rPr sz="2800" u="heavy" dirty="0">
                <a:uFill>
                  <a:solidFill>
                    <a:srgbClr val="5D5C63"/>
                  </a:solidFill>
                </a:uFill>
                <a:latin typeface="Arial"/>
                <a:cs typeface="Arial"/>
              </a:rPr>
              <a:t>topic.	</a:t>
            </a:r>
            <a:endParaRPr sz="2800" dirty="0">
              <a:latin typeface="Arial"/>
              <a:cs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28600" y="6524625"/>
            <a:ext cx="8686800" cy="1905"/>
          </a:xfrm>
          <a:custGeom>
            <a:avLst/>
            <a:gdLst/>
            <a:ahLst/>
            <a:cxnLst/>
            <a:rect l="l" t="t" r="r" b="b"/>
            <a:pathLst>
              <a:path w="8686800" h="1904">
                <a:moveTo>
                  <a:pt x="0" y="0"/>
                </a:moveTo>
                <a:lnTo>
                  <a:pt x="8686800" y="1587"/>
                </a:lnTo>
              </a:path>
            </a:pathLst>
          </a:custGeom>
          <a:ln w="12700">
            <a:solidFill>
              <a:srgbClr val="5D5C63"/>
            </a:solidFill>
          </a:ln>
        </p:spPr>
        <p:txBody>
          <a:bodyPr wrap="square" lIns="0" tIns="0" rIns="0" bIns="0" rtlCol="0"/>
          <a:lstStyle/>
          <a:p>
            <a:endParaRPr/>
          </a:p>
        </p:txBody>
      </p:sp>
      <p:sp>
        <p:nvSpPr>
          <p:cNvPr id="3" name="object 3"/>
          <p:cNvSpPr txBox="1">
            <a:spLocks noGrp="1"/>
          </p:cNvSpPr>
          <p:nvPr>
            <p:ph type="title"/>
          </p:nvPr>
        </p:nvSpPr>
        <p:spPr>
          <a:xfrm>
            <a:off x="2506217" y="338404"/>
            <a:ext cx="4131945" cy="574675"/>
          </a:xfrm>
          <a:prstGeom prst="rect">
            <a:avLst/>
          </a:prstGeom>
        </p:spPr>
        <p:txBody>
          <a:bodyPr vert="horz" wrap="square" lIns="0" tIns="12700" rIns="0" bIns="0" rtlCol="0">
            <a:spAutoFit/>
          </a:bodyPr>
          <a:lstStyle/>
          <a:p>
            <a:pPr marL="12700">
              <a:lnSpc>
                <a:spcPct val="100000"/>
              </a:lnSpc>
              <a:spcBef>
                <a:spcPts val="100"/>
              </a:spcBef>
            </a:pPr>
            <a:r>
              <a:rPr spc="-50" dirty="0"/>
              <a:t>Topic</a:t>
            </a:r>
            <a:r>
              <a:rPr spc="-85" dirty="0"/>
              <a:t> </a:t>
            </a:r>
            <a:r>
              <a:rPr spc="-5" dirty="0"/>
              <a:t>sentences</a:t>
            </a:r>
          </a:p>
        </p:txBody>
      </p:sp>
      <p:sp>
        <p:nvSpPr>
          <p:cNvPr id="4" name="object 4"/>
          <p:cNvSpPr txBox="1"/>
          <p:nvPr/>
        </p:nvSpPr>
        <p:spPr>
          <a:xfrm>
            <a:off x="307340" y="1471929"/>
            <a:ext cx="8373109" cy="4293235"/>
          </a:xfrm>
          <a:prstGeom prst="rect">
            <a:avLst/>
          </a:prstGeom>
        </p:spPr>
        <p:txBody>
          <a:bodyPr vert="horz" wrap="square" lIns="0" tIns="12065" rIns="0" bIns="0" rtlCol="0">
            <a:spAutoFit/>
          </a:bodyPr>
          <a:lstStyle/>
          <a:p>
            <a:pPr marR="6284595" algn="ctr">
              <a:lnSpc>
                <a:spcPct val="100000"/>
              </a:lnSpc>
              <a:spcBef>
                <a:spcPts val="95"/>
              </a:spcBef>
            </a:pPr>
            <a:r>
              <a:rPr sz="2800" spc="-5" dirty="0">
                <a:latin typeface="Arial"/>
                <a:cs typeface="Arial"/>
              </a:rPr>
              <a:t>Examples</a:t>
            </a:r>
            <a:r>
              <a:rPr sz="2800" spc="-50" dirty="0">
                <a:latin typeface="Arial"/>
                <a:cs typeface="Arial"/>
              </a:rPr>
              <a:t> </a:t>
            </a:r>
            <a:r>
              <a:rPr sz="2800" spc="-5" dirty="0">
                <a:latin typeface="Arial"/>
                <a:cs typeface="Arial"/>
              </a:rPr>
              <a:t>of:</a:t>
            </a:r>
            <a:endParaRPr sz="2800" dirty="0">
              <a:latin typeface="Arial"/>
              <a:cs typeface="Arial"/>
            </a:endParaRPr>
          </a:p>
          <a:p>
            <a:pPr algn="ctr">
              <a:lnSpc>
                <a:spcPct val="100000"/>
              </a:lnSpc>
            </a:pPr>
            <a:r>
              <a:rPr sz="2800" b="1" spc="-50" dirty="0">
                <a:solidFill>
                  <a:srgbClr val="006FC0"/>
                </a:solidFill>
                <a:latin typeface="Arial"/>
                <a:cs typeface="Arial"/>
              </a:rPr>
              <a:t>Topic </a:t>
            </a:r>
            <a:r>
              <a:rPr sz="2800" b="1" spc="-5" dirty="0">
                <a:latin typeface="Arial"/>
                <a:cs typeface="Arial"/>
              </a:rPr>
              <a:t>+ </a:t>
            </a:r>
            <a:r>
              <a:rPr sz="2800" b="1" spc="-5" dirty="0">
                <a:solidFill>
                  <a:srgbClr val="E6622D"/>
                </a:solidFill>
                <a:latin typeface="Arial"/>
                <a:cs typeface="Arial"/>
              </a:rPr>
              <a:t>controlling</a:t>
            </a:r>
            <a:r>
              <a:rPr sz="2800" b="1" spc="80" dirty="0">
                <a:solidFill>
                  <a:srgbClr val="E6622D"/>
                </a:solidFill>
                <a:latin typeface="Arial"/>
                <a:cs typeface="Arial"/>
              </a:rPr>
              <a:t> </a:t>
            </a:r>
            <a:r>
              <a:rPr sz="2800" b="1" spc="-5" dirty="0">
                <a:solidFill>
                  <a:srgbClr val="E6622D"/>
                </a:solidFill>
                <a:latin typeface="Arial"/>
                <a:cs typeface="Arial"/>
              </a:rPr>
              <a:t>idea</a:t>
            </a:r>
            <a:endParaRPr sz="2800" dirty="0">
              <a:latin typeface="Arial"/>
              <a:cs typeface="Arial"/>
            </a:endParaRPr>
          </a:p>
          <a:p>
            <a:pPr>
              <a:lnSpc>
                <a:spcPct val="100000"/>
              </a:lnSpc>
              <a:spcBef>
                <a:spcPts val="25"/>
              </a:spcBef>
            </a:pPr>
            <a:endParaRPr sz="2900" dirty="0">
              <a:latin typeface="Arial"/>
              <a:cs typeface="Arial"/>
            </a:endParaRPr>
          </a:p>
          <a:p>
            <a:pPr marL="233679" indent="-220979">
              <a:lnSpc>
                <a:spcPct val="100000"/>
              </a:lnSpc>
              <a:spcBef>
                <a:spcPts val="5"/>
              </a:spcBef>
              <a:buClr>
                <a:srgbClr val="000000"/>
              </a:buClr>
              <a:buChar char="•"/>
              <a:tabLst>
                <a:tab pos="233679" algn="l"/>
              </a:tabLst>
            </a:pPr>
            <a:r>
              <a:rPr sz="2800" spc="-5" dirty="0">
                <a:solidFill>
                  <a:srgbClr val="006FC0"/>
                </a:solidFill>
                <a:latin typeface="Arial"/>
                <a:cs typeface="Arial"/>
              </a:rPr>
              <a:t>Pollution </a:t>
            </a:r>
            <a:r>
              <a:rPr sz="2800" dirty="0">
                <a:solidFill>
                  <a:srgbClr val="006FC0"/>
                </a:solidFill>
                <a:latin typeface="Arial"/>
                <a:cs typeface="Arial"/>
              </a:rPr>
              <a:t>in </a:t>
            </a:r>
            <a:r>
              <a:rPr sz="2800" spc="-10" dirty="0">
                <a:solidFill>
                  <a:srgbClr val="006FC0"/>
                </a:solidFill>
                <a:latin typeface="Arial"/>
                <a:cs typeface="Arial"/>
              </a:rPr>
              <a:t>ABC </a:t>
            </a:r>
            <a:r>
              <a:rPr sz="2800" spc="-85" dirty="0">
                <a:solidFill>
                  <a:srgbClr val="006FC0"/>
                </a:solidFill>
                <a:latin typeface="Arial"/>
                <a:cs typeface="Arial"/>
              </a:rPr>
              <a:t>Town </a:t>
            </a:r>
            <a:r>
              <a:rPr sz="2800" spc="-5" dirty="0">
                <a:solidFill>
                  <a:srgbClr val="E6622D"/>
                </a:solidFill>
                <a:latin typeface="Arial"/>
                <a:cs typeface="Arial"/>
              </a:rPr>
              <a:t>is the worst </a:t>
            </a:r>
            <a:r>
              <a:rPr sz="2800" dirty="0">
                <a:solidFill>
                  <a:srgbClr val="E6622D"/>
                </a:solidFill>
                <a:latin typeface="Arial"/>
                <a:cs typeface="Arial"/>
              </a:rPr>
              <a:t>in </a:t>
            </a:r>
            <a:r>
              <a:rPr sz="2800" spc="-5" dirty="0">
                <a:solidFill>
                  <a:srgbClr val="E6622D"/>
                </a:solidFill>
                <a:latin typeface="Arial"/>
                <a:cs typeface="Arial"/>
              </a:rPr>
              <a:t>the</a:t>
            </a:r>
            <a:r>
              <a:rPr sz="2800" spc="-45" dirty="0">
                <a:solidFill>
                  <a:srgbClr val="E6622D"/>
                </a:solidFill>
                <a:latin typeface="Arial"/>
                <a:cs typeface="Arial"/>
              </a:rPr>
              <a:t> </a:t>
            </a:r>
            <a:r>
              <a:rPr sz="2800" spc="-5" dirty="0">
                <a:solidFill>
                  <a:srgbClr val="E6622D"/>
                </a:solidFill>
                <a:latin typeface="Arial"/>
                <a:cs typeface="Arial"/>
              </a:rPr>
              <a:t>world.</a:t>
            </a:r>
            <a:endParaRPr sz="2800" dirty="0">
              <a:latin typeface="Arial"/>
              <a:cs typeface="Arial"/>
            </a:endParaRPr>
          </a:p>
          <a:p>
            <a:pPr marL="233679" indent="-220979">
              <a:lnSpc>
                <a:spcPct val="100000"/>
              </a:lnSpc>
              <a:buClr>
                <a:srgbClr val="000000"/>
              </a:buClr>
              <a:buChar char="•"/>
              <a:tabLst>
                <a:tab pos="233679" algn="l"/>
              </a:tabLst>
            </a:pPr>
            <a:r>
              <a:rPr sz="2800" spc="-5" dirty="0">
                <a:solidFill>
                  <a:srgbClr val="006FC0"/>
                </a:solidFill>
                <a:latin typeface="Arial"/>
                <a:cs typeface="Arial"/>
              </a:rPr>
              <a:t>Dogs </a:t>
            </a:r>
            <a:r>
              <a:rPr sz="2800" dirty="0">
                <a:solidFill>
                  <a:srgbClr val="E6622D"/>
                </a:solidFill>
                <a:latin typeface="Arial"/>
                <a:cs typeface="Arial"/>
              </a:rPr>
              <a:t>can </a:t>
            </a:r>
            <a:r>
              <a:rPr sz="2800" spc="-5" dirty="0">
                <a:solidFill>
                  <a:srgbClr val="E6622D"/>
                </a:solidFill>
                <a:latin typeface="Arial"/>
                <a:cs typeface="Arial"/>
              </a:rPr>
              <a:t>help you to live</a:t>
            </a:r>
            <a:r>
              <a:rPr sz="2800" spc="35" dirty="0">
                <a:solidFill>
                  <a:srgbClr val="E6622D"/>
                </a:solidFill>
                <a:latin typeface="Arial"/>
                <a:cs typeface="Arial"/>
              </a:rPr>
              <a:t> </a:t>
            </a:r>
            <a:r>
              <a:rPr sz="2800" spc="-25" dirty="0">
                <a:solidFill>
                  <a:srgbClr val="E6622D"/>
                </a:solidFill>
                <a:latin typeface="Arial"/>
                <a:cs typeface="Arial"/>
              </a:rPr>
              <a:t>longer.</a:t>
            </a:r>
            <a:endParaRPr sz="2800" dirty="0">
              <a:latin typeface="Arial"/>
              <a:cs typeface="Arial"/>
            </a:endParaRPr>
          </a:p>
          <a:p>
            <a:pPr marL="12700" marR="614680">
              <a:lnSpc>
                <a:spcPct val="100000"/>
              </a:lnSpc>
              <a:buClr>
                <a:srgbClr val="000000"/>
              </a:buClr>
              <a:buChar char="•"/>
              <a:tabLst>
                <a:tab pos="226060" algn="l"/>
              </a:tabLst>
            </a:pPr>
            <a:r>
              <a:rPr sz="2800" spc="-85" dirty="0">
                <a:solidFill>
                  <a:srgbClr val="006FC0"/>
                </a:solidFill>
                <a:latin typeface="Arial"/>
                <a:cs typeface="Arial"/>
              </a:rPr>
              <a:t>Teen </a:t>
            </a:r>
            <a:r>
              <a:rPr sz="2800" dirty="0">
                <a:solidFill>
                  <a:srgbClr val="006FC0"/>
                </a:solidFill>
                <a:latin typeface="Arial"/>
                <a:cs typeface="Arial"/>
              </a:rPr>
              <a:t>pregnancy </a:t>
            </a:r>
            <a:r>
              <a:rPr sz="2800" spc="-5" dirty="0">
                <a:solidFill>
                  <a:srgbClr val="E6622D"/>
                </a:solidFill>
                <a:latin typeface="Arial"/>
                <a:cs typeface="Arial"/>
              </a:rPr>
              <a:t>may </a:t>
            </a:r>
            <a:r>
              <a:rPr sz="2800" dirty="0">
                <a:solidFill>
                  <a:srgbClr val="E6622D"/>
                </a:solidFill>
                <a:latin typeface="Arial"/>
                <a:cs typeface="Arial"/>
              </a:rPr>
              <a:t>be prevented </a:t>
            </a:r>
            <a:r>
              <a:rPr sz="2800" spc="-5" dirty="0">
                <a:solidFill>
                  <a:srgbClr val="E6622D"/>
                </a:solidFill>
                <a:latin typeface="Arial"/>
                <a:cs typeface="Arial"/>
              </a:rPr>
              <a:t>by </a:t>
            </a:r>
            <a:r>
              <a:rPr sz="2800" dirty="0">
                <a:solidFill>
                  <a:srgbClr val="E6622D"/>
                </a:solidFill>
                <a:latin typeface="Arial"/>
                <a:cs typeface="Arial"/>
              </a:rPr>
              <a:t>improved  </a:t>
            </a:r>
            <a:r>
              <a:rPr sz="2800" spc="-5" dirty="0">
                <a:solidFill>
                  <a:srgbClr val="E6622D"/>
                </a:solidFill>
                <a:latin typeface="Arial"/>
                <a:cs typeface="Arial"/>
              </a:rPr>
              <a:t>education.</a:t>
            </a:r>
            <a:endParaRPr sz="2800" dirty="0">
              <a:latin typeface="Arial"/>
              <a:cs typeface="Arial"/>
            </a:endParaRPr>
          </a:p>
          <a:p>
            <a:pPr marL="233679" indent="-220979">
              <a:lnSpc>
                <a:spcPct val="100000"/>
              </a:lnSpc>
              <a:buClr>
                <a:srgbClr val="000000"/>
              </a:buClr>
              <a:buChar char="•"/>
              <a:tabLst>
                <a:tab pos="233679" algn="l"/>
              </a:tabLst>
            </a:pPr>
            <a:r>
              <a:rPr sz="2800" spc="-5" dirty="0">
                <a:solidFill>
                  <a:srgbClr val="E6622D"/>
                </a:solidFill>
                <a:latin typeface="Arial"/>
                <a:cs typeface="Arial"/>
              </a:rPr>
              <a:t>It is </a:t>
            </a:r>
            <a:r>
              <a:rPr sz="2800" dirty="0">
                <a:solidFill>
                  <a:srgbClr val="E6622D"/>
                </a:solidFill>
                <a:latin typeface="Arial"/>
                <a:cs typeface="Arial"/>
              </a:rPr>
              <a:t>important </a:t>
            </a:r>
            <a:r>
              <a:rPr sz="2800" spc="-5" dirty="0">
                <a:solidFill>
                  <a:srgbClr val="E6622D"/>
                </a:solidFill>
                <a:latin typeface="Arial"/>
                <a:cs typeface="Arial"/>
              </a:rPr>
              <a:t>to be </a:t>
            </a:r>
            <a:r>
              <a:rPr sz="2800" dirty="0">
                <a:solidFill>
                  <a:srgbClr val="E6622D"/>
                </a:solidFill>
                <a:latin typeface="Arial"/>
                <a:cs typeface="Arial"/>
              </a:rPr>
              <a:t>ready </a:t>
            </a:r>
            <a:r>
              <a:rPr sz="2800" dirty="0">
                <a:solidFill>
                  <a:srgbClr val="006FC0"/>
                </a:solidFill>
                <a:latin typeface="Arial"/>
                <a:cs typeface="Arial"/>
              </a:rPr>
              <a:t>before buying </a:t>
            </a:r>
            <a:r>
              <a:rPr sz="2800" spc="-5" dirty="0">
                <a:solidFill>
                  <a:srgbClr val="006FC0"/>
                </a:solidFill>
                <a:latin typeface="Arial"/>
                <a:cs typeface="Arial"/>
              </a:rPr>
              <a:t>a</a:t>
            </a:r>
            <a:r>
              <a:rPr sz="2800" spc="15" dirty="0">
                <a:solidFill>
                  <a:srgbClr val="006FC0"/>
                </a:solidFill>
                <a:latin typeface="Arial"/>
                <a:cs typeface="Arial"/>
              </a:rPr>
              <a:t> </a:t>
            </a:r>
            <a:r>
              <a:rPr sz="2800" dirty="0">
                <a:solidFill>
                  <a:srgbClr val="006FC0"/>
                </a:solidFill>
                <a:latin typeface="Arial"/>
                <a:cs typeface="Arial"/>
              </a:rPr>
              <a:t>house</a:t>
            </a:r>
            <a:endParaRPr sz="2800" dirty="0">
              <a:latin typeface="Arial"/>
              <a:cs typeface="Arial"/>
            </a:endParaRPr>
          </a:p>
          <a:p>
            <a:pPr marL="12700" marR="5080">
              <a:lnSpc>
                <a:spcPct val="100000"/>
              </a:lnSpc>
              <a:buClr>
                <a:srgbClr val="000000"/>
              </a:buClr>
              <a:buChar char="•"/>
              <a:tabLst>
                <a:tab pos="233679" algn="l"/>
              </a:tabLst>
            </a:pPr>
            <a:r>
              <a:rPr sz="2800" spc="-5" dirty="0">
                <a:solidFill>
                  <a:srgbClr val="006FC0"/>
                </a:solidFill>
                <a:latin typeface="Arial"/>
                <a:cs typeface="Arial"/>
              </a:rPr>
              <a:t>Swimming </a:t>
            </a:r>
            <a:r>
              <a:rPr sz="2800" spc="-5" dirty="0">
                <a:solidFill>
                  <a:srgbClr val="E6622D"/>
                </a:solidFill>
                <a:latin typeface="Arial"/>
                <a:cs typeface="Arial"/>
              </a:rPr>
              <a:t>is the most effective and most </a:t>
            </a:r>
            <a:r>
              <a:rPr sz="2800" dirty="0">
                <a:solidFill>
                  <a:srgbClr val="E6622D"/>
                </a:solidFill>
                <a:latin typeface="Arial"/>
                <a:cs typeface="Arial"/>
              </a:rPr>
              <a:t>injury-free  aerobic exercise you </a:t>
            </a:r>
            <a:r>
              <a:rPr sz="2800" spc="-5" dirty="0">
                <a:solidFill>
                  <a:srgbClr val="E6622D"/>
                </a:solidFill>
                <a:latin typeface="Arial"/>
                <a:cs typeface="Arial"/>
              </a:rPr>
              <a:t>can </a:t>
            </a:r>
            <a:r>
              <a:rPr sz="2800" dirty="0">
                <a:solidFill>
                  <a:srgbClr val="E6622D"/>
                </a:solidFill>
                <a:latin typeface="Arial"/>
                <a:cs typeface="Arial"/>
              </a:rPr>
              <a:t>do.</a:t>
            </a:r>
            <a:endParaRPr sz="2800" dirty="0">
              <a:latin typeface="Arial"/>
              <a:cs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9469" y="1351279"/>
            <a:ext cx="7530465" cy="513080"/>
          </a:xfrm>
          <a:prstGeom prst="rect">
            <a:avLst/>
          </a:prstGeom>
        </p:spPr>
        <p:txBody>
          <a:bodyPr vert="horz" wrap="square" lIns="0" tIns="12700" rIns="0" bIns="0" rtlCol="0">
            <a:spAutoFit/>
          </a:bodyPr>
          <a:lstStyle/>
          <a:p>
            <a:pPr marL="12700">
              <a:lnSpc>
                <a:spcPct val="100000"/>
              </a:lnSpc>
              <a:spcBef>
                <a:spcPts val="100"/>
              </a:spcBef>
            </a:pPr>
            <a:r>
              <a:rPr sz="3200" dirty="0"/>
              <a:t>WHAT </a:t>
            </a:r>
            <a:r>
              <a:rPr sz="3200" spc="-5" dirty="0"/>
              <a:t>IS </a:t>
            </a:r>
            <a:r>
              <a:rPr sz="3200" dirty="0"/>
              <a:t>A </a:t>
            </a:r>
            <a:r>
              <a:rPr sz="3200" spc="-5" dirty="0"/>
              <a:t>SUPPORTING</a:t>
            </a:r>
            <a:r>
              <a:rPr sz="3200" spc="5" dirty="0"/>
              <a:t> </a:t>
            </a:r>
            <a:r>
              <a:rPr sz="3200" spc="-5" dirty="0"/>
              <a:t>SENTENCE?</a:t>
            </a:r>
            <a:endParaRPr sz="3200" dirty="0"/>
          </a:p>
        </p:txBody>
      </p:sp>
      <p:sp>
        <p:nvSpPr>
          <p:cNvPr id="3" name="object 3"/>
          <p:cNvSpPr txBox="1"/>
          <p:nvPr/>
        </p:nvSpPr>
        <p:spPr>
          <a:xfrm>
            <a:off x="877569" y="2711450"/>
            <a:ext cx="7614920" cy="3689856"/>
          </a:xfrm>
          <a:prstGeom prst="rect">
            <a:avLst/>
          </a:prstGeom>
        </p:spPr>
        <p:txBody>
          <a:bodyPr vert="horz" wrap="square" lIns="0" tIns="12700" rIns="0" bIns="0" rtlCol="0">
            <a:spAutoFit/>
          </a:bodyPr>
          <a:lstStyle/>
          <a:p>
            <a:pPr marL="50800">
              <a:lnSpc>
                <a:spcPct val="100000"/>
              </a:lnSpc>
              <a:spcBef>
                <a:spcPts val="100"/>
              </a:spcBef>
            </a:pPr>
            <a:r>
              <a:rPr sz="2800" spc="-5" dirty="0">
                <a:solidFill>
                  <a:schemeClr val="accent1">
                    <a:lumMod val="75000"/>
                  </a:schemeClr>
                </a:solidFill>
                <a:latin typeface="Arial" panose="020B0604020202020204" pitchFamily="34" charset="0"/>
                <a:cs typeface="Arial" panose="020B0604020202020204" pitchFamily="34" charset="0"/>
              </a:rPr>
              <a:t>The Supporting</a:t>
            </a:r>
            <a:r>
              <a:rPr sz="2800" spc="10" dirty="0">
                <a:solidFill>
                  <a:schemeClr val="accent1">
                    <a:lumMod val="75000"/>
                  </a:schemeClr>
                </a:solidFill>
                <a:latin typeface="Arial" panose="020B0604020202020204" pitchFamily="34" charset="0"/>
                <a:cs typeface="Arial" panose="020B0604020202020204" pitchFamily="34" charset="0"/>
              </a:rPr>
              <a:t> </a:t>
            </a:r>
            <a:r>
              <a:rPr sz="2800" spc="-5" dirty="0">
                <a:solidFill>
                  <a:schemeClr val="accent1">
                    <a:lumMod val="75000"/>
                  </a:schemeClr>
                </a:solidFill>
                <a:latin typeface="Arial" panose="020B0604020202020204" pitchFamily="34" charset="0"/>
                <a:cs typeface="Arial" panose="020B0604020202020204" pitchFamily="34" charset="0"/>
              </a:rPr>
              <a:t>Sentence:</a:t>
            </a:r>
            <a:endParaRPr sz="2800" dirty="0">
              <a:solidFill>
                <a:schemeClr val="accent1">
                  <a:lumMod val="75000"/>
                </a:schemeClr>
              </a:solidFill>
              <a:latin typeface="Arial" panose="020B0604020202020204" pitchFamily="34" charset="0"/>
              <a:cs typeface="Arial" panose="020B0604020202020204" pitchFamily="34" charset="0"/>
            </a:endParaRPr>
          </a:p>
          <a:p>
            <a:pPr>
              <a:lnSpc>
                <a:spcPct val="100000"/>
              </a:lnSpc>
              <a:spcBef>
                <a:spcPts val="25"/>
              </a:spcBef>
            </a:pPr>
            <a:endParaRPr sz="3350" dirty="0">
              <a:solidFill>
                <a:schemeClr val="accent1">
                  <a:lumMod val="75000"/>
                </a:schemeClr>
              </a:solidFill>
              <a:latin typeface="Arial" panose="020B0604020202020204" pitchFamily="34" charset="0"/>
              <a:cs typeface="Arial" panose="020B0604020202020204" pitchFamily="34" charset="0"/>
            </a:endParaRPr>
          </a:p>
          <a:p>
            <a:pPr marL="393700" marR="43180" indent="-342900">
              <a:lnSpc>
                <a:spcPct val="74400"/>
              </a:lnSpc>
              <a:buSzPct val="75000"/>
              <a:buFont typeface="Wingdings"/>
              <a:buChar char=""/>
              <a:tabLst>
                <a:tab pos="393065" algn="l"/>
                <a:tab pos="393700" algn="l"/>
                <a:tab pos="2187575" algn="l"/>
                <a:tab pos="3705225" algn="l"/>
                <a:tab pos="4509135" algn="l"/>
                <a:tab pos="6086475" algn="l"/>
                <a:tab pos="6792595" algn="l"/>
              </a:tabLst>
            </a:pPr>
            <a:r>
              <a:rPr lang="en-US" sz="2800" spc="-15" dirty="0">
                <a:solidFill>
                  <a:schemeClr val="accent1">
                    <a:lumMod val="75000"/>
                  </a:schemeClr>
                </a:solidFill>
                <a:latin typeface="Arial" panose="020B0604020202020204" pitchFamily="34" charset="0"/>
                <a:cs typeface="Arial" panose="020B0604020202020204" pitchFamily="34" charset="0"/>
              </a:rPr>
              <a:t>d</a:t>
            </a:r>
            <a:r>
              <a:rPr sz="2800" spc="10" dirty="0">
                <a:solidFill>
                  <a:schemeClr val="accent1">
                    <a:lumMod val="75000"/>
                  </a:schemeClr>
                </a:solidFill>
                <a:latin typeface="Arial" panose="020B0604020202020204" pitchFamily="34" charset="0"/>
                <a:cs typeface="Arial" panose="020B0604020202020204" pitchFamily="34" charset="0"/>
              </a:rPr>
              <a:t>e</a:t>
            </a:r>
            <a:r>
              <a:rPr sz="2800" dirty="0">
                <a:solidFill>
                  <a:schemeClr val="accent1">
                    <a:lumMod val="75000"/>
                  </a:schemeClr>
                </a:solidFill>
                <a:latin typeface="Arial" panose="020B0604020202020204" pitchFamily="34" charset="0"/>
                <a:cs typeface="Arial" panose="020B0604020202020204" pitchFamily="34" charset="0"/>
              </a:rPr>
              <a:t>ve</a:t>
            </a:r>
            <a:r>
              <a:rPr sz="2800" spc="-5" dirty="0">
                <a:solidFill>
                  <a:schemeClr val="accent1">
                    <a:lumMod val="75000"/>
                  </a:schemeClr>
                </a:solidFill>
                <a:latin typeface="Arial" panose="020B0604020202020204" pitchFamily="34" charset="0"/>
                <a:cs typeface="Arial" panose="020B0604020202020204" pitchFamily="34" charset="0"/>
              </a:rPr>
              <a:t>l</a:t>
            </a:r>
            <a:r>
              <a:rPr sz="2800" dirty="0">
                <a:solidFill>
                  <a:schemeClr val="accent1">
                    <a:lumMod val="75000"/>
                  </a:schemeClr>
                </a:solidFill>
                <a:latin typeface="Arial" panose="020B0604020202020204" pitchFamily="34" charset="0"/>
                <a:cs typeface="Arial" panose="020B0604020202020204" pitchFamily="34" charset="0"/>
              </a:rPr>
              <a:t>op</a:t>
            </a:r>
            <a:r>
              <a:rPr sz="2800" spc="10" dirty="0">
                <a:solidFill>
                  <a:schemeClr val="accent1">
                    <a:lumMod val="75000"/>
                  </a:schemeClr>
                </a:solidFill>
                <a:latin typeface="Arial" panose="020B0604020202020204" pitchFamily="34" charset="0"/>
                <a:cs typeface="Arial" panose="020B0604020202020204" pitchFamily="34" charset="0"/>
              </a:rPr>
              <a:t>s</a:t>
            </a:r>
            <a:r>
              <a:rPr sz="2800" dirty="0">
                <a:solidFill>
                  <a:schemeClr val="accent1">
                    <a:lumMod val="75000"/>
                  </a:schemeClr>
                </a:solidFill>
                <a:latin typeface="Arial" panose="020B0604020202020204" pitchFamily="34" charset="0"/>
                <a:cs typeface="Arial" panose="020B0604020202020204" pitchFamily="34" charset="0"/>
              </a:rPr>
              <a:t>,	exp</a:t>
            </a:r>
            <a:r>
              <a:rPr sz="2800" spc="-5" dirty="0">
                <a:solidFill>
                  <a:schemeClr val="accent1">
                    <a:lumMod val="75000"/>
                  </a:schemeClr>
                </a:solidFill>
                <a:latin typeface="Arial" panose="020B0604020202020204" pitchFamily="34" charset="0"/>
                <a:cs typeface="Arial" panose="020B0604020202020204" pitchFamily="34" charset="0"/>
              </a:rPr>
              <a:t>l</a:t>
            </a:r>
            <a:r>
              <a:rPr sz="2800" dirty="0">
                <a:solidFill>
                  <a:schemeClr val="accent1">
                    <a:lumMod val="75000"/>
                  </a:schemeClr>
                </a:solidFill>
                <a:latin typeface="Arial" panose="020B0604020202020204" pitchFamily="34" charset="0"/>
                <a:cs typeface="Arial" panose="020B0604020202020204" pitchFamily="34" charset="0"/>
              </a:rPr>
              <a:t>a</a:t>
            </a:r>
            <a:r>
              <a:rPr sz="2800" spc="5" dirty="0">
                <a:solidFill>
                  <a:schemeClr val="accent1">
                    <a:lumMod val="75000"/>
                  </a:schemeClr>
                </a:solidFill>
                <a:latin typeface="Arial" panose="020B0604020202020204" pitchFamily="34" charset="0"/>
                <a:cs typeface="Arial" panose="020B0604020202020204" pitchFamily="34" charset="0"/>
              </a:rPr>
              <a:t>i</a:t>
            </a:r>
            <a:r>
              <a:rPr sz="2800" dirty="0">
                <a:solidFill>
                  <a:schemeClr val="accent1">
                    <a:lumMod val="75000"/>
                  </a:schemeClr>
                </a:solidFill>
                <a:latin typeface="Arial" panose="020B0604020202020204" pitchFamily="34" charset="0"/>
                <a:cs typeface="Arial" panose="020B0604020202020204" pitchFamily="34" charset="0"/>
              </a:rPr>
              <a:t>ns	and	</a:t>
            </a:r>
            <a:r>
              <a:rPr sz="2800" spc="10" dirty="0">
                <a:solidFill>
                  <a:schemeClr val="accent1">
                    <a:lumMod val="75000"/>
                  </a:schemeClr>
                </a:solidFill>
                <a:latin typeface="Arial" panose="020B0604020202020204" pitchFamily="34" charset="0"/>
                <a:cs typeface="Arial" panose="020B0604020202020204" pitchFamily="34" charset="0"/>
              </a:rPr>
              <a:t>s</a:t>
            </a:r>
            <a:r>
              <a:rPr sz="2800" dirty="0">
                <a:solidFill>
                  <a:schemeClr val="accent1">
                    <a:lumMod val="75000"/>
                  </a:schemeClr>
                </a:solidFill>
                <a:latin typeface="Arial" panose="020B0604020202020204" pitchFamily="34" charset="0"/>
                <a:cs typeface="Arial" panose="020B0604020202020204" pitchFamily="34" charset="0"/>
              </a:rPr>
              <a:t>uppo</a:t>
            </a:r>
            <a:r>
              <a:rPr sz="2800" spc="-5" dirty="0">
                <a:solidFill>
                  <a:schemeClr val="accent1">
                    <a:lumMod val="75000"/>
                  </a:schemeClr>
                </a:solidFill>
                <a:latin typeface="Arial" panose="020B0604020202020204" pitchFamily="34" charset="0"/>
                <a:cs typeface="Arial" panose="020B0604020202020204" pitchFamily="34" charset="0"/>
              </a:rPr>
              <a:t>r</a:t>
            </a:r>
            <a:r>
              <a:rPr sz="2800" dirty="0">
                <a:solidFill>
                  <a:schemeClr val="accent1">
                    <a:lumMod val="75000"/>
                  </a:schemeClr>
                </a:solidFill>
                <a:latin typeface="Arial" panose="020B0604020202020204" pitchFamily="34" charset="0"/>
                <a:cs typeface="Arial" panose="020B0604020202020204" pitchFamily="34" charset="0"/>
              </a:rPr>
              <a:t>ts	the	</a:t>
            </a:r>
            <a:r>
              <a:rPr sz="2800" spc="-5" dirty="0">
                <a:solidFill>
                  <a:schemeClr val="accent1">
                    <a:lumMod val="75000"/>
                  </a:schemeClr>
                </a:solidFill>
                <a:latin typeface="Arial" panose="020B0604020202020204" pitchFamily="34" charset="0"/>
                <a:cs typeface="Arial" panose="020B0604020202020204" pitchFamily="34" charset="0"/>
              </a:rPr>
              <a:t>m</a:t>
            </a:r>
            <a:r>
              <a:rPr sz="2800" dirty="0">
                <a:solidFill>
                  <a:schemeClr val="accent1">
                    <a:lumMod val="75000"/>
                  </a:schemeClr>
                </a:solidFill>
                <a:latin typeface="Arial" panose="020B0604020202020204" pitchFamily="34" charset="0"/>
                <a:cs typeface="Arial" panose="020B0604020202020204" pitchFamily="34" charset="0"/>
              </a:rPr>
              <a:t>a</a:t>
            </a:r>
            <a:r>
              <a:rPr sz="2800" spc="-5" dirty="0">
                <a:solidFill>
                  <a:schemeClr val="accent1">
                    <a:lumMod val="75000"/>
                  </a:schemeClr>
                </a:solidFill>
                <a:latin typeface="Arial" panose="020B0604020202020204" pitchFamily="34" charset="0"/>
                <a:cs typeface="Arial" panose="020B0604020202020204" pitchFamily="34" charset="0"/>
              </a:rPr>
              <a:t>i</a:t>
            </a:r>
            <a:r>
              <a:rPr sz="2800" dirty="0">
                <a:solidFill>
                  <a:schemeClr val="accent1">
                    <a:lumMod val="75000"/>
                  </a:schemeClr>
                </a:solidFill>
                <a:latin typeface="Arial" panose="020B0604020202020204" pitchFamily="34" charset="0"/>
                <a:cs typeface="Arial" panose="020B0604020202020204" pitchFamily="34" charset="0"/>
              </a:rPr>
              <a:t>n  </a:t>
            </a:r>
            <a:r>
              <a:rPr sz="2800" spc="-5" dirty="0">
                <a:solidFill>
                  <a:schemeClr val="accent1">
                    <a:lumMod val="75000"/>
                  </a:schemeClr>
                </a:solidFill>
                <a:latin typeface="Arial" panose="020B0604020202020204" pitchFamily="34" charset="0"/>
                <a:cs typeface="Arial" panose="020B0604020202020204" pitchFamily="34" charset="0"/>
              </a:rPr>
              <a:t>idea </a:t>
            </a:r>
            <a:r>
              <a:rPr sz="2800" dirty="0">
                <a:solidFill>
                  <a:schemeClr val="accent1">
                    <a:lumMod val="75000"/>
                  </a:schemeClr>
                </a:solidFill>
                <a:latin typeface="Arial" panose="020B0604020202020204" pitchFamily="34" charset="0"/>
                <a:cs typeface="Arial" panose="020B0604020202020204" pitchFamily="34" charset="0"/>
              </a:rPr>
              <a:t>of the</a:t>
            </a:r>
            <a:r>
              <a:rPr sz="2800" spc="-5" dirty="0">
                <a:solidFill>
                  <a:schemeClr val="accent1">
                    <a:lumMod val="75000"/>
                  </a:schemeClr>
                </a:solidFill>
                <a:latin typeface="Arial" panose="020B0604020202020204" pitchFamily="34" charset="0"/>
                <a:cs typeface="Arial" panose="020B0604020202020204" pitchFamily="34" charset="0"/>
              </a:rPr>
              <a:t> </a:t>
            </a:r>
            <a:r>
              <a:rPr sz="2800" dirty="0">
                <a:solidFill>
                  <a:schemeClr val="accent1">
                    <a:lumMod val="75000"/>
                  </a:schemeClr>
                </a:solidFill>
                <a:latin typeface="Arial" panose="020B0604020202020204" pitchFamily="34" charset="0"/>
                <a:cs typeface="Arial" panose="020B0604020202020204" pitchFamily="34" charset="0"/>
              </a:rPr>
              <a:t>paragraph.</a:t>
            </a:r>
          </a:p>
          <a:p>
            <a:pPr>
              <a:lnSpc>
                <a:spcPct val="100000"/>
              </a:lnSpc>
              <a:spcBef>
                <a:spcPts val="30"/>
              </a:spcBef>
              <a:buClr>
                <a:srgbClr val="003366"/>
              </a:buClr>
              <a:buFont typeface="Wingdings"/>
              <a:buChar char=""/>
            </a:pPr>
            <a:endParaRPr sz="2600" dirty="0">
              <a:solidFill>
                <a:schemeClr val="accent1">
                  <a:lumMod val="75000"/>
                </a:schemeClr>
              </a:solidFill>
              <a:latin typeface="Arial" panose="020B0604020202020204" pitchFamily="34" charset="0"/>
              <a:cs typeface="Arial" panose="020B0604020202020204" pitchFamily="34" charset="0"/>
            </a:endParaRPr>
          </a:p>
          <a:p>
            <a:pPr algn="l">
              <a:buFont typeface="Arial" panose="020B0604020202020204" pitchFamily="34" charset="0"/>
              <a:buChar char="•"/>
            </a:pPr>
            <a:r>
              <a:rPr lang="en-US" sz="2800" spc="-5" dirty="0">
                <a:solidFill>
                  <a:schemeClr val="accent1">
                    <a:lumMod val="75000"/>
                  </a:schemeClr>
                </a:solidFill>
                <a:latin typeface="Arial" panose="020B0604020202020204" pitchFamily="34" charset="0"/>
                <a:cs typeface="Arial" panose="020B0604020202020204" pitchFamily="34" charset="0"/>
              </a:rPr>
              <a:t>May contains r</a:t>
            </a:r>
            <a:r>
              <a:rPr lang="en-US" sz="2800" b="0" i="0" dirty="0">
                <a:solidFill>
                  <a:schemeClr val="accent1">
                    <a:lumMod val="75000"/>
                  </a:schemeClr>
                </a:solidFill>
                <a:effectLst/>
                <a:latin typeface="Arial" panose="020B0604020202020204" pitchFamily="34" charset="0"/>
                <a:cs typeface="Arial" panose="020B0604020202020204" pitchFamily="34" charset="0"/>
              </a:rPr>
              <a:t>easons, facts</a:t>
            </a:r>
            <a:r>
              <a:rPr lang="en-US" sz="2800" dirty="0">
                <a:solidFill>
                  <a:schemeClr val="accent1">
                    <a:lumMod val="75000"/>
                  </a:schemeClr>
                </a:solidFill>
                <a:latin typeface="Arial" panose="020B0604020202020204" pitchFamily="34" charset="0"/>
                <a:cs typeface="Arial" panose="020B0604020202020204" pitchFamily="34" charset="0"/>
              </a:rPr>
              <a:t>, s</a:t>
            </a:r>
            <a:r>
              <a:rPr lang="en-US" sz="2800" b="0" i="0" dirty="0">
                <a:solidFill>
                  <a:schemeClr val="accent1">
                    <a:lumMod val="75000"/>
                  </a:schemeClr>
                </a:solidFill>
                <a:effectLst/>
                <a:latin typeface="Arial" panose="020B0604020202020204" pitchFamily="34" charset="0"/>
                <a:cs typeface="Arial" panose="020B0604020202020204" pitchFamily="34" charset="0"/>
              </a:rPr>
              <a:t>tatistics, quotations and examples.</a:t>
            </a:r>
          </a:p>
          <a:p>
            <a:pPr>
              <a:lnSpc>
                <a:spcPct val="100000"/>
              </a:lnSpc>
              <a:spcBef>
                <a:spcPts val="30"/>
              </a:spcBef>
              <a:buClr>
                <a:srgbClr val="003366"/>
              </a:buClr>
            </a:pPr>
            <a:endParaRPr sz="2600" dirty="0">
              <a:solidFill>
                <a:schemeClr val="accent1">
                  <a:lumMod val="75000"/>
                </a:schemeClr>
              </a:solidFill>
              <a:latin typeface="Arial" panose="020B0604020202020204" pitchFamily="34" charset="0"/>
              <a:cs typeface="Arial" panose="020B0604020202020204" pitchFamily="34" charset="0"/>
            </a:endParaRPr>
          </a:p>
          <a:p>
            <a:pPr marL="393700" indent="-342900">
              <a:lnSpc>
                <a:spcPct val="100000"/>
              </a:lnSpc>
              <a:buSzPct val="75000"/>
              <a:buFont typeface="Wingdings"/>
              <a:buChar char=""/>
              <a:tabLst>
                <a:tab pos="393065" algn="l"/>
                <a:tab pos="393700" algn="l"/>
              </a:tabLst>
            </a:pPr>
            <a:r>
              <a:rPr lang="en-US" sz="2800" spc="-5" dirty="0">
                <a:solidFill>
                  <a:schemeClr val="accent1">
                    <a:lumMod val="75000"/>
                  </a:schemeClr>
                </a:solidFill>
                <a:latin typeface="Arial" panose="020B0604020202020204" pitchFamily="34" charset="0"/>
                <a:cs typeface="Arial" panose="020B0604020202020204" pitchFamily="34" charset="0"/>
              </a:rPr>
              <a:t>e</a:t>
            </a:r>
            <a:r>
              <a:rPr sz="2800" spc="-5" dirty="0">
                <a:solidFill>
                  <a:schemeClr val="accent1">
                    <a:lumMod val="75000"/>
                  </a:schemeClr>
                </a:solidFill>
                <a:latin typeface="Arial" panose="020B0604020202020204" pitchFamily="34" charset="0"/>
                <a:cs typeface="Arial" panose="020B0604020202020204" pitchFamily="34" charset="0"/>
              </a:rPr>
              <a:t>xplains why </a:t>
            </a:r>
            <a:r>
              <a:rPr sz="2800" dirty="0">
                <a:solidFill>
                  <a:schemeClr val="accent1">
                    <a:lumMod val="75000"/>
                  </a:schemeClr>
                </a:solidFill>
                <a:latin typeface="Arial" panose="020B0604020202020204" pitchFamily="34" charset="0"/>
                <a:cs typeface="Arial" panose="020B0604020202020204" pitchFamily="34" charset="0"/>
              </a:rPr>
              <a:t>the main </a:t>
            </a:r>
            <a:r>
              <a:rPr sz="2800" spc="-5" dirty="0">
                <a:solidFill>
                  <a:schemeClr val="accent1">
                    <a:lumMod val="75000"/>
                  </a:schemeClr>
                </a:solidFill>
                <a:latin typeface="Arial" panose="020B0604020202020204" pitchFamily="34" charset="0"/>
                <a:cs typeface="Arial" panose="020B0604020202020204" pitchFamily="34" charset="0"/>
              </a:rPr>
              <a:t>idea </a:t>
            </a:r>
            <a:r>
              <a:rPr lang="en-US" sz="2800" spc="-5" dirty="0">
                <a:solidFill>
                  <a:schemeClr val="accent1">
                    <a:lumMod val="75000"/>
                  </a:schemeClr>
                </a:solidFill>
                <a:latin typeface="Arial" panose="020B0604020202020204" pitchFamily="34" charset="0"/>
                <a:cs typeface="Arial" panose="020B0604020202020204" pitchFamily="34" charset="0"/>
              </a:rPr>
              <a:t>is</a:t>
            </a:r>
            <a:r>
              <a:rPr sz="2800" spc="-5" dirty="0">
                <a:solidFill>
                  <a:schemeClr val="accent1">
                    <a:lumMod val="75000"/>
                  </a:schemeClr>
                </a:solidFill>
                <a:latin typeface="Arial" panose="020B0604020202020204" pitchFamily="34" charset="0"/>
                <a:cs typeface="Arial" panose="020B0604020202020204" pitchFamily="34" charset="0"/>
              </a:rPr>
              <a:t> </a:t>
            </a:r>
            <a:r>
              <a:rPr sz="2800" dirty="0">
                <a:solidFill>
                  <a:schemeClr val="accent1">
                    <a:lumMod val="75000"/>
                  </a:schemeClr>
                </a:solidFill>
                <a:latin typeface="Arial" panose="020B0604020202020204" pitchFamily="34" charset="0"/>
                <a:cs typeface="Arial" panose="020B0604020202020204" pitchFamily="34" charset="0"/>
              </a:rPr>
              <a:t>true.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554D1-DE36-43E5-99C9-54DDA73DD063}"/>
              </a:ext>
            </a:extLst>
          </p:cNvPr>
          <p:cNvSpPr>
            <a:spLocks noGrp="1"/>
          </p:cNvSpPr>
          <p:nvPr>
            <p:ph type="title"/>
          </p:nvPr>
        </p:nvSpPr>
        <p:spPr>
          <a:xfrm>
            <a:off x="911860" y="986790"/>
            <a:ext cx="7320279" cy="861774"/>
          </a:xfrm>
        </p:spPr>
        <p:txBody>
          <a:bodyPr/>
          <a:lstStyle/>
          <a:p>
            <a:r>
              <a:rPr lang="en-ID" b="0" i="0" dirty="0">
                <a:solidFill>
                  <a:srgbClr val="309380"/>
                </a:solidFill>
                <a:effectLst/>
                <a:latin typeface="Lato"/>
              </a:rPr>
              <a:t>Good vs. Weak Support</a:t>
            </a:r>
            <a:br>
              <a:rPr lang="en-ID" b="0" i="0" dirty="0">
                <a:solidFill>
                  <a:srgbClr val="309380"/>
                </a:solidFill>
                <a:effectLst/>
                <a:latin typeface="Lato"/>
              </a:rPr>
            </a:br>
            <a:endParaRPr lang="en-ID" dirty="0"/>
          </a:p>
        </p:txBody>
      </p:sp>
      <p:sp>
        <p:nvSpPr>
          <p:cNvPr id="3" name="Text Placeholder 2">
            <a:extLst>
              <a:ext uri="{FF2B5EF4-FFF2-40B4-BE49-F238E27FC236}">
                <a16:creationId xmlns:a16="http://schemas.microsoft.com/office/drawing/2014/main" id="{D4494DEA-5B01-4031-A0A2-E540065EE210}"/>
              </a:ext>
            </a:extLst>
          </p:cNvPr>
          <p:cNvSpPr>
            <a:spLocks noGrp="1"/>
          </p:cNvSpPr>
          <p:nvPr>
            <p:ph type="body" idx="1"/>
          </p:nvPr>
        </p:nvSpPr>
        <p:spPr/>
        <p:txBody>
          <a:bodyPr/>
          <a:lstStyle/>
          <a:p>
            <a:endParaRPr lang="en-ID" dirty="0"/>
          </a:p>
        </p:txBody>
      </p:sp>
      <p:graphicFrame>
        <p:nvGraphicFramePr>
          <p:cNvPr id="4" name="Table 3">
            <a:extLst>
              <a:ext uri="{FF2B5EF4-FFF2-40B4-BE49-F238E27FC236}">
                <a16:creationId xmlns:a16="http://schemas.microsoft.com/office/drawing/2014/main" id="{7155FA29-DBAE-43AD-8488-79FBE30C0BCA}"/>
              </a:ext>
            </a:extLst>
          </p:cNvPr>
          <p:cNvGraphicFramePr>
            <a:graphicFrameLocks noGrp="1"/>
          </p:cNvGraphicFramePr>
          <p:nvPr>
            <p:extLst>
              <p:ext uri="{D42A27DB-BD31-4B8C-83A1-F6EECF244321}">
                <p14:modId xmlns:p14="http://schemas.microsoft.com/office/powerpoint/2010/main" val="1771112972"/>
              </p:ext>
            </p:extLst>
          </p:nvPr>
        </p:nvGraphicFramePr>
        <p:xfrm>
          <a:off x="1328321" y="2491870"/>
          <a:ext cx="6487358" cy="3985130"/>
        </p:xfrm>
        <a:graphic>
          <a:graphicData uri="http://schemas.openxmlformats.org/drawingml/2006/table">
            <a:tbl>
              <a:tblPr/>
              <a:tblGrid>
                <a:gridCol w="3243679">
                  <a:extLst>
                    <a:ext uri="{9D8B030D-6E8A-4147-A177-3AD203B41FA5}">
                      <a16:colId xmlns:a16="http://schemas.microsoft.com/office/drawing/2014/main" val="1295764270"/>
                    </a:ext>
                  </a:extLst>
                </a:gridCol>
                <a:gridCol w="3243679">
                  <a:extLst>
                    <a:ext uri="{9D8B030D-6E8A-4147-A177-3AD203B41FA5}">
                      <a16:colId xmlns:a16="http://schemas.microsoft.com/office/drawing/2014/main" val="68746046"/>
                    </a:ext>
                  </a:extLst>
                </a:gridCol>
              </a:tblGrid>
              <a:tr h="3985130">
                <a:tc>
                  <a:txBody>
                    <a:bodyPr/>
                    <a:lstStyle/>
                    <a:p>
                      <a:pPr algn="l" fontAlgn="ctr"/>
                      <a:r>
                        <a:rPr lang="en-US" sz="1800" b="1" dirty="0">
                          <a:effectLst/>
                          <a:latin typeface="Arial" panose="020B0604020202020204" pitchFamily="34" charset="0"/>
                          <a:cs typeface="Arial" panose="020B0604020202020204" pitchFamily="34" charset="0"/>
                        </a:rPr>
                        <a:t>Good support</a:t>
                      </a:r>
                    </a:p>
                    <a:p>
                      <a:pPr algn="l" fontAlgn="ctr"/>
                      <a:endParaRPr lang="en-US" sz="1800" dirty="0">
                        <a:effectLst/>
                        <a:latin typeface="Arial" panose="020B0604020202020204" pitchFamily="34" charset="0"/>
                        <a:cs typeface="Arial" panose="020B0604020202020204" pitchFamily="34" charset="0"/>
                      </a:endParaRPr>
                    </a:p>
                    <a:p>
                      <a:pPr algn="l" fontAlgn="ctr">
                        <a:buFont typeface="Arial" panose="020B0604020202020204" pitchFamily="34" charset="0"/>
                        <a:buChar char="•"/>
                      </a:pPr>
                      <a:r>
                        <a:rPr lang="en-US" sz="1800" dirty="0">
                          <a:effectLst/>
                          <a:latin typeface="Arial" panose="020B0604020202020204" pitchFamily="34" charset="0"/>
                          <a:cs typeface="Arial" panose="020B0604020202020204" pitchFamily="34" charset="0"/>
                        </a:rPr>
                        <a:t>Is relevant and focused (sticks to the point).</a:t>
                      </a:r>
                    </a:p>
                    <a:p>
                      <a:pPr algn="l" fontAlgn="ctr">
                        <a:buFont typeface="Arial" panose="020B0604020202020204" pitchFamily="34" charset="0"/>
                        <a:buChar char="•"/>
                      </a:pPr>
                      <a:r>
                        <a:rPr lang="en-US" sz="1800" dirty="0">
                          <a:effectLst/>
                          <a:latin typeface="Arial" panose="020B0604020202020204" pitchFamily="34" charset="0"/>
                          <a:cs typeface="Arial" panose="020B0604020202020204" pitchFamily="34" charset="0"/>
                        </a:rPr>
                        <a:t>Is well developed.</a:t>
                      </a:r>
                    </a:p>
                    <a:p>
                      <a:pPr algn="l" fontAlgn="ctr">
                        <a:buFont typeface="Arial" panose="020B0604020202020204" pitchFamily="34" charset="0"/>
                        <a:buChar char="•"/>
                      </a:pPr>
                      <a:r>
                        <a:rPr lang="en-US" sz="1800" dirty="0">
                          <a:effectLst/>
                          <a:latin typeface="Arial" panose="020B0604020202020204" pitchFamily="34" charset="0"/>
                          <a:cs typeface="Arial" panose="020B0604020202020204" pitchFamily="34" charset="0"/>
                        </a:rPr>
                        <a:t>Provides sufficient detail.</a:t>
                      </a:r>
                    </a:p>
                    <a:p>
                      <a:pPr algn="l" fontAlgn="ctr">
                        <a:buFont typeface="Arial" panose="020B0604020202020204" pitchFamily="34" charset="0"/>
                        <a:buChar char="•"/>
                      </a:pPr>
                      <a:r>
                        <a:rPr lang="en-US" sz="1800" dirty="0">
                          <a:effectLst/>
                          <a:latin typeface="Arial" panose="020B0604020202020204" pitchFamily="34" charset="0"/>
                          <a:cs typeface="Arial" panose="020B0604020202020204" pitchFamily="34" charset="0"/>
                        </a:rPr>
                        <a:t>Is vivid and descriptive.</a:t>
                      </a:r>
                    </a:p>
                    <a:p>
                      <a:pPr algn="l" fontAlgn="ctr">
                        <a:buFont typeface="Arial" panose="020B0604020202020204" pitchFamily="34" charset="0"/>
                        <a:buChar char="•"/>
                      </a:pPr>
                      <a:r>
                        <a:rPr lang="en-US" sz="1800" dirty="0">
                          <a:effectLst/>
                          <a:latin typeface="Arial" panose="020B0604020202020204" pitchFamily="34" charset="0"/>
                          <a:cs typeface="Arial" panose="020B0604020202020204" pitchFamily="34" charset="0"/>
                        </a:rPr>
                        <a:t>Is well organized.</a:t>
                      </a:r>
                    </a:p>
                    <a:p>
                      <a:pPr algn="l" fontAlgn="ctr">
                        <a:buFont typeface="Arial" panose="020B0604020202020204" pitchFamily="34" charset="0"/>
                        <a:buChar char="•"/>
                      </a:pPr>
                      <a:r>
                        <a:rPr lang="en-US" sz="1800" dirty="0">
                          <a:effectLst/>
                          <a:latin typeface="Arial" panose="020B0604020202020204" pitchFamily="34" charset="0"/>
                          <a:cs typeface="Arial" panose="020B0604020202020204" pitchFamily="34" charset="0"/>
                        </a:rPr>
                        <a:t>Is coherent and consistent.</a:t>
                      </a:r>
                    </a:p>
                    <a:p>
                      <a:pPr algn="l" fontAlgn="ctr">
                        <a:buFont typeface="Arial" panose="020B0604020202020204" pitchFamily="34" charset="0"/>
                        <a:buChar char="•"/>
                      </a:pPr>
                      <a:r>
                        <a:rPr lang="en-US" sz="1800" dirty="0">
                          <a:effectLst/>
                          <a:latin typeface="Arial" panose="020B0604020202020204" pitchFamily="34" charset="0"/>
                          <a:cs typeface="Arial" panose="020B0604020202020204" pitchFamily="34" charset="0"/>
                        </a:rPr>
                        <a:t>Highlights key terms and ideas.</a:t>
                      </a:r>
                    </a:p>
                  </a:txBody>
                  <a:tcPr marL="52893" marR="52893" marT="52893" marB="52893" anchor="ctr">
                    <a:lnL w="6350" cap="flat" cmpd="sng" algn="ctr">
                      <a:solidFill>
                        <a:srgbClr val="A9A9A9"/>
                      </a:solidFill>
                      <a:prstDash val="solid"/>
                      <a:round/>
                      <a:headEnd type="none" w="med" len="med"/>
                      <a:tailEnd type="none" w="med" len="med"/>
                    </a:lnL>
                    <a:lnR w="6350" cap="flat" cmpd="sng" algn="ctr">
                      <a:solidFill>
                        <a:srgbClr val="A9A9A9"/>
                      </a:solidFill>
                      <a:prstDash val="solid"/>
                      <a:round/>
                      <a:headEnd type="none" w="med" len="med"/>
                      <a:tailEnd type="none" w="med" len="med"/>
                    </a:lnR>
                    <a:lnT w="6350" cap="flat" cmpd="sng" algn="ctr">
                      <a:solidFill>
                        <a:srgbClr val="A9A9A9"/>
                      </a:solidFill>
                      <a:prstDash val="solid"/>
                      <a:round/>
                      <a:headEnd type="none" w="med" len="med"/>
                      <a:tailEnd type="none" w="med" len="med"/>
                    </a:lnT>
                    <a:lnB w="6350" cap="flat" cmpd="sng" algn="ctr">
                      <a:solidFill>
                        <a:srgbClr val="A9A9A9"/>
                      </a:solidFill>
                      <a:prstDash val="solid"/>
                      <a:round/>
                      <a:headEnd type="none" w="med" len="med"/>
                      <a:tailEnd type="none" w="med" len="med"/>
                    </a:lnB>
                    <a:solidFill>
                      <a:srgbClr val="FFFFFF"/>
                    </a:solidFill>
                  </a:tcPr>
                </a:tc>
                <a:tc>
                  <a:txBody>
                    <a:bodyPr/>
                    <a:lstStyle/>
                    <a:p>
                      <a:pPr algn="l" fontAlgn="ctr"/>
                      <a:r>
                        <a:rPr lang="en-US" sz="1800" b="1" dirty="0">
                          <a:effectLst/>
                          <a:latin typeface="Arial" panose="020B0604020202020204" pitchFamily="34" charset="0"/>
                          <a:cs typeface="Arial" panose="020B0604020202020204" pitchFamily="34" charset="0"/>
                        </a:rPr>
                        <a:t>Weak Support</a:t>
                      </a:r>
                      <a:endParaRPr lang="en-US" sz="1800" dirty="0">
                        <a:effectLst/>
                        <a:latin typeface="Arial" panose="020B0604020202020204" pitchFamily="34" charset="0"/>
                        <a:cs typeface="Arial" panose="020B0604020202020204" pitchFamily="34" charset="0"/>
                      </a:endParaRPr>
                    </a:p>
                    <a:p>
                      <a:pPr algn="l" fontAlgn="ctr">
                        <a:buFont typeface="Arial" panose="020B0604020202020204" pitchFamily="34" charset="0"/>
                        <a:buChar char="•"/>
                      </a:pPr>
                      <a:r>
                        <a:rPr lang="en-US" sz="1800" dirty="0">
                          <a:effectLst/>
                          <a:latin typeface="Arial" panose="020B0604020202020204" pitchFamily="34" charset="0"/>
                          <a:cs typeface="Arial" panose="020B0604020202020204" pitchFamily="34" charset="0"/>
                        </a:rPr>
                        <a:t>Lacks a clear connection to the point that it’s meant to support.</a:t>
                      </a:r>
                    </a:p>
                    <a:p>
                      <a:pPr algn="l" fontAlgn="ctr">
                        <a:buFont typeface="Arial" panose="020B0604020202020204" pitchFamily="34" charset="0"/>
                        <a:buChar char="•"/>
                      </a:pPr>
                      <a:r>
                        <a:rPr lang="en-US" sz="1800" dirty="0">
                          <a:effectLst/>
                          <a:latin typeface="Arial" panose="020B0604020202020204" pitchFamily="34" charset="0"/>
                          <a:cs typeface="Arial" panose="020B0604020202020204" pitchFamily="34" charset="0"/>
                        </a:rPr>
                        <a:t>Lacks development.</a:t>
                      </a:r>
                    </a:p>
                    <a:p>
                      <a:pPr algn="l" fontAlgn="ctr">
                        <a:buFont typeface="Arial" panose="020B0604020202020204" pitchFamily="34" charset="0"/>
                        <a:buChar char="•"/>
                      </a:pPr>
                      <a:r>
                        <a:rPr lang="en-US" sz="1800" dirty="0">
                          <a:effectLst/>
                          <a:latin typeface="Arial" panose="020B0604020202020204" pitchFamily="34" charset="0"/>
                          <a:cs typeface="Arial" panose="020B0604020202020204" pitchFamily="34" charset="0"/>
                        </a:rPr>
                        <a:t>Lacks detail or gives too much detail.</a:t>
                      </a:r>
                    </a:p>
                    <a:p>
                      <a:pPr algn="l" fontAlgn="ctr">
                        <a:buFont typeface="Arial" panose="020B0604020202020204" pitchFamily="34" charset="0"/>
                        <a:buChar char="•"/>
                      </a:pPr>
                      <a:r>
                        <a:rPr lang="en-US" sz="1800" dirty="0">
                          <a:effectLst/>
                          <a:latin typeface="Arial" panose="020B0604020202020204" pitchFamily="34" charset="0"/>
                          <a:cs typeface="Arial" panose="020B0604020202020204" pitchFamily="34" charset="0"/>
                        </a:rPr>
                        <a:t>Is vague and imprecise.</a:t>
                      </a:r>
                    </a:p>
                    <a:p>
                      <a:pPr algn="l" fontAlgn="ctr">
                        <a:buFont typeface="Arial" panose="020B0604020202020204" pitchFamily="34" charset="0"/>
                        <a:buChar char="•"/>
                      </a:pPr>
                      <a:r>
                        <a:rPr lang="en-US" sz="1800" dirty="0">
                          <a:effectLst/>
                          <a:latin typeface="Arial" panose="020B0604020202020204" pitchFamily="34" charset="0"/>
                          <a:cs typeface="Arial" panose="020B0604020202020204" pitchFamily="34" charset="0"/>
                        </a:rPr>
                        <a:t>Lacks organization.</a:t>
                      </a:r>
                    </a:p>
                    <a:p>
                      <a:pPr algn="l" fontAlgn="ctr">
                        <a:buFont typeface="Arial" panose="020B0604020202020204" pitchFamily="34" charset="0"/>
                        <a:buChar char="•"/>
                      </a:pPr>
                      <a:r>
                        <a:rPr lang="en-US" sz="1800" dirty="0">
                          <a:effectLst/>
                          <a:latin typeface="Arial" panose="020B0604020202020204" pitchFamily="34" charset="0"/>
                          <a:cs typeface="Arial" panose="020B0604020202020204" pitchFamily="34" charset="0"/>
                        </a:rPr>
                        <a:t>Seems disjointed (ideas don’t clearly relate to each other).</a:t>
                      </a:r>
                    </a:p>
                    <a:p>
                      <a:pPr algn="l" fontAlgn="ctr">
                        <a:buFont typeface="Arial" panose="020B0604020202020204" pitchFamily="34" charset="0"/>
                        <a:buChar char="•"/>
                      </a:pPr>
                      <a:r>
                        <a:rPr lang="en-US" sz="1800" dirty="0">
                          <a:effectLst/>
                          <a:latin typeface="Arial" panose="020B0604020202020204" pitchFamily="34" charset="0"/>
                          <a:cs typeface="Arial" panose="020B0604020202020204" pitchFamily="34" charset="0"/>
                        </a:rPr>
                        <a:t>Lacks emphasis of key terms and ideas.</a:t>
                      </a:r>
                    </a:p>
                  </a:txBody>
                  <a:tcPr marL="52893" marR="52893" marT="52893" marB="52893" anchor="ctr">
                    <a:lnL w="6350" cap="flat" cmpd="sng" algn="ctr">
                      <a:solidFill>
                        <a:srgbClr val="A9A9A9"/>
                      </a:solidFill>
                      <a:prstDash val="solid"/>
                      <a:round/>
                      <a:headEnd type="none" w="med" len="med"/>
                      <a:tailEnd type="none" w="med" len="med"/>
                    </a:lnL>
                    <a:lnR w="6350" cap="flat" cmpd="sng" algn="ctr">
                      <a:solidFill>
                        <a:srgbClr val="A9A9A9"/>
                      </a:solidFill>
                      <a:prstDash val="solid"/>
                      <a:round/>
                      <a:headEnd type="none" w="med" len="med"/>
                      <a:tailEnd type="none" w="med" len="med"/>
                    </a:lnR>
                    <a:lnT w="6350" cap="flat" cmpd="sng" algn="ctr">
                      <a:solidFill>
                        <a:srgbClr val="A9A9A9"/>
                      </a:solidFill>
                      <a:prstDash val="solid"/>
                      <a:round/>
                      <a:headEnd type="none" w="med" len="med"/>
                      <a:tailEnd type="none" w="med" len="med"/>
                    </a:lnT>
                    <a:lnB w="6350" cap="flat" cmpd="sng" algn="ctr">
                      <a:solidFill>
                        <a:srgbClr val="A9A9A9"/>
                      </a:solidFill>
                      <a:prstDash val="solid"/>
                      <a:round/>
                      <a:headEnd type="none" w="med" len="med"/>
                      <a:tailEnd type="none" w="med" len="med"/>
                    </a:lnB>
                    <a:solidFill>
                      <a:srgbClr val="FFFFFF"/>
                    </a:solidFill>
                  </a:tcPr>
                </a:tc>
                <a:extLst>
                  <a:ext uri="{0D108BD9-81ED-4DB2-BD59-A6C34878D82A}">
                    <a16:rowId xmlns:a16="http://schemas.microsoft.com/office/drawing/2014/main" val="531866418"/>
                  </a:ext>
                </a:extLst>
              </a:tr>
            </a:tbl>
          </a:graphicData>
        </a:graphic>
      </p:graphicFrame>
    </p:spTree>
    <p:extLst>
      <p:ext uri="{BB962C8B-B14F-4D97-AF65-F5344CB8AC3E}">
        <p14:creationId xmlns:p14="http://schemas.microsoft.com/office/powerpoint/2010/main" val="2432772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9469" y="1414779"/>
            <a:ext cx="7274559" cy="452120"/>
          </a:xfrm>
          <a:prstGeom prst="rect">
            <a:avLst/>
          </a:prstGeom>
        </p:spPr>
        <p:txBody>
          <a:bodyPr vert="horz" wrap="square" lIns="0" tIns="12700" rIns="0" bIns="0" rtlCol="0">
            <a:spAutoFit/>
          </a:bodyPr>
          <a:lstStyle/>
          <a:p>
            <a:pPr marL="12700">
              <a:lnSpc>
                <a:spcPct val="100000"/>
              </a:lnSpc>
              <a:spcBef>
                <a:spcPts val="100"/>
              </a:spcBef>
            </a:pPr>
            <a:r>
              <a:rPr spc="-10" dirty="0"/>
              <a:t>EXAMPLES </a:t>
            </a:r>
            <a:r>
              <a:rPr spc="-5" dirty="0"/>
              <a:t>OF </a:t>
            </a:r>
            <a:r>
              <a:rPr spc="-10" dirty="0"/>
              <a:t>SUPPORTING</a:t>
            </a:r>
            <a:r>
              <a:rPr spc="-60" dirty="0"/>
              <a:t> </a:t>
            </a:r>
            <a:r>
              <a:rPr spc="-10" dirty="0"/>
              <a:t>SENTENCES</a:t>
            </a:r>
          </a:p>
        </p:txBody>
      </p:sp>
      <p:sp>
        <p:nvSpPr>
          <p:cNvPr id="3" name="object 3"/>
          <p:cNvSpPr txBox="1">
            <a:spLocks noGrp="1"/>
          </p:cNvSpPr>
          <p:nvPr>
            <p:ph type="body" idx="1"/>
          </p:nvPr>
        </p:nvSpPr>
        <p:spPr>
          <a:xfrm>
            <a:off x="-304800" y="2491740"/>
            <a:ext cx="8770619" cy="3152850"/>
          </a:xfrm>
          <a:prstGeom prst="rect">
            <a:avLst/>
          </a:prstGeom>
        </p:spPr>
        <p:txBody>
          <a:bodyPr vert="horz" wrap="square" lIns="0" tIns="407034" rIns="0" bIns="0" rtlCol="0">
            <a:spAutoFit/>
          </a:bodyPr>
          <a:lstStyle/>
          <a:p>
            <a:pPr marL="1316990" marR="17780" indent="-647700" algn="just">
              <a:lnSpc>
                <a:spcPts val="3120"/>
              </a:lnSpc>
              <a:spcBef>
                <a:spcPts val="405"/>
              </a:spcBef>
            </a:pPr>
            <a:r>
              <a:rPr lang="en-US" sz="2000" spc="-5" dirty="0">
                <a:solidFill>
                  <a:schemeClr val="accent1">
                    <a:lumMod val="75000"/>
                  </a:schemeClr>
                </a:solidFill>
                <a:latin typeface="Arial" panose="020B0604020202020204" pitchFamily="34" charset="0"/>
                <a:cs typeface="Arial" panose="020B0604020202020204" pitchFamily="34" charset="0"/>
              </a:rPr>
              <a:t>		</a:t>
            </a:r>
            <a:r>
              <a:rPr sz="2000" b="1" spc="-5" dirty="0">
                <a:solidFill>
                  <a:schemeClr val="accent1">
                    <a:lumMod val="75000"/>
                  </a:schemeClr>
                </a:solidFill>
                <a:latin typeface="Arial" panose="020B0604020202020204" pitchFamily="34" charset="0"/>
                <a:cs typeface="Arial" panose="020B0604020202020204" pitchFamily="34" charset="0"/>
              </a:rPr>
              <a:t>First, Canada </a:t>
            </a:r>
            <a:r>
              <a:rPr sz="2000" b="1" dirty="0">
                <a:solidFill>
                  <a:schemeClr val="accent1">
                    <a:lumMod val="75000"/>
                  </a:schemeClr>
                </a:solidFill>
                <a:latin typeface="Arial" panose="020B0604020202020204" pitchFamily="34" charset="0"/>
                <a:cs typeface="Arial" panose="020B0604020202020204" pitchFamily="34" charset="0"/>
              </a:rPr>
              <a:t>has an excellent </a:t>
            </a:r>
            <a:r>
              <a:rPr sz="2000" b="1" spc="-5" dirty="0">
                <a:solidFill>
                  <a:schemeClr val="accent1">
                    <a:lumMod val="75000"/>
                  </a:schemeClr>
                </a:solidFill>
                <a:latin typeface="Arial" panose="020B0604020202020204" pitchFamily="34" charset="0"/>
                <a:cs typeface="Arial" panose="020B0604020202020204" pitchFamily="34" charset="0"/>
              </a:rPr>
              <a:t>health </a:t>
            </a:r>
            <a:r>
              <a:rPr sz="2000" b="1" dirty="0">
                <a:solidFill>
                  <a:schemeClr val="accent1">
                    <a:lumMod val="75000"/>
                  </a:schemeClr>
                </a:solidFill>
                <a:latin typeface="Arial" panose="020B0604020202020204" pitchFamily="34" charset="0"/>
                <a:cs typeface="Arial" panose="020B0604020202020204" pitchFamily="34" charset="0"/>
              </a:rPr>
              <a:t>care  system.</a:t>
            </a:r>
            <a:r>
              <a:rPr lang="en-US" sz="2000" b="1" dirty="0">
                <a:solidFill>
                  <a:schemeClr val="accent1">
                    <a:lumMod val="75000"/>
                  </a:schemeClr>
                </a:solidFill>
                <a:latin typeface="Arial" panose="020B0604020202020204" pitchFamily="34" charset="0"/>
                <a:cs typeface="Arial" panose="020B0604020202020204" pitchFamily="34" charset="0"/>
              </a:rPr>
              <a:t> </a:t>
            </a:r>
            <a:r>
              <a:rPr lang="en-US" sz="2000" dirty="0">
                <a:solidFill>
                  <a:schemeClr val="accent1">
                    <a:lumMod val="75000"/>
                  </a:schemeClr>
                </a:solidFill>
                <a:latin typeface="Arial" panose="020B0604020202020204" pitchFamily="34" charset="0"/>
                <a:cs typeface="Arial" panose="020B0604020202020204" pitchFamily="34" charset="0"/>
              </a:rPr>
              <a:t>A</a:t>
            </a:r>
            <a:r>
              <a:rPr lang="en-US" sz="2000" i="0" dirty="0">
                <a:solidFill>
                  <a:schemeClr val="accent1">
                    <a:lumMod val="75000"/>
                  </a:schemeClr>
                </a:solidFill>
                <a:effectLst/>
                <a:latin typeface="Arial" panose="020B0604020202020204" pitchFamily="34" charset="0"/>
                <a:cs typeface="Arial" panose="020B0604020202020204" pitchFamily="34" charset="0"/>
              </a:rPr>
              <a:t>ll Canadians have access to medical services at a reasonable price. </a:t>
            </a:r>
            <a:r>
              <a:rPr sz="2000" b="1" spc="-5" dirty="0">
                <a:solidFill>
                  <a:schemeClr val="accent1">
                    <a:lumMod val="75000"/>
                  </a:schemeClr>
                </a:solidFill>
                <a:latin typeface="Arial" panose="020B0604020202020204" pitchFamily="34" charset="0"/>
                <a:cs typeface="Arial" panose="020B0604020202020204" pitchFamily="34" charset="0"/>
              </a:rPr>
              <a:t>Second, Canada </a:t>
            </a:r>
            <a:r>
              <a:rPr sz="2000" b="1" dirty="0">
                <a:solidFill>
                  <a:schemeClr val="accent1">
                    <a:lumMod val="75000"/>
                  </a:schemeClr>
                </a:solidFill>
                <a:latin typeface="Arial" panose="020B0604020202020204" pitchFamily="34" charset="0"/>
                <a:cs typeface="Arial" panose="020B0604020202020204" pitchFamily="34" charset="0"/>
              </a:rPr>
              <a:t>has a</a:t>
            </a:r>
            <a:r>
              <a:rPr sz="2000" b="1" spc="-15" dirty="0">
                <a:solidFill>
                  <a:schemeClr val="accent1">
                    <a:lumMod val="75000"/>
                  </a:schemeClr>
                </a:solidFill>
                <a:latin typeface="Arial" panose="020B0604020202020204" pitchFamily="34" charset="0"/>
                <a:cs typeface="Arial" panose="020B0604020202020204" pitchFamily="34" charset="0"/>
              </a:rPr>
              <a:t> </a:t>
            </a:r>
            <a:r>
              <a:rPr sz="2000" b="1" spc="-5" dirty="0">
                <a:solidFill>
                  <a:schemeClr val="accent1">
                    <a:lumMod val="75000"/>
                  </a:schemeClr>
                </a:solidFill>
                <a:latin typeface="Arial" panose="020B0604020202020204" pitchFamily="34" charset="0"/>
                <a:cs typeface="Arial" panose="020B0604020202020204" pitchFamily="34" charset="0"/>
              </a:rPr>
              <a:t>high</a:t>
            </a:r>
            <a:r>
              <a:rPr lang="en-US" sz="2000" b="1" spc="-5" dirty="0">
                <a:solidFill>
                  <a:schemeClr val="accent1">
                    <a:lumMod val="75000"/>
                  </a:schemeClr>
                </a:solidFill>
                <a:latin typeface="Arial" panose="020B0604020202020204" pitchFamily="34" charset="0"/>
                <a:cs typeface="Arial" panose="020B0604020202020204" pitchFamily="34" charset="0"/>
              </a:rPr>
              <a:t> </a:t>
            </a:r>
            <a:r>
              <a:rPr sz="2000" b="1" dirty="0">
                <a:solidFill>
                  <a:schemeClr val="accent1">
                    <a:lumMod val="75000"/>
                  </a:schemeClr>
                </a:solidFill>
                <a:latin typeface="Arial" panose="020B0604020202020204" pitchFamily="34" charset="0"/>
                <a:cs typeface="Arial" panose="020B0604020202020204" pitchFamily="34" charset="0"/>
              </a:rPr>
              <a:t>standard of education.</a:t>
            </a:r>
            <a:r>
              <a:rPr lang="en-US" sz="2000" b="1" dirty="0">
                <a:solidFill>
                  <a:schemeClr val="accent1">
                    <a:lumMod val="75000"/>
                  </a:schemeClr>
                </a:solidFill>
                <a:latin typeface="Arial" panose="020B0604020202020204" pitchFamily="34" charset="0"/>
                <a:cs typeface="Arial" panose="020B0604020202020204" pitchFamily="34" charset="0"/>
              </a:rPr>
              <a:t> </a:t>
            </a:r>
            <a:r>
              <a:rPr lang="en-US" sz="2000" b="1" i="0" dirty="0">
                <a:solidFill>
                  <a:schemeClr val="accent1">
                    <a:lumMod val="75000"/>
                  </a:schemeClr>
                </a:solidFill>
                <a:effectLst/>
                <a:latin typeface="Arial" panose="020B0604020202020204" pitchFamily="34" charset="0"/>
                <a:cs typeface="Arial" panose="020B0604020202020204" pitchFamily="34" charset="0"/>
              </a:rPr>
              <a:t> </a:t>
            </a:r>
            <a:r>
              <a:rPr lang="en-US" sz="2000" i="0" dirty="0">
                <a:solidFill>
                  <a:schemeClr val="accent1">
                    <a:lumMod val="75000"/>
                  </a:schemeClr>
                </a:solidFill>
                <a:effectLst/>
                <a:latin typeface="Arial" panose="020B0604020202020204" pitchFamily="34" charset="0"/>
                <a:cs typeface="Arial" panose="020B0604020202020204" pitchFamily="34" charset="0"/>
              </a:rPr>
              <a:t>Students are taught by well-trained teachers and are encouraged to continue studying at university</a:t>
            </a:r>
            <a:r>
              <a:rPr lang="en-US" sz="2000" b="1" i="0" dirty="0">
                <a:solidFill>
                  <a:schemeClr val="accent1">
                    <a:lumMod val="75000"/>
                  </a:schemeClr>
                </a:solidFill>
                <a:effectLst/>
                <a:latin typeface="Arial" panose="020B0604020202020204" pitchFamily="34" charset="0"/>
                <a:cs typeface="Arial" panose="020B0604020202020204" pitchFamily="34" charset="0"/>
              </a:rPr>
              <a:t>.  </a:t>
            </a:r>
            <a:r>
              <a:rPr sz="2000" b="1" spc="-5" dirty="0">
                <a:solidFill>
                  <a:schemeClr val="accent1">
                    <a:lumMod val="75000"/>
                  </a:schemeClr>
                </a:solidFill>
                <a:latin typeface="Arial" panose="020B0604020202020204" pitchFamily="34" charset="0"/>
                <a:cs typeface="Arial" panose="020B0604020202020204" pitchFamily="34" charset="0"/>
              </a:rPr>
              <a:t>Finally, Canada’s  </a:t>
            </a:r>
            <a:r>
              <a:rPr sz="2000" b="1" dirty="0">
                <a:solidFill>
                  <a:schemeClr val="accent1">
                    <a:lumMod val="75000"/>
                  </a:schemeClr>
                </a:solidFill>
                <a:latin typeface="Arial" panose="020B0604020202020204" pitchFamily="34" charset="0"/>
                <a:cs typeface="Arial" panose="020B0604020202020204" pitchFamily="34" charset="0"/>
              </a:rPr>
              <a:t>cities are clean and </a:t>
            </a:r>
            <a:r>
              <a:rPr sz="2000" b="1" spc="-5" dirty="0">
                <a:solidFill>
                  <a:schemeClr val="accent1">
                    <a:lumMod val="75000"/>
                  </a:schemeClr>
                </a:solidFill>
                <a:latin typeface="Arial" panose="020B0604020202020204" pitchFamily="34" charset="0"/>
                <a:cs typeface="Arial" panose="020B0604020202020204" pitchFamily="34" charset="0"/>
              </a:rPr>
              <a:t>efficiently managed.</a:t>
            </a:r>
            <a:r>
              <a:rPr lang="en-US" sz="2000" b="1" spc="-5" dirty="0">
                <a:solidFill>
                  <a:schemeClr val="accent1">
                    <a:lumMod val="75000"/>
                  </a:schemeClr>
                </a:solidFill>
                <a:latin typeface="Arial" panose="020B0604020202020204" pitchFamily="34" charset="0"/>
                <a:cs typeface="Arial" panose="020B0604020202020204" pitchFamily="34" charset="0"/>
              </a:rPr>
              <a:t> </a:t>
            </a:r>
            <a:r>
              <a:rPr lang="en-US" sz="2000" i="0" dirty="0">
                <a:solidFill>
                  <a:schemeClr val="accent1">
                    <a:lumMod val="75000"/>
                  </a:schemeClr>
                </a:solidFill>
                <a:effectLst/>
                <a:latin typeface="Arial" panose="020B0604020202020204" pitchFamily="34" charset="0"/>
                <a:cs typeface="Arial" panose="020B0604020202020204" pitchFamily="34" charset="0"/>
              </a:rPr>
              <a:t>Canadian cities have many parks and lots of space for people to live. </a:t>
            </a:r>
            <a:endParaRPr sz="2000" spc="-5" dirty="0">
              <a:solidFill>
                <a:schemeClr val="accent1">
                  <a:lumMod val="75000"/>
                </a:schemeClr>
              </a:solidFill>
              <a:latin typeface="Arial" panose="020B0604020202020204" pitchFamily="34" charset="0"/>
              <a:cs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3AF4A-3953-497D-8289-AF44E8CB483A}"/>
              </a:ext>
            </a:extLst>
          </p:cNvPr>
          <p:cNvSpPr>
            <a:spLocks noGrp="1"/>
          </p:cNvSpPr>
          <p:nvPr>
            <p:ph type="title"/>
          </p:nvPr>
        </p:nvSpPr>
        <p:spPr>
          <a:xfrm>
            <a:off x="911860" y="986790"/>
            <a:ext cx="7320279" cy="430887"/>
          </a:xfrm>
        </p:spPr>
        <p:txBody>
          <a:bodyPr/>
          <a:lstStyle/>
          <a:p>
            <a:r>
              <a:rPr lang="en-US" dirty="0"/>
              <a:t>Avoid Unrelated Supporting Sentences </a:t>
            </a:r>
            <a:endParaRPr lang="en-ID" dirty="0"/>
          </a:p>
        </p:txBody>
      </p:sp>
      <p:sp>
        <p:nvSpPr>
          <p:cNvPr id="3" name="Text Placeholder 2">
            <a:extLst>
              <a:ext uri="{FF2B5EF4-FFF2-40B4-BE49-F238E27FC236}">
                <a16:creationId xmlns:a16="http://schemas.microsoft.com/office/drawing/2014/main" id="{925F6ED5-A60A-4D42-BABE-B96E3AC49BAC}"/>
              </a:ext>
            </a:extLst>
          </p:cNvPr>
          <p:cNvSpPr>
            <a:spLocks noGrp="1"/>
          </p:cNvSpPr>
          <p:nvPr>
            <p:ph type="body" idx="1"/>
          </p:nvPr>
        </p:nvSpPr>
        <p:spPr>
          <a:xfrm>
            <a:off x="678180" y="2286000"/>
            <a:ext cx="7787639" cy="5262979"/>
          </a:xfrm>
        </p:spPr>
        <p:txBody>
          <a:bodyPr/>
          <a:lstStyle/>
          <a:p>
            <a:r>
              <a:rPr lang="en-US" sz="1800" b="0" i="0" dirty="0">
                <a:solidFill>
                  <a:schemeClr val="tx1"/>
                </a:solidFill>
                <a:effectLst/>
                <a:latin typeface="Arial" panose="020B0604020202020204" pitchFamily="34" charset="0"/>
                <a:cs typeface="Arial" panose="020B0604020202020204" pitchFamily="34" charset="0"/>
              </a:rPr>
              <a:t>Some writers include too many ideas in one paragraph. Remember that a paragraph should focus on just one controlling idea.</a:t>
            </a:r>
          </a:p>
          <a:p>
            <a:endParaRPr lang="en-US" sz="1800" b="0" i="0" dirty="0">
              <a:solidFill>
                <a:schemeClr val="tx1"/>
              </a:solidFill>
              <a:effectLst/>
              <a:latin typeface="Arial" panose="020B0604020202020204" pitchFamily="34" charset="0"/>
              <a:cs typeface="Arial" panose="020B0604020202020204" pitchFamily="34" charset="0"/>
            </a:endParaRPr>
          </a:p>
          <a:p>
            <a:r>
              <a:rPr lang="en-US" sz="1800" b="0" i="0" dirty="0">
                <a:solidFill>
                  <a:schemeClr val="tx1"/>
                </a:solidFill>
                <a:effectLst/>
                <a:latin typeface="Arial" panose="020B0604020202020204" pitchFamily="34" charset="0"/>
                <a:cs typeface="Arial" panose="020B0604020202020204" pitchFamily="34" charset="0"/>
              </a:rPr>
              <a:t>Please find </a:t>
            </a:r>
            <a:r>
              <a:rPr lang="en-US" sz="1800" dirty="0">
                <a:solidFill>
                  <a:schemeClr val="tx1"/>
                </a:solidFill>
                <a:latin typeface="Arial" panose="020B0604020202020204" pitchFamily="34" charset="0"/>
                <a:cs typeface="Arial" panose="020B0604020202020204" pitchFamily="34" charset="0"/>
              </a:rPr>
              <a:t>unrelated supporting Sentence: </a:t>
            </a:r>
            <a:endParaRPr lang="en-US" sz="1800" b="0" i="0" dirty="0">
              <a:solidFill>
                <a:schemeClr val="tx1"/>
              </a:solidFill>
              <a:effectLst/>
              <a:latin typeface="Arial" panose="020B0604020202020204" pitchFamily="34" charset="0"/>
              <a:cs typeface="Arial" panose="020B0604020202020204" pitchFamily="34" charset="0"/>
            </a:endParaRPr>
          </a:p>
          <a:p>
            <a:endParaRPr lang="en-US" sz="1800" dirty="0">
              <a:solidFill>
                <a:schemeClr val="tx1"/>
              </a:solidFill>
              <a:latin typeface="Arial" panose="020B0604020202020204" pitchFamily="34" charset="0"/>
              <a:cs typeface="Arial" panose="020B0604020202020204" pitchFamily="34" charset="0"/>
            </a:endParaRPr>
          </a:p>
          <a:p>
            <a:r>
              <a:rPr lang="en-US" sz="1800" b="0" i="0" dirty="0">
                <a:solidFill>
                  <a:schemeClr val="tx2">
                    <a:lumMod val="60000"/>
                    <a:lumOff val="40000"/>
                  </a:schemeClr>
                </a:solidFill>
                <a:effectLst/>
                <a:latin typeface="Arial" panose="020B0604020202020204" pitchFamily="34" charset="0"/>
                <a:cs typeface="Arial" panose="020B0604020202020204" pitchFamily="34" charset="0"/>
              </a:rPr>
              <a:t>Certain qualities are typical of good restaurants. These restaurants offer fast and friendly service, with servers who are friendly and courteous. They make sure that customers’ needs are met throughout the meal. Since customers are choosing to eat out, obviously the quality the food is important. A good restaurant uses fresh ingredients in its dishes. Some of the best-quality cheeses can be imported from France. Good restaurants also have a pleasant atmosphere. They are clean and well maintained and they all pay attention to details such as decor, lighting and music.</a:t>
            </a:r>
            <a:endParaRPr lang="en-US" sz="1800" dirty="0">
              <a:solidFill>
                <a:schemeClr val="tx2">
                  <a:lumMod val="60000"/>
                  <a:lumOff val="40000"/>
                </a:schemeClr>
              </a:solidFill>
              <a:latin typeface="Arial" panose="020B0604020202020204" pitchFamily="34" charset="0"/>
              <a:cs typeface="Arial" panose="020B0604020202020204" pitchFamily="34" charset="0"/>
            </a:endParaRPr>
          </a:p>
          <a:p>
            <a:endParaRPr lang="en-US" sz="1800" dirty="0">
              <a:solidFill>
                <a:schemeClr val="tx1"/>
              </a:solidFill>
              <a:latin typeface="Arial" panose="020B0604020202020204" pitchFamily="34" charset="0"/>
              <a:cs typeface="Arial" panose="020B0604020202020204" pitchFamily="34" charset="0"/>
            </a:endParaRPr>
          </a:p>
          <a:p>
            <a:endParaRPr lang="en-US" sz="1800" dirty="0">
              <a:solidFill>
                <a:schemeClr val="tx1"/>
              </a:solidFill>
              <a:latin typeface="Arial" panose="020B0604020202020204" pitchFamily="34" charset="0"/>
              <a:cs typeface="Arial" panose="020B0604020202020204" pitchFamily="34" charset="0"/>
            </a:endParaRPr>
          </a:p>
          <a:p>
            <a:endParaRPr lang="en-US" sz="1800" b="0" i="0" dirty="0">
              <a:solidFill>
                <a:schemeClr val="tx1"/>
              </a:solidFill>
              <a:effectLst/>
              <a:latin typeface="Arial" panose="020B0604020202020204" pitchFamily="34" charset="0"/>
              <a:cs typeface="Arial" panose="020B0604020202020204" pitchFamily="34" charset="0"/>
            </a:endParaRPr>
          </a:p>
          <a:p>
            <a:endParaRPr lang="en-US" sz="1800" dirty="0">
              <a:solidFill>
                <a:schemeClr val="tx1"/>
              </a:solidFill>
              <a:latin typeface="Arial" panose="020B0604020202020204" pitchFamily="34" charset="0"/>
              <a:cs typeface="Arial" panose="020B0604020202020204" pitchFamily="34" charset="0"/>
            </a:endParaRPr>
          </a:p>
          <a:p>
            <a:endParaRPr lang="en-US" sz="1800" b="0" i="0" dirty="0">
              <a:solidFill>
                <a:schemeClr val="tx1"/>
              </a:solidFill>
              <a:effectLst/>
              <a:latin typeface="Arial" panose="020B0604020202020204" pitchFamily="34" charset="0"/>
              <a:cs typeface="Arial" panose="020B0604020202020204" pitchFamily="34" charset="0"/>
            </a:endParaRPr>
          </a:p>
          <a:p>
            <a:endParaRPr lang="en-ID" sz="1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9742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26769" y="1414779"/>
            <a:ext cx="8023859" cy="4314001"/>
          </a:xfrm>
          <a:prstGeom prst="rect">
            <a:avLst/>
          </a:prstGeom>
        </p:spPr>
        <p:txBody>
          <a:bodyPr vert="horz" wrap="square" lIns="0" tIns="12700" rIns="0" bIns="0" rtlCol="0">
            <a:spAutoFit/>
          </a:bodyPr>
          <a:lstStyle/>
          <a:p>
            <a:pPr marL="25400">
              <a:lnSpc>
                <a:spcPct val="100000"/>
              </a:lnSpc>
              <a:spcBef>
                <a:spcPts val="100"/>
              </a:spcBef>
            </a:pPr>
            <a:r>
              <a:rPr sz="2800" b="1" spc="-10" dirty="0">
                <a:solidFill>
                  <a:srgbClr val="006666"/>
                </a:solidFill>
                <a:latin typeface="Arial"/>
                <a:cs typeface="Arial"/>
              </a:rPr>
              <a:t>WHAT </a:t>
            </a:r>
            <a:r>
              <a:rPr sz="2800" b="1" dirty="0">
                <a:solidFill>
                  <a:srgbClr val="006666"/>
                </a:solidFill>
                <a:latin typeface="Arial"/>
                <a:cs typeface="Arial"/>
              </a:rPr>
              <a:t>IS A </a:t>
            </a:r>
            <a:r>
              <a:rPr sz="2800" b="1" spc="-10" dirty="0">
                <a:solidFill>
                  <a:srgbClr val="006666"/>
                </a:solidFill>
                <a:latin typeface="Arial"/>
                <a:cs typeface="Arial"/>
              </a:rPr>
              <a:t>CONCLUDING</a:t>
            </a:r>
            <a:r>
              <a:rPr sz="2800" b="1" spc="-25" dirty="0">
                <a:solidFill>
                  <a:srgbClr val="006666"/>
                </a:solidFill>
                <a:latin typeface="Arial"/>
                <a:cs typeface="Arial"/>
              </a:rPr>
              <a:t> </a:t>
            </a:r>
            <a:r>
              <a:rPr sz="2800" b="1" spc="-10" dirty="0">
                <a:solidFill>
                  <a:srgbClr val="006666"/>
                </a:solidFill>
                <a:latin typeface="Arial"/>
                <a:cs typeface="Arial"/>
              </a:rPr>
              <a:t>SENTENCE?</a:t>
            </a:r>
            <a:endParaRPr sz="2800" dirty="0">
              <a:latin typeface="Arial"/>
              <a:cs typeface="Arial"/>
            </a:endParaRPr>
          </a:p>
          <a:p>
            <a:pPr>
              <a:lnSpc>
                <a:spcPct val="100000"/>
              </a:lnSpc>
              <a:spcBef>
                <a:spcPts val="15"/>
              </a:spcBef>
            </a:pPr>
            <a:endParaRPr sz="3550" dirty="0">
              <a:latin typeface="Arial"/>
              <a:cs typeface="Arial"/>
            </a:endParaRPr>
          </a:p>
          <a:p>
            <a:pPr marL="101600">
              <a:lnSpc>
                <a:spcPct val="100000"/>
              </a:lnSpc>
            </a:pPr>
            <a:r>
              <a:rPr sz="2800" spc="-5" dirty="0">
                <a:solidFill>
                  <a:srgbClr val="003366"/>
                </a:solidFill>
                <a:latin typeface="Arial"/>
                <a:cs typeface="Arial"/>
              </a:rPr>
              <a:t>The Concluding</a:t>
            </a:r>
            <a:r>
              <a:rPr sz="2800" dirty="0">
                <a:solidFill>
                  <a:srgbClr val="003366"/>
                </a:solidFill>
                <a:latin typeface="Arial"/>
                <a:cs typeface="Arial"/>
              </a:rPr>
              <a:t> Sentence:</a:t>
            </a:r>
            <a:endParaRPr sz="2800" dirty="0">
              <a:latin typeface="Arial"/>
              <a:cs typeface="Arial"/>
            </a:endParaRPr>
          </a:p>
          <a:p>
            <a:pPr>
              <a:lnSpc>
                <a:spcPct val="100000"/>
              </a:lnSpc>
              <a:spcBef>
                <a:spcPts val="25"/>
              </a:spcBef>
            </a:pPr>
            <a:endParaRPr sz="3700" dirty="0">
              <a:latin typeface="Arial"/>
              <a:cs typeface="Arial"/>
            </a:endParaRPr>
          </a:p>
          <a:p>
            <a:pPr marL="444500" indent="-342900">
              <a:lnSpc>
                <a:spcPct val="100000"/>
              </a:lnSpc>
              <a:buSzPct val="75000"/>
              <a:buFont typeface="Wingdings"/>
              <a:buChar char=""/>
              <a:tabLst>
                <a:tab pos="443865" algn="l"/>
                <a:tab pos="444500" algn="l"/>
              </a:tabLst>
            </a:pPr>
            <a:r>
              <a:rPr sz="2800" dirty="0">
                <a:solidFill>
                  <a:srgbClr val="003366"/>
                </a:solidFill>
                <a:latin typeface="Arial"/>
                <a:cs typeface="Arial"/>
              </a:rPr>
              <a:t>Is usually the last sentence </a:t>
            </a:r>
            <a:r>
              <a:rPr sz="2800" spc="5" dirty="0">
                <a:solidFill>
                  <a:srgbClr val="003366"/>
                </a:solidFill>
                <a:latin typeface="Arial"/>
                <a:cs typeface="Arial"/>
              </a:rPr>
              <a:t>of </a:t>
            </a:r>
            <a:r>
              <a:rPr sz="2800" dirty="0">
                <a:solidFill>
                  <a:srgbClr val="003366"/>
                </a:solidFill>
                <a:latin typeface="Arial"/>
                <a:cs typeface="Arial"/>
              </a:rPr>
              <a:t>the</a:t>
            </a:r>
            <a:r>
              <a:rPr sz="2800" spc="-55" dirty="0">
                <a:solidFill>
                  <a:srgbClr val="003366"/>
                </a:solidFill>
                <a:latin typeface="Arial"/>
                <a:cs typeface="Arial"/>
              </a:rPr>
              <a:t> </a:t>
            </a:r>
            <a:r>
              <a:rPr sz="2800" dirty="0">
                <a:solidFill>
                  <a:srgbClr val="003366"/>
                </a:solidFill>
                <a:latin typeface="Arial"/>
                <a:cs typeface="Arial"/>
              </a:rPr>
              <a:t>paragraph.</a:t>
            </a:r>
            <a:endParaRPr sz="2800" dirty="0">
              <a:latin typeface="Arial"/>
              <a:cs typeface="Arial"/>
            </a:endParaRPr>
          </a:p>
          <a:p>
            <a:pPr marL="444500" indent="-342900">
              <a:lnSpc>
                <a:spcPct val="100000"/>
              </a:lnSpc>
              <a:spcBef>
                <a:spcPts val="459"/>
              </a:spcBef>
              <a:buSzPct val="75000"/>
              <a:buFont typeface="Wingdings"/>
              <a:buChar char=""/>
              <a:tabLst>
                <a:tab pos="443865" algn="l"/>
                <a:tab pos="444500" algn="l"/>
              </a:tabLst>
            </a:pPr>
            <a:r>
              <a:rPr sz="2800" spc="-5" dirty="0">
                <a:solidFill>
                  <a:srgbClr val="003366"/>
                </a:solidFill>
                <a:latin typeface="Arial"/>
                <a:cs typeface="Arial"/>
              </a:rPr>
              <a:t>Restates </a:t>
            </a:r>
            <a:r>
              <a:rPr sz="2800" dirty="0">
                <a:solidFill>
                  <a:srgbClr val="003366"/>
                </a:solidFill>
                <a:latin typeface="Arial"/>
                <a:cs typeface="Arial"/>
              </a:rPr>
              <a:t>the main </a:t>
            </a:r>
            <a:r>
              <a:rPr sz="2800" spc="-5" dirty="0">
                <a:solidFill>
                  <a:srgbClr val="003366"/>
                </a:solidFill>
                <a:latin typeface="Arial"/>
                <a:cs typeface="Arial"/>
              </a:rPr>
              <a:t>idea.</a:t>
            </a:r>
            <a:endParaRPr sz="2800" dirty="0">
              <a:latin typeface="Arial"/>
              <a:cs typeface="Arial"/>
            </a:endParaRPr>
          </a:p>
          <a:p>
            <a:pPr marL="444500" marR="43180" indent="-342900">
              <a:lnSpc>
                <a:spcPts val="3120"/>
              </a:lnSpc>
              <a:spcBef>
                <a:spcPts val="755"/>
              </a:spcBef>
              <a:buSzPct val="75000"/>
              <a:buFont typeface="Wingdings"/>
              <a:buChar char=""/>
              <a:tabLst>
                <a:tab pos="443865" algn="l"/>
                <a:tab pos="444500" algn="l"/>
              </a:tabLst>
            </a:pPr>
            <a:r>
              <a:rPr sz="2800" dirty="0">
                <a:solidFill>
                  <a:srgbClr val="003366"/>
                </a:solidFill>
                <a:latin typeface="Arial"/>
                <a:cs typeface="Arial"/>
              </a:rPr>
              <a:t>Is used to finish the paragraph or to prepare the  reader for the </a:t>
            </a:r>
            <a:r>
              <a:rPr sz="2800" spc="-5" dirty="0">
                <a:solidFill>
                  <a:srgbClr val="003366"/>
                </a:solidFill>
                <a:latin typeface="Arial"/>
                <a:cs typeface="Arial"/>
              </a:rPr>
              <a:t>following</a:t>
            </a:r>
            <a:r>
              <a:rPr sz="2800" spc="-10" dirty="0">
                <a:solidFill>
                  <a:srgbClr val="003366"/>
                </a:solidFill>
                <a:latin typeface="Arial"/>
                <a:cs typeface="Arial"/>
              </a:rPr>
              <a:t> </a:t>
            </a:r>
            <a:r>
              <a:rPr sz="2800" dirty="0">
                <a:solidFill>
                  <a:srgbClr val="003366"/>
                </a:solidFill>
                <a:latin typeface="Arial"/>
                <a:cs typeface="Arial"/>
              </a:rPr>
              <a:t>paragraph.</a:t>
            </a:r>
            <a:endParaRPr lang="en-US" sz="2800" dirty="0">
              <a:solidFill>
                <a:srgbClr val="003366"/>
              </a:solidFill>
              <a:latin typeface="Arial"/>
              <a:cs typeface="Arial"/>
            </a:endParaRPr>
          </a:p>
          <a:p>
            <a:pPr marL="444500" marR="43180" indent="-342900">
              <a:lnSpc>
                <a:spcPts val="3120"/>
              </a:lnSpc>
              <a:spcBef>
                <a:spcPts val="755"/>
              </a:spcBef>
              <a:buSzPct val="75000"/>
              <a:buFont typeface="Wingdings"/>
              <a:buChar char=""/>
              <a:tabLst>
                <a:tab pos="443865" algn="l"/>
                <a:tab pos="444500" algn="l"/>
              </a:tabLst>
            </a:pPr>
            <a:r>
              <a:rPr lang="en-ID" sz="2800" dirty="0">
                <a:solidFill>
                  <a:srgbClr val="003366"/>
                </a:solidFill>
                <a:latin typeface="Arial"/>
                <a:cs typeface="Arial"/>
              </a:rPr>
              <a:t>Should not introduce a new point.</a:t>
            </a:r>
            <a:endParaRPr sz="2800" dirty="0">
              <a:latin typeface="Arial"/>
              <a:cs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54075" y="1371600"/>
            <a:ext cx="7435850" cy="3727450"/>
          </a:xfrm>
          <a:prstGeom prst="rect">
            <a:avLst/>
          </a:prstGeom>
        </p:spPr>
        <p:txBody>
          <a:bodyPr vert="horz" wrap="square" lIns="0" tIns="12700" rIns="0" bIns="0" rtlCol="0">
            <a:spAutoFit/>
          </a:bodyPr>
          <a:lstStyle/>
          <a:p>
            <a:pPr marL="12700">
              <a:lnSpc>
                <a:spcPct val="100000"/>
              </a:lnSpc>
              <a:spcBef>
                <a:spcPts val="100"/>
              </a:spcBef>
            </a:pPr>
            <a:r>
              <a:rPr sz="2800" b="1" spc="-10" dirty="0">
                <a:solidFill>
                  <a:srgbClr val="006666"/>
                </a:solidFill>
                <a:latin typeface="Arial"/>
                <a:cs typeface="Arial"/>
              </a:rPr>
              <a:t>EXAMPLES </a:t>
            </a:r>
            <a:r>
              <a:rPr sz="2800" b="1" spc="-5" dirty="0">
                <a:solidFill>
                  <a:srgbClr val="006666"/>
                </a:solidFill>
                <a:latin typeface="Arial"/>
                <a:cs typeface="Arial"/>
              </a:rPr>
              <a:t>OF </a:t>
            </a:r>
            <a:r>
              <a:rPr sz="2800" b="1" spc="-10" dirty="0">
                <a:solidFill>
                  <a:srgbClr val="006666"/>
                </a:solidFill>
                <a:latin typeface="Arial"/>
                <a:cs typeface="Arial"/>
              </a:rPr>
              <a:t>CONCLUDING</a:t>
            </a:r>
            <a:r>
              <a:rPr sz="2800" b="1" spc="-45" dirty="0">
                <a:solidFill>
                  <a:srgbClr val="006666"/>
                </a:solidFill>
                <a:latin typeface="Arial"/>
                <a:cs typeface="Arial"/>
              </a:rPr>
              <a:t> </a:t>
            </a:r>
            <a:r>
              <a:rPr sz="2800" b="1" spc="-10" dirty="0">
                <a:solidFill>
                  <a:srgbClr val="006666"/>
                </a:solidFill>
                <a:latin typeface="Arial"/>
                <a:cs typeface="Arial"/>
              </a:rPr>
              <a:t>SENTENCES</a:t>
            </a:r>
            <a:endParaRPr sz="2800">
              <a:latin typeface="Arial"/>
              <a:cs typeface="Arial"/>
            </a:endParaRPr>
          </a:p>
          <a:p>
            <a:pPr>
              <a:lnSpc>
                <a:spcPct val="100000"/>
              </a:lnSpc>
              <a:spcBef>
                <a:spcPts val="10"/>
              </a:spcBef>
            </a:pPr>
            <a:endParaRPr sz="4050">
              <a:latin typeface="Arial"/>
              <a:cs typeface="Arial"/>
            </a:endParaRPr>
          </a:p>
          <a:p>
            <a:pPr marL="15875">
              <a:lnSpc>
                <a:spcPct val="100000"/>
              </a:lnSpc>
            </a:pPr>
            <a:r>
              <a:rPr sz="2800" spc="-5" dirty="0">
                <a:solidFill>
                  <a:srgbClr val="003366"/>
                </a:solidFill>
                <a:latin typeface="Arial"/>
                <a:cs typeface="Arial"/>
              </a:rPr>
              <a:t>As </a:t>
            </a:r>
            <a:r>
              <a:rPr sz="2800" dirty="0">
                <a:solidFill>
                  <a:srgbClr val="003366"/>
                </a:solidFill>
                <a:latin typeface="Arial"/>
                <a:cs typeface="Arial"/>
              </a:rPr>
              <a:t>a result, </a:t>
            </a:r>
            <a:r>
              <a:rPr sz="2800" spc="-5" dirty="0">
                <a:solidFill>
                  <a:srgbClr val="003366"/>
                </a:solidFill>
                <a:latin typeface="Arial"/>
                <a:cs typeface="Arial"/>
              </a:rPr>
              <a:t>Canada </a:t>
            </a:r>
            <a:r>
              <a:rPr sz="2800" dirty="0">
                <a:solidFill>
                  <a:srgbClr val="003366"/>
                </a:solidFill>
                <a:latin typeface="Arial"/>
                <a:cs typeface="Arial"/>
              </a:rPr>
              <a:t>is a desirable place to</a:t>
            </a:r>
            <a:r>
              <a:rPr sz="2800" spc="-50" dirty="0">
                <a:solidFill>
                  <a:srgbClr val="003366"/>
                </a:solidFill>
                <a:latin typeface="Arial"/>
                <a:cs typeface="Arial"/>
              </a:rPr>
              <a:t> </a:t>
            </a:r>
            <a:r>
              <a:rPr sz="2800" dirty="0">
                <a:solidFill>
                  <a:srgbClr val="003366"/>
                </a:solidFill>
                <a:latin typeface="Arial"/>
                <a:cs typeface="Arial"/>
              </a:rPr>
              <a:t>live.</a:t>
            </a:r>
            <a:endParaRPr sz="2800">
              <a:latin typeface="Arial"/>
              <a:cs typeface="Arial"/>
            </a:endParaRPr>
          </a:p>
          <a:p>
            <a:pPr>
              <a:lnSpc>
                <a:spcPct val="100000"/>
              </a:lnSpc>
              <a:spcBef>
                <a:spcPts val="30"/>
              </a:spcBef>
            </a:pPr>
            <a:endParaRPr sz="3350">
              <a:latin typeface="Arial"/>
              <a:cs typeface="Arial"/>
            </a:endParaRPr>
          </a:p>
          <a:p>
            <a:pPr marL="358775" marR="298450" indent="-342900">
              <a:lnSpc>
                <a:spcPct val="74400"/>
              </a:lnSpc>
            </a:pPr>
            <a:r>
              <a:rPr sz="2800" spc="-5" dirty="0">
                <a:solidFill>
                  <a:srgbClr val="003366"/>
                </a:solidFill>
                <a:latin typeface="Arial"/>
                <a:cs typeface="Arial"/>
              </a:rPr>
              <a:t>For </a:t>
            </a:r>
            <a:r>
              <a:rPr sz="2800" dirty="0">
                <a:solidFill>
                  <a:srgbClr val="003366"/>
                </a:solidFill>
                <a:latin typeface="Arial"/>
                <a:cs typeface="Arial"/>
              </a:rPr>
              <a:t>those reasons, </a:t>
            </a:r>
            <a:r>
              <a:rPr sz="2800" spc="-5" dirty="0">
                <a:solidFill>
                  <a:srgbClr val="003366"/>
                </a:solidFill>
                <a:latin typeface="Arial"/>
                <a:cs typeface="Arial"/>
              </a:rPr>
              <a:t>Canada </a:t>
            </a:r>
            <a:r>
              <a:rPr sz="2800" dirty="0">
                <a:solidFill>
                  <a:srgbClr val="003366"/>
                </a:solidFill>
                <a:latin typeface="Arial"/>
                <a:cs typeface="Arial"/>
              </a:rPr>
              <a:t>attracts a </a:t>
            </a:r>
            <a:r>
              <a:rPr sz="2800" spc="-5" dirty="0">
                <a:solidFill>
                  <a:srgbClr val="003366"/>
                </a:solidFill>
                <a:latin typeface="Arial"/>
                <a:cs typeface="Arial"/>
              </a:rPr>
              <a:t>lot </a:t>
            </a:r>
            <a:r>
              <a:rPr sz="2800" dirty="0">
                <a:solidFill>
                  <a:srgbClr val="003366"/>
                </a:solidFill>
                <a:latin typeface="Arial"/>
                <a:cs typeface="Arial"/>
              </a:rPr>
              <a:t>of  </a:t>
            </a:r>
            <a:r>
              <a:rPr sz="2800" spc="-5" dirty="0">
                <a:solidFill>
                  <a:srgbClr val="003366"/>
                </a:solidFill>
                <a:latin typeface="Arial"/>
                <a:cs typeface="Arial"/>
              </a:rPr>
              <a:t>immigrants. Wouldn’t </a:t>
            </a:r>
            <a:r>
              <a:rPr sz="2800" dirty="0">
                <a:solidFill>
                  <a:srgbClr val="003366"/>
                </a:solidFill>
                <a:latin typeface="Arial"/>
                <a:cs typeface="Arial"/>
              </a:rPr>
              <a:t>you like to live</a:t>
            </a:r>
            <a:r>
              <a:rPr sz="2800" spc="15" dirty="0">
                <a:solidFill>
                  <a:srgbClr val="003366"/>
                </a:solidFill>
                <a:latin typeface="Arial"/>
                <a:cs typeface="Arial"/>
              </a:rPr>
              <a:t> </a:t>
            </a:r>
            <a:r>
              <a:rPr sz="2800" spc="-5" dirty="0">
                <a:solidFill>
                  <a:srgbClr val="003366"/>
                </a:solidFill>
                <a:latin typeface="Arial"/>
                <a:cs typeface="Arial"/>
              </a:rPr>
              <a:t>there?</a:t>
            </a:r>
            <a:endParaRPr sz="2800">
              <a:latin typeface="Arial"/>
              <a:cs typeface="Arial"/>
            </a:endParaRPr>
          </a:p>
          <a:p>
            <a:pPr>
              <a:lnSpc>
                <a:spcPct val="100000"/>
              </a:lnSpc>
              <a:spcBef>
                <a:spcPts val="25"/>
              </a:spcBef>
            </a:pPr>
            <a:endParaRPr sz="3350">
              <a:latin typeface="Arial"/>
              <a:cs typeface="Arial"/>
            </a:endParaRPr>
          </a:p>
          <a:p>
            <a:pPr marL="358775" marR="163830" indent="-342900">
              <a:lnSpc>
                <a:spcPct val="74400"/>
              </a:lnSpc>
            </a:pPr>
            <a:r>
              <a:rPr sz="2800" spc="-5" dirty="0">
                <a:solidFill>
                  <a:srgbClr val="003366"/>
                </a:solidFill>
                <a:latin typeface="Arial"/>
                <a:cs typeface="Arial"/>
              </a:rPr>
              <a:t>Canada is </a:t>
            </a:r>
            <a:r>
              <a:rPr sz="2800" dirty="0">
                <a:solidFill>
                  <a:srgbClr val="003366"/>
                </a:solidFill>
                <a:latin typeface="Arial"/>
                <a:cs typeface="Arial"/>
              </a:rPr>
              <a:t>a great </a:t>
            </a:r>
            <a:r>
              <a:rPr sz="2800" spc="-5" dirty="0">
                <a:solidFill>
                  <a:srgbClr val="003366"/>
                </a:solidFill>
                <a:latin typeface="Arial"/>
                <a:cs typeface="Arial"/>
              </a:rPr>
              <a:t>model </a:t>
            </a:r>
            <a:r>
              <a:rPr sz="2800" dirty="0">
                <a:solidFill>
                  <a:srgbClr val="003366"/>
                </a:solidFill>
                <a:latin typeface="Arial"/>
                <a:cs typeface="Arial"/>
              </a:rPr>
              <a:t>for other countries to  </a:t>
            </a:r>
            <a:r>
              <a:rPr sz="2800" spc="-5" dirty="0">
                <a:solidFill>
                  <a:srgbClr val="003366"/>
                </a:solidFill>
                <a:latin typeface="Arial"/>
                <a:cs typeface="Arial"/>
              </a:rPr>
              <a:t>follow.</a:t>
            </a:r>
            <a:endParaRPr sz="2800">
              <a:latin typeface="Arial"/>
              <a:cs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82550" rIns="0" bIns="0" rtlCol="0">
            <a:spAutoFit/>
          </a:bodyPr>
          <a:lstStyle/>
          <a:p>
            <a:pPr marL="12700" marR="5080">
              <a:lnSpc>
                <a:spcPts val="2810"/>
              </a:lnSpc>
              <a:spcBef>
                <a:spcPts val="650"/>
              </a:spcBef>
            </a:pPr>
            <a:r>
              <a:rPr spc="-10" dirty="0"/>
              <a:t>CHECK THE STRUCTURE </a:t>
            </a:r>
            <a:r>
              <a:rPr spc="-5" dirty="0"/>
              <a:t>OF THIS  </a:t>
            </a:r>
            <a:r>
              <a:rPr spc="-10" dirty="0"/>
              <a:t>PARAGRAPH…</a:t>
            </a:r>
          </a:p>
        </p:txBody>
      </p:sp>
      <p:sp>
        <p:nvSpPr>
          <p:cNvPr id="3" name="object 3"/>
          <p:cNvSpPr txBox="1"/>
          <p:nvPr/>
        </p:nvSpPr>
        <p:spPr>
          <a:xfrm>
            <a:off x="872489" y="2641600"/>
            <a:ext cx="8167370" cy="2988310"/>
          </a:xfrm>
          <a:prstGeom prst="rect">
            <a:avLst/>
          </a:prstGeom>
        </p:spPr>
        <p:txBody>
          <a:bodyPr vert="horz" wrap="square" lIns="0" tIns="72390" rIns="0" bIns="0" rtlCol="0">
            <a:spAutoFit/>
          </a:bodyPr>
          <a:lstStyle/>
          <a:p>
            <a:pPr marL="12700" marR="5080" indent="562610">
              <a:lnSpc>
                <a:spcPct val="83600"/>
              </a:lnSpc>
              <a:spcBef>
                <a:spcPts val="570"/>
              </a:spcBef>
            </a:pPr>
            <a:r>
              <a:rPr sz="2400" spc="-20" dirty="0">
                <a:solidFill>
                  <a:srgbClr val="003366"/>
                </a:solidFill>
                <a:latin typeface="Arial"/>
                <a:cs typeface="Arial"/>
              </a:rPr>
              <a:t>Through </a:t>
            </a:r>
            <a:r>
              <a:rPr sz="2400" spc="-50" dirty="0">
                <a:solidFill>
                  <a:srgbClr val="003366"/>
                </a:solidFill>
                <a:latin typeface="Arial"/>
                <a:cs typeface="Arial"/>
              </a:rPr>
              <a:t>the </a:t>
            </a:r>
            <a:r>
              <a:rPr sz="2400" spc="-15" dirty="0">
                <a:solidFill>
                  <a:srgbClr val="003366"/>
                </a:solidFill>
                <a:latin typeface="Arial"/>
                <a:cs typeface="Arial"/>
              </a:rPr>
              <a:t>centuries </a:t>
            </a:r>
            <a:r>
              <a:rPr sz="2400" spc="-60" dirty="0">
                <a:solidFill>
                  <a:srgbClr val="003366"/>
                </a:solidFill>
                <a:latin typeface="Arial"/>
                <a:cs typeface="Arial"/>
              </a:rPr>
              <a:t>rats </a:t>
            </a:r>
            <a:r>
              <a:rPr sz="2400" spc="-25" dirty="0">
                <a:solidFill>
                  <a:srgbClr val="003366"/>
                </a:solidFill>
                <a:latin typeface="Arial"/>
                <a:cs typeface="Arial"/>
              </a:rPr>
              <a:t>have </a:t>
            </a:r>
            <a:r>
              <a:rPr sz="2400" spc="-35" dirty="0">
                <a:solidFill>
                  <a:srgbClr val="003366"/>
                </a:solidFill>
                <a:latin typeface="Arial"/>
                <a:cs typeface="Arial"/>
              </a:rPr>
              <a:t>managed </a:t>
            </a:r>
            <a:r>
              <a:rPr sz="2400" spc="-70" dirty="0">
                <a:solidFill>
                  <a:srgbClr val="003366"/>
                </a:solidFill>
                <a:latin typeface="Arial"/>
                <a:cs typeface="Arial"/>
              </a:rPr>
              <a:t>to </a:t>
            </a:r>
            <a:r>
              <a:rPr sz="2400" spc="-25" dirty="0">
                <a:solidFill>
                  <a:srgbClr val="003366"/>
                </a:solidFill>
                <a:latin typeface="Arial"/>
                <a:cs typeface="Arial"/>
              </a:rPr>
              <a:t>survive all  </a:t>
            </a:r>
            <a:r>
              <a:rPr sz="2400" spc="-15" dirty="0">
                <a:solidFill>
                  <a:srgbClr val="003366"/>
                </a:solidFill>
                <a:latin typeface="Arial"/>
                <a:cs typeface="Arial"/>
              </a:rPr>
              <a:t>our </a:t>
            </a:r>
            <a:r>
              <a:rPr sz="2400" spc="-25" dirty="0">
                <a:solidFill>
                  <a:srgbClr val="003366"/>
                </a:solidFill>
                <a:latin typeface="Arial"/>
                <a:cs typeface="Arial"/>
              </a:rPr>
              <a:t>efforts </a:t>
            </a:r>
            <a:r>
              <a:rPr sz="2400" spc="-60" dirty="0">
                <a:solidFill>
                  <a:srgbClr val="003366"/>
                </a:solidFill>
                <a:latin typeface="Arial"/>
                <a:cs typeface="Arial"/>
              </a:rPr>
              <a:t>to </a:t>
            </a:r>
            <a:r>
              <a:rPr sz="2400" spc="-15" dirty="0">
                <a:solidFill>
                  <a:srgbClr val="003366"/>
                </a:solidFill>
                <a:latin typeface="Arial"/>
                <a:cs typeface="Arial"/>
              </a:rPr>
              <a:t>destroy </a:t>
            </a:r>
            <a:r>
              <a:rPr sz="2400" spc="-20" dirty="0">
                <a:solidFill>
                  <a:srgbClr val="003366"/>
                </a:solidFill>
                <a:latin typeface="Arial"/>
                <a:cs typeface="Arial"/>
              </a:rPr>
              <a:t>them. </a:t>
            </a:r>
            <a:r>
              <a:rPr sz="2400" spc="-5" dirty="0">
                <a:solidFill>
                  <a:srgbClr val="003366"/>
                </a:solidFill>
                <a:latin typeface="Arial"/>
                <a:cs typeface="Arial"/>
              </a:rPr>
              <a:t>We have </a:t>
            </a:r>
            <a:r>
              <a:rPr sz="2400" spc="-20" dirty="0">
                <a:solidFill>
                  <a:srgbClr val="003366"/>
                </a:solidFill>
                <a:latin typeface="Arial"/>
                <a:cs typeface="Arial"/>
              </a:rPr>
              <a:t>poisoned </a:t>
            </a:r>
            <a:r>
              <a:rPr sz="2400" spc="-25" dirty="0">
                <a:solidFill>
                  <a:srgbClr val="003366"/>
                </a:solidFill>
                <a:latin typeface="Arial"/>
                <a:cs typeface="Arial"/>
              </a:rPr>
              <a:t>them </a:t>
            </a:r>
            <a:r>
              <a:rPr sz="2400" spc="-5" dirty="0">
                <a:solidFill>
                  <a:srgbClr val="003366"/>
                </a:solidFill>
                <a:latin typeface="Arial"/>
                <a:cs typeface="Arial"/>
              </a:rPr>
              <a:t>and  </a:t>
            </a:r>
            <a:r>
              <a:rPr sz="2400" spc="-15" dirty="0">
                <a:solidFill>
                  <a:srgbClr val="003366"/>
                </a:solidFill>
                <a:latin typeface="Arial"/>
                <a:cs typeface="Arial"/>
              </a:rPr>
              <a:t>trapped</a:t>
            </a:r>
            <a:r>
              <a:rPr sz="2400" spc="-130" dirty="0">
                <a:solidFill>
                  <a:srgbClr val="003366"/>
                </a:solidFill>
                <a:latin typeface="Arial"/>
                <a:cs typeface="Arial"/>
              </a:rPr>
              <a:t> </a:t>
            </a:r>
            <a:r>
              <a:rPr sz="2400" spc="-25" dirty="0">
                <a:solidFill>
                  <a:srgbClr val="003366"/>
                </a:solidFill>
                <a:latin typeface="Arial"/>
                <a:cs typeface="Arial"/>
              </a:rPr>
              <a:t>them.</a:t>
            </a:r>
            <a:r>
              <a:rPr sz="2400" spc="-10" dirty="0">
                <a:solidFill>
                  <a:srgbClr val="003366"/>
                </a:solidFill>
                <a:latin typeface="Arial"/>
                <a:cs typeface="Arial"/>
              </a:rPr>
              <a:t> </a:t>
            </a:r>
            <a:r>
              <a:rPr sz="2400" spc="-5" dirty="0">
                <a:solidFill>
                  <a:srgbClr val="003366"/>
                </a:solidFill>
                <a:latin typeface="Arial"/>
                <a:cs typeface="Arial"/>
              </a:rPr>
              <a:t>We</a:t>
            </a:r>
            <a:r>
              <a:rPr sz="2400" spc="-125" dirty="0">
                <a:solidFill>
                  <a:srgbClr val="003366"/>
                </a:solidFill>
                <a:latin typeface="Arial"/>
                <a:cs typeface="Arial"/>
              </a:rPr>
              <a:t> </a:t>
            </a:r>
            <a:r>
              <a:rPr sz="2400" spc="-5" dirty="0">
                <a:solidFill>
                  <a:srgbClr val="003366"/>
                </a:solidFill>
                <a:latin typeface="Arial"/>
                <a:cs typeface="Arial"/>
              </a:rPr>
              <a:t>have</a:t>
            </a:r>
            <a:r>
              <a:rPr sz="2400" spc="-120" dirty="0">
                <a:solidFill>
                  <a:srgbClr val="003366"/>
                </a:solidFill>
                <a:latin typeface="Arial"/>
                <a:cs typeface="Arial"/>
              </a:rPr>
              <a:t> </a:t>
            </a:r>
            <a:r>
              <a:rPr sz="2400" spc="-25" dirty="0">
                <a:solidFill>
                  <a:srgbClr val="003366"/>
                </a:solidFill>
                <a:latin typeface="Arial"/>
                <a:cs typeface="Arial"/>
              </a:rPr>
              <a:t>fumigated,</a:t>
            </a:r>
            <a:r>
              <a:rPr sz="2400" spc="-10" dirty="0">
                <a:solidFill>
                  <a:srgbClr val="003366"/>
                </a:solidFill>
                <a:latin typeface="Arial"/>
                <a:cs typeface="Arial"/>
              </a:rPr>
              <a:t> </a:t>
            </a:r>
            <a:r>
              <a:rPr sz="2400" spc="-20" dirty="0">
                <a:solidFill>
                  <a:srgbClr val="003366"/>
                </a:solidFill>
                <a:latin typeface="Arial"/>
                <a:cs typeface="Arial"/>
              </a:rPr>
              <a:t>flooded,</a:t>
            </a:r>
            <a:r>
              <a:rPr sz="2400" spc="-130" dirty="0">
                <a:solidFill>
                  <a:srgbClr val="003366"/>
                </a:solidFill>
                <a:latin typeface="Arial"/>
                <a:cs typeface="Arial"/>
              </a:rPr>
              <a:t> </a:t>
            </a:r>
            <a:r>
              <a:rPr sz="2400" spc="-5" dirty="0">
                <a:solidFill>
                  <a:srgbClr val="003366"/>
                </a:solidFill>
                <a:latin typeface="Arial"/>
                <a:cs typeface="Arial"/>
              </a:rPr>
              <a:t>and</a:t>
            </a:r>
            <a:r>
              <a:rPr sz="2400" spc="-114" dirty="0">
                <a:solidFill>
                  <a:srgbClr val="003366"/>
                </a:solidFill>
                <a:latin typeface="Arial"/>
                <a:cs typeface="Arial"/>
              </a:rPr>
              <a:t> </a:t>
            </a:r>
            <a:r>
              <a:rPr sz="2400" spc="-5" dirty="0">
                <a:solidFill>
                  <a:srgbClr val="003366"/>
                </a:solidFill>
                <a:latin typeface="Arial"/>
                <a:cs typeface="Arial"/>
              </a:rPr>
              <a:t>burned</a:t>
            </a:r>
            <a:r>
              <a:rPr sz="2400" spc="-155" dirty="0">
                <a:solidFill>
                  <a:srgbClr val="003366"/>
                </a:solidFill>
                <a:latin typeface="Arial"/>
                <a:cs typeface="Arial"/>
              </a:rPr>
              <a:t> </a:t>
            </a:r>
            <a:r>
              <a:rPr sz="2400" spc="-30" dirty="0">
                <a:solidFill>
                  <a:srgbClr val="003366"/>
                </a:solidFill>
                <a:latin typeface="Arial"/>
                <a:cs typeface="Arial"/>
              </a:rPr>
              <a:t>them.  Some rats </a:t>
            </a:r>
            <a:r>
              <a:rPr sz="2400" spc="-25" dirty="0">
                <a:solidFill>
                  <a:srgbClr val="003366"/>
                </a:solidFill>
                <a:latin typeface="Arial"/>
                <a:cs typeface="Arial"/>
              </a:rPr>
              <a:t>even </a:t>
            </a:r>
            <a:r>
              <a:rPr sz="2400" spc="-30" dirty="0">
                <a:solidFill>
                  <a:srgbClr val="003366"/>
                </a:solidFill>
                <a:latin typeface="Arial"/>
                <a:cs typeface="Arial"/>
              </a:rPr>
              <a:t>survived </a:t>
            </a:r>
            <a:r>
              <a:rPr sz="2400" spc="-5" dirty="0">
                <a:solidFill>
                  <a:srgbClr val="003366"/>
                </a:solidFill>
                <a:latin typeface="Arial"/>
                <a:cs typeface="Arial"/>
              </a:rPr>
              <a:t>atomic </a:t>
            </a:r>
            <a:r>
              <a:rPr sz="2400" spc="-55" dirty="0">
                <a:solidFill>
                  <a:srgbClr val="003366"/>
                </a:solidFill>
                <a:latin typeface="Arial"/>
                <a:cs typeface="Arial"/>
              </a:rPr>
              <a:t>bomb </a:t>
            </a:r>
            <a:r>
              <a:rPr sz="2400" spc="-25" dirty="0">
                <a:solidFill>
                  <a:srgbClr val="003366"/>
                </a:solidFill>
                <a:latin typeface="Arial"/>
                <a:cs typeface="Arial"/>
              </a:rPr>
              <a:t>tests conducted </a:t>
            </a:r>
            <a:r>
              <a:rPr sz="2400" spc="-55" dirty="0">
                <a:solidFill>
                  <a:srgbClr val="003366"/>
                </a:solidFill>
                <a:latin typeface="Arial"/>
                <a:cs typeface="Arial"/>
              </a:rPr>
              <a:t>on  </a:t>
            </a:r>
            <a:r>
              <a:rPr sz="2400" spc="-25" dirty="0">
                <a:solidFill>
                  <a:srgbClr val="003366"/>
                </a:solidFill>
                <a:latin typeface="Arial"/>
                <a:cs typeface="Arial"/>
              </a:rPr>
              <a:t>Entwetokatoll </a:t>
            </a:r>
            <a:r>
              <a:rPr sz="2400" spc="-10" dirty="0">
                <a:solidFill>
                  <a:srgbClr val="003366"/>
                </a:solidFill>
                <a:latin typeface="Arial"/>
                <a:cs typeface="Arial"/>
              </a:rPr>
              <a:t>in </a:t>
            </a:r>
            <a:r>
              <a:rPr sz="2400" spc="-5" dirty="0">
                <a:solidFill>
                  <a:srgbClr val="003366"/>
                </a:solidFill>
                <a:latin typeface="Arial"/>
                <a:cs typeface="Arial"/>
              </a:rPr>
              <a:t>the </a:t>
            </a:r>
            <a:r>
              <a:rPr sz="2400" spc="-20" dirty="0">
                <a:solidFill>
                  <a:srgbClr val="003366"/>
                </a:solidFill>
                <a:latin typeface="Arial"/>
                <a:cs typeface="Arial"/>
              </a:rPr>
              <a:t>Pacific </a:t>
            </a:r>
            <a:r>
              <a:rPr sz="2400" spc="-25" dirty="0">
                <a:solidFill>
                  <a:srgbClr val="003366"/>
                </a:solidFill>
                <a:latin typeface="Arial"/>
                <a:cs typeface="Arial"/>
              </a:rPr>
              <a:t>after </a:t>
            </a:r>
            <a:r>
              <a:rPr sz="2400" spc="-5" dirty="0">
                <a:solidFill>
                  <a:srgbClr val="003366"/>
                </a:solidFill>
                <a:latin typeface="Arial"/>
                <a:cs typeface="Arial"/>
              </a:rPr>
              <a:t>World War </a:t>
            </a:r>
            <a:r>
              <a:rPr sz="2400" spc="-105" dirty="0">
                <a:solidFill>
                  <a:srgbClr val="003366"/>
                </a:solidFill>
                <a:latin typeface="Arial"/>
                <a:cs typeface="Arial"/>
              </a:rPr>
              <a:t>II. </a:t>
            </a:r>
            <a:r>
              <a:rPr sz="2400" spc="-5" dirty="0">
                <a:solidFill>
                  <a:srgbClr val="003366"/>
                </a:solidFill>
                <a:latin typeface="Arial"/>
                <a:cs typeface="Arial"/>
              </a:rPr>
              <a:t>In </a:t>
            </a:r>
            <a:r>
              <a:rPr sz="2400" dirty="0">
                <a:solidFill>
                  <a:srgbClr val="003366"/>
                </a:solidFill>
                <a:latin typeface="Arial"/>
                <a:cs typeface="Arial"/>
              </a:rPr>
              <a:t>spite </a:t>
            </a:r>
            <a:r>
              <a:rPr sz="2400" spc="-85" dirty="0">
                <a:solidFill>
                  <a:srgbClr val="003366"/>
                </a:solidFill>
                <a:latin typeface="Arial"/>
                <a:cs typeface="Arial"/>
              </a:rPr>
              <a:t>of </a:t>
            </a:r>
            <a:r>
              <a:rPr sz="2400" spc="-25" dirty="0">
                <a:solidFill>
                  <a:srgbClr val="003366"/>
                </a:solidFill>
                <a:latin typeface="Arial"/>
                <a:cs typeface="Arial"/>
              </a:rPr>
              <a:t>all  </a:t>
            </a:r>
            <a:r>
              <a:rPr sz="2400" spc="-15" dirty="0">
                <a:solidFill>
                  <a:srgbClr val="003366"/>
                </a:solidFill>
                <a:latin typeface="Arial"/>
                <a:cs typeface="Arial"/>
              </a:rPr>
              <a:t>our </a:t>
            </a:r>
            <a:r>
              <a:rPr sz="2400" spc="-20" dirty="0">
                <a:solidFill>
                  <a:srgbClr val="003366"/>
                </a:solidFill>
                <a:latin typeface="Arial"/>
                <a:cs typeface="Arial"/>
              </a:rPr>
              <a:t>efforts, </a:t>
            </a:r>
            <a:r>
              <a:rPr sz="2400" spc="-25" dirty="0">
                <a:solidFill>
                  <a:srgbClr val="003366"/>
                </a:solidFill>
                <a:latin typeface="Arial"/>
                <a:cs typeface="Arial"/>
              </a:rPr>
              <a:t>these </a:t>
            </a:r>
            <a:r>
              <a:rPr sz="2400" spc="-30" dirty="0">
                <a:solidFill>
                  <a:srgbClr val="003366"/>
                </a:solidFill>
                <a:latin typeface="Arial"/>
                <a:cs typeface="Arial"/>
              </a:rPr>
              <a:t>enemies </a:t>
            </a:r>
            <a:r>
              <a:rPr sz="2400" spc="-5" dirty="0">
                <a:solidFill>
                  <a:srgbClr val="003366"/>
                </a:solidFill>
                <a:latin typeface="Arial"/>
                <a:cs typeface="Arial"/>
              </a:rPr>
              <a:t>of ours </a:t>
            </a:r>
            <a:r>
              <a:rPr sz="2400" spc="-15" dirty="0">
                <a:solidFill>
                  <a:srgbClr val="003366"/>
                </a:solidFill>
                <a:latin typeface="Arial"/>
                <a:cs typeface="Arial"/>
              </a:rPr>
              <a:t>continue </a:t>
            </a:r>
            <a:r>
              <a:rPr sz="2400" spc="-5" dirty="0">
                <a:solidFill>
                  <a:srgbClr val="003366"/>
                </a:solidFill>
                <a:latin typeface="Arial"/>
                <a:cs typeface="Arial"/>
              </a:rPr>
              <a:t>to </a:t>
            </a:r>
            <a:r>
              <a:rPr sz="2400" spc="-30" dirty="0">
                <a:solidFill>
                  <a:srgbClr val="003366"/>
                </a:solidFill>
                <a:latin typeface="Arial"/>
                <a:cs typeface="Arial"/>
              </a:rPr>
              <a:t>prove that </a:t>
            </a:r>
            <a:r>
              <a:rPr sz="2400" spc="-5" dirty="0">
                <a:solidFill>
                  <a:srgbClr val="003366"/>
                </a:solidFill>
                <a:latin typeface="Arial"/>
                <a:cs typeface="Arial"/>
              </a:rPr>
              <a:t>they  </a:t>
            </a:r>
            <a:r>
              <a:rPr sz="2400" spc="-15" dirty="0">
                <a:solidFill>
                  <a:srgbClr val="003366"/>
                </a:solidFill>
                <a:latin typeface="Arial"/>
                <a:cs typeface="Arial"/>
              </a:rPr>
              <a:t>are </a:t>
            </a:r>
            <a:r>
              <a:rPr sz="2400" spc="-5" dirty="0">
                <a:solidFill>
                  <a:srgbClr val="003366"/>
                </a:solidFill>
                <a:latin typeface="Arial"/>
                <a:cs typeface="Arial"/>
              </a:rPr>
              <a:t>the </a:t>
            </a:r>
            <a:r>
              <a:rPr sz="2400" spc="-25" dirty="0">
                <a:solidFill>
                  <a:srgbClr val="003366"/>
                </a:solidFill>
                <a:latin typeface="Arial"/>
                <a:cs typeface="Arial"/>
              </a:rPr>
              <a:t>most indestructible </a:t>
            </a:r>
            <a:r>
              <a:rPr sz="2400" spc="-5" dirty="0">
                <a:solidFill>
                  <a:srgbClr val="003366"/>
                </a:solidFill>
                <a:latin typeface="Arial"/>
                <a:cs typeface="Arial"/>
              </a:rPr>
              <a:t>of</a:t>
            </a:r>
            <a:r>
              <a:rPr sz="2400" spc="-185" dirty="0">
                <a:solidFill>
                  <a:srgbClr val="003366"/>
                </a:solidFill>
                <a:latin typeface="Arial"/>
                <a:cs typeface="Arial"/>
              </a:rPr>
              <a:t> </a:t>
            </a:r>
            <a:r>
              <a:rPr sz="2400" spc="-20" dirty="0">
                <a:solidFill>
                  <a:srgbClr val="003366"/>
                </a:solidFill>
                <a:latin typeface="Arial"/>
                <a:cs typeface="Arial"/>
              </a:rPr>
              <a:t>pests.</a:t>
            </a:r>
            <a:endParaRPr sz="2400" dirty="0">
              <a:latin typeface="Arial"/>
              <a:cs typeface="Arial"/>
            </a:endParaRPr>
          </a:p>
          <a:p>
            <a:pPr>
              <a:lnSpc>
                <a:spcPct val="100000"/>
              </a:lnSpc>
              <a:spcBef>
                <a:spcPts val="25"/>
              </a:spcBef>
            </a:pPr>
            <a:endParaRPr sz="2700" dirty="0">
              <a:latin typeface="Arial"/>
              <a:cs typeface="Arial"/>
            </a:endParaRPr>
          </a:p>
          <a:p>
            <a:pPr marR="301625" algn="ctr">
              <a:lnSpc>
                <a:spcPct val="100000"/>
              </a:lnSpc>
            </a:pPr>
            <a:r>
              <a:rPr sz="2400" i="1" spc="-10" dirty="0">
                <a:solidFill>
                  <a:srgbClr val="4FAF51"/>
                </a:solidFill>
                <a:latin typeface="Arial"/>
                <a:cs typeface="Arial"/>
              </a:rPr>
              <a:t>Can </a:t>
            </a:r>
            <a:r>
              <a:rPr sz="2400" i="1" spc="-20" dirty="0">
                <a:solidFill>
                  <a:srgbClr val="4FAF51"/>
                </a:solidFill>
                <a:latin typeface="Arial"/>
                <a:cs typeface="Arial"/>
              </a:rPr>
              <a:t>you </a:t>
            </a:r>
            <a:r>
              <a:rPr sz="2400" i="1" spc="-25" dirty="0">
                <a:solidFill>
                  <a:srgbClr val="4FAF51"/>
                </a:solidFill>
                <a:latin typeface="Arial"/>
                <a:cs typeface="Arial"/>
              </a:rPr>
              <a:t>identify the </a:t>
            </a:r>
            <a:r>
              <a:rPr sz="2400" i="1" spc="-5" dirty="0">
                <a:solidFill>
                  <a:srgbClr val="4FAF51"/>
                </a:solidFill>
                <a:latin typeface="Arial"/>
                <a:cs typeface="Arial"/>
              </a:rPr>
              <a:t>TS, SS and</a:t>
            </a:r>
            <a:r>
              <a:rPr sz="2400" i="1" spc="-355" dirty="0">
                <a:solidFill>
                  <a:srgbClr val="4FAF51"/>
                </a:solidFill>
                <a:latin typeface="Arial"/>
                <a:cs typeface="Arial"/>
              </a:rPr>
              <a:t> </a:t>
            </a:r>
            <a:r>
              <a:rPr sz="2400" i="1" spc="-15" dirty="0">
                <a:solidFill>
                  <a:srgbClr val="4FAF51"/>
                </a:solidFill>
                <a:latin typeface="Arial"/>
                <a:cs typeface="Arial"/>
              </a:rPr>
              <a:t>CS?</a:t>
            </a:r>
            <a:endParaRPr sz="2400" dirty="0">
              <a:latin typeface="Arial"/>
              <a:cs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1860" y="1342390"/>
            <a:ext cx="2096770" cy="452120"/>
          </a:xfrm>
          <a:prstGeom prst="rect">
            <a:avLst/>
          </a:prstGeom>
        </p:spPr>
        <p:txBody>
          <a:bodyPr vert="horz" wrap="square" lIns="0" tIns="12700" rIns="0" bIns="0" rtlCol="0">
            <a:spAutoFit/>
          </a:bodyPr>
          <a:lstStyle/>
          <a:p>
            <a:pPr marL="12700">
              <a:lnSpc>
                <a:spcPct val="100000"/>
              </a:lnSpc>
              <a:spcBef>
                <a:spcPts val="100"/>
              </a:spcBef>
            </a:pPr>
            <a:r>
              <a:rPr spc="-10" dirty="0"/>
              <a:t>TS, </a:t>
            </a:r>
            <a:r>
              <a:rPr spc="-5" dirty="0"/>
              <a:t>SS </a:t>
            </a:r>
            <a:r>
              <a:rPr dirty="0"/>
              <a:t>&amp;</a:t>
            </a:r>
            <a:r>
              <a:rPr spc="-85" dirty="0"/>
              <a:t> </a:t>
            </a:r>
            <a:r>
              <a:rPr spc="-5" dirty="0"/>
              <a:t>CS</a:t>
            </a:r>
          </a:p>
        </p:txBody>
      </p:sp>
      <p:sp>
        <p:nvSpPr>
          <p:cNvPr id="3" name="object 3"/>
          <p:cNvSpPr txBox="1"/>
          <p:nvPr/>
        </p:nvSpPr>
        <p:spPr>
          <a:xfrm>
            <a:off x="872489" y="2636520"/>
            <a:ext cx="7782559" cy="3303270"/>
          </a:xfrm>
          <a:prstGeom prst="rect">
            <a:avLst/>
          </a:prstGeom>
        </p:spPr>
        <p:txBody>
          <a:bodyPr vert="horz" wrap="square" lIns="0" tIns="83185" rIns="0" bIns="0" rtlCol="0">
            <a:spAutoFit/>
          </a:bodyPr>
          <a:lstStyle/>
          <a:p>
            <a:pPr marL="12700" marR="5080" indent="746760">
              <a:lnSpc>
                <a:spcPct val="83500"/>
              </a:lnSpc>
              <a:spcBef>
                <a:spcPts val="655"/>
              </a:spcBef>
            </a:pPr>
            <a:r>
              <a:rPr sz="2800" spc="-5" dirty="0">
                <a:solidFill>
                  <a:srgbClr val="33CCCC"/>
                </a:solidFill>
                <a:latin typeface="Arial"/>
                <a:cs typeface="Arial"/>
              </a:rPr>
              <a:t>Through </a:t>
            </a:r>
            <a:r>
              <a:rPr sz="2800" dirty="0">
                <a:solidFill>
                  <a:srgbClr val="33CCCC"/>
                </a:solidFill>
                <a:latin typeface="Arial"/>
                <a:cs typeface="Arial"/>
              </a:rPr>
              <a:t>the centuries </a:t>
            </a:r>
            <a:r>
              <a:rPr sz="2800" spc="-5" dirty="0">
                <a:solidFill>
                  <a:srgbClr val="33CCCC"/>
                </a:solidFill>
                <a:latin typeface="Arial"/>
                <a:cs typeface="Arial"/>
              </a:rPr>
              <a:t>rats </a:t>
            </a:r>
            <a:r>
              <a:rPr sz="2800" dirty="0">
                <a:solidFill>
                  <a:srgbClr val="33CCCC"/>
                </a:solidFill>
                <a:latin typeface="Arial"/>
                <a:cs typeface="Arial"/>
              </a:rPr>
              <a:t>have </a:t>
            </a:r>
            <a:r>
              <a:rPr sz="2800" spc="-5" dirty="0">
                <a:solidFill>
                  <a:srgbClr val="33CCCC"/>
                </a:solidFill>
                <a:latin typeface="Arial"/>
                <a:cs typeface="Arial"/>
              </a:rPr>
              <a:t>managed </a:t>
            </a:r>
            <a:r>
              <a:rPr sz="2800" dirty="0">
                <a:solidFill>
                  <a:srgbClr val="33CCCC"/>
                </a:solidFill>
                <a:latin typeface="Arial"/>
                <a:cs typeface="Arial"/>
              </a:rPr>
              <a:t>to  survive </a:t>
            </a:r>
            <a:r>
              <a:rPr sz="2800" spc="-5" dirty="0">
                <a:solidFill>
                  <a:srgbClr val="33CCCC"/>
                </a:solidFill>
                <a:latin typeface="Arial"/>
                <a:cs typeface="Arial"/>
              </a:rPr>
              <a:t>all </a:t>
            </a:r>
            <a:r>
              <a:rPr sz="2800" dirty="0">
                <a:solidFill>
                  <a:srgbClr val="33CCCC"/>
                </a:solidFill>
                <a:latin typeface="Arial"/>
                <a:cs typeface="Arial"/>
              </a:rPr>
              <a:t>our efforts to destroy </a:t>
            </a:r>
            <a:r>
              <a:rPr sz="2800" spc="-5" dirty="0">
                <a:solidFill>
                  <a:srgbClr val="33CCCC"/>
                </a:solidFill>
                <a:latin typeface="Arial"/>
                <a:cs typeface="Arial"/>
              </a:rPr>
              <a:t>them. </a:t>
            </a:r>
            <a:r>
              <a:rPr sz="2800" spc="-5" dirty="0">
                <a:solidFill>
                  <a:srgbClr val="003366"/>
                </a:solidFill>
                <a:latin typeface="Arial"/>
                <a:cs typeface="Arial"/>
              </a:rPr>
              <a:t>We </a:t>
            </a:r>
            <a:r>
              <a:rPr sz="2800" dirty="0">
                <a:solidFill>
                  <a:srgbClr val="003366"/>
                </a:solidFill>
                <a:latin typeface="Arial"/>
                <a:cs typeface="Arial"/>
              </a:rPr>
              <a:t>have  poisoned </a:t>
            </a:r>
            <a:r>
              <a:rPr sz="2800" spc="-5" dirty="0">
                <a:solidFill>
                  <a:srgbClr val="003366"/>
                </a:solidFill>
                <a:latin typeface="Arial"/>
                <a:cs typeface="Arial"/>
              </a:rPr>
              <a:t>them </a:t>
            </a:r>
            <a:r>
              <a:rPr sz="2800" dirty="0">
                <a:solidFill>
                  <a:srgbClr val="003366"/>
                </a:solidFill>
                <a:latin typeface="Arial"/>
                <a:cs typeface="Arial"/>
              </a:rPr>
              <a:t>and trapped </a:t>
            </a:r>
            <a:r>
              <a:rPr sz="2800" spc="-5" dirty="0">
                <a:solidFill>
                  <a:srgbClr val="003366"/>
                </a:solidFill>
                <a:latin typeface="Arial"/>
                <a:cs typeface="Arial"/>
              </a:rPr>
              <a:t>them. We </a:t>
            </a:r>
            <a:r>
              <a:rPr sz="2800" dirty="0">
                <a:solidFill>
                  <a:srgbClr val="003366"/>
                </a:solidFill>
                <a:latin typeface="Arial"/>
                <a:cs typeface="Arial"/>
              </a:rPr>
              <a:t>have  </a:t>
            </a:r>
            <a:r>
              <a:rPr sz="2800" spc="-5" dirty="0">
                <a:solidFill>
                  <a:srgbClr val="003366"/>
                </a:solidFill>
                <a:latin typeface="Arial"/>
                <a:cs typeface="Arial"/>
              </a:rPr>
              <a:t>fumigated, flooded, </a:t>
            </a:r>
            <a:r>
              <a:rPr sz="2800" dirty="0">
                <a:solidFill>
                  <a:srgbClr val="003366"/>
                </a:solidFill>
                <a:latin typeface="Arial"/>
                <a:cs typeface="Arial"/>
              </a:rPr>
              <a:t>and burned </a:t>
            </a:r>
            <a:r>
              <a:rPr sz="2800" spc="-5" dirty="0">
                <a:solidFill>
                  <a:srgbClr val="003366"/>
                </a:solidFill>
                <a:latin typeface="Arial"/>
                <a:cs typeface="Arial"/>
              </a:rPr>
              <a:t>them. </a:t>
            </a:r>
            <a:r>
              <a:rPr sz="2800" spc="-10" dirty="0">
                <a:solidFill>
                  <a:srgbClr val="003366"/>
                </a:solidFill>
                <a:latin typeface="Arial"/>
                <a:cs typeface="Arial"/>
              </a:rPr>
              <a:t>Some </a:t>
            </a:r>
            <a:r>
              <a:rPr sz="2800" spc="-5" dirty="0">
                <a:solidFill>
                  <a:srgbClr val="003366"/>
                </a:solidFill>
                <a:latin typeface="Arial"/>
                <a:cs typeface="Arial"/>
              </a:rPr>
              <a:t>rats  </a:t>
            </a:r>
            <a:r>
              <a:rPr sz="2800" dirty="0">
                <a:solidFill>
                  <a:srgbClr val="003366"/>
                </a:solidFill>
                <a:latin typeface="Arial"/>
                <a:cs typeface="Arial"/>
              </a:rPr>
              <a:t>even survived atomic </a:t>
            </a:r>
            <a:r>
              <a:rPr sz="2800" spc="-5" dirty="0">
                <a:solidFill>
                  <a:srgbClr val="003366"/>
                </a:solidFill>
                <a:latin typeface="Arial"/>
                <a:cs typeface="Arial"/>
              </a:rPr>
              <a:t>bomb </a:t>
            </a:r>
            <a:r>
              <a:rPr sz="2800" dirty="0">
                <a:solidFill>
                  <a:srgbClr val="003366"/>
                </a:solidFill>
                <a:latin typeface="Arial"/>
                <a:cs typeface="Arial"/>
              </a:rPr>
              <a:t>tests conducted on  </a:t>
            </a:r>
            <a:r>
              <a:rPr sz="2800" spc="-5" dirty="0">
                <a:solidFill>
                  <a:srgbClr val="003366"/>
                </a:solidFill>
                <a:latin typeface="Arial"/>
                <a:cs typeface="Arial"/>
              </a:rPr>
              <a:t>Entwetokatoll </a:t>
            </a:r>
            <a:r>
              <a:rPr sz="2800" dirty="0">
                <a:solidFill>
                  <a:srgbClr val="003366"/>
                </a:solidFill>
                <a:latin typeface="Arial"/>
                <a:cs typeface="Arial"/>
              </a:rPr>
              <a:t>in the </a:t>
            </a:r>
            <a:r>
              <a:rPr sz="2800" spc="-5" dirty="0">
                <a:solidFill>
                  <a:srgbClr val="003366"/>
                </a:solidFill>
                <a:latin typeface="Arial"/>
                <a:cs typeface="Arial"/>
              </a:rPr>
              <a:t>Pacific </a:t>
            </a:r>
            <a:r>
              <a:rPr sz="2800" dirty="0">
                <a:solidFill>
                  <a:srgbClr val="003366"/>
                </a:solidFill>
                <a:latin typeface="Arial"/>
                <a:cs typeface="Arial"/>
              </a:rPr>
              <a:t>after </a:t>
            </a:r>
            <a:r>
              <a:rPr sz="2800" spc="-5" dirty="0">
                <a:solidFill>
                  <a:srgbClr val="003366"/>
                </a:solidFill>
                <a:latin typeface="Arial"/>
                <a:cs typeface="Arial"/>
              </a:rPr>
              <a:t>World War </a:t>
            </a:r>
            <a:r>
              <a:rPr sz="2800" dirty="0">
                <a:solidFill>
                  <a:srgbClr val="003366"/>
                </a:solidFill>
                <a:latin typeface="Arial"/>
                <a:cs typeface="Arial"/>
              </a:rPr>
              <a:t>II. </a:t>
            </a:r>
            <a:r>
              <a:rPr sz="2800" dirty="0">
                <a:solidFill>
                  <a:srgbClr val="CC99FF"/>
                </a:solidFill>
                <a:latin typeface="Arial"/>
                <a:cs typeface="Arial"/>
              </a:rPr>
              <a:t>In  spite </a:t>
            </a:r>
            <a:r>
              <a:rPr sz="2800" spc="5" dirty="0">
                <a:solidFill>
                  <a:srgbClr val="CC99FF"/>
                </a:solidFill>
                <a:latin typeface="Arial"/>
                <a:cs typeface="Arial"/>
              </a:rPr>
              <a:t>of </a:t>
            </a:r>
            <a:r>
              <a:rPr sz="2800" spc="-5" dirty="0">
                <a:solidFill>
                  <a:srgbClr val="CC99FF"/>
                </a:solidFill>
                <a:latin typeface="Arial"/>
                <a:cs typeface="Arial"/>
              </a:rPr>
              <a:t>all </a:t>
            </a:r>
            <a:r>
              <a:rPr sz="2800" dirty="0">
                <a:solidFill>
                  <a:srgbClr val="CC99FF"/>
                </a:solidFill>
                <a:latin typeface="Arial"/>
                <a:cs typeface="Arial"/>
              </a:rPr>
              <a:t>our efforts, these </a:t>
            </a:r>
            <a:r>
              <a:rPr sz="2800" spc="-5" dirty="0">
                <a:solidFill>
                  <a:srgbClr val="CC99FF"/>
                </a:solidFill>
                <a:latin typeface="Arial"/>
                <a:cs typeface="Arial"/>
              </a:rPr>
              <a:t>enemies </a:t>
            </a:r>
            <a:r>
              <a:rPr sz="2800" dirty="0">
                <a:solidFill>
                  <a:srgbClr val="CC99FF"/>
                </a:solidFill>
                <a:latin typeface="Arial"/>
                <a:cs typeface="Arial"/>
              </a:rPr>
              <a:t>of </a:t>
            </a:r>
            <a:r>
              <a:rPr sz="2800" spc="-5" dirty="0">
                <a:solidFill>
                  <a:srgbClr val="CC99FF"/>
                </a:solidFill>
                <a:latin typeface="Arial"/>
                <a:cs typeface="Arial"/>
              </a:rPr>
              <a:t>ours  </a:t>
            </a:r>
            <a:r>
              <a:rPr sz="2800" dirty="0">
                <a:solidFill>
                  <a:srgbClr val="CC99FF"/>
                </a:solidFill>
                <a:latin typeface="Arial"/>
                <a:cs typeface="Arial"/>
              </a:rPr>
              <a:t>continue </a:t>
            </a:r>
            <a:r>
              <a:rPr sz="2800" spc="5" dirty="0">
                <a:solidFill>
                  <a:srgbClr val="CC99FF"/>
                </a:solidFill>
                <a:latin typeface="Arial"/>
                <a:cs typeface="Arial"/>
              </a:rPr>
              <a:t>to </a:t>
            </a:r>
            <a:r>
              <a:rPr sz="2800" spc="-5" dirty="0">
                <a:solidFill>
                  <a:srgbClr val="CC99FF"/>
                </a:solidFill>
                <a:latin typeface="Arial"/>
                <a:cs typeface="Arial"/>
              </a:rPr>
              <a:t>prove </a:t>
            </a:r>
            <a:r>
              <a:rPr sz="2800" dirty="0">
                <a:solidFill>
                  <a:srgbClr val="CC99FF"/>
                </a:solidFill>
                <a:latin typeface="Arial"/>
                <a:cs typeface="Arial"/>
              </a:rPr>
              <a:t>that they are the most  indestructible of</a:t>
            </a:r>
            <a:r>
              <a:rPr sz="2800" spc="-5" dirty="0">
                <a:solidFill>
                  <a:srgbClr val="CC99FF"/>
                </a:solidFill>
                <a:latin typeface="Arial"/>
                <a:cs typeface="Arial"/>
              </a:rPr>
              <a:t> </a:t>
            </a:r>
            <a:r>
              <a:rPr sz="2800" dirty="0">
                <a:solidFill>
                  <a:srgbClr val="CC99FF"/>
                </a:solidFill>
                <a:latin typeface="Arial"/>
                <a:cs typeface="Arial"/>
              </a:rPr>
              <a:t>pests.</a:t>
            </a:r>
            <a:endParaRPr sz="2800">
              <a:latin typeface="Arial"/>
              <a:cs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CAD61-37E4-40FE-A229-70B0D88BBAB0}"/>
              </a:ext>
            </a:extLst>
          </p:cNvPr>
          <p:cNvSpPr>
            <a:spLocks noGrp="1"/>
          </p:cNvSpPr>
          <p:nvPr>
            <p:ph type="title"/>
          </p:nvPr>
        </p:nvSpPr>
        <p:spPr>
          <a:xfrm>
            <a:off x="911860" y="986790"/>
            <a:ext cx="7320279" cy="430887"/>
          </a:xfrm>
        </p:spPr>
        <p:txBody>
          <a:bodyPr/>
          <a:lstStyle/>
          <a:p>
            <a:r>
              <a:rPr lang="en-US"/>
              <a:t>Learning Objectives: </a:t>
            </a:r>
            <a:endParaRPr lang="en-ID"/>
          </a:p>
        </p:txBody>
      </p:sp>
      <p:sp>
        <p:nvSpPr>
          <p:cNvPr id="3" name="Text Placeholder 2">
            <a:extLst>
              <a:ext uri="{FF2B5EF4-FFF2-40B4-BE49-F238E27FC236}">
                <a16:creationId xmlns:a16="http://schemas.microsoft.com/office/drawing/2014/main" id="{A056F689-E947-428C-9524-D51CF731D159}"/>
              </a:ext>
            </a:extLst>
          </p:cNvPr>
          <p:cNvSpPr>
            <a:spLocks noGrp="1"/>
          </p:cNvSpPr>
          <p:nvPr>
            <p:ph type="body" idx="1"/>
          </p:nvPr>
        </p:nvSpPr>
        <p:spPr>
          <a:xfrm>
            <a:off x="678180" y="2491740"/>
            <a:ext cx="7787639" cy="3447098"/>
          </a:xfrm>
        </p:spPr>
        <p:txBody>
          <a:bodyPr/>
          <a:lstStyle/>
          <a:p>
            <a:pPr algn="l"/>
            <a:r>
              <a:rPr lang="en-US" dirty="0">
                <a:solidFill>
                  <a:schemeClr val="tx2">
                    <a:lumMod val="75000"/>
                  </a:schemeClr>
                </a:solidFill>
                <a:latin typeface="Arial" panose="020B0604020202020204" pitchFamily="34" charset="0"/>
                <a:cs typeface="Arial" panose="020B0604020202020204" pitchFamily="34" charset="0"/>
              </a:rPr>
              <a:t>A</a:t>
            </a:r>
            <a:r>
              <a:rPr lang="en-US" b="0" i="0" dirty="0">
                <a:solidFill>
                  <a:schemeClr val="tx2">
                    <a:lumMod val="75000"/>
                  </a:schemeClr>
                </a:solidFill>
                <a:effectLst/>
                <a:latin typeface="Arial" panose="020B0604020202020204" pitchFamily="34" charset="0"/>
                <a:cs typeface="Arial" panose="020B0604020202020204" pitchFamily="34" charset="0"/>
              </a:rPr>
              <a:t>fter joining this meeting, you will be able to:</a:t>
            </a:r>
          </a:p>
          <a:p>
            <a:pPr algn="l"/>
            <a:endParaRPr lang="en-US" b="0" i="0" dirty="0">
              <a:solidFill>
                <a:schemeClr val="tx2">
                  <a:lumMod val="75000"/>
                </a:schemeClr>
              </a:solidFill>
              <a:effectLst/>
              <a:latin typeface="Arial" panose="020B0604020202020204" pitchFamily="34" charset="0"/>
              <a:cs typeface="Arial" panose="020B0604020202020204" pitchFamily="34" charset="0"/>
            </a:endParaRPr>
          </a:p>
          <a:p>
            <a:pPr algn="l">
              <a:buFont typeface="+mj-lt"/>
              <a:buAutoNum type="arabicPeriod"/>
            </a:pPr>
            <a:r>
              <a:rPr lang="en-US" b="0" i="0" dirty="0">
                <a:solidFill>
                  <a:schemeClr val="tx2">
                    <a:lumMod val="75000"/>
                  </a:schemeClr>
                </a:solidFill>
                <a:effectLst/>
                <a:latin typeface="Arial" panose="020B0604020202020204" pitchFamily="34" charset="0"/>
                <a:cs typeface="Arial" panose="020B0604020202020204" pitchFamily="34" charset="0"/>
              </a:rPr>
              <a:t> Identify the three key parts of a paragraph: topic sentence, supporting details, and conclusion</a:t>
            </a:r>
          </a:p>
          <a:p>
            <a:pPr algn="l">
              <a:buFont typeface="+mj-lt"/>
              <a:buAutoNum type="arabicPeriod"/>
            </a:pPr>
            <a:r>
              <a:rPr lang="en-US" b="0" i="0" dirty="0">
                <a:solidFill>
                  <a:schemeClr val="tx2">
                    <a:lumMod val="75000"/>
                  </a:schemeClr>
                </a:solidFill>
                <a:effectLst/>
                <a:latin typeface="Arial" panose="020B0604020202020204" pitchFamily="34" charset="0"/>
                <a:cs typeface="Arial" panose="020B0604020202020204" pitchFamily="34" charset="0"/>
              </a:rPr>
              <a:t>Write a paragraph containing a topic sentence, supporting details, and conclusion.</a:t>
            </a:r>
          </a:p>
          <a:p>
            <a:endParaRPr lang="en-ID"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66918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00E70-208B-48B0-A07B-B86C5774FB6E}"/>
              </a:ext>
            </a:extLst>
          </p:cNvPr>
          <p:cNvSpPr>
            <a:spLocks noGrp="1"/>
          </p:cNvSpPr>
          <p:nvPr>
            <p:ph type="title"/>
          </p:nvPr>
        </p:nvSpPr>
        <p:spPr>
          <a:xfrm>
            <a:off x="911860" y="986790"/>
            <a:ext cx="7320279" cy="430887"/>
          </a:xfrm>
        </p:spPr>
        <p:txBody>
          <a:bodyPr/>
          <a:lstStyle/>
          <a:p>
            <a:r>
              <a:rPr lang="en-US" dirty="0"/>
              <a:t>Types of paragraph development </a:t>
            </a:r>
            <a:endParaRPr lang="en-ID" dirty="0"/>
          </a:p>
        </p:txBody>
      </p:sp>
      <p:sp>
        <p:nvSpPr>
          <p:cNvPr id="3" name="Text Placeholder 2">
            <a:extLst>
              <a:ext uri="{FF2B5EF4-FFF2-40B4-BE49-F238E27FC236}">
                <a16:creationId xmlns:a16="http://schemas.microsoft.com/office/drawing/2014/main" id="{63D9E1FA-5413-4B3A-8340-56C1DC687536}"/>
              </a:ext>
            </a:extLst>
          </p:cNvPr>
          <p:cNvSpPr>
            <a:spLocks noGrp="1"/>
          </p:cNvSpPr>
          <p:nvPr>
            <p:ph type="body" idx="1"/>
          </p:nvPr>
        </p:nvSpPr>
        <p:spPr>
          <a:xfrm>
            <a:off x="678180" y="2491740"/>
            <a:ext cx="7787639" cy="4739759"/>
          </a:xfrm>
        </p:spPr>
        <p:txBody>
          <a:bodyPr/>
          <a:lstStyle/>
          <a:p>
            <a:pPr algn="l">
              <a:buFont typeface="Arial" panose="020B0604020202020204" pitchFamily="34" charset="0"/>
              <a:buChar char="•"/>
            </a:pPr>
            <a:r>
              <a:rPr lang="en-US" b="0" i="0" u="sng" strike="noStrike" dirty="0">
                <a:solidFill>
                  <a:srgbClr val="333333"/>
                </a:solidFill>
                <a:effectLst/>
                <a:latin typeface="Open Sans" panose="020B0606030504020204" pitchFamily="34" charset="0"/>
                <a:hlinkClick r:id="rId2"/>
              </a:rPr>
              <a:t>compare and contrast</a:t>
            </a:r>
            <a:r>
              <a:rPr lang="en-US" b="0" i="0" u="sng" dirty="0">
                <a:solidFill>
                  <a:srgbClr val="333333"/>
                </a:solidFill>
                <a:effectLst/>
                <a:latin typeface="Open Sans" panose="020B0606030504020204" pitchFamily="34" charset="0"/>
              </a:rPr>
              <a:t> - </a:t>
            </a:r>
            <a:r>
              <a:rPr lang="en-US" b="0" i="0" dirty="0">
                <a:solidFill>
                  <a:srgbClr val="333333"/>
                </a:solidFill>
                <a:effectLst/>
                <a:latin typeface="Open Sans" panose="020B0606030504020204" pitchFamily="34" charset="0"/>
              </a:rPr>
              <a:t>paper compares and contrasts two or more topics by presenting ideas through examples in paragraphs</a:t>
            </a:r>
          </a:p>
          <a:p>
            <a:pPr algn="l">
              <a:buFont typeface="Arial" panose="020B0604020202020204" pitchFamily="34" charset="0"/>
              <a:buChar char="•"/>
            </a:pPr>
            <a:r>
              <a:rPr lang="en-US" b="0" i="0" dirty="0">
                <a:solidFill>
                  <a:srgbClr val="333333"/>
                </a:solidFill>
                <a:effectLst/>
                <a:latin typeface="Open Sans" panose="020B0606030504020204" pitchFamily="34" charset="0"/>
              </a:rPr>
              <a:t>analysis - analyzes data or theories through examples</a:t>
            </a:r>
          </a:p>
          <a:p>
            <a:pPr algn="l">
              <a:buFont typeface="Arial" panose="020B0604020202020204" pitchFamily="34" charset="0"/>
              <a:buChar char="•"/>
            </a:pPr>
            <a:r>
              <a:rPr lang="en-US" b="0" i="0" dirty="0">
                <a:solidFill>
                  <a:srgbClr val="333333"/>
                </a:solidFill>
                <a:effectLst/>
                <a:latin typeface="Open Sans" panose="020B0606030504020204" pitchFamily="34" charset="0"/>
              </a:rPr>
              <a:t>process - describes how something works through steps</a:t>
            </a:r>
          </a:p>
          <a:p>
            <a:pPr algn="l">
              <a:buFont typeface="Arial" panose="020B0604020202020204" pitchFamily="34" charset="0"/>
              <a:buChar char="•"/>
            </a:pPr>
            <a:r>
              <a:rPr lang="en-US" b="0" i="0" u="none" strike="noStrike" dirty="0">
                <a:solidFill>
                  <a:srgbClr val="333333"/>
                </a:solidFill>
                <a:effectLst/>
                <a:latin typeface="Open Sans" panose="020B0606030504020204" pitchFamily="34" charset="0"/>
                <a:hlinkClick r:id="rId3"/>
              </a:rPr>
              <a:t>description</a:t>
            </a:r>
            <a:r>
              <a:rPr lang="en-US" b="0" i="0" dirty="0">
                <a:solidFill>
                  <a:srgbClr val="333333"/>
                </a:solidFill>
                <a:effectLst/>
                <a:latin typeface="Open Sans" panose="020B0606030504020204" pitchFamily="34" charset="0"/>
              </a:rPr>
              <a:t> - creates a mental picture for readers using clear, concise writing</a:t>
            </a:r>
          </a:p>
          <a:p>
            <a:pPr algn="l">
              <a:buFont typeface="Arial" panose="020B0604020202020204" pitchFamily="34" charset="0"/>
              <a:buChar char="•"/>
            </a:pPr>
            <a:r>
              <a:rPr lang="en-US" b="0" i="0" u="none" strike="noStrike" dirty="0">
                <a:solidFill>
                  <a:srgbClr val="333333"/>
                </a:solidFill>
                <a:effectLst/>
                <a:latin typeface="Open Sans" panose="020B0606030504020204" pitchFamily="34" charset="0"/>
                <a:hlinkClick r:id="rId4"/>
              </a:rPr>
              <a:t>narrative</a:t>
            </a:r>
            <a:r>
              <a:rPr lang="en-US" b="0" i="0" dirty="0">
                <a:solidFill>
                  <a:srgbClr val="333333"/>
                </a:solidFill>
                <a:effectLst/>
                <a:latin typeface="Open Sans" panose="020B0606030504020204" pitchFamily="34" charset="0"/>
              </a:rPr>
              <a:t> - tells a story in chronological </a:t>
            </a:r>
            <a:r>
              <a:rPr lang="en-US" b="0" i="0" dirty="0" err="1">
                <a:solidFill>
                  <a:srgbClr val="333333"/>
                </a:solidFill>
                <a:effectLst/>
                <a:latin typeface="Open Sans" panose="020B0606030504020204" pitchFamily="34" charset="0"/>
              </a:rPr>
              <a:t>orde</a:t>
            </a:r>
            <a:endParaRPr lang="en-US" b="0" i="0" dirty="0">
              <a:solidFill>
                <a:srgbClr val="333333"/>
              </a:solidFill>
              <a:effectLst/>
              <a:latin typeface="Open Sans" panose="020B0606030504020204" pitchFamily="34" charset="0"/>
            </a:endParaRPr>
          </a:p>
          <a:p>
            <a:endParaRPr lang="en-ID" dirty="0"/>
          </a:p>
        </p:txBody>
      </p:sp>
    </p:spTree>
    <p:extLst>
      <p:ext uri="{BB962C8B-B14F-4D97-AF65-F5344CB8AC3E}">
        <p14:creationId xmlns:p14="http://schemas.microsoft.com/office/powerpoint/2010/main" val="13237915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56934-15CE-4EE8-8670-DF401F458ECB}"/>
              </a:ext>
            </a:extLst>
          </p:cNvPr>
          <p:cNvSpPr>
            <a:spLocks noGrp="1"/>
          </p:cNvSpPr>
          <p:nvPr>
            <p:ph type="title"/>
          </p:nvPr>
        </p:nvSpPr>
        <p:spPr>
          <a:xfrm>
            <a:off x="911860" y="986790"/>
            <a:ext cx="7320279" cy="430887"/>
          </a:xfrm>
        </p:spPr>
        <p:txBody>
          <a:bodyPr/>
          <a:lstStyle/>
          <a:p>
            <a:r>
              <a:rPr lang="en-US" dirty="0"/>
              <a:t>How to develop a paragraph?</a:t>
            </a:r>
            <a:endParaRPr lang="en-ID" dirty="0"/>
          </a:p>
        </p:txBody>
      </p:sp>
      <p:sp>
        <p:nvSpPr>
          <p:cNvPr id="3" name="Text Placeholder 2">
            <a:extLst>
              <a:ext uri="{FF2B5EF4-FFF2-40B4-BE49-F238E27FC236}">
                <a16:creationId xmlns:a16="http://schemas.microsoft.com/office/drawing/2014/main" id="{01C0C287-FE42-4C0B-8EE8-C1AABC90C1BE}"/>
              </a:ext>
            </a:extLst>
          </p:cNvPr>
          <p:cNvSpPr>
            <a:spLocks noGrp="1"/>
          </p:cNvSpPr>
          <p:nvPr>
            <p:ph type="body" idx="1"/>
          </p:nvPr>
        </p:nvSpPr>
        <p:spPr>
          <a:xfrm>
            <a:off x="678180" y="2491740"/>
            <a:ext cx="7787639" cy="2954655"/>
          </a:xfrm>
        </p:spPr>
        <p:txBody>
          <a:bodyPr/>
          <a:lstStyle/>
          <a:p>
            <a:pPr marL="514350" indent="-514350">
              <a:buAutoNum type="arabicPeriod"/>
            </a:pPr>
            <a:r>
              <a:rPr lang="en-US" sz="2400" b="0" i="0" dirty="0">
                <a:solidFill>
                  <a:srgbClr val="222222"/>
                </a:solidFill>
                <a:effectLst/>
                <a:latin typeface="Roboto" panose="02000000000000000000" pitchFamily="2" charset="0"/>
              </a:rPr>
              <a:t>Write a list of everything you know about your topic on a sheet of paper.</a:t>
            </a:r>
          </a:p>
          <a:p>
            <a:pPr marL="514350" indent="-514350">
              <a:buAutoNum type="arabicPeriod"/>
            </a:pPr>
            <a:r>
              <a:rPr lang="en-US" sz="2400" b="0" i="0" dirty="0">
                <a:solidFill>
                  <a:srgbClr val="222222"/>
                </a:solidFill>
                <a:effectLst/>
                <a:latin typeface="Roboto" panose="02000000000000000000" pitchFamily="2" charset="0"/>
              </a:rPr>
              <a:t>Narrow your list to at least three main points that you want to include in your paragraph, and write an example/elaboration for each point. </a:t>
            </a:r>
            <a:endParaRPr lang="en-US" sz="2400" dirty="0">
              <a:solidFill>
                <a:srgbClr val="222222"/>
              </a:solidFill>
              <a:latin typeface="Roboto" panose="02000000000000000000" pitchFamily="2" charset="0"/>
            </a:endParaRPr>
          </a:p>
          <a:p>
            <a:pPr marL="514350" indent="-514350">
              <a:buAutoNum type="arabicPeriod"/>
            </a:pPr>
            <a:r>
              <a:rPr lang="en-US" sz="2400" b="0" i="0" dirty="0">
                <a:solidFill>
                  <a:srgbClr val="222222"/>
                </a:solidFill>
                <a:effectLst/>
                <a:latin typeface="Roboto" panose="02000000000000000000" pitchFamily="2" charset="0"/>
              </a:rPr>
              <a:t>Rank your main points in order of importance, in chronological order and in spatial order to see how best to organize them in your paragraph. </a:t>
            </a:r>
            <a:endParaRPr lang="en-ID" sz="2400" dirty="0"/>
          </a:p>
        </p:txBody>
      </p:sp>
    </p:spTree>
    <p:extLst>
      <p:ext uri="{BB962C8B-B14F-4D97-AF65-F5344CB8AC3E}">
        <p14:creationId xmlns:p14="http://schemas.microsoft.com/office/powerpoint/2010/main" val="25915273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2210C-9878-4D35-92E9-91B9529E319A}"/>
              </a:ext>
            </a:extLst>
          </p:cNvPr>
          <p:cNvSpPr>
            <a:spLocks noGrp="1"/>
          </p:cNvSpPr>
          <p:nvPr>
            <p:ph type="title"/>
          </p:nvPr>
        </p:nvSpPr>
        <p:spPr>
          <a:xfrm>
            <a:off x="911860" y="986790"/>
            <a:ext cx="7320279" cy="430887"/>
          </a:xfrm>
        </p:spPr>
        <p:txBody>
          <a:bodyPr/>
          <a:lstStyle/>
          <a:p>
            <a:r>
              <a:rPr lang="en-US" dirty="0"/>
              <a:t>Let’s try.</a:t>
            </a:r>
            <a:endParaRPr lang="en-ID" dirty="0"/>
          </a:p>
        </p:txBody>
      </p:sp>
      <p:sp>
        <p:nvSpPr>
          <p:cNvPr id="3" name="Text Placeholder 2">
            <a:extLst>
              <a:ext uri="{FF2B5EF4-FFF2-40B4-BE49-F238E27FC236}">
                <a16:creationId xmlns:a16="http://schemas.microsoft.com/office/drawing/2014/main" id="{90369EB4-5A89-45BA-8484-6EC9784CCE8E}"/>
              </a:ext>
            </a:extLst>
          </p:cNvPr>
          <p:cNvSpPr>
            <a:spLocks noGrp="1"/>
          </p:cNvSpPr>
          <p:nvPr>
            <p:ph type="body" idx="1"/>
          </p:nvPr>
        </p:nvSpPr>
        <p:spPr>
          <a:xfrm>
            <a:off x="678180" y="2491740"/>
            <a:ext cx="7787639" cy="6463308"/>
          </a:xfrm>
        </p:spPr>
        <p:txBody>
          <a:bodyPr/>
          <a:lstStyle/>
          <a:p>
            <a:endParaRPr lang="en-US" dirty="0"/>
          </a:p>
          <a:p>
            <a:endParaRPr lang="en-ID" dirty="0"/>
          </a:p>
          <a:p>
            <a:endParaRPr lang="en-ID" dirty="0"/>
          </a:p>
          <a:p>
            <a:endParaRPr lang="en-ID" dirty="0"/>
          </a:p>
          <a:p>
            <a:endParaRPr lang="en-ID" dirty="0"/>
          </a:p>
          <a:p>
            <a:pPr marL="457200" indent="-457200">
              <a:buFontTx/>
              <a:buChar char="-"/>
            </a:pPr>
            <a:r>
              <a:rPr lang="en-ID" dirty="0"/>
              <a:t>Jogging is my favourite sport. </a:t>
            </a:r>
          </a:p>
          <a:p>
            <a:pPr marL="457200" indent="-457200">
              <a:buFontTx/>
              <a:buChar char="-"/>
            </a:pPr>
            <a:r>
              <a:rPr lang="en-ID" dirty="0"/>
              <a:t>Cheap</a:t>
            </a:r>
          </a:p>
          <a:p>
            <a:pPr marL="457200" indent="-457200">
              <a:buFontTx/>
              <a:buChar char="-"/>
            </a:pPr>
            <a:r>
              <a:rPr lang="en-ID" dirty="0"/>
              <a:t>Simple and easy</a:t>
            </a:r>
          </a:p>
          <a:p>
            <a:pPr marL="457200" indent="-457200">
              <a:buFontTx/>
              <a:buChar char="-"/>
            </a:pPr>
            <a:r>
              <a:rPr lang="en-ID" dirty="0"/>
              <a:t>Make new friends </a:t>
            </a:r>
          </a:p>
          <a:p>
            <a:pPr marL="457200" indent="-457200">
              <a:buFontTx/>
              <a:buChar char="-"/>
            </a:pPr>
            <a:r>
              <a:rPr lang="en-ID" dirty="0"/>
              <a:t>Anywhere </a:t>
            </a:r>
          </a:p>
          <a:p>
            <a:endParaRPr lang="en-ID" dirty="0"/>
          </a:p>
          <a:p>
            <a:endParaRPr lang="en-ID" dirty="0"/>
          </a:p>
          <a:p>
            <a:endParaRPr lang="en-ID" dirty="0"/>
          </a:p>
          <a:p>
            <a:endParaRPr lang="en-ID" dirty="0"/>
          </a:p>
          <a:p>
            <a:endParaRPr lang="en-ID" dirty="0"/>
          </a:p>
        </p:txBody>
      </p:sp>
      <p:pic>
        <p:nvPicPr>
          <p:cNvPr id="4" name="Picture 2" descr="Muslim woman in hijab goes jogging in autumnal park, stops to check the  watch and continues running ⬇ Video by © Footage.ua Stock Footage #229804574">
            <a:extLst>
              <a:ext uri="{FF2B5EF4-FFF2-40B4-BE49-F238E27FC236}">
                <a16:creationId xmlns:a16="http://schemas.microsoft.com/office/drawing/2014/main" id="{DE7423ED-744C-4577-B75D-145A5141ED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1387197"/>
            <a:ext cx="5791200" cy="3257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36229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89A20-E7E6-484C-B9F2-A14D50906764}"/>
              </a:ext>
            </a:extLst>
          </p:cNvPr>
          <p:cNvSpPr>
            <a:spLocks noGrp="1"/>
          </p:cNvSpPr>
          <p:nvPr>
            <p:ph type="title"/>
          </p:nvPr>
        </p:nvSpPr>
        <p:spPr>
          <a:xfrm>
            <a:off x="911860" y="986790"/>
            <a:ext cx="7320279" cy="430887"/>
          </a:xfrm>
        </p:spPr>
        <p:txBody>
          <a:bodyPr/>
          <a:lstStyle/>
          <a:p>
            <a:r>
              <a:rPr lang="en-US" dirty="0"/>
              <a:t>Your turn!</a:t>
            </a:r>
            <a:endParaRPr lang="en-ID" dirty="0"/>
          </a:p>
        </p:txBody>
      </p:sp>
      <p:sp>
        <p:nvSpPr>
          <p:cNvPr id="3" name="Text Placeholder 2">
            <a:extLst>
              <a:ext uri="{FF2B5EF4-FFF2-40B4-BE49-F238E27FC236}">
                <a16:creationId xmlns:a16="http://schemas.microsoft.com/office/drawing/2014/main" id="{32E3C3A0-888A-4AF5-96C8-725935238B8E}"/>
              </a:ext>
            </a:extLst>
          </p:cNvPr>
          <p:cNvSpPr>
            <a:spLocks noGrp="1"/>
          </p:cNvSpPr>
          <p:nvPr>
            <p:ph type="body" idx="1"/>
          </p:nvPr>
        </p:nvSpPr>
        <p:spPr/>
        <p:txBody>
          <a:bodyPr/>
          <a:lstStyle/>
          <a:p>
            <a:endParaRPr lang="en-ID" dirty="0"/>
          </a:p>
        </p:txBody>
      </p:sp>
    </p:spTree>
    <p:extLst>
      <p:ext uri="{BB962C8B-B14F-4D97-AF65-F5344CB8AC3E}">
        <p14:creationId xmlns:p14="http://schemas.microsoft.com/office/powerpoint/2010/main" val="30457683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26769" y="1059179"/>
            <a:ext cx="5511165" cy="3823970"/>
          </a:xfrm>
          <a:prstGeom prst="rect">
            <a:avLst/>
          </a:prstGeom>
        </p:spPr>
        <p:txBody>
          <a:bodyPr vert="horz" wrap="square" lIns="0" tIns="82550" rIns="0" bIns="0" rtlCol="0">
            <a:spAutoFit/>
          </a:bodyPr>
          <a:lstStyle/>
          <a:p>
            <a:pPr marL="25400" marR="17780">
              <a:lnSpc>
                <a:spcPts val="2810"/>
              </a:lnSpc>
              <a:spcBef>
                <a:spcPts val="650"/>
              </a:spcBef>
            </a:pPr>
            <a:r>
              <a:rPr sz="2800" b="1" spc="-5" dirty="0">
                <a:solidFill>
                  <a:srgbClr val="006666"/>
                </a:solidFill>
                <a:latin typeface="Arial"/>
                <a:cs typeface="Arial"/>
              </a:rPr>
              <a:t>WHEN WRITING </a:t>
            </a:r>
            <a:r>
              <a:rPr sz="2800" b="1" dirty="0">
                <a:solidFill>
                  <a:srgbClr val="006666"/>
                </a:solidFill>
                <a:latin typeface="Arial"/>
                <a:cs typeface="Arial"/>
              </a:rPr>
              <a:t>A</a:t>
            </a:r>
            <a:r>
              <a:rPr sz="2800" b="1" spc="-90" dirty="0">
                <a:solidFill>
                  <a:srgbClr val="006666"/>
                </a:solidFill>
                <a:latin typeface="Arial"/>
                <a:cs typeface="Arial"/>
              </a:rPr>
              <a:t> </a:t>
            </a:r>
            <a:r>
              <a:rPr sz="2800" b="1" spc="-10" dirty="0">
                <a:solidFill>
                  <a:srgbClr val="006666"/>
                </a:solidFill>
                <a:latin typeface="Arial"/>
                <a:cs typeface="Arial"/>
              </a:rPr>
              <a:t>PARAGRAPH  REMEMBER…</a:t>
            </a:r>
            <a:endParaRPr sz="2800">
              <a:latin typeface="Arial"/>
              <a:cs typeface="Arial"/>
            </a:endParaRPr>
          </a:p>
          <a:p>
            <a:pPr>
              <a:lnSpc>
                <a:spcPct val="100000"/>
              </a:lnSpc>
              <a:spcBef>
                <a:spcPts val="50"/>
              </a:spcBef>
            </a:pPr>
            <a:endParaRPr sz="4400">
              <a:latin typeface="Arial"/>
              <a:cs typeface="Arial"/>
            </a:endParaRPr>
          </a:p>
          <a:p>
            <a:pPr marL="306070">
              <a:lnSpc>
                <a:spcPct val="100000"/>
              </a:lnSpc>
            </a:pPr>
            <a:r>
              <a:rPr sz="2800" spc="-10" dirty="0">
                <a:solidFill>
                  <a:srgbClr val="003366"/>
                </a:solidFill>
                <a:latin typeface="Arial"/>
                <a:cs typeface="Arial"/>
              </a:rPr>
              <a:t>To</a:t>
            </a:r>
            <a:r>
              <a:rPr sz="2800" spc="5" dirty="0">
                <a:solidFill>
                  <a:srgbClr val="003366"/>
                </a:solidFill>
                <a:latin typeface="Arial"/>
                <a:cs typeface="Arial"/>
              </a:rPr>
              <a:t> </a:t>
            </a:r>
            <a:r>
              <a:rPr sz="2800" dirty="0">
                <a:solidFill>
                  <a:srgbClr val="003366"/>
                </a:solidFill>
                <a:latin typeface="Arial"/>
                <a:cs typeface="Arial"/>
              </a:rPr>
              <a:t>check:</a:t>
            </a:r>
            <a:endParaRPr sz="2800">
              <a:latin typeface="Arial"/>
              <a:cs typeface="Arial"/>
            </a:endParaRPr>
          </a:p>
          <a:p>
            <a:pPr>
              <a:lnSpc>
                <a:spcPct val="100000"/>
              </a:lnSpc>
              <a:spcBef>
                <a:spcPts val="25"/>
              </a:spcBef>
            </a:pPr>
            <a:endParaRPr sz="3700">
              <a:latin typeface="Arial"/>
              <a:cs typeface="Arial"/>
            </a:endParaRPr>
          </a:p>
          <a:p>
            <a:pPr marL="648970" indent="-342900">
              <a:lnSpc>
                <a:spcPct val="100000"/>
              </a:lnSpc>
              <a:buSzPct val="75000"/>
              <a:buFont typeface="Wingdings"/>
              <a:buChar char=""/>
              <a:tabLst>
                <a:tab pos="648335" algn="l"/>
                <a:tab pos="648970" algn="l"/>
              </a:tabLst>
            </a:pPr>
            <a:r>
              <a:rPr sz="2800" spc="-5" dirty="0">
                <a:solidFill>
                  <a:srgbClr val="003366"/>
                </a:solidFill>
                <a:latin typeface="Arial"/>
                <a:cs typeface="Arial"/>
              </a:rPr>
              <a:t>Content</a:t>
            </a:r>
            <a:endParaRPr sz="2800">
              <a:latin typeface="Arial"/>
              <a:cs typeface="Arial"/>
            </a:endParaRPr>
          </a:p>
          <a:p>
            <a:pPr marL="648970" indent="-342900">
              <a:lnSpc>
                <a:spcPct val="100000"/>
              </a:lnSpc>
              <a:spcBef>
                <a:spcPts val="459"/>
              </a:spcBef>
              <a:buSzPct val="75000"/>
              <a:buFont typeface="Wingdings"/>
              <a:buChar char=""/>
              <a:tabLst>
                <a:tab pos="648335" algn="l"/>
                <a:tab pos="648970" algn="l"/>
              </a:tabLst>
            </a:pPr>
            <a:r>
              <a:rPr sz="2800" dirty="0">
                <a:solidFill>
                  <a:srgbClr val="003366"/>
                </a:solidFill>
                <a:latin typeface="Arial"/>
                <a:cs typeface="Arial"/>
              </a:rPr>
              <a:t>Structure</a:t>
            </a:r>
            <a:endParaRPr sz="2800">
              <a:latin typeface="Arial"/>
              <a:cs typeface="Arial"/>
            </a:endParaRPr>
          </a:p>
          <a:p>
            <a:pPr marL="648970" indent="-342900">
              <a:lnSpc>
                <a:spcPct val="100000"/>
              </a:lnSpc>
              <a:spcBef>
                <a:spcPts val="450"/>
              </a:spcBef>
              <a:buSzPct val="75000"/>
              <a:buFont typeface="Wingdings"/>
              <a:buChar char=""/>
              <a:tabLst>
                <a:tab pos="648335" algn="l"/>
                <a:tab pos="648970" algn="l"/>
              </a:tabLst>
            </a:pPr>
            <a:r>
              <a:rPr sz="2800" spc="-5" dirty="0">
                <a:solidFill>
                  <a:srgbClr val="003366"/>
                </a:solidFill>
                <a:latin typeface="Arial"/>
                <a:cs typeface="Arial"/>
              </a:rPr>
              <a:t>Form</a:t>
            </a:r>
            <a:endParaRPr sz="2800">
              <a:latin typeface="Arial"/>
              <a:cs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9469" y="1351279"/>
            <a:ext cx="1993264" cy="513080"/>
          </a:xfrm>
          <a:prstGeom prst="rect">
            <a:avLst/>
          </a:prstGeom>
        </p:spPr>
        <p:txBody>
          <a:bodyPr vert="horz" wrap="square" lIns="0" tIns="12700" rIns="0" bIns="0" rtlCol="0">
            <a:spAutoFit/>
          </a:bodyPr>
          <a:lstStyle/>
          <a:p>
            <a:pPr marL="12700">
              <a:lnSpc>
                <a:spcPct val="100000"/>
              </a:lnSpc>
              <a:spcBef>
                <a:spcPts val="100"/>
              </a:spcBef>
            </a:pPr>
            <a:r>
              <a:rPr sz="3200" spc="5" dirty="0"/>
              <a:t>C</a:t>
            </a:r>
            <a:r>
              <a:rPr sz="3200" spc="-5" dirty="0"/>
              <a:t>O</a:t>
            </a:r>
            <a:r>
              <a:rPr sz="3200" spc="10" dirty="0"/>
              <a:t>N</a:t>
            </a:r>
            <a:r>
              <a:rPr sz="3200" spc="-5" dirty="0"/>
              <a:t>T</a:t>
            </a:r>
            <a:r>
              <a:rPr sz="3200" dirty="0"/>
              <a:t>E</a:t>
            </a:r>
            <a:r>
              <a:rPr sz="3200" spc="5" dirty="0"/>
              <a:t>N</a:t>
            </a:r>
            <a:r>
              <a:rPr sz="3200" dirty="0"/>
              <a:t>T</a:t>
            </a:r>
            <a:endParaRPr sz="3200"/>
          </a:p>
        </p:txBody>
      </p:sp>
      <p:sp>
        <p:nvSpPr>
          <p:cNvPr id="3" name="object 3"/>
          <p:cNvSpPr txBox="1"/>
          <p:nvPr/>
        </p:nvSpPr>
        <p:spPr>
          <a:xfrm>
            <a:off x="904239" y="2584450"/>
            <a:ext cx="196215" cy="787400"/>
          </a:xfrm>
          <a:prstGeom prst="rect">
            <a:avLst/>
          </a:prstGeom>
        </p:spPr>
        <p:txBody>
          <a:bodyPr vert="horz" wrap="square" lIns="0" tIns="119380" rIns="0" bIns="0" rtlCol="0">
            <a:spAutoFit/>
          </a:bodyPr>
          <a:lstStyle/>
          <a:p>
            <a:pPr marL="12700">
              <a:lnSpc>
                <a:spcPct val="100000"/>
              </a:lnSpc>
              <a:spcBef>
                <a:spcPts val="940"/>
              </a:spcBef>
            </a:pPr>
            <a:r>
              <a:rPr sz="1800" dirty="0">
                <a:solidFill>
                  <a:srgbClr val="003366"/>
                </a:solidFill>
                <a:latin typeface="Wingdings"/>
                <a:cs typeface="Wingdings"/>
              </a:rPr>
              <a:t></a:t>
            </a:r>
            <a:endParaRPr sz="1800">
              <a:latin typeface="Wingdings"/>
              <a:cs typeface="Wingdings"/>
            </a:endParaRPr>
          </a:p>
          <a:p>
            <a:pPr marL="12700">
              <a:lnSpc>
                <a:spcPct val="100000"/>
              </a:lnSpc>
              <a:spcBef>
                <a:spcPts val="840"/>
              </a:spcBef>
            </a:pPr>
            <a:r>
              <a:rPr sz="1800" dirty="0">
                <a:solidFill>
                  <a:srgbClr val="003366"/>
                </a:solidFill>
                <a:latin typeface="Wingdings"/>
                <a:cs typeface="Wingdings"/>
              </a:rPr>
              <a:t></a:t>
            </a:r>
            <a:endParaRPr sz="1800">
              <a:latin typeface="Wingdings"/>
              <a:cs typeface="Wingdings"/>
            </a:endParaRPr>
          </a:p>
        </p:txBody>
      </p:sp>
      <p:sp>
        <p:nvSpPr>
          <p:cNvPr id="4" name="object 4"/>
          <p:cNvSpPr txBox="1"/>
          <p:nvPr/>
        </p:nvSpPr>
        <p:spPr>
          <a:xfrm>
            <a:off x="904239" y="3651250"/>
            <a:ext cx="196215" cy="789940"/>
          </a:xfrm>
          <a:prstGeom prst="rect">
            <a:avLst/>
          </a:prstGeom>
        </p:spPr>
        <p:txBody>
          <a:bodyPr vert="horz" wrap="square" lIns="0" tIns="120650" rIns="0" bIns="0" rtlCol="0">
            <a:spAutoFit/>
          </a:bodyPr>
          <a:lstStyle/>
          <a:p>
            <a:pPr marL="12700">
              <a:lnSpc>
                <a:spcPct val="100000"/>
              </a:lnSpc>
              <a:spcBef>
                <a:spcPts val="950"/>
              </a:spcBef>
            </a:pPr>
            <a:r>
              <a:rPr sz="1800" dirty="0">
                <a:solidFill>
                  <a:srgbClr val="003366"/>
                </a:solidFill>
                <a:latin typeface="Wingdings"/>
                <a:cs typeface="Wingdings"/>
              </a:rPr>
              <a:t></a:t>
            </a:r>
            <a:endParaRPr sz="1800">
              <a:latin typeface="Wingdings"/>
              <a:cs typeface="Wingdings"/>
            </a:endParaRPr>
          </a:p>
          <a:p>
            <a:pPr marL="12700">
              <a:lnSpc>
                <a:spcPct val="100000"/>
              </a:lnSpc>
              <a:spcBef>
                <a:spcPts val="850"/>
              </a:spcBef>
            </a:pPr>
            <a:r>
              <a:rPr sz="1800" dirty="0">
                <a:solidFill>
                  <a:srgbClr val="003366"/>
                </a:solidFill>
                <a:latin typeface="Wingdings"/>
                <a:cs typeface="Wingdings"/>
              </a:rPr>
              <a:t></a:t>
            </a:r>
            <a:endParaRPr sz="1800">
              <a:latin typeface="Wingdings"/>
              <a:cs typeface="Wingdings"/>
            </a:endParaRPr>
          </a:p>
        </p:txBody>
      </p:sp>
      <p:sp>
        <p:nvSpPr>
          <p:cNvPr id="5" name="object 5"/>
          <p:cNvSpPr txBox="1"/>
          <p:nvPr/>
        </p:nvSpPr>
        <p:spPr>
          <a:xfrm>
            <a:off x="904239" y="4828540"/>
            <a:ext cx="196215" cy="299720"/>
          </a:xfrm>
          <a:prstGeom prst="rect">
            <a:avLst/>
          </a:prstGeom>
        </p:spPr>
        <p:txBody>
          <a:bodyPr vert="horz" wrap="square" lIns="0" tIns="12700" rIns="0" bIns="0" rtlCol="0">
            <a:spAutoFit/>
          </a:bodyPr>
          <a:lstStyle/>
          <a:p>
            <a:pPr marL="12700">
              <a:lnSpc>
                <a:spcPct val="100000"/>
              </a:lnSpc>
              <a:spcBef>
                <a:spcPts val="100"/>
              </a:spcBef>
            </a:pPr>
            <a:r>
              <a:rPr sz="1800" dirty="0">
                <a:solidFill>
                  <a:srgbClr val="003366"/>
                </a:solidFill>
                <a:latin typeface="Wingdings"/>
                <a:cs typeface="Wingdings"/>
              </a:rPr>
              <a:t></a:t>
            </a:r>
            <a:endParaRPr sz="1800">
              <a:latin typeface="Wingdings"/>
              <a:cs typeface="Wingdings"/>
            </a:endParaRPr>
          </a:p>
        </p:txBody>
      </p:sp>
      <p:sp>
        <p:nvSpPr>
          <p:cNvPr id="6" name="object 6"/>
          <p:cNvSpPr txBox="1"/>
          <p:nvPr/>
        </p:nvSpPr>
        <p:spPr>
          <a:xfrm>
            <a:off x="1247139" y="2641600"/>
            <a:ext cx="7401559" cy="2834640"/>
          </a:xfrm>
          <a:prstGeom prst="rect">
            <a:avLst/>
          </a:prstGeom>
        </p:spPr>
        <p:txBody>
          <a:bodyPr vert="horz" wrap="square" lIns="0" tIns="12700" rIns="0" bIns="0" rtlCol="0">
            <a:spAutoFit/>
          </a:bodyPr>
          <a:lstStyle/>
          <a:p>
            <a:pPr marL="12700">
              <a:lnSpc>
                <a:spcPct val="100000"/>
              </a:lnSpc>
              <a:spcBef>
                <a:spcPts val="100"/>
              </a:spcBef>
            </a:pPr>
            <a:r>
              <a:rPr sz="2400" spc="-20" dirty="0">
                <a:solidFill>
                  <a:srgbClr val="003366"/>
                </a:solidFill>
                <a:latin typeface="Arial"/>
                <a:cs typeface="Arial"/>
              </a:rPr>
              <a:t>Develop </a:t>
            </a:r>
            <a:r>
              <a:rPr sz="2400" b="1" spc="-5" dirty="0">
                <a:solidFill>
                  <a:srgbClr val="003366"/>
                </a:solidFill>
                <a:latin typeface="Arial"/>
                <a:cs typeface="Arial"/>
              </a:rPr>
              <a:t>only one</a:t>
            </a:r>
            <a:r>
              <a:rPr sz="2400" b="1" spc="-240" dirty="0">
                <a:solidFill>
                  <a:srgbClr val="003366"/>
                </a:solidFill>
                <a:latin typeface="Arial"/>
                <a:cs typeface="Arial"/>
              </a:rPr>
              <a:t> </a:t>
            </a:r>
            <a:r>
              <a:rPr sz="2400" spc="-15" dirty="0">
                <a:solidFill>
                  <a:srgbClr val="003366"/>
                </a:solidFill>
                <a:latin typeface="Arial"/>
                <a:cs typeface="Arial"/>
              </a:rPr>
              <a:t>idea.</a:t>
            </a:r>
            <a:endParaRPr sz="2400">
              <a:latin typeface="Arial"/>
              <a:cs typeface="Arial"/>
            </a:endParaRPr>
          </a:p>
          <a:p>
            <a:pPr marL="12700" marR="920115">
              <a:lnSpc>
                <a:spcPts val="2400"/>
              </a:lnSpc>
              <a:spcBef>
                <a:spcPts val="610"/>
              </a:spcBef>
            </a:pPr>
            <a:r>
              <a:rPr sz="2400" spc="-5" dirty="0">
                <a:solidFill>
                  <a:srgbClr val="003366"/>
                </a:solidFill>
                <a:latin typeface="Arial"/>
                <a:cs typeface="Arial"/>
              </a:rPr>
              <a:t>Be </a:t>
            </a:r>
            <a:r>
              <a:rPr sz="2400" spc="-30" dirty="0">
                <a:solidFill>
                  <a:srgbClr val="003366"/>
                </a:solidFill>
                <a:latin typeface="Arial"/>
                <a:cs typeface="Arial"/>
              </a:rPr>
              <a:t>coherent. </a:t>
            </a:r>
            <a:r>
              <a:rPr sz="2400" spc="-35" dirty="0">
                <a:solidFill>
                  <a:srgbClr val="003366"/>
                </a:solidFill>
                <a:latin typeface="Arial"/>
                <a:cs typeface="Arial"/>
              </a:rPr>
              <a:t>This </a:t>
            </a:r>
            <a:r>
              <a:rPr sz="2400" spc="-20" dirty="0">
                <a:solidFill>
                  <a:srgbClr val="003366"/>
                </a:solidFill>
                <a:latin typeface="Arial"/>
                <a:cs typeface="Arial"/>
              </a:rPr>
              <a:t>makes </a:t>
            </a:r>
            <a:r>
              <a:rPr sz="2400" spc="-15" dirty="0">
                <a:solidFill>
                  <a:srgbClr val="003366"/>
                </a:solidFill>
                <a:latin typeface="Arial"/>
                <a:cs typeface="Arial"/>
              </a:rPr>
              <a:t>your </a:t>
            </a:r>
            <a:r>
              <a:rPr sz="2400" spc="-25" dirty="0">
                <a:solidFill>
                  <a:srgbClr val="003366"/>
                </a:solidFill>
                <a:latin typeface="Arial"/>
                <a:cs typeface="Arial"/>
              </a:rPr>
              <a:t>paragraph </a:t>
            </a:r>
            <a:r>
              <a:rPr sz="2400" spc="-30" dirty="0">
                <a:solidFill>
                  <a:srgbClr val="003366"/>
                </a:solidFill>
                <a:latin typeface="Arial"/>
                <a:cs typeface="Arial"/>
              </a:rPr>
              <a:t>easy</a:t>
            </a:r>
            <a:r>
              <a:rPr sz="2400" spc="-185" dirty="0">
                <a:solidFill>
                  <a:srgbClr val="003366"/>
                </a:solidFill>
                <a:latin typeface="Arial"/>
                <a:cs typeface="Arial"/>
              </a:rPr>
              <a:t> </a:t>
            </a:r>
            <a:r>
              <a:rPr sz="2400" spc="-5" dirty="0">
                <a:solidFill>
                  <a:srgbClr val="003366"/>
                </a:solidFill>
                <a:latin typeface="Arial"/>
                <a:cs typeface="Arial"/>
              </a:rPr>
              <a:t>to  </a:t>
            </a:r>
            <a:r>
              <a:rPr sz="2400" spc="-20" dirty="0">
                <a:solidFill>
                  <a:srgbClr val="003366"/>
                </a:solidFill>
                <a:latin typeface="Arial"/>
                <a:cs typeface="Arial"/>
              </a:rPr>
              <a:t>understand.</a:t>
            </a:r>
            <a:endParaRPr sz="2400">
              <a:latin typeface="Arial"/>
              <a:cs typeface="Arial"/>
            </a:endParaRPr>
          </a:p>
          <a:p>
            <a:pPr marL="12700">
              <a:lnSpc>
                <a:spcPct val="100000"/>
              </a:lnSpc>
              <a:spcBef>
                <a:spcPts val="130"/>
              </a:spcBef>
            </a:pPr>
            <a:r>
              <a:rPr sz="2400" spc="-20" dirty="0">
                <a:solidFill>
                  <a:srgbClr val="003366"/>
                </a:solidFill>
                <a:latin typeface="Arial"/>
                <a:cs typeface="Arial"/>
              </a:rPr>
              <a:t>Focus </a:t>
            </a:r>
            <a:r>
              <a:rPr sz="2400" spc="-5" dirty="0">
                <a:solidFill>
                  <a:srgbClr val="003366"/>
                </a:solidFill>
                <a:latin typeface="Arial"/>
                <a:cs typeface="Arial"/>
              </a:rPr>
              <a:t>on the </a:t>
            </a:r>
            <a:r>
              <a:rPr sz="2400" spc="-25" dirty="0">
                <a:solidFill>
                  <a:srgbClr val="003366"/>
                </a:solidFill>
                <a:latin typeface="Arial"/>
                <a:cs typeface="Arial"/>
              </a:rPr>
              <a:t>main</a:t>
            </a:r>
            <a:r>
              <a:rPr sz="2400" spc="-204" dirty="0">
                <a:solidFill>
                  <a:srgbClr val="003366"/>
                </a:solidFill>
                <a:latin typeface="Arial"/>
                <a:cs typeface="Arial"/>
              </a:rPr>
              <a:t> </a:t>
            </a:r>
            <a:r>
              <a:rPr sz="2400" spc="-20" dirty="0">
                <a:solidFill>
                  <a:srgbClr val="003366"/>
                </a:solidFill>
                <a:latin typeface="Arial"/>
                <a:cs typeface="Arial"/>
              </a:rPr>
              <a:t>idea.</a:t>
            </a:r>
            <a:endParaRPr sz="2400">
              <a:latin typeface="Arial"/>
              <a:cs typeface="Arial"/>
            </a:endParaRPr>
          </a:p>
          <a:p>
            <a:pPr marL="12700" marR="5080">
              <a:lnSpc>
                <a:spcPts val="2410"/>
              </a:lnSpc>
              <a:spcBef>
                <a:spcPts val="590"/>
              </a:spcBef>
            </a:pPr>
            <a:r>
              <a:rPr sz="2400" spc="-15" dirty="0">
                <a:solidFill>
                  <a:srgbClr val="003366"/>
                </a:solidFill>
                <a:latin typeface="Arial"/>
                <a:cs typeface="Arial"/>
              </a:rPr>
              <a:t>Elaborate </a:t>
            </a:r>
            <a:r>
              <a:rPr sz="2400" spc="-5" dirty="0">
                <a:solidFill>
                  <a:srgbClr val="003366"/>
                </a:solidFill>
                <a:latin typeface="Arial"/>
                <a:cs typeface="Arial"/>
              </a:rPr>
              <a:t>and </a:t>
            </a:r>
            <a:r>
              <a:rPr sz="2400" spc="-35" dirty="0">
                <a:solidFill>
                  <a:srgbClr val="003366"/>
                </a:solidFill>
                <a:latin typeface="Arial"/>
                <a:cs typeface="Arial"/>
              </a:rPr>
              <a:t>develop </a:t>
            </a:r>
            <a:r>
              <a:rPr sz="2400" spc="-20" dirty="0">
                <a:solidFill>
                  <a:srgbClr val="003366"/>
                </a:solidFill>
                <a:latin typeface="Arial"/>
                <a:cs typeface="Arial"/>
              </a:rPr>
              <a:t>your </a:t>
            </a:r>
            <a:r>
              <a:rPr sz="2400" spc="-35" dirty="0">
                <a:solidFill>
                  <a:srgbClr val="003366"/>
                </a:solidFill>
                <a:latin typeface="Arial"/>
                <a:cs typeface="Arial"/>
              </a:rPr>
              <a:t>topic </a:t>
            </a:r>
            <a:r>
              <a:rPr sz="2400" spc="-25" dirty="0">
                <a:solidFill>
                  <a:srgbClr val="003366"/>
                </a:solidFill>
                <a:latin typeface="Arial"/>
                <a:cs typeface="Arial"/>
              </a:rPr>
              <a:t>sentence. This means  </a:t>
            </a:r>
            <a:r>
              <a:rPr sz="2400" spc="-15" dirty="0">
                <a:solidFill>
                  <a:srgbClr val="003366"/>
                </a:solidFill>
                <a:latin typeface="Arial"/>
                <a:cs typeface="Arial"/>
              </a:rPr>
              <a:t>that </a:t>
            </a:r>
            <a:r>
              <a:rPr sz="2400" spc="-5" dirty="0">
                <a:solidFill>
                  <a:srgbClr val="003366"/>
                </a:solidFill>
                <a:latin typeface="Arial"/>
                <a:cs typeface="Arial"/>
              </a:rPr>
              <a:t>the </a:t>
            </a:r>
            <a:r>
              <a:rPr sz="2400" spc="-25" dirty="0">
                <a:solidFill>
                  <a:srgbClr val="003366"/>
                </a:solidFill>
                <a:latin typeface="Arial"/>
                <a:cs typeface="Arial"/>
              </a:rPr>
              <a:t>topic </a:t>
            </a:r>
            <a:r>
              <a:rPr sz="2400" spc="-15" dirty="0">
                <a:solidFill>
                  <a:srgbClr val="003366"/>
                </a:solidFill>
                <a:latin typeface="Arial"/>
                <a:cs typeface="Arial"/>
              </a:rPr>
              <a:t>should </a:t>
            </a:r>
            <a:r>
              <a:rPr sz="2400" spc="-5" dirty="0">
                <a:solidFill>
                  <a:srgbClr val="003366"/>
                </a:solidFill>
                <a:latin typeface="Arial"/>
                <a:cs typeface="Arial"/>
              </a:rPr>
              <a:t>be </a:t>
            </a:r>
            <a:r>
              <a:rPr sz="2400" spc="-20" dirty="0">
                <a:solidFill>
                  <a:srgbClr val="003366"/>
                </a:solidFill>
                <a:latin typeface="Arial"/>
                <a:cs typeface="Arial"/>
              </a:rPr>
              <a:t>explained </a:t>
            </a:r>
            <a:r>
              <a:rPr sz="2400" spc="-10" dirty="0">
                <a:solidFill>
                  <a:srgbClr val="003366"/>
                </a:solidFill>
                <a:latin typeface="Arial"/>
                <a:cs typeface="Arial"/>
              </a:rPr>
              <a:t>in</a:t>
            </a:r>
            <a:r>
              <a:rPr sz="2400" spc="-365" dirty="0">
                <a:solidFill>
                  <a:srgbClr val="003366"/>
                </a:solidFill>
                <a:latin typeface="Arial"/>
                <a:cs typeface="Arial"/>
              </a:rPr>
              <a:t> </a:t>
            </a:r>
            <a:r>
              <a:rPr sz="2400" spc="-25" dirty="0">
                <a:solidFill>
                  <a:srgbClr val="003366"/>
                </a:solidFill>
                <a:latin typeface="Arial"/>
                <a:cs typeface="Arial"/>
              </a:rPr>
              <a:t>detail.</a:t>
            </a:r>
            <a:endParaRPr sz="2400">
              <a:latin typeface="Arial"/>
              <a:cs typeface="Arial"/>
            </a:endParaRPr>
          </a:p>
          <a:p>
            <a:pPr marL="12700" marR="1287780">
              <a:lnSpc>
                <a:spcPts val="2410"/>
              </a:lnSpc>
              <a:spcBef>
                <a:spcPts val="590"/>
              </a:spcBef>
            </a:pPr>
            <a:r>
              <a:rPr sz="2400" spc="-5" dirty="0">
                <a:solidFill>
                  <a:srgbClr val="003366"/>
                </a:solidFill>
                <a:latin typeface="Arial"/>
                <a:cs typeface="Arial"/>
              </a:rPr>
              <a:t>Add explanations,</a:t>
            </a:r>
            <a:r>
              <a:rPr sz="2400" spc="-505" dirty="0">
                <a:solidFill>
                  <a:srgbClr val="003366"/>
                </a:solidFill>
                <a:latin typeface="Arial"/>
                <a:cs typeface="Arial"/>
              </a:rPr>
              <a:t> </a:t>
            </a:r>
            <a:r>
              <a:rPr sz="2400" spc="-20" dirty="0">
                <a:solidFill>
                  <a:srgbClr val="003366"/>
                </a:solidFill>
                <a:latin typeface="Arial"/>
                <a:cs typeface="Arial"/>
              </a:rPr>
              <a:t>details </a:t>
            </a:r>
            <a:r>
              <a:rPr sz="2400" spc="-5" dirty="0">
                <a:solidFill>
                  <a:srgbClr val="003366"/>
                </a:solidFill>
                <a:latin typeface="Arial"/>
                <a:cs typeface="Arial"/>
              </a:rPr>
              <a:t>and </a:t>
            </a:r>
            <a:r>
              <a:rPr sz="2400" spc="-35" dirty="0">
                <a:solidFill>
                  <a:srgbClr val="003366"/>
                </a:solidFill>
                <a:latin typeface="Arial"/>
                <a:cs typeface="Arial"/>
              </a:rPr>
              <a:t>examples </a:t>
            </a:r>
            <a:r>
              <a:rPr sz="2400" spc="-5" dirty="0">
                <a:solidFill>
                  <a:srgbClr val="003366"/>
                </a:solidFill>
                <a:latin typeface="Arial"/>
                <a:cs typeface="Arial"/>
              </a:rPr>
              <a:t>to </a:t>
            </a:r>
            <a:r>
              <a:rPr sz="2400" spc="-35" dirty="0">
                <a:solidFill>
                  <a:srgbClr val="003366"/>
                </a:solidFill>
                <a:latin typeface="Arial"/>
                <a:cs typeface="Arial"/>
              </a:rPr>
              <a:t>the  </a:t>
            </a:r>
            <a:r>
              <a:rPr sz="2400" spc="-25" dirty="0">
                <a:solidFill>
                  <a:srgbClr val="003366"/>
                </a:solidFill>
                <a:latin typeface="Arial"/>
                <a:cs typeface="Arial"/>
              </a:rPr>
              <a:t>supporting</a:t>
            </a:r>
            <a:r>
              <a:rPr sz="2400" spc="-10" dirty="0">
                <a:solidFill>
                  <a:srgbClr val="003366"/>
                </a:solidFill>
                <a:latin typeface="Arial"/>
                <a:cs typeface="Arial"/>
              </a:rPr>
              <a:t> </a:t>
            </a:r>
            <a:r>
              <a:rPr sz="2400" spc="-35" dirty="0">
                <a:solidFill>
                  <a:srgbClr val="003366"/>
                </a:solidFill>
                <a:latin typeface="Arial"/>
                <a:cs typeface="Arial"/>
              </a:rPr>
              <a:t>sentences.</a:t>
            </a:r>
            <a:endParaRPr sz="2400">
              <a:latin typeface="Arial"/>
              <a:cs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9469" y="1351279"/>
            <a:ext cx="2535555" cy="513080"/>
          </a:xfrm>
          <a:prstGeom prst="rect">
            <a:avLst/>
          </a:prstGeom>
        </p:spPr>
        <p:txBody>
          <a:bodyPr vert="horz" wrap="square" lIns="0" tIns="12700" rIns="0" bIns="0" rtlCol="0">
            <a:spAutoFit/>
          </a:bodyPr>
          <a:lstStyle/>
          <a:p>
            <a:pPr marL="12700">
              <a:lnSpc>
                <a:spcPct val="100000"/>
              </a:lnSpc>
              <a:spcBef>
                <a:spcPts val="100"/>
              </a:spcBef>
            </a:pPr>
            <a:r>
              <a:rPr sz="3200" spc="5" dirty="0"/>
              <a:t>S</a:t>
            </a:r>
            <a:r>
              <a:rPr sz="3200" spc="-5" dirty="0"/>
              <a:t>T</a:t>
            </a:r>
            <a:r>
              <a:rPr sz="3200" spc="5" dirty="0"/>
              <a:t>R</a:t>
            </a:r>
            <a:r>
              <a:rPr sz="3200" spc="-5" dirty="0"/>
              <a:t>U</a:t>
            </a:r>
            <a:r>
              <a:rPr sz="3200" spc="5" dirty="0"/>
              <a:t>CT</a:t>
            </a:r>
            <a:r>
              <a:rPr sz="3200" spc="-5" dirty="0"/>
              <a:t>U</a:t>
            </a:r>
            <a:r>
              <a:rPr sz="3200" spc="5" dirty="0"/>
              <a:t>R</a:t>
            </a:r>
            <a:r>
              <a:rPr sz="3200" dirty="0"/>
              <a:t>E</a:t>
            </a:r>
            <a:endParaRPr sz="3200"/>
          </a:p>
        </p:txBody>
      </p:sp>
      <p:sp>
        <p:nvSpPr>
          <p:cNvPr id="3" name="object 3"/>
          <p:cNvSpPr txBox="1">
            <a:spLocks noGrp="1"/>
          </p:cNvSpPr>
          <p:nvPr>
            <p:ph type="body" idx="1"/>
          </p:nvPr>
        </p:nvSpPr>
        <p:spPr>
          <a:prstGeom prst="rect">
            <a:avLst/>
          </a:prstGeom>
        </p:spPr>
        <p:txBody>
          <a:bodyPr vert="horz" wrap="square" lIns="0" tIns="12700" rIns="0" bIns="0" rtlCol="0">
            <a:spAutoFit/>
          </a:bodyPr>
          <a:lstStyle/>
          <a:p>
            <a:pPr marL="382905">
              <a:lnSpc>
                <a:spcPct val="100000"/>
              </a:lnSpc>
              <a:spcBef>
                <a:spcPts val="100"/>
              </a:spcBef>
              <a:tabLst>
                <a:tab pos="4759325" algn="l"/>
              </a:tabLst>
            </a:pPr>
            <a:r>
              <a:rPr spc="-5" dirty="0"/>
              <a:t>Make </a:t>
            </a:r>
            <a:r>
              <a:rPr dirty="0"/>
              <a:t>sure</a:t>
            </a:r>
            <a:r>
              <a:rPr spc="15" dirty="0"/>
              <a:t> </a:t>
            </a:r>
            <a:r>
              <a:rPr dirty="0"/>
              <a:t>your paragraph	has:</a:t>
            </a:r>
          </a:p>
          <a:p>
            <a:pPr marL="332105">
              <a:lnSpc>
                <a:spcPct val="100000"/>
              </a:lnSpc>
              <a:spcBef>
                <a:spcPts val="25"/>
              </a:spcBef>
            </a:pPr>
            <a:endParaRPr sz="3700"/>
          </a:p>
          <a:p>
            <a:pPr marL="725805" indent="-342900">
              <a:lnSpc>
                <a:spcPct val="100000"/>
              </a:lnSpc>
              <a:buSzPct val="75000"/>
              <a:buFont typeface="Wingdings"/>
              <a:buChar char=""/>
              <a:tabLst>
                <a:tab pos="725805" algn="l"/>
                <a:tab pos="726440" algn="l"/>
              </a:tabLst>
            </a:pPr>
            <a:r>
              <a:rPr sz="2800" spc="-5" dirty="0"/>
              <a:t>One topic</a:t>
            </a:r>
            <a:r>
              <a:rPr sz="2800" spc="10" dirty="0"/>
              <a:t> </a:t>
            </a:r>
            <a:r>
              <a:rPr sz="2800" dirty="0"/>
              <a:t>sentence.</a:t>
            </a:r>
            <a:endParaRPr sz="2800"/>
          </a:p>
          <a:p>
            <a:pPr marL="725805" indent="-342900">
              <a:lnSpc>
                <a:spcPct val="100000"/>
              </a:lnSpc>
              <a:spcBef>
                <a:spcPts val="459"/>
              </a:spcBef>
              <a:buSzPct val="75000"/>
              <a:buFont typeface="Wingdings"/>
              <a:buChar char=""/>
              <a:tabLst>
                <a:tab pos="725805" algn="l"/>
                <a:tab pos="726440" algn="l"/>
              </a:tabLst>
            </a:pPr>
            <a:r>
              <a:rPr sz="2800" spc="-5" dirty="0"/>
              <a:t>As many </a:t>
            </a:r>
            <a:r>
              <a:rPr sz="2800" dirty="0"/>
              <a:t>supporting sentences as you</a:t>
            </a:r>
            <a:r>
              <a:rPr sz="2800" spc="-40" dirty="0"/>
              <a:t> </a:t>
            </a:r>
            <a:r>
              <a:rPr sz="2800" dirty="0"/>
              <a:t>need.</a:t>
            </a:r>
            <a:endParaRPr sz="2800"/>
          </a:p>
          <a:p>
            <a:pPr marL="725805" indent="-342900">
              <a:lnSpc>
                <a:spcPct val="100000"/>
              </a:lnSpc>
              <a:spcBef>
                <a:spcPts val="450"/>
              </a:spcBef>
              <a:buSzPct val="75000"/>
              <a:buFont typeface="Wingdings"/>
              <a:buChar char=""/>
              <a:tabLst>
                <a:tab pos="725805" algn="l"/>
                <a:tab pos="726440" algn="l"/>
              </a:tabLst>
            </a:pPr>
            <a:r>
              <a:rPr sz="2800" dirty="0"/>
              <a:t>A concluding</a:t>
            </a:r>
            <a:r>
              <a:rPr sz="2800" spc="-15" dirty="0"/>
              <a:t> </a:t>
            </a:r>
            <a:r>
              <a:rPr sz="2800" dirty="0"/>
              <a:t>sentence.</a:t>
            </a:r>
            <a:endParaRPr sz="28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9469" y="1290320"/>
            <a:ext cx="1352550" cy="574040"/>
          </a:xfrm>
          <a:prstGeom prst="rect">
            <a:avLst/>
          </a:prstGeom>
        </p:spPr>
        <p:txBody>
          <a:bodyPr vert="horz" wrap="square" lIns="0" tIns="12700" rIns="0" bIns="0" rtlCol="0">
            <a:spAutoFit/>
          </a:bodyPr>
          <a:lstStyle/>
          <a:p>
            <a:pPr marL="12700">
              <a:lnSpc>
                <a:spcPct val="100000"/>
              </a:lnSpc>
              <a:spcBef>
                <a:spcPts val="100"/>
              </a:spcBef>
            </a:pPr>
            <a:r>
              <a:rPr sz="3600" spc="-40" dirty="0"/>
              <a:t>F</a:t>
            </a:r>
            <a:r>
              <a:rPr sz="3600" spc="-55" dirty="0"/>
              <a:t>O</a:t>
            </a:r>
            <a:r>
              <a:rPr sz="3600" spc="-60" dirty="0"/>
              <a:t>R</a:t>
            </a:r>
            <a:r>
              <a:rPr sz="3600" dirty="0"/>
              <a:t>M</a:t>
            </a:r>
            <a:endParaRPr sz="3600"/>
          </a:p>
        </p:txBody>
      </p:sp>
      <p:sp>
        <p:nvSpPr>
          <p:cNvPr id="6" name="object 6"/>
          <p:cNvSpPr txBox="1"/>
          <p:nvPr/>
        </p:nvSpPr>
        <p:spPr>
          <a:xfrm>
            <a:off x="904239" y="2667000"/>
            <a:ext cx="1593850" cy="628377"/>
          </a:xfrm>
          <a:prstGeom prst="rect">
            <a:avLst/>
          </a:prstGeom>
        </p:spPr>
        <p:txBody>
          <a:bodyPr vert="horz" wrap="square" lIns="0" tIns="12700" rIns="0" bIns="0" rtlCol="0">
            <a:spAutoFit/>
          </a:bodyPr>
          <a:lstStyle/>
          <a:p>
            <a:pPr marL="12700">
              <a:lnSpc>
                <a:spcPct val="100000"/>
              </a:lnSpc>
              <a:spcBef>
                <a:spcPts val="100"/>
              </a:spcBef>
              <a:tabLst>
                <a:tab pos="605155" algn="l"/>
              </a:tabLst>
            </a:pPr>
            <a:r>
              <a:rPr lang="en-US" sz="2000" spc="-5" dirty="0">
                <a:solidFill>
                  <a:srgbClr val="003366"/>
                </a:solidFill>
                <a:latin typeface="Arial"/>
                <a:cs typeface="Arial"/>
              </a:rPr>
              <a:t>Make sure </a:t>
            </a:r>
            <a:r>
              <a:rPr sz="2000" spc="-5" dirty="0">
                <a:solidFill>
                  <a:srgbClr val="003366"/>
                </a:solidFill>
                <a:latin typeface="Arial"/>
                <a:cs typeface="Arial"/>
              </a:rPr>
              <a:t>that</a:t>
            </a:r>
            <a:r>
              <a:rPr sz="2000" spc="-80" dirty="0">
                <a:solidFill>
                  <a:srgbClr val="003366"/>
                </a:solidFill>
                <a:latin typeface="Arial"/>
                <a:cs typeface="Arial"/>
              </a:rPr>
              <a:t> </a:t>
            </a:r>
            <a:r>
              <a:rPr sz="2000" dirty="0">
                <a:solidFill>
                  <a:srgbClr val="003366"/>
                </a:solidFill>
                <a:latin typeface="Arial"/>
                <a:cs typeface="Arial"/>
              </a:rPr>
              <a:t>you:</a:t>
            </a:r>
            <a:endParaRPr sz="2000" dirty="0">
              <a:latin typeface="Arial"/>
              <a:cs typeface="Arial"/>
            </a:endParaRPr>
          </a:p>
        </p:txBody>
      </p:sp>
      <p:sp>
        <p:nvSpPr>
          <p:cNvPr id="7" name="object 7"/>
          <p:cNvSpPr txBox="1"/>
          <p:nvPr/>
        </p:nvSpPr>
        <p:spPr>
          <a:xfrm>
            <a:off x="609600" y="3535529"/>
            <a:ext cx="167640" cy="718820"/>
          </a:xfrm>
          <a:prstGeom prst="rect">
            <a:avLst/>
          </a:prstGeom>
        </p:spPr>
        <p:txBody>
          <a:bodyPr vert="horz" wrap="square" lIns="0" tIns="130810" rIns="0" bIns="0" rtlCol="0">
            <a:spAutoFit/>
          </a:bodyPr>
          <a:lstStyle/>
          <a:p>
            <a:pPr marL="12700">
              <a:lnSpc>
                <a:spcPct val="100000"/>
              </a:lnSpc>
              <a:spcBef>
                <a:spcPts val="1030"/>
              </a:spcBef>
            </a:pPr>
            <a:r>
              <a:rPr sz="1500" dirty="0">
                <a:solidFill>
                  <a:srgbClr val="003366"/>
                </a:solidFill>
                <a:latin typeface="Wingdings"/>
                <a:cs typeface="Wingdings"/>
              </a:rPr>
              <a:t></a:t>
            </a:r>
            <a:endParaRPr sz="1500">
              <a:latin typeface="Wingdings"/>
              <a:cs typeface="Wingdings"/>
            </a:endParaRPr>
          </a:p>
          <a:p>
            <a:pPr marL="12700">
              <a:lnSpc>
                <a:spcPct val="100000"/>
              </a:lnSpc>
              <a:spcBef>
                <a:spcPts val="930"/>
              </a:spcBef>
            </a:pPr>
            <a:r>
              <a:rPr sz="1500" dirty="0">
                <a:solidFill>
                  <a:srgbClr val="003366"/>
                </a:solidFill>
                <a:latin typeface="Wingdings"/>
                <a:cs typeface="Wingdings"/>
              </a:rPr>
              <a:t></a:t>
            </a:r>
            <a:endParaRPr sz="1500">
              <a:latin typeface="Wingdings"/>
              <a:cs typeface="Wingdings"/>
            </a:endParaRPr>
          </a:p>
        </p:txBody>
      </p:sp>
      <p:sp>
        <p:nvSpPr>
          <p:cNvPr id="8" name="object 8"/>
          <p:cNvSpPr txBox="1"/>
          <p:nvPr/>
        </p:nvSpPr>
        <p:spPr>
          <a:xfrm>
            <a:off x="857883" y="3556273"/>
            <a:ext cx="4838700" cy="698076"/>
          </a:xfrm>
          <a:prstGeom prst="rect">
            <a:avLst/>
          </a:prstGeom>
        </p:spPr>
        <p:txBody>
          <a:bodyPr vert="horz" wrap="square" lIns="0" tIns="12700" rIns="0" bIns="0" rtlCol="0">
            <a:spAutoFit/>
          </a:bodyPr>
          <a:lstStyle/>
          <a:p>
            <a:pPr marL="12700" marR="5080">
              <a:lnSpc>
                <a:spcPct val="113700"/>
              </a:lnSpc>
              <a:spcBef>
                <a:spcPts val="100"/>
              </a:spcBef>
            </a:pPr>
            <a:r>
              <a:rPr sz="2000" spc="-5" dirty="0">
                <a:solidFill>
                  <a:srgbClr val="003366"/>
                </a:solidFill>
                <a:latin typeface="Arial"/>
                <a:cs typeface="Arial"/>
              </a:rPr>
              <a:t>Write </a:t>
            </a:r>
            <a:r>
              <a:rPr sz="2000" dirty="0">
                <a:solidFill>
                  <a:srgbClr val="003366"/>
                </a:solidFill>
                <a:latin typeface="Arial"/>
                <a:cs typeface="Arial"/>
              </a:rPr>
              <a:t>clear sentences (S+V+C) </a:t>
            </a:r>
            <a:endParaRPr lang="en-US" sz="2000" dirty="0">
              <a:solidFill>
                <a:srgbClr val="003366"/>
              </a:solidFill>
              <a:latin typeface="Arial"/>
              <a:cs typeface="Arial"/>
            </a:endParaRPr>
          </a:p>
          <a:p>
            <a:pPr marL="12700" marR="5080">
              <a:lnSpc>
                <a:spcPct val="113700"/>
              </a:lnSpc>
              <a:spcBef>
                <a:spcPts val="100"/>
              </a:spcBef>
            </a:pPr>
            <a:r>
              <a:rPr sz="2000" dirty="0">
                <a:solidFill>
                  <a:srgbClr val="003366"/>
                </a:solidFill>
                <a:latin typeface="Arial"/>
                <a:cs typeface="Arial"/>
              </a:rPr>
              <a:t> Check your spelling and</a:t>
            </a:r>
            <a:r>
              <a:rPr sz="2000" spc="-20" dirty="0">
                <a:solidFill>
                  <a:srgbClr val="003366"/>
                </a:solidFill>
                <a:latin typeface="Arial"/>
                <a:cs typeface="Arial"/>
              </a:rPr>
              <a:t> </a:t>
            </a:r>
            <a:r>
              <a:rPr sz="2000" dirty="0">
                <a:solidFill>
                  <a:srgbClr val="003366"/>
                </a:solidFill>
                <a:latin typeface="Arial"/>
                <a:cs typeface="Arial"/>
              </a:rPr>
              <a:t>grammar.</a:t>
            </a:r>
            <a:endParaRPr sz="2000" dirty="0">
              <a:latin typeface="Arial"/>
              <a:cs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3657600" y="161290"/>
            <a:ext cx="3836670" cy="680720"/>
          </a:xfrm>
          <a:prstGeom prst="rect">
            <a:avLst/>
          </a:prstGeom>
        </p:spPr>
        <p:txBody>
          <a:bodyPr vert="horz" wrap="square" lIns="0" tIns="12065" rIns="0" bIns="0" rtlCol="0">
            <a:spAutoFit/>
          </a:bodyPr>
          <a:lstStyle/>
          <a:p>
            <a:pPr marL="12700">
              <a:lnSpc>
                <a:spcPct val="100000"/>
              </a:lnSpc>
              <a:spcBef>
                <a:spcPts val="95"/>
              </a:spcBef>
            </a:pPr>
            <a:r>
              <a:rPr sz="4300" spc="-15" dirty="0"/>
              <a:t>Writing</a:t>
            </a:r>
            <a:r>
              <a:rPr sz="4300" spc="-55" dirty="0"/>
              <a:t> </a:t>
            </a:r>
            <a:r>
              <a:rPr sz="4300" spc="-5" dirty="0"/>
              <a:t>Practice</a:t>
            </a:r>
            <a:endParaRPr sz="4300" dirty="0"/>
          </a:p>
        </p:txBody>
      </p:sp>
      <p:sp>
        <p:nvSpPr>
          <p:cNvPr id="4" name="object 4"/>
          <p:cNvSpPr/>
          <p:nvPr/>
        </p:nvSpPr>
        <p:spPr>
          <a:xfrm>
            <a:off x="2133600" y="2277757"/>
            <a:ext cx="5715000" cy="3886200"/>
          </a:xfrm>
          <a:prstGeom prst="rect">
            <a:avLst/>
          </a:prstGeom>
          <a:blipFill>
            <a:blip r:embed="rId2" cstate="print"/>
            <a:stretch>
              <a:fillRect/>
            </a:stretch>
          </a:blipFill>
        </p:spPr>
        <p:txBody>
          <a:bodyPr wrap="square" lIns="0" tIns="0" rIns="0" bIns="0" rtlCol="0"/>
          <a:lstStyle/>
          <a:p>
            <a:endParaRPr/>
          </a:p>
        </p:txBody>
      </p:sp>
      <p:sp>
        <p:nvSpPr>
          <p:cNvPr id="5" name="object 5"/>
          <p:cNvSpPr txBox="1"/>
          <p:nvPr/>
        </p:nvSpPr>
        <p:spPr>
          <a:xfrm>
            <a:off x="1602994" y="1392682"/>
            <a:ext cx="2741930" cy="574040"/>
          </a:xfrm>
          <a:prstGeom prst="rect">
            <a:avLst/>
          </a:prstGeom>
        </p:spPr>
        <p:txBody>
          <a:bodyPr vert="horz" wrap="square" lIns="0" tIns="12700" rIns="0" bIns="0" rtlCol="0">
            <a:spAutoFit/>
          </a:bodyPr>
          <a:lstStyle/>
          <a:p>
            <a:pPr marL="12700">
              <a:lnSpc>
                <a:spcPct val="100000"/>
              </a:lnSpc>
              <a:spcBef>
                <a:spcPts val="100"/>
              </a:spcBef>
            </a:pPr>
            <a:r>
              <a:rPr sz="3600" dirty="0">
                <a:latin typeface="Arial"/>
                <a:cs typeface="Arial"/>
              </a:rPr>
              <a:t>1.</a:t>
            </a:r>
            <a:r>
              <a:rPr sz="3600" spc="-70" dirty="0">
                <a:latin typeface="Arial"/>
                <a:cs typeface="Arial"/>
              </a:rPr>
              <a:t> </a:t>
            </a:r>
            <a:r>
              <a:rPr sz="3600" spc="-5" dirty="0">
                <a:latin typeface="Arial"/>
                <a:cs typeface="Arial"/>
              </a:rPr>
              <a:t>Brainstorm</a:t>
            </a:r>
            <a:endParaRPr sz="3600" dirty="0">
              <a:latin typeface="Arial"/>
              <a:cs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1752600" y="1212024"/>
            <a:ext cx="4603750" cy="513715"/>
          </a:xfrm>
          <a:prstGeom prst="rect">
            <a:avLst/>
          </a:prstGeom>
        </p:spPr>
        <p:txBody>
          <a:bodyPr vert="horz" wrap="square" lIns="0" tIns="13335" rIns="0" bIns="0" rtlCol="0">
            <a:spAutoFit/>
          </a:bodyPr>
          <a:lstStyle/>
          <a:p>
            <a:pPr marL="12700">
              <a:lnSpc>
                <a:spcPct val="100000"/>
              </a:lnSpc>
              <a:spcBef>
                <a:spcPts val="105"/>
              </a:spcBef>
            </a:pPr>
            <a:r>
              <a:rPr sz="3200" dirty="0">
                <a:latin typeface="Arial"/>
                <a:cs typeface="Arial"/>
              </a:rPr>
              <a:t>2. </a:t>
            </a:r>
            <a:r>
              <a:rPr sz="3200" spc="-5" dirty="0">
                <a:latin typeface="Arial"/>
                <a:cs typeface="Arial"/>
              </a:rPr>
              <a:t>What </a:t>
            </a:r>
            <a:r>
              <a:rPr sz="3200" dirty="0">
                <a:latin typeface="Arial"/>
                <a:cs typeface="Arial"/>
              </a:rPr>
              <a:t>is the </a:t>
            </a:r>
            <a:r>
              <a:rPr sz="3200" spc="-5" dirty="0">
                <a:latin typeface="Arial"/>
                <a:cs typeface="Arial"/>
              </a:rPr>
              <a:t>main</a:t>
            </a:r>
            <a:r>
              <a:rPr sz="3200" spc="-110" dirty="0">
                <a:latin typeface="Arial"/>
                <a:cs typeface="Arial"/>
              </a:rPr>
              <a:t> </a:t>
            </a:r>
            <a:r>
              <a:rPr sz="3200" spc="-5" dirty="0">
                <a:latin typeface="Arial"/>
                <a:cs typeface="Arial"/>
              </a:rPr>
              <a:t>idea?</a:t>
            </a:r>
            <a:endParaRPr sz="3200" dirty="0">
              <a:latin typeface="Arial"/>
              <a:cs typeface="Arial"/>
            </a:endParaRPr>
          </a:p>
        </p:txBody>
      </p:sp>
      <p:sp>
        <p:nvSpPr>
          <p:cNvPr id="5" name="object 5"/>
          <p:cNvSpPr/>
          <p:nvPr/>
        </p:nvSpPr>
        <p:spPr>
          <a:xfrm>
            <a:off x="1981200" y="2209800"/>
            <a:ext cx="5715000" cy="3886200"/>
          </a:xfrm>
          <a:prstGeom prst="rect">
            <a:avLst/>
          </a:prstGeom>
          <a:blipFill>
            <a:blip r:embed="rId2" cstate="print"/>
            <a:stretch>
              <a:fillRect/>
            </a:stretch>
          </a:blipFill>
        </p:spPr>
        <p:txBody>
          <a:bodyPr wrap="square" lIns="0" tIns="0" rIns="0" bIns="0" rtlCol="0"/>
          <a:lstStyle/>
          <a:p>
            <a:endParaRPr/>
          </a:p>
        </p:txBody>
      </p:sp>
      <p:sp>
        <p:nvSpPr>
          <p:cNvPr id="7" name="Title 6">
            <a:extLst>
              <a:ext uri="{FF2B5EF4-FFF2-40B4-BE49-F238E27FC236}">
                <a16:creationId xmlns:a16="http://schemas.microsoft.com/office/drawing/2014/main" id="{965F8B98-05BC-40C5-9E3F-88F33229FEE4}"/>
              </a:ext>
            </a:extLst>
          </p:cNvPr>
          <p:cNvSpPr>
            <a:spLocks noGrp="1"/>
          </p:cNvSpPr>
          <p:nvPr>
            <p:ph type="title"/>
          </p:nvPr>
        </p:nvSpPr>
        <p:spPr>
          <a:xfrm>
            <a:off x="1066800" y="659893"/>
            <a:ext cx="7320279" cy="808989"/>
          </a:xfrm>
        </p:spPr>
        <p:txBody>
          <a:bodyPr/>
          <a:lstStyle/>
          <a:p>
            <a:endParaRPr lang="en-ID"/>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1860" y="1278890"/>
            <a:ext cx="3959860" cy="513080"/>
          </a:xfrm>
          <a:prstGeom prst="rect">
            <a:avLst/>
          </a:prstGeom>
        </p:spPr>
        <p:txBody>
          <a:bodyPr vert="horz" wrap="square" lIns="0" tIns="12700" rIns="0" bIns="0" rtlCol="0">
            <a:spAutoFit/>
          </a:bodyPr>
          <a:lstStyle/>
          <a:p>
            <a:pPr marL="12700">
              <a:lnSpc>
                <a:spcPct val="100000"/>
              </a:lnSpc>
              <a:spcBef>
                <a:spcPts val="100"/>
              </a:spcBef>
            </a:pPr>
            <a:r>
              <a:rPr sz="3200" dirty="0"/>
              <a:t>A PARAGRAPH</a:t>
            </a:r>
            <a:r>
              <a:rPr sz="3200" spc="-85" dirty="0"/>
              <a:t> </a:t>
            </a:r>
            <a:r>
              <a:rPr sz="3200" dirty="0"/>
              <a:t>IS…</a:t>
            </a:r>
          </a:p>
        </p:txBody>
      </p:sp>
      <p:sp>
        <p:nvSpPr>
          <p:cNvPr id="3" name="object 3"/>
          <p:cNvSpPr txBox="1"/>
          <p:nvPr/>
        </p:nvSpPr>
        <p:spPr>
          <a:xfrm>
            <a:off x="910589" y="3255009"/>
            <a:ext cx="7321550" cy="2398092"/>
          </a:xfrm>
          <a:prstGeom prst="rect">
            <a:avLst/>
          </a:prstGeom>
        </p:spPr>
        <p:txBody>
          <a:bodyPr vert="horz" wrap="square" lIns="0" tIns="12700" rIns="0" bIns="0" rtlCol="0">
            <a:spAutoFit/>
          </a:bodyPr>
          <a:lstStyle/>
          <a:p>
            <a:pPr marL="457200" indent="-457200" algn="just">
              <a:lnSpc>
                <a:spcPts val="3715"/>
              </a:lnSpc>
              <a:spcBef>
                <a:spcPts val="100"/>
              </a:spcBef>
              <a:buFont typeface="Arial" panose="020B0604020202020204" pitchFamily="34" charset="0"/>
              <a:buChar char="•"/>
            </a:pPr>
            <a:r>
              <a:rPr sz="3200" dirty="0">
                <a:solidFill>
                  <a:srgbClr val="003366"/>
                </a:solidFill>
                <a:latin typeface="Arial"/>
                <a:cs typeface="Arial"/>
              </a:rPr>
              <a:t>A </a:t>
            </a:r>
            <a:r>
              <a:rPr lang="en-US" sz="3200" dirty="0">
                <a:solidFill>
                  <a:srgbClr val="003366"/>
                </a:solidFill>
                <a:latin typeface="Arial"/>
                <a:cs typeface="Arial"/>
              </a:rPr>
              <a:t>group</a:t>
            </a:r>
            <a:r>
              <a:rPr sz="3200" dirty="0">
                <a:solidFill>
                  <a:srgbClr val="003366"/>
                </a:solidFill>
                <a:latin typeface="Arial"/>
                <a:cs typeface="Arial"/>
              </a:rPr>
              <a:t> </a:t>
            </a:r>
            <a:r>
              <a:rPr sz="3200" spc="-5" dirty="0">
                <a:solidFill>
                  <a:srgbClr val="003366"/>
                </a:solidFill>
                <a:latin typeface="Arial"/>
                <a:cs typeface="Arial"/>
              </a:rPr>
              <a:t>of </a:t>
            </a:r>
            <a:r>
              <a:rPr sz="3200" dirty="0">
                <a:solidFill>
                  <a:srgbClr val="003366"/>
                </a:solidFill>
                <a:latin typeface="Arial"/>
                <a:cs typeface="Arial"/>
              </a:rPr>
              <a:t>related </a:t>
            </a:r>
            <a:r>
              <a:rPr sz="3200" spc="5" dirty="0">
                <a:solidFill>
                  <a:srgbClr val="003366"/>
                </a:solidFill>
                <a:latin typeface="Arial"/>
                <a:cs typeface="Arial"/>
              </a:rPr>
              <a:t>sentences</a:t>
            </a:r>
            <a:r>
              <a:rPr sz="3200" spc="-30" dirty="0">
                <a:solidFill>
                  <a:srgbClr val="003366"/>
                </a:solidFill>
                <a:latin typeface="Arial"/>
                <a:cs typeface="Arial"/>
              </a:rPr>
              <a:t> </a:t>
            </a:r>
            <a:r>
              <a:rPr sz="3200" dirty="0">
                <a:solidFill>
                  <a:srgbClr val="003366"/>
                </a:solidFill>
                <a:latin typeface="Arial"/>
                <a:cs typeface="Arial"/>
              </a:rPr>
              <a:t>dealing</a:t>
            </a:r>
            <a:r>
              <a:rPr lang="en-US" sz="3200" dirty="0">
                <a:latin typeface="Arial"/>
                <a:cs typeface="Arial"/>
              </a:rPr>
              <a:t> </a:t>
            </a:r>
            <a:r>
              <a:rPr sz="3200" spc="-5" dirty="0">
                <a:solidFill>
                  <a:srgbClr val="003366"/>
                </a:solidFill>
                <a:latin typeface="Arial"/>
                <a:cs typeface="Arial"/>
              </a:rPr>
              <a:t>with </a:t>
            </a:r>
            <a:r>
              <a:rPr sz="3200" dirty="0">
                <a:solidFill>
                  <a:srgbClr val="003366"/>
                </a:solidFill>
                <a:latin typeface="Arial"/>
                <a:cs typeface="Arial"/>
              </a:rPr>
              <a:t>one</a:t>
            </a:r>
            <a:r>
              <a:rPr sz="3200" spc="5" dirty="0">
                <a:solidFill>
                  <a:srgbClr val="003366"/>
                </a:solidFill>
                <a:latin typeface="Arial"/>
                <a:cs typeface="Arial"/>
              </a:rPr>
              <a:t> </a:t>
            </a:r>
            <a:r>
              <a:rPr sz="3200" spc="-5" dirty="0">
                <a:solidFill>
                  <a:srgbClr val="003366"/>
                </a:solidFill>
                <a:latin typeface="Arial"/>
                <a:cs typeface="Arial"/>
              </a:rPr>
              <a:t>topic</a:t>
            </a:r>
            <a:endParaRPr lang="en-US" sz="3200" spc="-5" dirty="0">
              <a:solidFill>
                <a:srgbClr val="003366"/>
              </a:solidFill>
              <a:latin typeface="Arial"/>
              <a:cs typeface="Arial"/>
            </a:endParaRPr>
          </a:p>
          <a:p>
            <a:pPr marL="457200" indent="-457200" algn="just">
              <a:lnSpc>
                <a:spcPts val="3715"/>
              </a:lnSpc>
              <a:spcBef>
                <a:spcPts val="100"/>
              </a:spcBef>
              <a:buFont typeface="Arial" panose="020B0604020202020204" pitchFamily="34" charset="0"/>
              <a:buChar char="•"/>
            </a:pPr>
            <a:r>
              <a:rPr lang="en-ID" sz="3200" spc="-5" dirty="0">
                <a:solidFill>
                  <a:srgbClr val="003366"/>
                </a:solidFill>
                <a:latin typeface="Arial"/>
                <a:cs typeface="Arial"/>
              </a:rPr>
              <a:t>In academic writing, a paragraph usually consists of five until ten sentences long.</a:t>
            </a:r>
            <a:endParaRPr sz="3200" dirty="0">
              <a:latin typeface="Arial"/>
              <a:cs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1600200" y="890269"/>
            <a:ext cx="6205220" cy="1002030"/>
          </a:xfrm>
          <a:prstGeom prst="rect">
            <a:avLst/>
          </a:prstGeom>
        </p:spPr>
        <p:txBody>
          <a:bodyPr vert="horz" wrap="square" lIns="0" tIns="13335" rIns="0" bIns="0" rtlCol="0">
            <a:spAutoFit/>
          </a:bodyPr>
          <a:lstStyle/>
          <a:p>
            <a:pPr marL="12700" marR="5080">
              <a:lnSpc>
                <a:spcPct val="100000"/>
              </a:lnSpc>
              <a:spcBef>
                <a:spcPts val="105"/>
              </a:spcBef>
            </a:pPr>
            <a:r>
              <a:rPr sz="3200" dirty="0">
                <a:latin typeface="Arial"/>
                <a:cs typeface="Arial"/>
              </a:rPr>
              <a:t>3. </a:t>
            </a:r>
            <a:r>
              <a:rPr sz="3200" spc="-5" dirty="0">
                <a:latin typeface="Arial"/>
                <a:cs typeface="Arial"/>
              </a:rPr>
              <a:t>What are </a:t>
            </a:r>
            <a:r>
              <a:rPr sz="3200" dirty="0">
                <a:latin typeface="Arial"/>
                <a:cs typeface="Arial"/>
              </a:rPr>
              <a:t>3 </a:t>
            </a:r>
            <a:r>
              <a:rPr sz="3200" spc="-5" dirty="0">
                <a:latin typeface="Arial"/>
                <a:cs typeface="Arial"/>
              </a:rPr>
              <a:t>details that tell</a:t>
            </a:r>
            <a:r>
              <a:rPr sz="3200" spc="-80" dirty="0">
                <a:latin typeface="Arial"/>
                <a:cs typeface="Arial"/>
              </a:rPr>
              <a:t> </a:t>
            </a:r>
            <a:r>
              <a:rPr sz="3200" dirty="0">
                <a:latin typeface="Arial"/>
                <a:cs typeface="Arial"/>
              </a:rPr>
              <a:t>more  </a:t>
            </a:r>
            <a:r>
              <a:rPr sz="3200" spc="-5" dirty="0">
                <a:latin typeface="Arial"/>
                <a:cs typeface="Arial"/>
              </a:rPr>
              <a:t>about our main</a:t>
            </a:r>
            <a:r>
              <a:rPr sz="3200" spc="-45" dirty="0">
                <a:latin typeface="Arial"/>
                <a:cs typeface="Arial"/>
              </a:rPr>
              <a:t> </a:t>
            </a:r>
            <a:r>
              <a:rPr sz="3200" spc="-5" dirty="0">
                <a:latin typeface="Arial"/>
                <a:cs typeface="Arial"/>
              </a:rPr>
              <a:t>idea?</a:t>
            </a:r>
            <a:endParaRPr sz="3200" dirty="0">
              <a:latin typeface="Arial"/>
              <a:cs typeface="Arial"/>
            </a:endParaRPr>
          </a:p>
        </p:txBody>
      </p:sp>
      <p:sp>
        <p:nvSpPr>
          <p:cNvPr id="5" name="object 5"/>
          <p:cNvSpPr/>
          <p:nvPr/>
        </p:nvSpPr>
        <p:spPr>
          <a:xfrm>
            <a:off x="1981200" y="2514600"/>
            <a:ext cx="5715000" cy="3886200"/>
          </a:xfrm>
          <a:prstGeom prst="rect">
            <a:avLst/>
          </a:prstGeom>
          <a:blipFill>
            <a:blip r:embed="rId2" cstate="print"/>
            <a:stretch>
              <a:fillRect/>
            </a:stretch>
          </a:blipFill>
        </p:spPr>
        <p:txBody>
          <a:bodyPr wrap="square" lIns="0" tIns="0" rIns="0" bIns="0" rtlCol="0"/>
          <a:lstStyle/>
          <a:p>
            <a:endParaRPr/>
          </a:p>
        </p:txBody>
      </p:sp>
      <p:sp>
        <p:nvSpPr>
          <p:cNvPr id="7" name="Title 6">
            <a:extLst>
              <a:ext uri="{FF2B5EF4-FFF2-40B4-BE49-F238E27FC236}">
                <a16:creationId xmlns:a16="http://schemas.microsoft.com/office/drawing/2014/main" id="{463E3334-71E9-4C8A-8C4A-772D0B65D91C}"/>
              </a:ext>
            </a:extLst>
          </p:cNvPr>
          <p:cNvSpPr>
            <a:spLocks noGrp="1"/>
          </p:cNvSpPr>
          <p:nvPr>
            <p:ph type="title"/>
          </p:nvPr>
        </p:nvSpPr>
        <p:spPr/>
        <p:txBody>
          <a:bodyPr/>
          <a:lstStyle/>
          <a:p>
            <a:endParaRPr lang="en-ID"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1371600" y="690245"/>
            <a:ext cx="7152005" cy="1002030"/>
          </a:xfrm>
          <a:prstGeom prst="rect">
            <a:avLst/>
          </a:prstGeom>
        </p:spPr>
        <p:txBody>
          <a:bodyPr vert="horz" wrap="square" lIns="0" tIns="13335" rIns="0" bIns="0" rtlCol="0">
            <a:spAutoFit/>
          </a:bodyPr>
          <a:lstStyle/>
          <a:p>
            <a:pPr marL="12700" marR="5080">
              <a:lnSpc>
                <a:spcPct val="100000"/>
              </a:lnSpc>
              <a:spcBef>
                <a:spcPts val="105"/>
              </a:spcBef>
            </a:pPr>
            <a:r>
              <a:rPr sz="3200" dirty="0">
                <a:latin typeface="Arial"/>
                <a:cs typeface="Arial"/>
              </a:rPr>
              <a:t>4. </a:t>
            </a:r>
            <a:r>
              <a:rPr sz="3200" spc="-5" dirty="0">
                <a:latin typeface="Arial"/>
                <a:cs typeface="Arial"/>
              </a:rPr>
              <a:t>What </a:t>
            </a:r>
            <a:r>
              <a:rPr sz="3200" dirty="0">
                <a:latin typeface="Arial"/>
                <a:cs typeface="Arial"/>
              </a:rPr>
              <a:t>is </a:t>
            </a:r>
            <a:r>
              <a:rPr sz="3200" spc="-5" dirty="0">
                <a:latin typeface="Arial"/>
                <a:cs typeface="Arial"/>
              </a:rPr>
              <a:t>our main idea again? </a:t>
            </a:r>
            <a:r>
              <a:rPr sz="3200" dirty="0">
                <a:latin typeface="Arial"/>
                <a:cs typeface="Arial"/>
              </a:rPr>
              <a:t>(in</a:t>
            </a:r>
            <a:r>
              <a:rPr sz="3200" spc="-80" dirty="0">
                <a:latin typeface="Arial"/>
                <a:cs typeface="Arial"/>
              </a:rPr>
              <a:t> </a:t>
            </a:r>
            <a:r>
              <a:rPr sz="3200" spc="-5" dirty="0">
                <a:latin typeface="Arial"/>
                <a:cs typeface="Arial"/>
              </a:rPr>
              <a:t>new  </a:t>
            </a:r>
            <a:r>
              <a:rPr sz="3200" dirty="0">
                <a:latin typeface="Arial"/>
                <a:cs typeface="Arial"/>
              </a:rPr>
              <a:t>words)</a:t>
            </a:r>
          </a:p>
        </p:txBody>
      </p:sp>
      <p:sp>
        <p:nvSpPr>
          <p:cNvPr id="5" name="object 5"/>
          <p:cNvSpPr/>
          <p:nvPr/>
        </p:nvSpPr>
        <p:spPr>
          <a:xfrm>
            <a:off x="2209800" y="2590800"/>
            <a:ext cx="5715000" cy="3886200"/>
          </a:xfrm>
          <a:prstGeom prst="rect">
            <a:avLst/>
          </a:prstGeom>
          <a:blipFill>
            <a:blip r:embed="rId2" cstate="print"/>
            <a:stretch>
              <a:fillRect/>
            </a:stretch>
          </a:blipFill>
        </p:spPr>
        <p:txBody>
          <a:bodyPr wrap="square" lIns="0" tIns="0" rIns="0" bIns="0" rtlCol="0"/>
          <a:lstStyle/>
          <a:p>
            <a:endParaRPr/>
          </a:p>
        </p:txBody>
      </p:sp>
      <p:sp>
        <p:nvSpPr>
          <p:cNvPr id="7" name="Title 6">
            <a:extLst>
              <a:ext uri="{FF2B5EF4-FFF2-40B4-BE49-F238E27FC236}">
                <a16:creationId xmlns:a16="http://schemas.microsoft.com/office/drawing/2014/main" id="{9112A733-9DD7-4CF7-BEDF-DB7ECD272CA9}"/>
              </a:ext>
            </a:extLst>
          </p:cNvPr>
          <p:cNvSpPr>
            <a:spLocks noGrp="1"/>
          </p:cNvSpPr>
          <p:nvPr>
            <p:ph type="title"/>
          </p:nvPr>
        </p:nvSpPr>
        <p:spPr/>
        <p:txBody>
          <a:bodyPr/>
          <a:lstStyle/>
          <a:p>
            <a:endParaRPr lang="en-ID"/>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1898015" y="977582"/>
            <a:ext cx="5587365" cy="513715"/>
          </a:xfrm>
          <a:prstGeom prst="rect">
            <a:avLst/>
          </a:prstGeom>
        </p:spPr>
        <p:txBody>
          <a:bodyPr vert="horz" wrap="square" lIns="0" tIns="13335" rIns="0" bIns="0" rtlCol="0">
            <a:spAutoFit/>
          </a:bodyPr>
          <a:lstStyle/>
          <a:p>
            <a:pPr marL="12700">
              <a:lnSpc>
                <a:spcPct val="100000"/>
              </a:lnSpc>
              <a:spcBef>
                <a:spcPts val="105"/>
              </a:spcBef>
            </a:pPr>
            <a:r>
              <a:rPr sz="3200" spc="-60" dirty="0">
                <a:latin typeface="Arial"/>
                <a:cs typeface="Arial"/>
              </a:rPr>
              <a:t>Yay! </a:t>
            </a:r>
            <a:r>
              <a:rPr sz="3200" dirty="0">
                <a:latin typeface="Arial"/>
                <a:cs typeface="Arial"/>
              </a:rPr>
              <a:t>Our </a:t>
            </a:r>
            <a:r>
              <a:rPr sz="3200" spc="-5" dirty="0">
                <a:latin typeface="Arial"/>
                <a:cs typeface="Arial"/>
              </a:rPr>
              <a:t>paragraph </a:t>
            </a:r>
            <a:r>
              <a:rPr sz="3200" dirty="0">
                <a:latin typeface="Arial"/>
                <a:cs typeface="Arial"/>
              </a:rPr>
              <a:t>is</a:t>
            </a:r>
            <a:r>
              <a:rPr sz="3200" spc="-45" dirty="0">
                <a:latin typeface="Arial"/>
                <a:cs typeface="Arial"/>
              </a:rPr>
              <a:t> </a:t>
            </a:r>
            <a:r>
              <a:rPr sz="3200" spc="-5" dirty="0">
                <a:latin typeface="Arial"/>
                <a:cs typeface="Arial"/>
              </a:rPr>
              <a:t>finished!</a:t>
            </a:r>
            <a:endParaRPr sz="3200" dirty="0">
              <a:latin typeface="Arial"/>
              <a:cs typeface="Arial"/>
            </a:endParaRPr>
          </a:p>
        </p:txBody>
      </p:sp>
      <p:sp>
        <p:nvSpPr>
          <p:cNvPr id="6" name="object 6"/>
          <p:cNvSpPr/>
          <p:nvPr/>
        </p:nvSpPr>
        <p:spPr>
          <a:xfrm>
            <a:off x="1933575" y="2209800"/>
            <a:ext cx="5715000" cy="3886200"/>
          </a:xfrm>
          <a:prstGeom prst="rect">
            <a:avLst/>
          </a:prstGeom>
          <a:blipFill>
            <a:blip r:embed="rId2" cstate="print"/>
            <a:stretch>
              <a:fillRect/>
            </a:stretch>
          </a:blipFill>
        </p:spPr>
        <p:txBody>
          <a:bodyPr wrap="square" lIns="0" tIns="0" rIns="0" bIns="0" rtlCol="0"/>
          <a:lstStyle/>
          <a:p>
            <a:endParaRPr/>
          </a:p>
        </p:txBody>
      </p:sp>
      <p:sp>
        <p:nvSpPr>
          <p:cNvPr id="9" name="Title 8">
            <a:extLst>
              <a:ext uri="{FF2B5EF4-FFF2-40B4-BE49-F238E27FC236}">
                <a16:creationId xmlns:a16="http://schemas.microsoft.com/office/drawing/2014/main" id="{CD3D5843-BCB2-4930-B6EA-368960C6C39E}"/>
              </a:ext>
            </a:extLst>
          </p:cNvPr>
          <p:cNvSpPr>
            <a:spLocks noGrp="1"/>
          </p:cNvSpPr>
          <p:nvPr>
            <p:ph type="title"/>
          </p:nvPr>
        </p:nvSpPr>
        <p:spPr/>
        <p:txBody>
          <a:bodyPr/>
          <a:lstStyle/>
          <a:p>
            <a:endParaRPr lang="en-ID"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8B7C9-A066-4C68-AC99-2A72CDD9649B}"/>
              </a:ext>
            </a:extLst>
          </p:cNvPr>
          <p:cNvSpPr>
            <a:spLocks noGrp="1"/>
          </p:cNvSpPr>
          <p:nvPr>
            <p:ph type="title"/>
          </p:nvPr>
        </p:nvSpPr>
        <p:spPr/>
        <p:txBody>
          <a:bodyPr/>
          <a:lstStyle/>
          <a:p>
            <a:endParaRPr lang="en-ID"/>
          </a:p>
        </p:txBody>
      </p:sp>
      <p:sp>
        <p:nvSpPr>
          <p:cNvPr id="3" name="Text Placeholder 2">
            <a:extLst>
              <a:ext uri="{FF2B5EF4-FFF2-40B4-BE49-F238E27FC236}">
                <a16:creationId xmlns:a16="http://schemas.microsoft.com/office/drawing/2014/main" id="{4A653992-82D3-446C-8095-5AA202B30D70}"/>
              </a:ext>
            </a:extLst>
          </p:cNvPr>
          <p:cNvSpPr>
            <a:spLocks noGrp="1"/>
          </p:cNvSpPr>
          <p:nvPr>
            <p:ph type="body" idx="1"/>
          </p:nvPr>
        </p:nvSpPr>
        <p:spPr>
          <a:xfrm>
            <a:off x="678180" y="2491740"/>
            <a:ext cx="7787639" cy="246221"/>
          </a:xfrm>
        </p:spPr>
        <p:txBody>
          <a:bodyPr/>
          <a:lstStyle/>
          <a:p>
            <a:r>
              <a:rPr lang="en-ID" sz="1600" dirty="0"/>
              <a:t>https://padlet.com/faridanoor88/zjdhl6n8z8h7aad4</a:t>
            </a:r>
          </a:p>
        </p:txBody>
      </p:sp>
      <p:pic>
        <p:nvPicPr>
          <p:cNvPr id="5" name="Picture 4">
            <a:extLst>
              <a:ext uri="{FF2B5EF4-FFF2-40B4-BE49-F238E27FC236}">
                <a16:creationId xmlns:a16="http://schemas.microsoft.com/office/drawing/2014/main" id="{AE5E24F3-184B-4292-8BED-3DDB70EDBD62}"/>
              </a:ext>
            </a:extLst>
          </p:cNvPr>
          <p:cNvPicPr>
            <a:picLocks noChangeAspect="1"/>
          </p:cNvPicPr>
          <p:nvPr/>
        </p:nvPicPr>
        <p:blipFill rotWithShape="1">
          <a:blip r:embed="rId2"/>
          <a:srcRect l="25834" t="12963" r="25833" b="11481"/>
          <a:stretch/>
        </p:blipFill>
        <p:spPr>
          <a:xfrm>
            <a:off x="2362199" y="2922627"/>
            <a:ext cx="4419600" cy="3886200"/>
          </a:xfrm>
          <a:prstGeom prst="rect">
            <a:avLst/>
          </a:prstGeom>
        </p:spPr>
      </p:pic>
    </p:spTree>
    <p:extLst>
      <p:ext uri="{BB962C8B-B14F-4D97-AF65-F5344CB8AC3E}">
        <p14:creationId xmlns:p14="http://schemas.microsoft.com/office/powerpoint/2010/main" val="26188155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F83F6-E2C0-4C5C-A108-EC2DC3A2313C}"/>
              </a:ext>
            </a:extLst>
          </p:cNvPr>
          <p:cNvSpPr>
            <a:spLocks noGrp="1"/>
          </p:cNvSpPr>
          <p:nvPr>
            <p:ph type="title"/>
          </p:nvPr>
        </p:nvSpPr>
        <p:spPr>
          <a:xfrm>
            <a:off x="911860" y="986790"/>
            <a:ext cx="7320279" cy="861774"/>
          </a:xfrm>
        </p:spPr>
        <p:txBody>
          <a:bodyPr/>
          <a:lstStyle/>
          <a:p>
            <a:r>
              <a:rPr lang="en-US" dirty="0"/>
              <a:t>References </a:t>
            </a:r>
            <a:br>
              <a:rPr lang="en-US" dirty="0"/>
            </a:br>
            <a:endParaRPr lang="en-ID" dirty="0"/>
          </a:p>
        </p:txBody>
      </p:sp>
      <p:sp>
        <p:nvSpPr>
          <p:cNvPr id="3" name="Text Placeholder 2">
            <a:extLst>
              <a:ext uri="{FF2B5EF4-FFF2-40B4-BE49-F238E27FC236}">
                <a16:creationId xmlns:a16="http://schemas.microsoft.com/office/drawing/2014/main" id="{601D9FE8-26A4-4FF9-A36A-B0FDA267969F}"/>
              </a:ext>
            </a:extLst>
          </p:cNvPr>
          <p:cNvSpPr>
            <a:spLocks noGrp="1"/>
          </p:cNvSpPr>
          <p:nvPr>
            <p:ph type="body" idx="1"/>
          </p:nvPr>
        </p:nvSpPr>
        <p:spPr>
          <a:xfrm>
            <a:off x="678180" y="2491740"/>
            <a:ext cx="7787639" cy="2154436"/>
          </a:xfrm>
        </p:spPr>
        <p:txBody>
          <a:bodyPr/>
          <a:lstStyle/>
          <a:p>
            <a:r>
              <a:rPr lang="en-US" dirty="0"/>
              <a:t>Zemach, Dorothy E &amp; </a:t>
            </a:r>
            <a:r>
              <a:rPr lang="en-US" dirty="0" err="1"/>
              <a:t>Rumisek</a:t>
            </a:r>
            <a:r>
              <a:rPr lang="en-US" dirty="0"/>
              <a:t>, Lisa A. (2005). Academic Writing from Paragraph to Essay. Macmillan Education: Oxford.</a:t>
            </a:r>
          </a:p>
          <a:p>
            <a:endParaRPr lang="en-US" dirty="0"/>
          </a:p>
          <a:p>
            <a:endParaRPr lang="en-ID" dirty="0"/>
          </a:p>
        </p:txBody>
      </p:sp>
    </p:spTree>
    <p:extLst>
      <p:ext uri="{BB962C8B-B14F-4D97-AF65-F5344CB8AC3E}">
        <p14:creationId xmlns:p14="http://schemas.microsoft.com/office/powerpoint/2010/main" val="1507169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1268A-0778-4064-AF19-FA5ED50AB46F}"/>
              </a:ext>
            </a:extLst>
          </p:cNvPr>
          <p:cNvSpPr>
            <a:spLocks noGrp="1"/>
          </p:cNvSpPr>
          <p:nvPr>
            <p:ph type="title"/>
          </p:nvPr>
        </p:nvSpPr>
        <p:spPr/>
        <p:txBody>
          <a:bodyPr/>
          <a:lstStyle/>
          <a:p>
            <a:endParaRPr lang="en-ID"/>
          </a:p>
        </p:txBody>
      </p:sp>
      <p:sp>
        <p:nvSpPr>
          <p:cNvPr id="3" name="Text Placeholder 2">
            <a:extLst>
              <a:ext uri="{FF2B5EF4-FFF2-40B4-BE49-F238E27FC236}">
                <a16:creationId xmlns:a16="http://schemas.microsoft.com/office/drawing/2014/main" id="{B8E4FC8B-C0BD-423F-8C7A-B4FE71790370}"/>
              </a:ext>
            </a:extLst>
          </p:cNvPr>
          <p:cNvSpPr>
            <a:spLocks noGrp="1"/>
          </p:cNvSpPr>
          <p:nvPr>
            <p:ph type="body" idx="1"/>
          </p:nvPr>
        </p:nvSpPr>
        <p:spPr/>
        <p:txBody>
          <a:bodyPr/>
          <a:lstStyle/>
          <a:p>
            <a:endParaRPr lang="en-ID" dirty="0"/>
          </a:p>
        </p:txBody>
      </p:sp>
      <p:pic>
        <p:nvPicPr>
          <p:cNvPr id="5" name="Picture 4">
            <a:extLst>
              <a:ext uri="{FF2B5EF4-FFF2-40B4-BE49-F238E27FC236}">
                <a16:creationId xmlns:a16="http://schemas.microsoft.com/office/drawing/2014/main" id="{049A3BD9-FD20-4D63-BF57-88F68920D4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721" y="153232"/>
            <a:ext cx="7320278" cy="6704768"/>
          </a:xfrm>
          <a:prstGeom prst="rect">
            <a:avLst/>
          </a:prstGeom>
        </p:spPr>
      </p:pic>
    </p:spTree>
    <p:extLst>
      <p:ext uri="{BB962C8B-B14F-4D97-AF65-F5344CB8AC3E}">
        <p14:creationId xmlns:p14="http://schemas.microsoft.com/office/powerpoint/2010/main" val="38434225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8873A-8FF9-4B5B-95CA-C507E43306EF}"/>
              </a:ext>
            </a:extLst>
          </p:cNvPr>
          <p:cNvSpPr>
            <a:spLocks noGrp="1"/>
          </p:cNvSpPr>
          <p:nvPr>
            <p:ph type="title"/>
          </p:nvPr>
        </p:nvSpPr>
        <p:spPr>
          <a:xfrm>
            <a:off x="911860" y="986790"/>
            <a:ext cx="7320279" cy="430887"/>
          </a:xfrm>
        </p:spPr>
        <p:txBody>
          <a:bodyPr/>
          <a:lstStyle/>
          <a:p>
            <a:r>
              <a:rPr lang="en-US" dirty="0"/>
              <a:t>A good paragraph?</a:t>
            </a:r>
            <a:endParaRPr lang="en-ID" dirty="0"/>
          </a:p>
        </p:txBody>
      </p:sp>
      <p:sp>
        <p:nvSpPr>
          <p:cNvPr id="3" name="Text Placeholder 2">
            <a:extLst>
              <a:ext uri="{FF2B5EF4-FFF2-40B4-BE49-F238E27FC236}">
                <a16:creationId xmlns:a16="http://schemas.microsoft.com/office/drawing/2014/main" id="{7F804D4A-4F40-4491-8DC2-B41B868C44FF}"/>
              </a:ext>
            </a:extLst>
          </p:cNvPr>
          <p:cNvSpPr>
            <a:spLocks noGrp="1"/>
          </p:cNvSpPr>
          <p:nvPr>
            <p:ph type="body" idx="1"/>
          </p:nvPr>
        </p:nvSpPr>
        <p:spPr>
          <a:xfrm>
            <a:off x="678180" y="2491740"/>
            <a:ext cx="7787639" cy="2831544"/>
          </a:xfrm>
        </p:spPr>
        <p:txBody>
          <a:bodyPr/>
          <a:lstStyle/>
          <a:p>
            <a:r>
              <a:rPr lang="en-ID" sz="2000" dirty="0">
                <a:hlinkClick r:id="rId2"/>
              </a:rPr>
              <a:t>https://www.menti.com/nviem1ufky</a:t>
            </a:r>
            <a:endParaRPr lang="en-ID" sz="2000" dirty="0"/>
          </a:p>
          <a:p>
            <a:endParaRPr lang="en-ID" sz="2000" dirty="0"/>
          </a:p>
          <a:p>
            <a:r>
              <a:rPr lang="en-ID" sz="2000" dirty="0"/>
              <a:t>Or go menti.com with code: 3208 2598</a:t>
            </a:r>
          </a:p>
          <a:p>
            <a:endParaRPr lang="en-ID" sz="2000" dirty="0"/>
          </a:p>
          <a:p>
            <a:r>
              <a:rPr lang="en-ID" sz="2000" dirty="0"/>
              <a:t>Or scan me</a:t>
            </a:r>
          </a:p>
          <a:p>
            <a:endParaRPr lang="en-ID" dirty="0"/>
          </a:p>
          <a:p>
            <a:endParaRPr lang="en-ID" dirty="0"/>
          </a:p>
          <a:p>
            <a:endParaRPr lang="en-ID" dirty="0"/>
          </a:p>
        </p:txBody>
      </p:sp>
      <p:pic>
        <p:nvPicPr>
          <p:cNvPr id="5" name="Picture 4">
            <a:extLst>
              <a:ext uri="{FF2B5EF4-FFF2-40B4-BE49-F238E27FC236}">
                <a16:creationId xmlns:a16="http://schemas.microsoft.com/office/drawing/2014/main" id="{A964E729-29B4-429B-ABD5-F92333CDDA5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62200" y="3429000"/>
            <a:ext cx="3276600" cy="3276600"/>
          </a:xfrm>
          <a:prstGeom prst="rect">
            <a:avLst/>
          </a:prstGeom>
        </p:spPr>
      </p:pic>
    </p:spTree>
    <p:extLst>
      <p:ext uri="{BB962C8B-B14F-4D97-AF65-F5344CB8AC3E}">
        <p14:creationId xmlns:p14="http://schemas.microsoft.com/office/powerpoint/2010/main" val="2156910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28600" y="6524625"/>
            <a:ext cx="8686800" cy="1905"/>
          </a:xfrm>
          <a:custGeom>
            <a:avLst/>
            <a:gdLst/>
            <a:ahLst/>
            <a:cxnLst/>
            <a:rect l="l" t="t" r="r" b="b"/>
            <a:pathLst>
              <a:path w="8686800" h="1904">
                <a:moveTo>
                  <a:pt x="0" y="0"/>
                </a:moveTo>
                <a:lnTo>
                  <a:pt x="8686800" y="1587"/>
                </a:lnTo>
              </a:path>
            </a:pathLst>
          </a:custGeom>
          <a:ln w="12700">
            <a:solidFill>
              <a:srgbClr val="5D5C63"/>
            </a:solidFill>
          </a:ln>
        </p:spPr>
        <p:txBody>
          <a:bodyPr wrap="square" lIns="0" tIns="0" rIns="0" bIns="0" rtlCol="0"/>
          <a:lstStyle/>
          <a:p>
            <a:endParaRPr/>
          </a:p>
        </p:txBody>
      </p:sp>
      <p:sp>
        <p:nvSpPr>
          <p:cNvPr id="3" name="object 3"/>
          <p:cNvSpPr txBox="1">
            <a:spLocks noGrp="1"/>
          </p:cNvSpPr>
          <p:nvPr>
            <p:ph type="title"/>
          </p:nvPr>
        </p:nvSpPr>
        <p:spPr>
          <a:xfrm>
            <a:off x="2021204" y="530174"/>
            <a:ext cx="5099050" cy="574675"/>
          </a:xfrm>
          <a:prstGeom prst="rect">
            <a:avLst/>
          </a:prstGeom>
        </p:spPr>
        <p:txBody>
          <a:bodyPr vert="horz" wrap="square" lIns="0" tIns="12700" rIns="0" bIns="0" rtlCol="0">
            <a:spAutoFit/>
          </a:bodyPr>
          <a:lstStyle/>
          <a:p>
            <a:pPr marL="12700">
              <a:lnSpc>
                <a:spcPct val="100000"/>
              </a:lnSpc>
              <a:spcBef>
                <a:spcPts val="100"/>
              </a:spcBef>
            </a:pPr>
            <a:r>
              <a:rPr spc="15" dirty="0"/>
              <a:t>Paragraph</a:t>
            </a:r>
            <a:r>
              <a:rPr spc="-50" dirty="0"/>
              <a:t> </a:t>
            </a:r>
            <a:r>
              <a:rPr spc="15" dirty="0"/>
              <a:t>structure</a:t>
            </a:r>
          </a:p>
        </p:txBody>
      </p:sp>
      <p:grpSp>
        <p:nvGrpSpPr>
          <p:cNvPr id="4" name="object 4"/>
          <p:cNvGrpSpPr/>
          <p:nvPr/>
        </p:nvGrpSpPr>
        <p:grpSpPr>
          <a:xfrm>
            <a:off x="349181" y="2390949"/>
            <a:ext cx="4842510" cy="3476625"/>
            <a:chOff x="349181" y="2390949"/>
            <a:chExt cx="4842510" cy="3476625"/>
          </a:xfrm>
        </p:grpSpPr>
        <p:sp>
          <p:nvSpPr>
            <p:cNvPr id="5" name="object 5"/>
            <p:cNvSpPr/>
            <p:nvPr/>
          </p:nvSpPr>
          <p:spPr>
            <a:xfrm>
              <a:off x="349181" y="2390949"/>
              <a:ext cx="4552211" cy="3476450"/>
            </a:xfrm>
            <a:prstGeom prst="rect">
              <a:avLst/>
            </a:prstGeom>
            <a:blipFill>
              <a:blip r:embed="rId2" cstate="print"/>
              <a:stretch>
                <a:fillRect/>
              </a:stretch>
            </a:blipFill>
          </p:spPr>
          <p:txBody>
            <a:bodyPr wrap="square" lIns="0" tIns="0" rIns="0" bIns="0" rtlCol="0"/>
            <a:lstStyle/>
            <a:p>
              <a:endParaRPr/>
            </a:p>
          </p:txBody>
        </p:sp>
        <p:sp>
          <p:nvSpPr>
            <p:cNvPr id="6" name="object 6"/>
            <p:cNvSpPr/>
            <p:nvPr/>
          </p:nvSpPr>
          <p:spPr>
            <a:xfrm>
              <a:off x="4953000" y="3505200"/>
              <a:ext cx="228600" cy="1524000"/>
            </a:xfrm>
            <a:custGeom>
              <a:avLst/>
              <a:gdLst/>
              <a:ahLst/>
              <a:cxnLst/>
              <a:rect l="l" t="t" r="r" b="b"/>
              <a:pathLst>
                <a:path w="228600" h="1524000">
                  <a:moveTo>
                    <a:pt x="0" y="0"/>
                  </a:moveTo>
                  <a:lnTo>
                    <a:pt x="44487" y="1494"/>
                  </a:lnTo>
                  <a:lnTo>
                    <a:pt x="80819" y="5572"/>
                  </a:lnTo>
                  <a:lnTo>
                    <a:pt x="105316" y="11626"/>
                  </a:lnTo>
                  <a:lnTo>
                    <a:pt x="114300" y="19050"/>
                  </a:lnTo>
                  <a:lnTo>
                    <a:pt x="114300" y="742950"/>
                  </a:lnTo>
                  <a:lnTo>
                    <a:pt x="123283" y="750373"/>
                  </a:lnTo>
                  <a:lnTo>
                    <a:pt x="147780" y="756427"/>
                  </a:lnTo>
                  <a:lnTo>
                    <a:pt x="184112" y="760505"/>
                  </a:lnTo>
                  <a:lnTo>
                    <a:pt x="228600" y="762000"/>
                  </a:lnTo>
                  <a:lnTo>
                    <a:pt x="184112" y="763494"/>
                  </a:lnTo>
                  <a:lnTo>
                    <a:pt x="147780" y="767572"/>
                  </a:lnTo>
                  <a:lnTo>
                    <a:pt x="123283" y="773626"/>
                  </a:lnTo>
                  <a:lnTo>
                    <a:pt x="114300" y="781050"/>
                  </a:lnTo>
                  <a:lnTo>
                    <a:pt x="114300" y="1504950"/>
                  </a:lnTo>
                  <a:lnTo>
                    <a:pt x="105316" y="1512373"/>
                  </a:lnTo>
                  <a:lnTo>
                    <a:pt x="80819" y="1518427"/>
                  </a:lnTo>
                  <a:lnTo>
                    <a:pt x="44487" y="1522505"/>
                  </a:lnTo>
                  <a:lnTo>
                    <a:pt x="0" y="1524000"/>
                  </a:lnTo>
                </a:path>
              </a:pathLst>
            </a:custGeom>
            <a:ln w="19050">
              <a:solidFill>
                <a:srgbClr val="000000"/>
              </a:solidFill>
            </a:ln>
          </p:spPr>
          <p:txBody>
            <a:bodyPr wrap="square" lIns="0" tIns="0" rIns="0" bIns="0" rtlCol="0"/>
            <a:lstStyle/>
            <a:p>
              <a:endParaRPr/>
            </a:p>
          </p:txBody>
        </p:sp>
        <p:sp>
          <p:nvSpPr>
            <p:cNvPr id="7" name="object 7"/>
            <p:cNvSpPr/>
            <p:nvPr/>
          </p:nvSpPr>
          <p:spPr>
            <a:xfrm>
              <a:off x="3810000" y="2916427"/>
              <a:ext cx="1371600" cy="2473325"/>
            </a:xfrm>
            <a:custGeom>
              <a:avLst/>
              <a:gdLst/>
              <a:ahLst/>
              <a:cxnLst/>
              <a:rect l="l" t="t" r="r" b="b"/>
              <a:pathLst>
                <a:path w="1371600" h="2473325">
                  <a:moveTo>
                    <a:pt x="1295400" y="55372"/>
                  </a:moveTo>
                  <a:lnTo>
                    <a:pt x="1279080" y="45847"/>
                  </a:lnTo>
                  <a:lnTo>
                    <a:pt x="1200531" y="0"/>
                  </a:lnTo>
                  <a:lnTo>
                    <a:pt x="1194816" y="1524"/>
                  </a:lnTo>
                  <a:lnTo>
                    <a:pt x="1189482" y="10668"/>
                  </a:lnTo>
                  <a:lnTo>
                    <a:pt x="1191006" y="16510"/>
                  </a:lnTo>
                  <a:lnTo>
                    <a:pt x="1241285" y="45847"/>
                  </a:lnTo>
                  <a:lnTo>
                    <a:pt x="0" y="45847"/>
                  </a:lnTo>
                  <a:lnTo>
                    <a:pt x="0" y="64897"/>
                  </a:lnTo>
                  <a:lnTo>
                    <a:pt x="1241285" y="64897"/>
                  </a:lnTo>
                  <a:lnTo>
                    <a:pt x="1191006" y="94234"/>
                  </a:lnTo>
                  <a:lnTo>
                    <a:pt x="1189482" y="100076"/>
                  </a:lnTo>
                  <a:lnTo>
                    <a:pt x="1194816" y="109220"/>
                  </a:lnTo>
                  <a:lnTo>
                    <a:pt x="1200531" y="110744"/>
                  </a:lnTo>
                  <a:lnTo>
                    <a:pt x="1279080" y="64897"/>
                  </a:lnTo>
                  <a:lnTo>
                    <a:pt x="1295400" y="55372"/>
                  </a:lnTo>
                  <a:close/>
                </a:path>
                <a:path w="1371600" h="2473325">
                  <a:moveTo>
                    <a:pt x="1371600" y="2417572"/>
                  </a:moveTo>
                  <a:lnTo>
                    <a:pt x="1355280" y="2408047"/>
                  </a:lnTo>
                  <a:lnTo>
                    <a:pt x="1276731" y="2362200"/>
                  </a:lnTo>
                  <a:lnTo>
                    <a:pt x="1271016" y="2363724"/>
                  </a:lnTo>
                  <a:lnTo>
                    <a:pt x="1265682" y="2372868"/>
                  </a:lnTo>
                  <a:lnTo>
                    <a:pt x="1267206" y="2378710"/>
                  </a:lnTo>
                  <a:lnTo>
                    <a:pt x="1317485" y="2408047"/>
                  </a:lnTo>
                  <a:lnTo>
                    <a:pt x="152400" y="2408047"/>
                  </a:lnTo>
                  <a:lnTo>
                    <a:pt x="152400" y="2427097"/>
                  </a:lnTo>
                  <a:lnTo>
                    <a:pt x="1317485" y="2427097"/>
                  </a:lnTo>
                  <a:lnTo>
                    <a:pt x="1267206" y="2456434"/>
                  </a:lnTo>
                  <a:lnTo>
                    <a:pt x="1265682" y="2462276"/>
                  </a:lnTo>
                  <a:lnTo>
                    <a:pt x="1271016" y="2471420"/>
                  </a:lnTo>
                  <a:lnTo>
                    <a:pt x="1276731" y="2472944"/>
                  </a:lnTo>
                  <a:lnTo>
                    <a:pt x="1355280" y="2427097"/>
                  </a:lnTo>
                  <a:lnTo>
                    <a:pt x="1371600" y="2417572"/>
                  </a:lnTo>
                  <a:close/>
                </a:path>
              </a:pathLst>
            </a:custGeom>
            <a:solidFill>
              <a:srgbClr val="000000"/>
            </a:solidFill>
          </p:spPr>
          <p:txBody>
            <a:bodyPr wrap="square" lIns="0" tIns="0" rIns="0" bIns="0" rtlCol="0"/>
            <a:lstStyle/>
            <a:p>
              <a:endParaRPr/>
            </a:p>
          </p:txBody>
        </p:sp>
      </p:grpSp>
      <p:sp>
        <p:nvSpPr>
          <p:cNvPr id="8" name="object 8"/>
          <p:cNvSpPr txBox="1"/>
          <p:nvPr/>
        </p:nvSpPr>
        <p:spPr>
          <a:xfrm>
            <a:off x="5191125" y="2691511"/>
            <a:ext cx="3607435" cy="2814320"/>
          </a:xfrm>
          <a:prstGeom prst="rect">
            <a:avLst/>
          </a:prstGeom>
        </p:spPr>
        <p:txBody>
          <a:bodyPr vert="horz" wrap="square" lIns="0" tIns="12065" rIns="0" bIns="0" rtlCol="0">
            <a:spAutoFit/>
          </a:bodyPr>
          <a:lstStyle/>
          <a:p>
            <a:pPr marL="12700">
              <a:lnSpc>
                <a:spcPct val="100000"/>
              </a:lnSpc>
              <a:spcBef>
                <a:spcPts val="95"/>
              </a:spcBef>
            </a:pPr>
            <a:r>
              <a:rPr sz="2800" spc="-70" dirty="0">
                <a:latin typeface="Arial"/>
                <a:cs typeface="Arial"/>
              </a:rPr>
              <a:t>Topic</a:t>
            </a:r>
            <a:r>
              <a:rPr sz="2800" spc="-5" dirty="0">
                <a:latin typeface="Arial"/>
                <a:cs typeface="Arial"/>
              </a:rPr>
              <a:t> </a:t>
            </a:r>
            <a:r>
              <a:rPr sz="2800" dirty="0">
                <a:latin typeface="Arial"/>
                <a:cs typeface="Arial"/>
              </a:rPr>
              <a:t>sentence</a:t>
            </a:r>
            <a:endParaRPr sz="2800">
              <a:latin typeface="Arial"/>
              <a:cs typeface="Arial"/>
            </a:endParaRPr>
          </a:p>
          <a:p>
            <a:pPr marL="158750" marR="5080" indent="-7620">
              <a:lnSpc>
                <a:spcPct val="250000"/>
              </a:lnSpc>
              <a:spcBef>
                <a:spcPts val="1800"/>
              </a:spcBef>
            </a:pPr>
            <a:r>
              <a:rPr sz="2800" spc="-5" dirty="0">
                <a:latin typeface="Arial"/>
                <a:cs typeface="Arial"/>
              </a:rPr>
              <a:t>Supporting</a:t>
            </a:r>
            <a:r>
              <a:rPr sz="2800" spc="-50" dirty="0">
                <a:latin typeface="Arial"/>
                <a:cs typeface="Arial"/>
              </a:rPr>
              <a:t> </a:t>
            </a:r>
            <a:r>
              <a:rPr sz="2800" dirty="0">
                <a:latin typeface="Arial"/>
                <a:cs typeface="Arial"/>
              </a:rPr>
              <a:t>sentences  </a:t>
            </a:r>
            <a:r>
              <a:rPr sz="2800" spc="-5" dirty="0">
                <a:latin typeface="Arial"/>
                <a:cs typeface="Arial"/>
              </a:rPr>
              <a:t>Concluding</a:t>
            </a:r>
            <a:r>
              <a:rPr sz="2800" spc="-20" dirty="0">
                <a:latin typeface="Arial"/>
                <a:cs typeface="Arial"/>
              </a:rPr>
              <a:t> </a:t>
            </a:r>
            <a:r>
              <a:rPr sz="2800" dirty="0">
                <a:latin typeface="Arial"/>
                <a:cs typeface="Arial"/>
              </a:rPr>
              <a:t>sentence</a:t>
            </a:r>
            <a:endParaRPr sz="280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E47DD-7927-41DF-A5FE-9BC6E5EBC925}"/>
              </a:ext>
            </a:extLst>
          </p:cNvPr>
          <p:cNvSpPr>
            <a:spLocks noGrp="1"/>
          </p:cNvSpPr>
          <p:nvPr>
            <p:ph type="title"/>
          </p:nvPr>
        </p:nvSpPr>
        <p:spPr>
          <a:xfrm>
            <a:off x="911860" y="986790"/>
            <a:ext cx="7320279" cy="430887"/>
          </a:xfrm>
        </p:spPr>
        <p:txBody>
          <a:bodyPr/>
          <a:lstStyle/>
          <a:p>
            <a:r>
              <a:rPr lang="en-ID" sz="2800" b="1" spc="-75" dirty="0">
                <a:latin typeface="Trebuchet MS"/>
                <a:cs typeface="Trebuchet MS"/>
              </a:rPr>
              <a:t>PARTS </a:t>
            </a:r>
            <a:r>
              <a:rPr lang="en-ID" sz="2800" b="1" spc="-10" dirty="0">
                <a:latin typeface="Trebuchet MS"/>
                <a:cs typeface="Trebuchet MS"/>
              </a:rPr>
              <a:t>OF </a:t>
            </a:r>
            <a:r>
              <a:rPr lang="en-ID" sz="2800" b="1" spc="-5" dirty="0">
                <a:latin typeface="Trebuchet MS"/>
                <a:cs typeface="Trebuchet MS"/>
              </a:rPr>
              <a:t>A</a:t>
            </a:r>
            <a:r>
              <a:rPr lang="en-ID" sz="2800" b="1" spc="-300" dirty="0">
                <a:latin typeface="Trebuchet MS"/>
                <a:cs typeface="Trebuchet MS"/>
              </a:rPr>
              <a:t> </a:t>
            </a:r>
            <a:r>
              <a:rPr lang="en-ID" sz="2800" b="1" spc="-35" dirty="0">
                <a:latin typeface="Trebuchet MS"/>
                <a:cs typeface="Trebuchet MS"/>
              </a:rPr>
              <a:t>PARAGRAPH</a:t>
            </a:r>
            <a:endParaRPr lang="en-ID" dirty="0"/>
          </a:p>
        </p:txBody>
      </p:sp>
      <p:sp>
        <p:nvSpPr>
          <p:cNvPr id="3" name="Text Placeholder 2">
            <a:extLst>
              <a:ext uri="{FF2B5EF4-FFF2-40B4-BE49-F238E27FC236}">
                <a16:creationId xmlns:a16="http://schemas.microsoft.com/office/drawing/2014/main" id="{83E84D47-0E35-4B50-A3C4-4EA7E46C17AF}"/>
              </a:ext>
            </a:extLst>
          </p:cNvPr>
          <p:cNvSpPr>
            <a:spLocks noGrp="1"/>
          </p:cNvSpPr>
          <p:nvPr>
            <p:ph type="body" idx="1"/>
          </p:nvPr>
        </p:nvSpPr>
        <p:spPr>
          <a:xfrm>
            <a:off x="678180" y="2491740"/>
            <a:ext cx="7787639" cy="3308598"/>
          </a:xfrm>
        </p:spPr>
        <p:txBody>
          <a:bodyPr/>
          <a:lstStyle/>
          <a:p>
            <a:pPr marL="1022985">
              <a:lnSpc>
                <a:spcPct val="100000"/>
              </a:lnSpc>
              <a:spcBef>
                <a:spcPts val="95"/>
              </a:spcBef>
            </a:pPr>
            <a:r>
              <a:rPr lang="en-US" sz="2000" spc="-5" dirty="0"/>
              <a:t>A </a:t>
            </a:r>
            <a:r>
              <a:rPr lang="en-US" sz="2000" spc="-20" dirty="0"/>
              <a:t>paragraph </a:t>
            </a:r>
            <a:r>
              <a:rPr lang="en-US" sz="2000" spc="-10" dirty="0"/>
              <a:t>regularly has three</a:t>
            </a:r>
            <a:r>
              <a:rPr lang="en-US" sz="2000" spc="-40" dirty="0"/>
              <a:t> </a:t>
            </a:r>
            <a:r>
              <a:rPr lang="en-US" sz="2000" spc="-5" dirty="0"/>
              <a:t>parts:</a:t>
            </a:r>
          </a:p>
          <a:p>
            <a:pPr marL="1010285">
              <a:lnSpc>
                <a:spcPct val="100000"/>
              </a:lnSpc>
              <a:spcBef>
                <a:spcPts val="45"/>
              </a:spcBef>
            </a:pPr>
            <a:endParaRPr lang="en-US" sz="2000" dirty="0"/>
          </a:p>
          <a:p>
            <a:pPr marL="1536065" marR="5080" indent="-513715">
              <a:lnSpc>
                <a:spcPts val="2110"/>
              </a:lnSpc>
              <a:buAutoNum type="arabicPeriod"/>
              <a:tabLst>
                <a:tab pos="1535430" algn="l"/>
                <a:tab pos="1536065" algn="l"/>
                <a:tab pos="3785235" algn="l"/>
              </a:tabLst>
            </a:pPr>
            <a:r>
              <a:rPr lang="en-US" sz="2000" spc="-60" dirty="0">
                <a:solidFill>
                  <a:srgbClr val="DA1F28"/>
                </a:solidFill>
              </a:rPr>
              <a:t>Topic</a:t>
            </a:r>
            <a:r>
              <a:rPr lang="en-US" sz="2000" spc="40" dirty="0">
                <a:solidFill>
                  <a:srgbClr val="DA1F28"/>
                </a:solidFill>
              </a:rPr>
              <a:t> </a:t>
            </a:r>
            <a:r>
              <a:rPr lang="en-US" sz="2000" spc="-5" dirty="0">
                <a:solidFill>
                  <a:srgbClr val="DA1F28"/>
                </a:solidFill>
              </a:rPr>
              <a:t>Sentence</a:t>
            </a:r>
            <a:r>
              <a:rPr lang="en-US" sz="2000" spc="-5" dirty="0"/>
              <a:t>: It is usually </a:t>
            </a:r>
            <a:r>
              <a:rPr lang="en-US" sz="2000" spc="-10" dirty="0"/>
              <a:t>the </a:t>
            </a:r>
            <a:r>
              <a:rPr lang="en-US" sz="2000" spc="-5" dirty="0"/>
              <a:t>first sentence </a:t>
            </a:r>
            <a:r>
              <a:rPr lang="en-US" sz="2000" spc="-10" dirty="0"/>
              <a:t>in  </a:t>
            </a:r>
            <a:r>
              <a:rPr lang="en-US" sz="2000" spc="-5" dirty="0"/>
              <a:t>a</a:t>
            </a:r>
            <a:r>
              <a:rPr lang="en-US" sz="2000" spc="-15" dirty="0"/>
              <a:t> </a:t>
            </a:r>
            <a:r>
              <a:rPr lang="en-US" sz="2000" spc="-20" dirty="0"/>
              <a:t>paragraph.</a:t>
            </a:r>
          </a:p>
          <a:p>
            <a:pPr marL="1010285">
              <a:lnSpc>
                <a:spcPct val="100000"/>
              </a:lnSpc>
              <a:spcBef>
                <a:spcPts val="30"/>
              </a:spcBef>
              <a:buClr>
                <a:srgbClr val="DA1F28"/>
              </a:buClr>
              <a:buFont typeface="Trebuchet MS"/>
              <a:buAutoNum type="arabicPeriod"/>
            </a:pPr>
            <a:endParaRPr lang="en-US" sz="2000" dirty="0"/>
          </a:p>
          <a:p>
            <a:pPr marL="1536065" marR="429259" indent="-513715">
              <a:lnSpc>
                <a:spcPct val="80100"/>
              </a:lnSpc>
              <a:buAutoNum type="arabicPeriod"/>
              <a:tabLst>
                <a:tab pos="1541145" algn="l"/>
                <a:tab pos="1541780" algn="l"/>
                <a:tab pos="4634230" algn="l"/>
                <a:tab pos="6226810" algn="l"/>
              </a:tabLst>
            </a:pPr>
            <a:r>
              <a:rPr lang="en-US" sz="2000" spc="-5" dirty="0">
                <a:solidFill>
                  <a:srgbClr val="DA1F28"/>
                </a:solidFill>
              </a:rPr>
              <a:t>Supporting</a:t>
            </a:r>
            <a:r>
              <a:rPr lang="en-US" sz="2000" spc="25" dirty="0">
                <a:solidFill>
                  <a:srgbClr val="DA1F28"/>
                </a:solidFill>
              </a:rPr>
              <a:t> </a:t>
            </a:r>
            <a:r>
              <a:rPr lang="en-US" sz="2000" spc="-5" dirty="0">
                <a:solidFill>
                  <a:srgbClr val="DA1F28"/>
                </a:solidFill>
              </a:rPr>
              <a:t>Sentences</a:t>
            </a:r>
            <a:r>
              <a:rPr lang="en-US" sz="2000" spc="-5" dirty="0"/>
              <a:t>: They support </a:t>
            </a:r>
            <a:r>
              <a:rPr lang="en-US" sz="2000" spc="-10" dirty="0"/>
              <a:t>the  </a:t>
            </a:r>
            <a:r>
              <a:rPr lang="en-US" sz="2000" spc="-5" dirty="0"/>
              <a:t>information of the</a:t>
            </a:r>
            <a:r>
              <a:rPr lang="en-US" sz="2000" spc="75" dirty="0"/>
              <a:t> </a:t>
            </a:r>
            <a:r>
              <a:rPr lang="en-US" sz="2000" spc="-5" dirty="0"/>
              <a:t>topic</a:t>
            </a:r>
            <a:r>
              <a:rPr lang="en-US" sz="2000" spc="35" dirty="0"/>
              <a:t> </a:t>
            </a:r>
            <a:r>
              <a:rPr lang="en-US" sz="2000" spc="-5" dirty="0"/>
              <a:t>sentence. It</a:t>
            </a:r>
            <a:r>
              <a:rPr lang="en-US" sz="2000" spc="-60" dirty="0"/>
              <a:t> </a:t>
            </a:r>
            <a:r>
              <a:rPr lang="en-US" sz="2000" spc="-5" dirty="0"/>
              <a:t>includes  </a:t>
            </a:r>
            <a:r>
              <a:rPr lang="en-US" sz="2000" dirty="0"/>
              <a:t>specific</a:t>
            </a:r>
            <a:r>
              <a:rPr lang="en-US" sz="2000" spc="-20" dirty="0"/>
              <a:t> </a:t>
            </a:r>
            <a:r>
              <a:rPr lang="en-US" sz="2000" spc="-5" dirty="0"/>
              <a:t>details</a:t>
            </a:r>
          </a:p>
          <a:p>
            <a:pPr marL="1010285">
              <a:lnSpc>
                <a:spcPct val="100000"/>
              </a:lnSpc>
              <a:spcBef>
                <a:spcPts val="10"/>
              </a:spcBef>
              <a:buClr>
                <a:srgbClr val="DA1F28"/>
              </a:buClr>
              <a:buFont typeface="Trebuchet MS"/>
              <a:buAutoNum type="arabicPeriod"/>
            </a:pPr>
            <a:endParaRPr lang="en-US" sz="2000" dirty="0"/>
          </a:p>
          <a:p>
            <a:pPr marL="1536065" marR="195580" indent="-513715">
              <a:lnSpc>
                <a:spcPct val="80000"/>
              </a:lnSpc>
              <a:spcBef>
                <a:spcPts val="5"/>
              </a:spcBef>
              <a:buAutoNum type="arabicPeriod"/>
              <a:tabLst>
                <a:tab pos="1541145" algn="l"/>
                <a:tab pos="1541780" algn="l"/>
                <a:tab pos="3227070" algn="l"/>
              </a:tabLst>
            </a:pPr>
            <a:r>
              <a:rPr lang="en-US" sz="2000" spc="-5" dirty="0">
                <a:solidFill>
                  <a:srgbClr val="DA1F28"/>
                </a:solidFill>
              </a:rPr>
              <a:t>Concluding Sentence</a:t>
            </a:r>
            <a:r>
              <a:rPr lang="en-US" sz="2000" spc="-5" dirty="0"/>
              <a:t>: It </a:t>
            </a:r>
            <a:r>
              <a:rPr lang="en-US" sz="2000" spc="-10" dirty="0"/>
              <a:t>reminds what the </a:t>
            </a:r>
            <a:r>
              <a:rPr lang="en-US" sz="2000" spc="-5" dirty="0"/>
              <a:t>topic sentence  </a:t>
            </a:r>
            <a:r>
              <a:rPr lang="en-US" sz="2000" spc="-10" dirty="0"/>
              <a:t>was</a:t>
            </a:r>
            <a:r>
              <a:rPr lang="en-US" sz="2000" dirty="0"/>
              <a:t> </a:t>
            </a:r>
            <a:r>
              <a:rPr lang="en-US" sz="2000" spc="-5" dirty="0"/>
              <a:t>about.</a:t>
            </a:r>
          </a:p>
          <a:p>
            <a:endParaRPr lang="en-ID" sz="2000" dirty="0"/>
          </a:p>
        </p:txBody>
      </p:sp>
      <p:sp>
        <p:nvSpPr>
          <p:cNvPr id="4" name="object 8">
            <a:extLst>
              <a:ext uri="{FF2B5EF4-FFF2-40B4-BE49-F238E27FC236}">
                <a16:creationId xmlns:a16="http://schemas.microsoft.com/office/drawing/2014/main" id="{33011171-3EB0-438B-8624-342C3CD03355}"/>
              </a:ext>
            </a:extLst>
          </p:cNvPr>
          <p:cNvSpPr/>
          <p:nvPr/>
        </p:nvSpPr>
        <p:spPr>
          <a:xfrm>
            <a:off x="6019800" y="1202233"/>
            <a:ext cx="2609850" cy="1752600"/>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00863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9469" y="1351279"/>
            <a:ext cx="6082665" cy="513080"/>
          </a:xfrm>
          <a:prstGeom prst="rect">
            <a:avLst/>
          </a:prstGeom>
        </p:spPr>
        <p:txBody>
          <a:bodyPr vert="horz" wrap="square" lIns="0" tIns="12700" rIns="0" bIns="0" rtlCol="0">
            <a:spAutoFit/>
          </a:bodyPr>
          <a:lstStyle/>
          <a:p>
            <a:pPr marL="12700">
              <a:lnSpc>
                <a:spcPct val="100000"/>
              </a:lnSpc>
              <a:spcBef>
                <a:spcPts val="100"/>
              </a:spcBef>
            </a:pPr>
            <a:r>
              <a:rPr sz="3200" dirty="0"/>
              <a:t>WHAT </a:t>
            </a:r>
            <a:r>
              <a:rPr sz="3200" spc="-5" dirty="0"/>
              <a:t>IS </a:t>
            </a:r>
            <a:r>
              <a:rPr sz="3200" dirty="0"/>
              <a:t>A </a:t>
            </a:r>
            <a:r>
              <a:rPr sz="3200" spc="-5" dirty="0"/>
              <a:t>TOPIC</a:t>
            </a:r>
            <a:r>
              <a:rPr sz="3200" spc="-25" dirty="0"/>
              <a:t> </a:t>
            </a:r>
            <a:r>
              <a:rPr sz="3200" spc="-5" dirty="0"/>
              <a:t>SENTENCE?</a:t>
            </a:r>
            <a:endParaRPr sz="3200"/>
          </a:p>
        </p:txBody>
      </p:sp>
      <p:sp>
        <p:nvSpPr>
          <p:cNvPr id="3" name="object 3"/>
          <p:cNvSpPr txBox="1"/>
          <p:nvPr/>
        </p:nvSpPr>
        <p:spPr>
          <a:xfrm>
            <a:off x="877569" y="2362200"/>
            <a:ext cx="7358380" cy="1786889"/>
          </a:xfrm>
          <a:prstGeom prst="rect">
            <a:avLst/>
          </a:prstGeom>
        </p:spPr>
        <p:txBody>
          <a:bodyPr vert="horz" wrap="square" lIns="0" tIns="12700" rIns="0" bIns="0" rtlCol="0">
            <a:spAutoFit/>
          </a:bodyPr>
          <a:lstStyle/>
          <a:p>
            <a:pPr marL="50800">
              <a:lnSpc>
                <a:spcPct val="100000"/>
              </a:lnSpc>
              <a:spcBef>
                <a:spcPts val="100"/>
              </a:spcBef>
            </a:pPr>
            <a:r>
              <a:rPr sz="2800" spc="-5" dirty="0">
                <a:solidFill>
                  <a:srgbClr val="003366"/>
                </a:solidFill>
                <a:latin typeface="Arial"/>
                <a:cs typeface="Arial"/>
              </a:rPr>
              <a:t>The Topic</a:t>
            </a:r>
            <a:r>
              <a:rPr sz="2800" spc="10" dirty="0">
                <a:solidFill>
                  <a:srgbClr val="003366"/>
                </a:solidFill>
                <a:latin typeface="Arial"/>
                <a:cs typeface="Arial"/>
              </a:rPr>
              <a:t> </a:t>
            </a:r>
            <a:r>
              <a:rPr sz="2800" spc="-5" dirty="0">
                <a:solidFill>
                  <a:srgbClr val="003366"/>
                </a:solidFill>
                <a:latin typeface="Arial"/>
                <a:cs typeface="Arial"/>
              </a:rPr>
              <a:t>Sentence:</a:t>
            </a:r>
            <a:endParaRPr sz="2800" dirty="0">
              <a:latin typeface="Arial"/>
              <a:cs typeface="Arial"/>
            </a:endParaRPr>
          </a:p>
          <a:p>
            <a:pPr>
              <a:lnSpc>
                <a:spcPct val="100000"/>
              </a:lnSpc>
              <a:spcBef>
                <a:spcPts val="25"/>
              </a:spcBef>
            </a:pPr>
            <a:endParaRPr sz="3150" dirty="0">
              <a:latin typeface="Arial"/>
              <a:cs typeface="Arial"/>
            </a:endParaRPr>
          </a:p>
          <a:p>
            <a:pPr marL="393700" indent="-342900">
              <a:lnSpc>
                <a:spcPct val="100000"/>
              </a:lnSpc>
              <a:buSzPct val="75000"/>
              <a:buFont typeface="Wingdings"/>
              <a:buChar char=""/>
              <a:tabLst>
                <a:tab pos="393065" algn="l"/>
                <a:tab pos="393700" algn="l"/>
              </a:tabLst>
            </a:pPr>
            <a:r>
              <a:rPr lang="en-US" sz="2800" dirty="0">
                <a:solidFill>
                  <a:srgbClr val="003366"/>
                </a:solidFill>
                <a:latin typeface="Arial"/>
                <a:cs typeface="Arial"/>
              </a:rPr>
              <a:t>e</a:t>
            </a:r>
            <a:r>
              <a:rPr sz="2800" dirty="0">
                <a:solidFill>
                  <a:srgbClr val="003366"/>
                </a:solidFill>
                <a:latin typeface="Arial"/>
                <a:cs typeface="Arial"/>
              </a:rPr>
              <a:t>xpresses the </a:t>
            </a:r>
            <a:r>
              <a:rPr sz="2800" spc="-5" dirty="0">
                <a:solidFill>
                  <a:srgbClr val="003366"/>
                </a:solidFill>
                <a:latin typeface="Arial"/>
                <a:cs typeface="Arial"/>
              </a:rPr>
              <a:t>main </a:t>
            </a:r>
            <a:r>
              <a:rPr sz="2800" dirty="0">
                <a:solidFill>
                  <a:srgbClr val="003366"/>
                </a:solidFill>
                <a:latin typeface="Arial"/>
                <a:cs typeface="Arial"/>
              </a:rPr>
              <a:t>idea of a</a:t>
            </a:r>
            <a:r>
              <a:rPr sz="2800" spc="-40" dirty="0">
                <a:solidFill>
                  <a:srgbClr val="003366"/>
                </a:solidFill>
                <a:latin typeface="Arial"/>
                <a:cs typeface="Arial"/>
              </a:rPr>
              <a:t> </a:t>
            </a:r>
            <a:r>
              <a:rPr sz="2800" dirty="0">
                <a:solidFill>
                  <a:srgbClr val="003366"/>
                </a:solidFill>
                <a:latin typeface="Arial"/>
                <a:cs typeface="Arial"/>
              </a:rPr>
              <a:t>paragraph.</a:t>
            </a:r>
            <a:endParaRPr lang="en-US" sz="2800" dirty="0">
              <a:latin typeface="Arial"/>
              <a:cs typeface="Arial"/>
            </a:endParaRPr>
          </a:p>
          <a:p>
            <a:pPr marL="393700" indent="-342900">
              <a:lnSpc>
                <a:spcPct val="100000"/>
              </a:lnSpc>
              <a:buSzPct val="75000"/>
              <a:buFont typeface="Wingdings"/>
              <a:buChar char=""/>
              <a:tabLst>
                <a:tab pos="393065" algn="l"/>
                <a:tab pos="393700" algn="l"/>
              </a:tabLst>
            </a:pPr>
            <a:r>
              <a:rPr lang="en-ID" sz="2800" dirty="0">
                <a:solidFill>
                  <a:srgbClr val="003366"/>
                </a:solidFill>
                <a:latin typeface="Arial"/>
                <a:cs typeface="Arial"/>
              </a:rPr>
              <a:t>i</a:t>
            </a:r>
            <a:r>
              <a:rPr sz="2800" dirty="0">
                <a:solidFill>
                  <a:srgbClr val="003366"/>
                </a:solidFill>
                <a:latin typeface="Arial"/>
                <a:cs typeface="Arial"/>
              </a:rPr>
              <a:t>s usually the first sentence of a</a:t>
            </a:r>
            <a:r>
              <a:rPr sz="2800" spc="-75" dirty="0">
                <a:solidFill>
                  <a:srgbClr val="003366"/>
                </a:solidFill>
                <a:latin typeface="Arial"/>
                <a:cs typeface="Arial"/>
              </a:rPr>
              <a:t> </a:t>
            </a:r>
            <a:r>
              <a:rPr sz="2800" dirty="0">
                <a:solidFill>
                  <a:srgbClr val="003366"/>
                </a:solidFill>
                <a:latin typeface="Arial"/>
                <a:cs typeface="Arial"/>
              </a:rPr>
              <a:t>paragraph.</a:t>
            </a:r>
            <a:endParaRPr sz="2800" dirty="0">
              <a:latin typeface="Arial"/>
              <a:cs typeface="Arial"/>
            </a:endParaRPr>
          </a:p>
        </p:txBody>
      </p:sp>
      <p:sp>
        <p:nvSpPr>
          <p:cNvPr id="4" name="object 4"/>
          <p:cNvSpPr txBox="1"/>
          <p:nvPr/>
        </p:nvSpPr>
        <p:spPr>
          <a:xfrm>
            <a:off x="5975350" y="4587240"/>
            <a:ext cx="2479040" cy="452120"/>
          </a:xfrm>
          <a:prstGeom prst="rect">
            <a:avLst/>
          </a:prstGeom>
        </p:spPr>
        <p:txBody>
          <a:bodyPr vert="horz" wrap="square" lIns="0" tIns="12700" rIns="0" bIns="0" rtlCol="0">
            <a:spAutoFit/>
          </a:bodyPr>
          <a:lstStyle/>
          <a:p>
            <a:pPr marL="12700">
              <a:lnSpc>
                <a:spcPct val="100000"/>
              </a:lnSpc>
              <a:spcBef>
                <a:spcPts val="100"/>
              </a:spcBef>
              <a:tabLst>
                <a:tab pos="1724025" algn="l"/>
                <a:tab pos="2267585" algn="l"/>
              </a:tabLst>
            </a:pPr>
            <a:r>
              <a:rPr sz="2800" dirty="0">
                <a:solidFill>
                  <a:srgbClr val="003366"/>
                </a:solidFill>
                <a:latin typeface="Arial"/>
                <a:cs typeface="Arial"/>
              </a:rPr>
              <a:t>senten</a:t>
            </a:r>
            <a:r>
              <a:rPr sz="2800" spc="10" dirty="0">
                <a:solidFill>
                  <a:srgbClr val="003366"/>
                </a:solidFill>
                <a:latin typeface="Arial"/>
                <a:cs typeface="Arial"/>
              </a:rPr>
              <a:t>c</a:t>
            </a:r>
            <a:r>
              <a:rPr sz="2800" dirty="0">
                <a:solidFill>
                  <a:srgbClr val="003366"/>
                </a:solidFill>
                <a:latin typeface="Arial"/>
                <a:cs typeface="Arial"/>
              </a:rPr>
              <a:t>e	</a:t>
            </a:r>
            <a:r>
              <a:rPr sz="2800" spc="5" dirty="0">
                <a:solidFill>
                  <a:srgbClr val="003366"/>
                </a:solidFill>
                <a:latin typeface="Arial"/>
                <a:cs typeface="Arial"/>
              </a:rPr>
              <a:t>i</a:t>
            </a:r>
            <a:r>
              <a:rPr sz="2800" dirty="0">
                <a:solidFill>
                  <a:srgbClr val="003366"/>
                </a:solidFill>
                <a:latin typeface="Arial"/>
                <a:cs typeface="Arial"/>
              </a:rPr>
              <a:t>n	a</a:t>
            </a:r>
            <a:endParaRPr sz="2800">
              <a:latin typeface="Arial"/>
              <a:cs typeface="Arial"/>
            </a:endParaRPr>
          </a:p>
        </p:txBody>
      </p:sp>
      <p:sp>
        <p:nvSpPr>
          <p:cNvPr id="5" name="object 5"/>
          <p:cNvSpPr txBox="1"/>
          <p:nvPr/>
        </p:nvSpPr>
        <p:spPr>
          <a:xfrm>
            <a:off x="890269" y="4142740"/>
            <a:ext cx="4869815" cy="1253490"/>
          </a:xfrm>
          <a:prstGeom prst="rect">
            <a:avLst/>
          </a:prstGeom>
        </p:spPr>
        <p:txBody>
          <a:bodyPr vert="horz" wrap="square" lIns="0" tIns="12700" rIns="0" bIns="0" rtlCol="0">
            <a:spAutoFit/>
          </a:bodyPr>
          <a:lstStyle/>
          <a:p>
            <a:pPr marL="381000" indent="-342900">
              <a:lnSpc>
                <a:spcPct val="100000"/>
              </a:lnSpc>
              <a:spcBef>
                <a:spcPts val="100"/>
              </a:spcBef>
              <a:buSzPct val="75000"/>
              <a:buFont typeface="Wingdings"/>
              <a:buChar char=""/>
              <a:tabLst>
                <a:tab pos="380365" algn="l"/>
                <a:tab pos="381000" algn="l"/>
              </a:tabLst>
            </a:pPr>
            <a:r>
              <a:rPr lang="en-US" sz="2800" spc="-5" dirty="0">
                <a:solidFill>
                  <a:srgbClr val="003366"/>
                </a:solidFill>
                <a:latin typeface="Arial"/>
                <a:cs typeface="Arial"/>
              </a:rPr>
              <a:t>c</a:t>
            </a:r>
            <a:r>
              <a:rPr sz="2800" spc="-5" dirty="0">
                <a:solidFill>
                  <a:srgbClr val="003366"/>
                </a:solidFill>
                <a:latin typeface="Arial"/>
                <a:cs typeface="Arial"/>
              </a:rPr>
              <a:t>ontains </a:t>
            </a:r>
            <a:r>
              <a:rPr sz="2800" dirty="0">
                <a:solidFill>
                  <a:srgbClr val="003366"/>
                </a:solidFill>
                <a:latin typeface="Arial"/>
                <a:cs typeface="Arial"/>
              </a:rPr>
              <a:t>the central</a:t>
            </a:r>
            <a:r>
              <a:rPr sz="2800" spc="-5" dirty="0">
                <a:solidFill>
                  <a:srgbClr val="003366"/>
                </a:solidFill>
                <a:latin typeface="Arial"/>
                <a:cs typeface="Arial"/>
              </a:rPr>
              <a:t> idea.</a:t>
            </a:r>
            <a:endParaRPr sz="2800" dirty="0">
              <a:latin typeface="Arial"/>
              <a:cs typeface="Arial"/>
            </a:endParaRPr>
          </a:p>
          <a:p>
            <a:pPr marL="381000" marR="30480" indent="-342900">
              <a:lnSpc>
                <a:spcPts val="2810"/>
              </a:lnSpc>
              <a:spcBef>
                <a:spcPts val="690"/>
              </a:spcBef>
              <a:buSzPct val="75000"/>
              <a:buFont typeface="Wingdings"/>
              <a:buChar char=""/>
              <a:tabLst>
                <a:tab pos="380365" algn="l"/>
                <a:tab pos="381000" algn="l"/>
                <a:tab pos="923925" algn="l"/>
                <a:tab pos="1843405" algn="l"/>
                <a:tab pos="2605405" algn="l"/>
                <a:tab pos="3641725" algn="l"/>
              </a:tabLst>
            </a:pPr>
            <a:r>
              <a:rPr lang="en-US" sz="2800" dirty="0">
                <a:solidFill>
                  <a:srgbClr val="003366"/>
                </a:solidFill>
                <a:latin typeface="Arial"/>
                <a:cs typeface="Arial"/>
              </a:rPr>
              <a:t>I</a:t>
            </a:r>
            <a:r>
              <a:rPr sz="2800" dirty="0">
                <a:solidFill>
                  <a:srgbClr val="003366"/>
                </a:solidFill>
                <a:latin typeface="Arial"/>
                <a:cs typeface="Arial"/>
              </a:rPr>
              <a:t>s</a:t>
            </a:r>
            <a:r>
              <a:rPr lang="en-US" sz="2800" dirty="0">
                <a:solidFill>
                  <a:srgbClr val="003366"/>
                </a:solidFill>
                <a:latin typeface="Arial"/>
                <a:cs typeface="Arial"/>
              </a:rPr>
              <a:t> </a:t>
            </a:r>
            <a:r>
              <a:rPr sz="2800" dirty="0">
                <a:solidFill>
                  <a:srgbClr val="003366"/>
                </a:solidFill>
                <a:latin typeface="Arial"/>
                <a:cs typeface="Arial"/>
              </a:rPr>
              <a:t>a</a:t>
            </a:r>
            <a:r>
              <a:rPr sz="2800" spc="-5" dirty="0">
                <a:solidFill>
                  <a:srgbClr val="003366"/>
                </a:solidFill>
                <a:latin typeface="Arial"/>
                <a:cs typeface="Arial"/>
              </a:rPr>
              <a:t>l</a:t>
            </a:r>
            <a:r>
              <a:rPr sz="2800" spc="10" dirty="0">
                <a:solidFill>
                  <a:srgbClr val="003366"/>
                </a:solidFill>
                <a:latin typeface="Arial"/>
                <a:cs typeface="Arial"/>
              </a:rPr>
              <a:t>s</a:t>
            </a:r>
            <a:r>
              <a:rPr sz="2800" dirty="0">
                <a:solidFill>
                  <a:srgbClr val="003366"/>
                </a:solidFill>
                <a:latin typeface="Arial"/>
                <a:cs typeface="Arial"/>
              </a:rPr>
              <a:t>o	the	</a:t>
            </a:r>
            <a:r>
              <a:rPr sz="2800" spc="-15" dirty="0">
                <a:solidFill>
                  <a:srgbClr val="003366"/>
                </a:solidFill>
                <a:latin typeface="Arial"/>
                <a:cs typeface="Arial"/>
              </a:rPr>
              <a:t>m</a:t>
            </a:r>
            <a:r>
              <a:rPr sz="2800" spc="10" dirty="0">
                <a:solidFill>
                  <a:srgbClr val="003366"/>
                </a:solidFill>
                <a:latin typeface="Arial"/>
                <a:cs typeface="Arial"/>
              </a:rPr>
              <a:t>o</a:t>
            </a:r>
            <a:r>
              <a:rPr sz="2800" dirty="0">
                <a:solidFill>
                  <a:srgbClr val="003366"/>
                </a:solidFill>
                <a:latin typeface="Arial"/>
                <a:cs typeface="Arial"/>
              </a:rPr>
              <a:t>st	gene</a:t>
            </a:r>
            <a:r>
              <a:rPr sz="2800" spc="5" dirty="0">
                <a:solidFill>
                  <a:srgbClr val="003366"/>
                </a:solidFill>
                <a:latin typeface="Arial"/>
                <a:cs typeface="Arial"/>
              </a:rPr>
              <a:t>r</a:t>
            </a:r>
            <a:r>
              <a:rPr sz="2800" dirty="0">
                <a:solidFill>
                  <a:srgbClr val="003366"/>
                </a:solidFill>
                <a:latin typeface="Arial"/>
                <a:cs typeface="Arial"/>
              </a:rPr>
              <a:t>al  paragraph.</a:t>
            </a:r>
            <a:endParaRPr sz="2800" dirty="0">
              <a:latin typeface="Arial"/>
              <a:cs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39469" y="1351279"/>
            <a:ext cx="6760845" cy="513080"/>
          </a:xfrm>
          <a:prstGeom prst="rect">
            <a:avLst/>
          </a:prstGeom>
        </p:spPr>
        <p:txBody>
          <a:bodyPr vert="horz" wrap="square" lIns="0" tIns="12700" rIns="0" bIns="0" rtlCol="0">
            <a:spAutoFit/>
          </a:bodyPr>
          <a:lstStyle/>
          <a:p>
            <a:pPr marL="12700">
              <a:lnSpc>
                <a:spcPct val="100000"/>
              </a:lnSpc>
              <a:spcBef>
                <a:spcPts val="100"/>
              </a:spcBef>
            </a:pPr>
            <a:r>
              <a:rPr sz="3200" b="1" spc="-5" dirty="0">
                <a:solidFill>
                  <a:srgbClr val="006666"/>
                </a:solidFill>
                <a:latin typeface="Arial"/>
                <a:cs typeface="Arial"/>
              </a:rPr>
              <a:t>EXAMPLE OF </a:t>
            </a:r>
            <a:r>
              <a:rPr sz="3200" b="1" dirty="0">
                <a:solidFill>
                  <a:srgbClr val="006666"/>
                </a:solidFill>
                <a:latin typeface="Arial"/>
                <a:cs typeface="Arial"/>
              </a:rPr>
              <a:t>A TOPIC</a:t>
            </a:r>
            <a:r>
              <a:rPr sz="3200" b="1" spc="-55" dirty="0">
                <a:solidFill>
                  <a:srgbClr val="006666"/>
                </a:solidFill>
                <a:latin typeface="Arial"/>
                <a:cs typeface="Arial"/>
              </a:rPr>
              <a:t> </a:t>
            </a:r>
            <a:r>
              <a:rPr sz="3200" b="1" dirty="0">
                <a:solidFill>
                  <a:srgbClr val="006666"/>
                </a:solidFill>
                <a:latin typeface="Arial"/>
                <a:cs typeface="Arial"/>
              </a:rPr>
              <a:t>SENTENCE</a:t>
            </a:r>
            <a:endParaRPr sz="3200">
              <a:latin typeface="Arial"/>
              <a:cs typeface="Arial"/>
            </a:endParaRPr>
          </a:p>
        </p:txBody>
      </p:sp>
      <p:sp>
        <p:nvSpPr>
          <p:cNvPr id="3" name="object 3"/>
          <p:cNvSpPr txBox="1"/>
          <p:nvPr/>
        </p:nvSpPr>
        <p:spPr>
          <a:xfrm>
            <a:off x="915669" y="3341370"/>
            <a:ext cx="7537450" cy="969010"/>
          </a:xfrm>
          <a:prstGeom prst="rect">
            <a:avLst/>
          </a:prstGeom>
        </p:spPr>
        <p:txBody>
          <a:bodyPr vert="horz" wrap="square" lIns="0" tIns="53975" rIns="0" bIns="0" rtlCol="0">
            <a:spAutoFit/>
          </a:bodyPr>
          <a:lstStyle/>
          <a:p>
            <a:pPr marL="355600" marR="5080" indent="-342900">
              <a:lnSpc>
                <a:spcPts val="3590"/>
              </a:lnSpc>
              <a:spcBef>
                <a:spcPts val="425"/>
              </a:spcBef>
              <a:tabLst>
                <a:tab pos="1249045" algn="l"/>
                <a:tab pos="2009775" algn="l"/>
                <a:tab pos="3110865" algn="l"/>
                <a:tab pos="4733925" algn="l"/>
                <a:tab pos="5630545" algn="l"/>
                <a:tab pos="7232015" algn="l"/>
              </a:tabLst>
            </a:pPr>
            <a:r>
              <a:rPr sz="3200" spc="5" dirty="0">
                <a:solidFill>
                  <a:srgbClr val="003366"/>
                </a:solidFill>
                <a:latin typeface="Arial"/>
                <a:cs typeface="Arial"/>
              </a:rPr>
              <a:t>T</a:t>
            </a:r>
            <a:r>
              <a:rPr sz="3200" spc="10" dirty="0">
                <a:solidFill>
                  <a:srgbClr val="003366"/>
                </a:solidFill>
                <a:latin typeface="Arial"/>
                <a:cs typeface="Arial"/>
              </a:rPr>
              <a:t>h</a:t>
            </a:r>
            <a:r>
              <a:rPr sz="3200" spc="-5" dirty="0">
                <a:solidFill>
                  <a:srgbClr val="003366"/>
                </a:solidFill>
                <a:latin typeface="Arial"/>
                <a:cs typeface="Arial"/>
              </a:rPr>
              <a:t>er</a:t>
            </a:r>
            <a:r>
              <a:rPr sz="3200" dirty="0">
                <a:solidFill>
                  <a:srgbClr val="003366"/>
                </a:solidFill>
                <a:latin typeface="Arial"/>
                <a:cs typeface="Arial"/>
              </a:rPr>
              <a:t>e	</a:t>
            </a:r>
            <a:r>
              <a:rPr sz="3200" spc="10" dirty="0">
                <a:solidFill>
                  <a:srgbClr val="003366"/>
                </a:solidFill>
                <a:latin typeface="Arial"/>
                <a:cs typeface="Arial"/>
              </a:rPr>
              <a:t>a</a:t>
            </a:r>
            <a:r>
              <a:rPr sz="3200" spc="-10" dirty="0">
                <a:solidFill>
                  <a:srgbClr val="003366"/>
                </a:solidFill>
                <a:latin typeface="Arial"/>
                <a:cs typeface="Arial"/>
              </a:rPr>
              <a:t>r</a:t>
            </a:r>
            <a:r>
              <a:rPr sz="3200" dirty="0">
                <a:solidFill>
                  <a:srgbClr val="003366"/>
                </a:solidFill>
                <a:latin typeface="Arial"/>
                <a:cs typeface="Arial"/>
              </a:rPr>
              <a:t>e	</a:t>
            </a:r>
            <a:r>
              <a:rPr sz="3200" spc="-5" dirty="0">
                <a:solidFill>
                  <a:srgbClr val="003366"/>
                </a:solidFill>
                <a:latin typeface="Arial"/>
                <a:cs typeface="Arial"/>
              </a:rPr>
              <a:t>t</a:t>
            </a:r>
            <a:r>
              <a:rPr sz="3200" spc="10" dirty="0">
                <a:solidFill>
                  <a:srgbClr val="003366"/>
                </a:solidFill>
                <a:latin typeface="Arial"/>
                <a:cs typeface="Arial"/>
              </a:rPr>
              <a:t>h</a:t>
            </a:r>
            <a:r>
              <a:rPr sz="3200" dirty="0">
                <a:solidFill>
                  <a:srgbClr val="003366"/>
                </a:solidFill>
                <a:latin typeface="Arial"/>
                <a:cs typeface="Arial"/>
              </a:rPr>
              <a:t>r</a:t>
            </a:r>
            <a:r>
              <a:rPr sz="3200" spc="10" dirty="0">
                <a:solidFill>
                  <a:srgbClr val="003366"/>
                </a:solidFill>
                <a:latin typeface="Arial"/>
                <a:cs typeface="Arial"/>
              </a:rPr>
              <a:t>e</a:t>
            </a:r>
            <a:r>
              <a:rPr sz="3200" dirty="0">
                <a:solidFill>
                  <a:srgbClr val="003366"/>
                </a:solidFill>
                <a:latin typeface="Arial"/>
                <a:cs typeface="Arial"/>
              </a:rPr>
              <a:t>e	r</a:t>
            </a:r>
            <a:r>
              <a:rPr sz="3200" spc="10" dirty="0">
                <a:solidFill>
                  <a:srgbClr val="003366"/>
                </a:solidFill>
                <a:latin typeface="Arial"/>
                <a:cs typeface="Arial"/>
              </a:rPr>
              <a:t>e</a:t>
            </a:r>
            <a:r>
              <a:rPr sz="3200" spc="-5" dirty="0">
                <a:solidFill>
                  <a:srgbClr val="003366"/>
                </a:solidFill>
                <a:latin typeface="Arial"/>
                <a:cs typeface="Arial"/>
              </a:rPr>
              <a:t>a</a:t>
            </a:r>
            <a:r>
              <a:rPr sz="3200" spc="10" dirty="0">
                <a:solidFill>
                  <a:srgbClr val="003366"/>
                </a:solidFill>
                <a:latin typeface="Arial"/>
                <a:cs typeface="Arial"/>
              </a:rPr>
              <a:t>son</a:t>
            </a:r>
            <a:r>
              <a:rPr sz="3200" dirty="0">
                <a:solidFill>
                  <a:srgbClr val="003366"/>
                </a:solidFill>
                <a:latin typeface="Arial"/>
                <a:cs typeface="Arial"/>
              </a:rPr>
              <a:t>s	</a:t>
            </a:r>
            <a:r>
              <a:rPr sz="3200" spc="5" dirty="0">
                <a:solidFill>
                  <a:srgbClr val="003366"/>
                </a:solidFill>
                <a:latin typeface="Arial"/>
                <a:cs typeface="Arial"/>
              </a:rPr>
              <a:t>w</a:t>
            </a:r>
            <a:r>
              <a:rPr sz="3200" spc="10" dirty="0">
                <a:solidFill>
                  <a:srgbClr val="003366"/>
                </a:solidFill>
                <a:latin typeface="Arial"/>
                <a:cs typeface="Arial"/>
              </a:rPr>
              <a:t>h</a:t>
            </a:r>
            <a:r>
              <a:rPr sz="3200" dirty="0">
                <a:solidFill>
                  <a:srgbClr val="003366"/>
                </a:solidFill>
                <a:latin typeface="Arial"/>
                <a:cs typeface="Arial"/>
              </a:rPr>
              <a:t>y	</a:t>
            </a:r>
            <a:r>
              <a:rPr sz="3200" spc="5" dirty="0">
                <a:solidFill>
                  <a:srgbClr val="003366"/>
                </a:solidFill>
                <a:latin typeface="Arial"/>
                <a:cs typeface="Arial"/>
              </a:rPr>
              <a:t>C</a:t>
            </a:r>
            <a:r>
              <a:rPr sz="3200" spc="10" dirty="0">
                <a:solidFill>
                  <a:srgbClr val="003366"/>
                </a:solidFill>
                <a:latin typeface="Arial"/>
                <a:cs typeface="Arial"/>
              </a:rPr>
              <a:t>a</a:t>
            </a:r>
            <a:r>
              <a:rPr sz="3200" spc="-5" dirty="0">
                <a:solidFill>
                  <a:srgbClr val="003366"/>
                </a:solidFill>
                <a:latin typeface="Arial"/>
                <a:cs typeface="Arial"/>
              </a:rPr>
              <a:t>n</a:t>
            </a:r>
            <a:r>
              <a:rPr sz="3200" spc="10" dirty="0">
                <a:solidFill>
                  <a:srgbClr val="003366"/>
                </a:solidFill>
                <a:latin typeface="Arial"/>
                <a:cs typeface="Arial"/>
              </a:rPr>
              <a:t>ad</a:t>
            </a:r>
            <a:r>
              <a:rPr sz="3200" dirty="0">
                <a:solidFill>
                  <a:srgbClr val="003366"/>
                </a:solidFill>
                <a:latin typeface="Arial"/>
                <a:cs typeface="Arial"/>
              </a:rPr>
              <a:t>a	</a:t>
            </a:r>
            <a:r>
              <a:rPr sz="3200" spc="-15" dirty="0">
                <a:solidFill>
                  <a:srgbClr val="003366"/>
                </a:solidFill>
                <a:latin typeface="Arial"/>
                <a:cs typeface="Arial"/>
              </a:rPr>
              <a:t>i</a:t>
            </a:r>
            <a:r>
              <a:rPr sz="3200" dirty="0">
                <a:solidFill>
                  <a:srgbClr val="003366"/>
                </a:solidFill>
                <a:latin typeface="Arial"/>
                <a:cs typeface="Arial"/>
              </a:rPr>
              <a:t>s  </a:t>
            </a:r>
            <a:r>
              <a:rPr sz="3200" spc="5" dirty="0">
                <a:solidFill>
                  <a:srgbClr val="003366"/>
                </a:solidFill>
                <a:latin typeface="Arial"/>
                <a:cs typeface="Arial"/>
              </a:rPr>
              <a:t>one of </a:t>
            </a:r>
            <a:r>
              <a:rPr sz="3200" dirty="0">
                <a:solidFill>
                  <a:srgbClr val="003366"/>
                </a:solidFill>
                <a:latin typeface="Arial"/>
                <a:cs typeface="Arial"/>
              </a:rPr>
              <a:t>the best countries </a:t>
            </a:r>
            <a:r>
              <a:rPr sz="3200" spc="5" dirty="0">
                <a:solidFill>
                  <a:srgbClr val="003366"/>
                </a:solidFill>
                <a:latin typeface="Arial"/>
                <a:cs typeface="Arial"/>
              </a:rPr>
              <a:t>of </a:t>
            </a:r>
            <a:r>
              <a:rPr sz="3200" dirty="0">
                <a:solidFill>
                  <a:srgbClr val="003366"/>
                </a:solidFill>
                <a:latin typeface="Arial"/>
                <a:cs typeface="Arial"/>
              </a:rPr>
              <a:t>the</a:t>
            </a:r>
            <a:r>
              <a:rPr sz="3200" spc="-60" dirty="0">
                <a:solidFill>
                  <a:srgbClr val="003366"/>
                </a:solidFill>
                <a:latin typeface="Arial"/>
                <a:cs typeface="Arial"/>
              </a:rPr>
              <a:t> </a:t>
            </a:r>
            <a:r>
              <a:rPr sz="3200" dirty="0">
                <a:solidFill>
                  <a:srgbClr val="003366"/>
                </a:solidFill>
                <a:latin typeface="Arial"/>
                <a:cs typeface="Arial"/>
              </a:rPr>
              <a:t>world.</a:t>
            </a:r>
            <a:endParaRPr sz="3200">
              <a:latin typeface="Arial"/>
              <a:cs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Opened-Book-with-Paper-Cranes-PowerPoint-Templates</Template>
  <TotalTime>442</TotalTime>
  <Words>1375</Words>
  <Application>Microsoft Office PowerPoint</Application>
  <PresentationFormat>On-screen Show (4:3)</PresentationFormat>
  <Paragraphs>179</Paragraphs>
  <Slides>34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34</vt:i4>
      </vt:variant>
    </vt:vector>
  </HeadingPairs>
  <TitlesOfParts>
    <vt:vector size="42" baseType="lpstr">
      <vt:lpstr>Arial</vt:lpstr>
      <vt:lpstr>Calibri</vt:lpstr>
      <vt:lpstr>Lato</vt:lpstr>
      <vt:lpstr>Open Sans</vt:lpstr>
      <vt:lpstr>Roboto</vt:lpstr>
      <vt:lpstr>Trebuchet MS</vt:lpstr>
      <vt:lpstr>Wingdings</vt:lpstr>
      <vt:lpstr>Office Theme</vt:lpstr>
      <vt:lpstr>WHAT IS A PARAGRAPH?</vt:lpstr>
      <vt:lpstr>Learning Objectives: </vt:lpstr>
      <vt:lpstr>A PARAGRAPH IS…</vt:lpstr>
      <vt:lpstr>PowerPoint Presentation</vt:lpstr>
      <vt:lpstr>A good paragraph?</vt:lpstr>
      <vt:lpstr>Paragraph structure</vt:lpstr>
      <vt:lpstr>PARTS OF A PARAGRAPH</vt:lpstr>
      <vt:lpstr>WHAT IS A TOPIC SENTENCE?</vt:lpstr>
      <vt:lpstr>PowerPoint Presentation</vt:lpstr>
      <vt:lpstr>Topic sentences</vt:lpstr>
      <vt:lpstr>Topic sentences</vt:lpstr>
      <vt:lpstr>WHAT IS A SUPPORTING SENTENCE?</vt:lpstr>
      <vt:lpstr>Good vs. Weak Support </vt:lpstr>
      <vt:lpstr>EXAMPLES OF SUPPORTING SENTENCES</vt:lpstr>
      <vt:lpstr>Avoid Unrelated Supporting Sentences </vt:lpstr>
      <vt:lpstr>PowerPoint Presentation</vt:lpstr>
      <vt:lpstr>PowerPoint Presentation</vt:lpstr>
      <vt:lpstr>CHECK THE STRUCTURE OF THIS  PARAGRAPH…</vt:lpstr>
      <vt:lpstr>TS, SS &amp; CS</vt:lpstr>
      <vt:lpstr>Types of paragraph development </vt:lpstr>
      <vt:lpstr>How to develop a paragraph?</vt:lpstr>
      <vt:lpstr>Let’s try.</vt:lpstr>
      <vt:lpstr>Your turn!</vt:lpstr>
      <vt:lpstr>PowerPoint Presentation</vt:lpstr>
      <vt:lpstr>CONTENT</vt:lpstr>
      <vt:lpstr>STRUCTURE</vt:lpstr>
      <vt:lpstr>FORM</vt:lpstr>
      <vt:lpstr>Writing Practice</vt:lpstr>
      <vt:lpstr>PowerPoint Presentation</vt:lpstr>
      <vt:lpstr>PowerPoint Presentation</vt:lpstr>
      <vt:lpstr>PowerPoint Presentation</vt:lpstr>
      <vt:lpstr>PowerPoint Presentation</vt:lpstr>
      <vt:lpstr>PowerPoint Presentation</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A PARAGRAPH?</dc:title>
  <dc:creator>Dpto de Ingles</dc:creator>
  <cp:lastModifiedBy>hp</cp:lastModifiedBy>
  <cp:revision>22</cp:revision>
  <dcterms:created xsi:type="dcterms:W3CDTF">2021-04-09T01:18:16Z</dcterms:created>
  <dcterms:modified xsi:type="dcterms:W3CDTF">2021-06-04T05:31:04Z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2008-10-15T00:00:00Z</vt:filetime>
  </property>
  <property fmtid="{D5CDD505-2E9C-101B-9397-08002B2CF9AE}" pid="3" name="Creator">
    <vt:lpwstr>Impress</vt:lpwstr>
  </property>
  <property fmtid="{D5CDD505-2E9C-101B-9397-08002B2CF9AE}" pid="4" name="LastSaved">
    <vt:filetime>2021-04-09T00:00:00Z</vt:filetime>
  </property>
</Properties>
</file>