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sldIdLst>
    <p:sldId id="256" r:id="rId3"/>
    <p:sldId id="257" r:id="rId4"/>
    <p:sldId id="258" r:id="rId5"/>
    <p:sldId id="376" r:id="rId6"/>
    <p:sldId id="372" r:id="rId7"/>
    <p:sldId id="377" r:id="rId8"/>
    <p:sldId id="379" r:id="rId9"/>
    <p:sldId id="380" r:id="rId10"/>
    <p:sldId id="381" r:id="rId11"/>
    <p:sldId id="373" r:id="rId12"/>
    <p:sldId id="375" r:id="rId13"/>
    <p:sldId id="378" r:id="rId15"/>
    <p:sldId id="322" r:id="rId16"/>
    <p:sldId id="278" r:id="rId17"/>
  </p:sldIdLst>
  <p:sldSz cx="9144000" cy="6858000"/>
  <p:notesSz cx="9144000" cy="6858000"/>
  <p:embeddedFontLst>
    <p:embeddedFont>
      <p:font typeface="Calibri" panose="020F0502020204030204"/>
      <p:regular r:id="rId21"/>
      <p:bold r:id="rId22"/>
      <p:italic r:id="rId23"/>
      <p:boldItalic r:id="rId24"/>
    </p:embeddedFont>
    <p:embeddedFont>
      <p:font typeface="Verdana" panose="020B0604030504040204"/>
      <p:regular r:id="rId25"/>
      <p:bold r:id="rId26"/>
      <p:italic r:id="rId27"/>
      <p:boldItalic r:id="rId28"/>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904"/>
        <p:guide pos="215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font" Target="fonts/font8.fntdata"/><Relationship Id="rId27" Type="http://schemas.openxmlformats.org/officeDocument/2006/relationships/font" Target="fonts/font7.fntdata"/><Relationship Id="rId26" Type="http://schemas.openxmlformats.org/officeDocument/2006/relationships/font" Target="fonts/font6.fntdata"/><Relationship Id="rId25" Type="http://schemas.openxmlformats.org/officeDocument/2006/relationships/font" Target="fonts/font5.fntdata"/><Relationship Id="rId24" Type="http://schemas.openxmlformats.org/officeDocument/2006/relationships/font" Target="fonts/font4.fntdata"/><Relationship Id="rId23" Type="http://schemas.openxmlformats.org/officeDocument/2006/relationships/font" Target="fonts/font3.fntdata"/><Relationship Id="rId22" Type="http://schemas.openxmlformats.org/officeDocument/2006/relationships/font" Target="fonts/font2.fntdata"/><Relationship Id="rId21" Type="http://schemas.openxmlformats.org/officeDocument/2006/relationships/font" Target="fonts/font1.fntdata"/><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25806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979" y="0"/>
            <a:ext cx="5283200" cy="25806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4552950" y="642938"/>
            <a:ext cx="3086100" cy="1735931"/>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2475309"/>
            <a:ext cx="9753600" cy="2025253"/>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4885432"/>
            <a:ext cx="5283200" cy="25806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979" y="4885432"/>
            <a:ext cx="5283200" cy="258068"/>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FF0000"/>
                </a:solidFill>
                <a:latin typeface="Calibri" panose="020F0502020204030204"/>
                <a:cs typeface="Calibri" panose="020F0502020204030204"/>
              </a:defRPr>
            </a:lvl1pPr>
          </a:lstStyle>
          <a:p/>
        </p:txBody>
      </p:sp>
      <p:sp>
        <p:nvSpPr>
          <p:cNvPr id="3" name="Holder 3"/>
          <p:cNvSpPr>
            <a:spLocks noGrp="1"/>
          </p:cNvSpPr>
          <p:nvPr>
            <p:ph type="body" idx="1"/>
          </p:nvPr>
        </p:nvSpPr>
        <p:spPr/>
        <p:txBody>
          <a:bodyPr lIns="0" tIns="0" rIns="0" bIns="0"/>
          <a:lstStyle>
            <a:lvl1pPr>
              <a:defRPr sz="2800" b="1" i="0">
                <a:solidFill>
                  <a:schemeClr val="tx1"/>
                </a:solidFill>
                <a:latin typeface="Arial" panose="020B0604020202020204"/>
                <a:cs typeface="Arial" panose="020B0604020202020204"/>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FF0000"/>
                </a:solidFill>
                <a:latin typeface="Calibri" panose="020F0502020204030204"/>
                <a:cs typeface="Calibri" panose="020F0502020204030204"/>
              </a:defRPr>
            </a:lvl1pPr>
          </a:lstStyle>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FF0000"/>
                </a:solidFill>
                <a:latin typeface="Calibri" panose="020F0502020204030204"/>
                <a:cs typeface="Calibri" panose="020F050202020403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jpe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6" cstate="print"/>
          <a:stretch>
            <a:fillRect/>
          </a:stretch>
        </p:blipFill>
        <p:spPr>
          <a:xfrm>
            <a:off x="0" y="0"/>
            <a:ext cx="9144000" cy="6857997"/>
          </a:xfrm>
          <a:prstGeom prst="rect">
            <a:avLst/>
          </a:prstGeom>
        </p:spPr>
      </p:pic>
      <p:sp>
        <p:nvSpPr>
          <p:cNvPr id="2" name="Holder 2"/>
          <p:cNvSpPr>
            <a:spLocks noGrp="1"/>
          </p:cNvSpPr>
          <p:nvPr>
            <p:ph type="title"/>
          </p:nvPr>
        </p:nvSpPr>
        <p:spPr>
          <a:xfrm>
            <a:off x="804900" y="764489"/>
            <a:ext cx="7534198" cy="1367789"/>
          </a:xfrm>
          <a:prstGeom prst="rect">
            <a:avLst/>
          </a:prstGeom>
        </p:spPr>
        <p:txBody>
          <a:bodyPr wrap="square" lIns="0" tIns="0" rIns="0" bIns="0">
            <a:spAutoFit/>
          </a:bodyPr>
          <a:lstStyle>
            <a:lvl1pPr>
              <a:defRPr sz="4400" b="1" i="0">
                <a:solidFill>
                  <a:srgbClr val="FF0000"/>
                </a:solidFill>
                <a:latin typeface="Calibri" panose="020F0502020204030204"/>
                <a:cs typeface="Calibri" panose="020F0502020204030204"/>
              </a:defRPr>
            </a:lvl1pPr>
          </a:lstStyle>
          <a:p/>
        </p:txBody>
      </p:sp>
      <p:sp>
        <p:nvSpPr>
          <p:cNvPr id="3" name="Holder 3"/>
          <p:cNvSpPr>
            <a:spLocks noGrp="1"/>
          </p:cNvSpPr>
          <p:nvPr>
            <p:ph type="body" idx="1"/>
          </p:nvPr>
        </p:nvSpPr>
        <p:spPr>
          <a:xfrm>
            <a:off x="1156411" y="2090750"/>
            <a:ext cx="5391784" cy="1749425"/>
          </a:xfrm>
          <a:prstGeom prst="rect">
            <a:avLst/>
          </a:prstGeom>
        </p:spPr>
        <p:txBody>
          <a:bodyPr wrap="square" lIns="0" tIns="0" rIns="0" bIns="0">
            <a:spAutoFit/>
          </a:bodyPr>
          <a:lstStyle>
            <a:lvl1pPr>
              <a:defRPr sz="2800" b="1" i="0">
                <a:solidFill>
                  <a:schemeClr val="tx1"/>
                </a:solidFill>
                <a:latin typeface="Arial" panose="020B0604020202020204"/>
                <a:cs typeface="Arial" panose="020B0604020202020204"/>
              </a:defRPr>
            </a:lvl1pPr>
          </a:lstStyle>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37230" y="876680"/>
            <a:ext cx="3572510" cy="635000"/>
          </a:xfrm>
          <a:prstGeom prst="rect">
            <a:avLst/>
          </a:prstGeom>
        </p:spPr>
        <p:txBody>
          <a:bodyPr vert="horz" wrap="square" lIns="0" tIns="12065" rIns="0" bIns="0" rtlCol="0">
            <a:spAutoFit/>
          </a:bodyPr>
          <a:lstStyle/>
          <a:p>
            <a:pPr marL="12700">
              <a:lnSpc>
                <a:spcPct val="100000"/>
              </a:lnSpc>
              <a:spcBef>
                <a:spcPts val="95"/>
              </a:spcBef>
            </a:pPr>
            <a:r>
              <a:rPr sz="4000" b="0" spc="-5" dirty="0">
                <a:solidFill>
                  <a:srgbClr val="000000"/>
                </a:solidFill>
                <a:latin typeface="Verdana" panose="020B0604030504040204"/>
                <a:cs typeface="Verdana" panose="020B0604030504040204"/>
              </a:rPr>
              <a:t>DOA</a:t>
            </a:r>
            <a:r>
              <a:rPr sz="4000" b="0" spc="-50" dirty="0">
                <a:solidFill>
                  <a:srgbClr val="000000"/>
                </a:solidFill>
                <a:latin typeface="Verdana" panose="020B0604030504040204"/>
                <a:cs typeface="Verdana" panose="020B0604030504040204"/>
              </a:rPr>
              <a:t> </a:t>
            </a:r>
            <a:r>
              <a:rPr sz="4000" b="0" spc="-10" dirty="0">
                <a:solidFill>
                  <a:srgbClr val="000000"/>
                </a:solidFill>
                <a:latin typeface="Verdana" panose="020B0604030504040204"/>
                <a:cs typeface="Verdana" panose="020B0604030504040204"/>
              </a:rPr>
              <a:t>BELAJAR</a:t>
            </a:r>
            <a:endParaRPr sz="4000">
              <a:latin typeface="Verdana" panose="020B0604030504040204"/>
              <a:cs typeface="Verdana" panose="020B0604030504040204"/>
            </a:endParaRPr>
          </a:p>
        </p:txBody>
      </p:sp>
      <p:grpSp>
        <p:nvGrpSpPr>
          <p:cNvPr id="3" name="object 3"/>
          <p:cNvGrpSpPr/>
          <p:nvPr/>
        </p:nvGrpSpPr>
        <p:grpSpPr>
          <a:xfrm>
            <a:off x="844232" y="3914394"/>
            <a:ext cx="7884159" cy="2240915"/>
            <a:chOff x="844232" y="3914394"/>
            <a:chExt cx="7884159" cy="2240915"/>
          </a:xfrm>
        </p:grpSpPr>
        <p:sp>
          <p:nvSpPr>
            <p:cNvPr id="4" name="object 4"/>
            <p:cNvSpPr/>
            <p:nvPr/>
          </p:nvSpPr>
          <p:spPr>
            <a:xfrm>
              <a:off x="857249" y="3927411"/>
              <a:ext cx="7858125" cy="2214880"/>
            </a:xfrm>
            <a:custGeom>
              <a:avLst/>
              <a:gdLst/>
              <a:ahLst/>
              <a:cxnLst/>
              <a:rect l="l" t="t" r="r" b="b"/>
              <a:pathLst>
                <a:path w="7858125" h="2214879">
                  <a:moveTo>
                    <a:pt x="7858125" y="0"/>
                  </a:moveTo>
                  <a:lnTo>
                    <a:pt x="0" y="0"/>
                  </a:lnTo>
                  <a:lnTo>
                    <a:pt x="0" y="2214626"/>
                  </a:lnTo>
                  <a:lnTo>
                    <a:pt x="7858125" y="2214626"/>
                  </a:lnTo>
                  <a:lnTo>
                    <a:pt x="7858125" y="0"/>
                  </a:lnTo>
                  <a:close/>
                </a:path>
              </a:pathLst>
            </a:custGeom>
            <a:solidFill>
              <a:srgbClr val="FFFFFF"/>
            </a:solidFill>
          </p:spPr>
          <p:txBody>
            <a:bodyPr wrap="square" lIns="0" tIns="0" rIns="0" bIns="0" rtlCol="0"/>
            <a:lstStyle/>
            <a:p/>
          </p:txBody>
        </p:sp>
        <p:sp>
          <p:nvSpPr>
            <p:cNvPr id="5" name="object 5"/>
            <p:cNvSpPr/>
            <p:nvPr/>
          </p:nvSpPr>
          <p:spPr>
            <a:xfrm>
              <a:off x="857249" y="3927411"/>
              <a:ext cx="7858125" cy="2214880"/>
            </a:xfrm>
            <a:custGeom>
              <a:avLst/>
              <a:gdLst/>
              <a:ahLst/>
              <a:cxnLst/>
              <a:rect l="l" t="t" r="r" b="b"/>
              <a:pathLst>
                <a:path w="7858125" h="2214879">
                  <a:moveTo>
                    <a:pt x="0" y="2214626"/>
                  </a:moveTo>
                  <a:lnTo>
                    <a:pt x="7858125" y="2214626"/>
                  </a:lnTo>
                  <a:lnTo>
                    <a:pt x="7858125" y="0"/>
                  </a:lnTo>
                  <a:lnTo>
                    <a:pt x="0" y="0"/>
                  </a:lnTo>
                  <a:lnTo>
                    <a:pt x="0" y="2214626"/>
                  </a:lnTo>
                  <a:close/>
                </a:path>
              </a:pathLst>
            </a:custGeom>
            <a:ln w="25560">
              <a:solidFill>
                <a:srgbClr val="FFFFFF"/>
              </a:solidFill>
            </a:ln>
          </p:spPr>
          <p:txBody>
            <a:bodyPr wrap="square" lIns="0" tIns="0" rIns="0" bIns="0" rtlCol="0"/>
            <a:lstStyle/>
            <a:p/>
          </p:txBody>
        </p:sp>
      </p:grpSp>
      <p:sp>
        <p:nvSpPr>
          <p:cNvPr id="6" name="object 6"/>
          <p:cNvSpPr txBox="1"/>
          <p:nvPr/>
        </p:nvSpPr>
        <p:spPr>
          <a:xfrm>
            <a:off x="1203452" y="4146550"/>
            <a:ext cx="7167880" cy="1732280"/>
          </a:xfrm>
          <a:prstGeom prst="rect">
            <a:avLst/>
          </a:prstGeom>
        </p:spPr>
        <p:txBody>
          <a:bodyPr vert="horz" wrap="square" lIns="0" tIns="12065" rIns="0" bIns="0" rtlCol="0">
            <a:spAutoFit/>
          </a:bodyPr>
          <a:lstStyle/>
          <a:p>
            <a:pPr marL="12065" marR="5080" indent="-4445" algn="ctr">
              <a:lnSpc>
                <a:spcPct val="100000"/>
              </a:lnSpc>
              <a:spcBef>
                <a:spcPts val="95"/>
              </a:spcBef>
            </a:pPr>
            <a:r>
              <a:rPr sz="2800" spc="-75" dirty="0">
                <a:latin typeface="Calibri" panose="020F0502020204030204"/>
                <a:cs typeface="Calibri" panose="020F0502020204030204"/>
              </a:rPr>
              <a:t>“Aku </a:t>
            </a:r>
            <a:r>
              <a:rPr sz="2800" spc="-10" dirty="0">
                <a:latin typeface="Calibri" panose="020F0502020204030204"/>
                <a:cs typeface="Calibri" panose="020F0502020204030204"/>
              </a:rPr>
              <a:t>ridho </a:t>
            </a:r>
            <a:r>
              <a:rPr sz="2800" spc="-5" dirty="0">
                <a:latin typeface="Calibri" panose="020F0502020204030204"/>
                <a:cs typeface="Calibri" panose="020F0502020204030204"/>
              </a:rPr>
              <a:t>Allah </a:t>
            </a:r>
            <a:r>
              <a:rPr sz="2800" spc="-15" dirty="0">
                <a:latin typeface="Calibri" panose="020F0502020204030204"/>
                <a:cs typeface="Calibri" panose="020F0502020204030204"/>
              </a:rPr>
              <a:t>SWT sebagai </a:t>
            </a:r>
            <a:r>
              <a:rPr sz="2800" spc="-40" dirty="0">
                <a:latin typeface="Calibri" panose="020F0502020204030204"/>
                <a:cs typeface="Calibri" panose="020F0502020204030204"/>
              </a:rPr>
              <a:t>Tuhan </a:t>
            </a:r>
            <a:r>
              <a:rPr sz="2800" spc="-20" dirty="0">
                <a:latin typeface="Calibri" panose="020F0502020204030204"/>
                <a:cs typeface="Calibri" panose="020F0502020204030204"/>
              </a:rPr>
              <a:t>ku, </a:t>
            </a:r>
            <a:r>
              <a:rPr sz="2800" spc="-5" dirty="0">
                <a:latin typeface="Calibri" panose="020F0502020204030204"/>
                <a:cs typeface="Calibri" panose="020F0502020204030204"/>
              </a:rPr>
              <a:t>Islam  </a:t>
            </a:r>
            <a:r>
              <a:rPr sz="2800" spc="-10" dirty="0">
                <a:latin typeface="Calibri" panose="020F0502020204030204"/>
                <a:cs typeface="Calibri" panose="020F0502020204030204"/>
              </a:rPr>
              <a:t>sebagai </a:t>
            </a:r>
            <a:r>
              <a:rPr sz="2800" spc="-15" dirty="0">
                <a:latin typeface="Calibri" panose="020F0502020204030204"/>
                <a:cs typeface="Calibri" panose="020F0502020204030204"/>
              </a:rPr>
              <a:t>agamaku, </a:t>
            </a:r>
            <a:r>
              <a:rPr sz="2800" spc="-5" dirty="0">
                <a:latin typeface="Calibri" panose="020F0502020204030204"/>
                <a:cs typeface="Calibri" panose="020F0502020204030204"/>
              </a:rPr>
              <a:t>dan Nabi </a:t>
            </a:r>
            <a:r>
              <a:rPr sz="2800" spc="-10" dirty="0">
                <a:latin typeface="Calibri" panose="020F0502020204030204"/>
                <a:cs typeface="Calibri" panose="020F0502020204030204"/>
              </a:rPr>
              <a:t>Muhammad sebagai  </a:t>
            </a:r>
            <a:r>
              <a:rPr sz="2800" spc="-5" dirty="0">
                <a:latin typeface="Calibri" panose="020F0502020204030204"/>
                <a:cs typeface="Calibri" panose="020F0502020204030204"/>
              </a:rPr>
              <a:t>Nabi </a:t>
            </a:r>
            <a:r>
              <a:rPr sz="2800" spc="-10" dirty="0">
                <a:latin typeface="Calibri" panose="020F0502020204030204"/>
                <a:cs typeface="Calibri" panose="020F0502020204030204"/>
              </a:rPr>
              <a:t>dan </a:t>
            </a:r>
            <a:r>
              <a:rPr sz="2800" spc="-5" dirty="0">
                <a:latin typeface="Calibri" panose="020F0502020204030204"/>
                <a:cs typeface="Calibri" panose="020F0502020204030204"/>
              </a:rPr>
              <a:t>Rasul, </a:t>
            </a:r>
            <a:r>
              <a:rPr sz="2800" spc="-90" dirty="0">
                <a:latin typeface="Calibri" panose="020F0502020204030204"/>
                <a:cs typeface="Calibri" panose="020F0502020204030204"/>
              </a:rPr>
              <a:t>Ya </a:t>
            </a:r>
            <a:r>
              <a:rPr sz="2800" spc="-5" dirty="0">
                <a:latin typeface="Calibri" panose="020F0502020204030204"/>
                <a:cs typeface="Calibri" panose="020F0502020204030204"/>
              </a:rPr>
              <a:t>Allah, </a:t>
            </a:r>
            <a:r>
              <a:rPr sz="2800" spc="-10" dirty="0">
                <a:latin typeface="Calibri" panose="020F0502020204030204"/>
                <a:cs typeface="Calibri" panose="020F0502020204030204"/>
              </a:rPr>
              <a:t>tambahkanlah </a:t>
            </a:r>
            <a:r>
              <a:rPr sz="2800" spc="-20" dirty="0">
                <a:latin typeface="Calibri" panose="020F0502020204030204"/>
                <a:cs typeface="Calibri" panose="020F0502020204030204"/>
              </a:rPr>
              <a:t>kepadaku  </a:t>
            </a:r>
            <a:r>
              <a:rPr sz="2800" spc="-10" dirty="0">
                <a:latin typeface="Calibri" panose="020F0502020204030204"/>
                <a:cs typeface="Calibri" panose="020F0502020204030204"/>
              </a:rPr>
              <a:t>ilmu dan </a:t>
            </a:r>
            <a:r>
              <a:rPr sz="2800" spc="-15" dirty="0">
                <a:latin typeface="Calibri" panose="020F0502020204030204"/>
                <a:cs typeface="Calibri" panose="020F0502020204030204"/>
              </a:rPr>
              <a:t>berikanlah aku</a:t>
            </a:r>
            <a:r>
              <a:rPr sz="2800" spc="70" dirty="0">
                <a:latin typeface="Calibri" panose="020F0502020204030204"/>
                <a:cs typeface="Calibri" panose="020F0502020204030204"/>
              </a:rPr>
              <a:t> </a:t>
            </a:r>
            <a:r>
              <a:rPr sz="2800" spc="-20" dirty="0">
                <a:latin typeface="Calibri" panose="020F0502020204030204"/>
                <a:cs typeface="Calibri" panose="020F0502020204030204"/>
              </a:rPr>
              <a:t>kefahaman”</a:t>
            </a:r>
            <a:endParaRPr sz="2800">
              <a:latin typeface="Calibri" panose="020F0502020204030204"/>
              <a:cs typeface="Calibri" panose="020F0502020204030204"/>
            </a:endParaRPr>
          </a:p>
        </p:txBody>
      </p:sp>
      <p:grpSp>
        <p:nvGrpSpPr>
          <p:cNvPr id="7" name="object 7"/>
          <p:cNvGrpSpPr/>
          <p:nvPr/>
        </p:nvGrpSpPr>
        <p:grpSpPr>
          <a:xfrm>
            <a:off x="1720215" y="1666240"/>
            <a:ext cx="5715000" cy="2319655"/>
            <a:chOff x="1714500" y="1679575"/>
            <a:chExt cx="5715000" cy="2319655"/>
          </a:xfrm>
        </p:grpSpPr>
        <p:pic>
          <p:nvPicPr>
            <p:cNvPr id="8" name="object 8"/>
            <p:cNvPicPr/>
            <p:nvPr/>
          </p:nvPicPr>
          <p:blipFill>
            <a:blip r:embed="rId1" cstate="print">
              <a:clrChange>
                <a:clrFrom>
                  <a:srgbClr val="FDFDFD">
                    <a:alpha val="100000"/>
                  </a:srgbClr>
                </a:clrFrom>
                <a:clrTo>
                  <a:srgbClr val="FDFDFD">
                    <a:alpha val="100000"/>
                    <a:alpha val="0"/>
                  </a:srgbClr>
                </a:clrTo>
              </a:clrChange>
            </a:blip>
            <a:stretch>
              <a:fillRect/>
            </a:stretch>
          </p:blipFill>
          <p:spPr>
            <a:xfrm>
              <a:off x="1714500" y="2141473"/>
              <a:ext cx="5715000" cy="1857375"/>
            </a:xfrm>
            <a:prstGeom prst="rect">
              <a:avLst/>
            </a:prstGeom>
          </p:spPr>
        </p:pic>
        <p:pic>
          <p:nvPicPr>
            <p:cNvPr id="9" name="object 9"/>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3214750" y="1679575"/>
              <a:ext cx="3133725" cy="495300"/>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a:xfrm>
            <a:off x="804900" y="764489"/>
            <a:ext cx="7534198" cy="676910"/>
          </a:xfrm>
        </p:spPr>
        <p:txBody>
          <a:bodyPr/>
          <a:p>
            <a:pPr algn="ctr"/>
            <a:r>
              <a:rPr lang="id-ID" altLang="en-US"/>
              <a:t>Sistem Reproduksi Laki-laki</a:t>
            </a:r>
            <a:endParaRPr lang="id-ID" altLang="en-US"/>
          </a:p>
        </p:txBody>
      </p:sp>
      <p:sp>
        <p:nvSpPr>
          <p:cNvPr id="5" name="Content Placeholder 4"/>
          <p:cNvSpPr>
            <a:spLocks noGrp="1"/>
          </p:cNvSpPr>
          <p:nvPr>
            <p:ph sz="half" idx="3"/>
          </p:nvPr>
        </p:nvSpPr>
        <p:spPr/>
        <p:txBody>
          <a:bodyPr/>
          <a:p>
            <a:endParaRPr lang="en-US"/>
          </a:p>
        </p:txBody>
      </p:sp>
      <p:pic>
        <p:nvPicPr>
          <p:cNvPr id="58" name="Picture 6" descr="IMG_256"/>
          <p:cNvPicPr>
            <a:picLocks noChangeAspect="1"/>
          </p:cNvPicPr>
          <p:nvPr>
            <p:ph sz="half" idx="2"/>
          </p:nvPr>
        </p:nvPicPr>
        <p:blipFill>
          <a:blip r:embed="rId1"/>
          <a:stretch>
            <a:fillRect/>
          </a:stretch>
        </p:blipFill>
        <p:spPr>
          <a:xfrm>
            <a:off x="805180" y="1670685"/>
            <a:ext cx="7655560" cy="3952875"/>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1017905" y="760095"/>
            <a:ext cx="7772400" cy="738505"/>
          </a:xfrm>
        </p:spPr>
        <p:txBody>
          <a:bodyPr/>
          <a:p>
            <a:r>
              <a:rPr lang="en-US" sz="2400">
                <a:solidFill>
                  <a:schemeClr val="tx1"/>
                </a:solidFill>
              </a:rPr>
              <a:t>Organ reproduksi pria bagian luar terdiri dari tiga </a:t>
            </a:r>
            <a:r>
              <a:rPr lang="id-ID" altLang="en-US" sz="2400">
                <a:solidFill>
                  <a:schemeClr val="tx1"/>
                </a:solidFill>
              </a:rPr>
              <a:t>yaitu :</a:t>
            </a:r>
            <a:br>
              <a:rPr lang="id-ID" altLang="en-US" sz="2400">
                <a:solidFill>
                  <a:schemeClr val="tx1"/>
                </a:solidFill>
              </a:rPr>
            </a:br>
            <a:endParaRPr lang="en-US" sz="2400">
              <a:solidFill>
                <a:schemeClr val="tx1"/>
              </a:solidFill>
            </a:endParaRPr>
          </a:p>
        </p:txBody>
      </p:sp>
      <p:sp>
        <p:nvSpPr>
          <p:cNvPr id="4" name="Title 1"/>
          <p:cNvSpPr>
            <a:spLocks noGrp="1"/>
          </p:cNvSpPr>
          <p:nvPr/>
        </p:nvSpPr>
        <p:spPr>
          <a:xfrm>
            <a:off x="685800" y="1202690"/>
            <a:ext cx="7772400" cy="1107440"/>
          </a:xfrm>
          <a:prstGeom prst="rect">
            <a:avLst/>
          </a:prstGeom>
        </p:spPr>
        <p:txBody>
          <a:bodyPr wrap="square" lIns="0" tIns="0" rIns="0" bIns="0">
            <a:spAutoFit/>
          </a:bodyPr>
          <a:lstStyle>
            <a:lvl1pPr>
              <a:defRPr sz="4400" b="1" i="0">
                <a:solidFill>
                  <a:srgbClr val="FF0000"/>
                </a:solidFill>
                <a:latin typeface="Calibri" panose="020F0502020204030204"/>
                <a:ea typeface="+mj-ea"/>
                <a:cs typeface="Calibri" panose="020F0502020204030204"/>
              </a:defRPr>
            </a:lvl1pPr>
          </a:lstStyle>
          <a:p>
            <a:pPr marL="457200" indent="-457200">
              <a:buFont typeface="+mj-lt"/>
              <a:buAutoNum type="alphaLcPeriod"/>
            </a:pPr>
            <a:r>
              <a:rPr lang="id-ID" altLang="en-US" sz="2400">
                <a:solidFill>
                  <a:schemeClr val="tx1"/>
                </a:solidFill>
              </a:rPr>
              <a:t>P</a:t>
            </a:r>
            <a:r>
              <a:rPr lang="en-US" sz="2400">
                <a:solidFill>
                  <a:schemeClr val="tx1"/>
                </a:solidFill>
              </a:rPr>
              <a:t>enis</a:t>
            </a:r>
            <a:endParaRPr lang="en-US" sz="2400">
              <a:solidFill>
                <a:schemeClr val="tx1"/>
              </a:solidFill>
            </a:endParaRPr>
          </a:p>
          <a:p>
            <a:pPr marL="457200" indent="-457200">
              <a:buFont typeface="+mj-lt"/>
              <a:buAutoNum type="alphaLcPeriod"/>
            </a:pPr>
            <a:r>
              <a:rPr lang="id-ID" altLang="en-US" sz="2400">
                <a:solidFill>
                  <a:schemeClr val="tx1"/>
                </a:solidFill>
              </a:rPr>
              <a:t>S</a:t>
            </a:r>
            <a:r>
              <a:rPr lang="en-US" sz="2400">
                <a:solidFill>
                  <a:schemeClr val="tx1"/>
                </a:solidFill>
              </a:rPr>
              <a:t>krotum (kantong zakar) </a:t>
            </a:r>
            <a:r>
              <a:rPr lang="id-ID" altLang="en-US" sz="2400">
                <a:solidFill>
                  <a:schemeClr val="tx1"/>
                </a:solidFill>
              </a:rPr>
              <a:t>: sistem kontrol suhu pada testis</a:t>
            </a:r>
            <a:r>
              <a:rPr lang="en-US" sz="2400">
                <a:solidFill>
                  <a:schemeClr val="tx1"/>
                </a:solidFill>
              </a:rPr>
              <a:t> </a:t>
            </a:r>
            <a:endParaRPr lang="en-US" sz="2400">
              <a:solidFill>
                <a:schemeClr val="tx1"/>
              </a:solidFill>
            </a:endParaRPr>
          </a:p>
          <a:p>
            <a:pPr marL="457200" indent="-457200">
              <a:buFont typeface="+mj-lt"/>
              <a:buAutoNum type="alphaLcPeriod"/>
            </a:pPr>
            <a:r>
              <a:rPr lang="id-ID" altLang="en-US" sz="2400">
                <a:solidFill>
                  <a:schemeClr val="tx1"/>
                </a:solidFill>
              </a:rPr>
              <a:t>T</a:t>
            </a:r>
            <a:r>
              <a:rPr lang="en-US" sz="2400">
                <a:solidFill>
                  <a:schemeClr val="tx1"/>
                </a:solidFill>
              </a:rPr>
              <a:t>estis.</a:t>
            </a:r>
            <a:endParaRPr lang="en-US" sz="2400">
              <a:solidFill>
                <a:schemeClr val="tx1"/>
              </a:solidFill>
            </a:endParaRPr>
          </a:p>
        </p:txBody>
      </p:sp>
      <p:sp>
        <p:nvSpPr>
          <p:cNvPr id="5" name="Title 1"/>
          <p:cNvSpPr>
            <a:spLocks noGrp="1"/>
          </p:cNvSpPr>
          <p:nvPr/>
        </p:nvSpPr>
        <p:spPr>
          <a:xfrm>
            <a:off x="685800" y="2415540"/>
            <a:ext cx="7772400" cy="738505"/>
          </a:xfrm>
          <a:prstGeom prst="rect">
            <a:avLst/>
          </a:prstGeom>
        </p:spPr>
        <p:txBody>
          <a:bodyPr wrap="square" lIns="0" tIns="0" rIns="0" bIns="0">
            <a:spAutoFit/>
          </a:bodyPr>
          <a:lstStyle>
            <a:lvl1pPr>
              <a:defRPr sz="4400" b="1" i="0">
                <a:solidFill>
                  <a:srgbClr val="FF0000"/>
                </a:solidFill>
                <a:latin typeface="Calibri" panose="020F0502020204030204"/>
                <a:ea typeface="+mj-ea"/>
                <a:cs typeface="Calibri" panose="020F0502020204030204"/>
              </a:defRPr>
            </a:lvl1pPr>
          </a:lstStyle>
          <a:p>
            <a:r>
              <a:rPr lang="en-US" sz="2400">
                <a:solidFill>
                  <a:schemeClr val="tx1"/>
                </a:solidFill>
              </a:rPr>
              <a:t>Organ reproduksi pria bagian </a:t>
            </a:r>
            <a:r>
              <a:rPr lang="id-ID" altLang="en-US" sz="2400">
                <a:solidFill>
                  <a:schemeClr val="tx1"/>
                </a:solidFill>
              </a:rPr>
              <a:t>dalam</a:t>
            </a:r>
            <a:r>
              <a:rPr lang="en-US" sz="2400">
                <a:solidFill>
                  <a:schemeClr val="tx1"/>
                </a:solidFill>
              </a:rPr>
              <a:t> terdiri dari tiga </a:t>
            </a:r>
            <a:r>
              <a:rPr lang="id-ID" altLang="en-US" sz="2400">
                <a:solidFill>
                  <a:schemeClr val="tx1"/>
                </a:solidFill>
              </a:rPr>
              <a:t>yaitu :</a:t>
            </a:r>
            <a:br>
              <a:rPr lang="id-ID" altLang="en-US" sz="2400">
                <a:solidFill>
                  <a:schemeClr val="tx1"/>
                </a:solidFill>
              </a:rPr>
            </a:br>
            <a:endParaRPr lang="en-US" sz="2400">
              <a:solidFill>
                <a:schemeClr val="tx1"/>
              </a:solidFill>
            </a:endParaRPr>
          </a:p>
        </p:txBody>
      </p:sp>
      <p:sp>
        <p:nvSpPr>
          <p:cNvPr id="6" name="Title 1"/>
          <p:cNvSpPr>
            <a:spLocks noGrp="1"/>
          </p:cNvSpPr>
          <p:nvPr/>
        </p:nvSpPr>
        <p:spPr>
          <a:xfrm>
            <a:off x="685800" y="2964180"/>
            <a:ext cx="7772400" cy="3077845"/>
          </a:xfrm>
          <a:prstGeom prst="rect">
            <a:avLst/>
          </a:prstGeom>
        </p:spPr>
        <p:txBody>
          <a:bodyPr wrap="square" lIns="0" tIns="0" rIns="0" bIns="0">
            <a:spAutoFit/>
          </a:bodyPr>
          <a:lstStyle>
            <a:lvl1pPr>
              <a:defRPr sz="4400" b="1" i="0">
                <a:solidFill>
                  <a:srgbClr val="FF0000"/>
                </a:solidFill>
                <a:latin typeface="Calibri" panose="020F0502020204030204"/>
                <a:ea typeface="+mj-ea"/>
                <a:cs typeface="Calibri" panose="020F0502020204030204"/>
              </a:defRPr>
            </a:lvl1pPr>
          </a:lstStyle>
          <a:p>
            <a:pPr marL="457200" indent="-457200" algn="just">
              <a:buFont typeface="+mj-lt"/>
              <a:buAutoNum type="alphaLcPeriod"/>
            </a:pPr>
            <a:r>
              <a:rPr sz="2000">
                <a:solidFill>
                  <a:schemeClr val="tx1"/>
                </a:solidFill>
              </a:rPr>
              <a:t>epididimis </a:t>
            </a:r>
            <a:r>
              <a:rPr lang="id-ID" sz="2000">
                <a:solidFill>
                  <a:schemeClr val="tx1"/>
                </a:solidFill>
              </a:rPr>
              <a:t>: menyimpan sel sperma yang diproduksi di testis dan mengangkut sperma yang belum matang menuju tabung vas deferens agar menjadi sperma matang.</a:t>
            </a:r>
            <a:endParaRPr lang="id-ID" sz="2000">
              <a:solidFill>
                <a:schemeClr val="tx1"/>
              </a:solidFill>
            </a:endParaRPr>
          </a:p>
          <a:p>
            <a:pPr marL="457200" indent="-457200" algn="just">
              <a:buFont typeface="+mj-lt"/>
              <a:buAutoNum type="alphaLcPeriod"/>
            </a:pPr>
            <a:r>
              <a:rPr sz="2000">
                <a:solidFill>
                  <a:schemeClr val="tx1"/>
                </a:solidFill>
              </a:rPr>
              <a:t>kelenjar prostat</a:t>
            </a:r>
            <a:r>
              <a:rPr lang="id-ID" sz="2000">
                <a:solidFill>
                  <a:schemeClr val="tx1"/>
                </a:solidFill>
              </a:rPr>
              <a:t>: berkontribusi dalam memberikan cairan tambahan untuk proses ejakulasi</a:t>
            </a:r>
            <a:endParaRPr lang="id-ID" sz="2000">
              <a:solidFill>
                <a:schemeClr val="tx1"/>
              </a:solidFill>
            </a:endParaRPr>
          </a:p>
          <a:p>
            <a:pPr marL="457200" indent="-457200" algn="just">
              <a:buFont typeface="+mj-lt"/>
              <a:buAutoNum type="alphaLcPeriod"/>
            </a:pPr>
            <a:r>
              <a:rPr sz="2000">
                <a:solidFill>
                  <a:schemeClr val="tx1"/>
                </a:solidFill>
              </a:rPr>
              <a:t> kelenjar bulbouretral</a:t>
            </a:r>
            <a:endParaRPr sz="2000">
              <a:solidFill>
                <a:schemeClr val="tx1"/>
              </a:solidFill>
            </a:endParaRPr>
          </a:p>
          <a:p>
            <a:pPr marL="457200" indent="-457200" algn="just">
              <a:buFont typeface="+mj-lt"/>
              <a:buAutoNum type="alphaLcPeriod"/>
            </a:pPr>
            <a:r>
              <a:rPr sz="2000">
                <a:solidFill>
                  <a:schemeClr val="tx1"/>
                </a:solidFill>
              </a:rPr>
              <a:t>vesikula seminalis</a:t>
            </a:r>
            <a:endParaRPr sz="2000">
              <a:solidFill>
                <a:schemeClr val="tx1"/>
              </a:solidFill>
            </a:endParaRPr>
          </a:p>
          <a:p>
            <a:pPr marL="457200" indent="-457200" algn="just">
              <a:buFont typeface="+mj-lt"/>
              <a:buAutoNum type="alphaLcPeriod"/>
            </a:pPr>
            <a:r>
              <a:rPr sz="2000">
                <a:solidFill>
                  <a:schemeClr val="tx1"/>
                </a:solidFill>
              </a:rPr>
              <a:t>uretra, </a:t>
            </a:r>
            <a:endParaRPr sz="2000">
              <a:solidFill>
                <a:schemeClr val="tx1"/>
              </a:solidFill>
            </a:endParaRPr>
          </a:p>
          <a:p>
            <a:pPr marL="457200" indent="-457200" algn="just">
              <a:buFont typeface="+mj-lt"/>
              <a:buAutoNum type="alphaLcPeriod"/>
            </a:pPr>
            <a:r>
              <a:rPr sz="2000">
                <a:solidFill>
                  <a:schemeClr val="tx1"/>
                </a:solidFill>
              </a:rPr>
              <a:t>vas deferens.</a:t>
            </a:r>
            <a:r>
              <a:rPr lang="id-ID" sz="2000">
                <a:solidFill>
                  <a:schemeClr val="tx1"/>
                </a:solidFill>
              </a:rPr>
              <a:t>: abung yang berfungsi untuk mengangkut sperma matang menuju uretra</a:t>
            </a:r>
            <a:endParaRPr lang="id-ID" sz="200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2413635" y="278765"/>
            <a:ext cx="7772400" cy="676910"/>
          </a:xfrm>
        </p:spPr>
        <p:txBody>
          <a:bodyPr/>
          <a:p>
            <a:r>
              <a:rPr lang="en-US"/>
              <a:t>Hormon Reproduksi Pria</a:t>
            </a:r>
            <a:endParaRPr lang="en-US"/>
          </a:p>
        </p:txBody>
      </p:sp>
      <p:sp>
        <p:nvSpPr>
          <p:cNvPr id="3" name="Subtitle 2"/>
          <p:cNvSpPr>
            <a:spLocks noGrp="1"/>
          </p:cNvSpPr>
          <p:nvPr>
            <p:ph type="subTitle" idx="4"/>
          </p:nvPr>
        </p:nvSpPr>
        <p:spPr>
          <a:xfrm>
            <a:off x="574040" y="955675"/>
            <a:ext cx="8274685" cy="4431665"/>
          </a:xfrm>
        </p:spPr>
        <p:txBody>
          <a:bodyPr wrap="square"/>
          <a:p>
            <a:pPr marL="285750" indent="-285750" algn="just">
              <a:buFont typeface="Arial" panose="020B0604020202020204" pitchFamily="34" charset="0"/>
              <a:buChar char="•"/>
            </a:pPr>
            <a:r>
              <a:rPr lang="en-US" sz="1800"/>
              <a:t>Hormon perangsang folikel (follicle-stimulating hormone)</a:t>
            </a:r>
            <a:r>
              <a:rPr lang="id-ID" altLang="en-US" sz="1800"/>
              <a:t>: </a:t>
            </a:r>
            <a:r>
              <a:rPr lang="en-US" sz="1800"/>
              <a:t>Hormon ini sangat penting agar organ reproduksi pria dapat menghasilkan sperma. Setiap hari produksi sperma yang dihasilkan bisa mencapai 300 juta, dengan masa pembentukan tiap sperma sekitar 65-75 hari.</a:t>
            </a:r>
            <a:endParaRPr lang="en-US" sz="1800"/>
          </a:p>
          <a:p>
            <a:pPr marL="285750" indent="-285750" algn="just">
              <a:buFont typeface="Arial" panose="020B0604020202020204" pitchFamily="34" charset="0"/>
              <a:buChar char="•"/>
            </a:pPr>
            <a:endParaRPr lang="en-US" sz="1800"/>
          </a:p>
          <a:p>
            <a:pPr marL="285750" indent="-285750" algn="just">
              <a:buFont typeface="Arial" panose="020B0604020202020204" pitchFamily="34" charset="0"/>
              <a:buChar char="•"/>
            </a:pPr>
            <a:r>
              <a:rPr lang="en-US" sz="1800"/>
              <a:t>Luteinizing hormone</a:t>
            </a:r>
            <a:r>
              <a:rPr lang="id-ID" altLang="en-US" sz="1800"/>
              <a:t>: </a:t>
            </a:r>
            <a:r>
              <a:rPr lang="en-US" sz="1800"/>
              <a:t>Saat hormon ini dilepaskan ke dalam darah, akan terjadi produksi dan pelepasan hormon testosteron sebagai hormon utama pada pria.</a:t>
            </a:r>
            <a:endParaRPr lang="en-US" sz="1800"/>
          </a:p>
          <a:p>
            <a:pPr marL="285750" indent="-285750" algn="just">
              <a:buFont typeface="Arial" panose="020B0604020202020204" pitchFamily="34" charset="0"/>
              <a:buChar char="•"/>
            </a:pPr>
            <a:endParaRPr lang="en-US" sz="1800"/>
          </a:p>
          <a:p>
            <a:pPr marL="285750" indent="-285750" algn="just">
              <a:buFont typeface="Arial" panose="020B0604020202020204" pitchFamily="34" charset="0"/>
              <a:buChar char="•"/>
            </a:pPr>
            <a:r>
              <a:rPr lang="en-US" sz="1800"/>
              <a:t>Hormon testosteron</a:t>
            </a:r>
            <a:r>
              <a:rPr lang="id-ID" altLang="en-US" sz="1800"/>
              <a:t>: </a:t>
            </a:r>
            <a:r>
              <a:rPr lang="en-US" sz="1800"/>
              <a:t>Produksi testosteron pada masa pubertas memicu berbagai perubahan fisik. Seperti pembesaran testis dan skrotum, penis yang semakin memanjang, suara yang semakin berat, serta tumbuhnya rambut di sekitar alat kelamin, wajah dan ketiak. Sebagian remaja laki-laki juga mengalami penambahan berat dan tinggi badan yang signifikan setelah memasuki masa pubertas. Testosteron juga akan memengaruhi massa tulang dan gairah seksual.</a:t>
            </a:r>
            <a:endParaRPr lang="en-US"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5300" y="267293"/>
            <a:ext cx="8153400" cy="6323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7579" y="1036700"/>
            <a:ext cx="5022850" cy="635000"/>
          </a:xfrm>
          <a:prstGeom prst="rect">
            <a:avLst/>
          </a:prstGeom>
        </p:spPr>
        <p:txBody>
          <a:bodyPr vert="horz" wrap="square" lIns="0" tIns="12065" rIns="0" bIns="0" rtlCol="0">
            <a:spAutoFit/>
          </a:bodyPr>
          <a:lstStyle/>
          <a:p>
            <a:pPr marL="12700">
              <a:lnSpc>
                <a:spcPct val="100000"/>
              </a:lnSpc>
              <a:spcBef>
                <a:spcPts val="95"/>
              </a:spcBef>
            </a:pPr>
            <a:r>
              <a:rPr sz="4000" spc="-30" dirty="0">
                <a:solidFill>
                  <a:srgbClr val="00AF50"/>
                </a:solidFill>
              </a:rPr>
              <a:t>DOA </a:t>
            </a:r>
            <a:r>
              <a:rPr sz="4000" spc="-25" dirty="0">
                <a:solidFill>
                  <a:srgbClr val="00AF50"/>
                </a:solidFill>
              </a:rPr>
              <a:t>SESUDAH</a:t>
            </a:r>
            <a:r>
              <a:rPr sz="4000" spc="5" dirty="0">
                <a:solidFill>
                  <a:srgbClr val="00AF50"/>
                </a:solidFill>
              </a:rPr>
              <a:t> </a:t>
            </a:r>
            <a:r>
              <a:rPr sz="4000" spc="-10" dirty="0">
                <a:solidFill>
                  <a:srgbClr val="00AF50"/>
                </a:solidFill>
              </a:rPr>
              <a:t>BELAJAR</a:t>
            </a:r>
            <a:endParaRPr sz="4000"/>
          </a:p>
        </p:txBody>
      </p:sp>
      <p:sp>
        <p:nvSpPr>
          <p:cNvPr id="3" name="object 3"/>
          <p:cNvSpPr txBox="1"/>
          <p:nvPr/>
        </p:nvSpPr>
        <p:spPr>
          <a:xfrm>
            <a:off x="6328867" y="2961258"/>
            <a:ext cx="2038985" cy="452120"/>
          </a:xfrm>
          <a:prstGeom prst="rect">
            <a:avLst/>
          </a:prstGeom>
        </p:spPr>
        <p:txBody>
          <a:bodyPr vert="horz" wrap="square" lIns="0" tIns="12065" rIns="0" bIns="0" rtlCol="0">
            <a:spAutoFit/>
          </a:bodyPr>
          <a:lstStyle/>
          <a:p>
            <a:pPr marL="38100">
              <a:lnSpc>
                <a:spcPct val="100000"/>
              </a:lnSpc>
              <a:spcBef>
                <a:spcPts val="95"/>
              </a:spcBef>
            </a:pPr>
            <a:r>
              <a:rPr sz="4200" b="1" baseline="-2000" dirty="0">
                <a:latin typeface="Arial" panose="020B0604020202020204"/>
                <a:cs typeface="Arial" panose="020B0604020202020204"/>
              </a:rPr>
              <a:t>َ </a:t>
            </a:r>
            <a:r>
              <a:rPr sz="2800" b="1" spc="-725" dirty="0">
                <a:latin typeface="Arial" panose="020B0604020202020204"/>
                <a:cs typeface="Arial" panose="020B0604020202020204"/>
              </a:rPr>
              <a:t>ق</a:t>
            </a:r>
            <a:r>
              <a:rPr sz="4200" b="1" spc="-1087" baseline="-2000" dirty="0">
                <a:latin typeface="Arial" panose="020B0604020202020204"/>
                <a:cs typeface="Arial" panose="020B0604020202020204"/>
              </a:rPr>
              <a:t>ه </a:t>
            </a:r>
            <a:r>
              <a:rPr sz="2800" b="1" spc="-690" dirty="0">
                <a:latin typeface="Arial" panose="020B0604020202020204"/>
                <a:cs typeface="Arial" panose="020B0604020202020204"/>
              </a:rPr>
              <a:t>ح</a:t>
            </a:r>
            <a:r>
              <a:rPr sz="4200" b="1" spc="-1035" baseline="-2000" dirty="0">
                <a:latin typeface="Arial" panose="020B0604020202020204"/>
                <a:cs typeface="Arial" panose="020B0604020202020204"/>
              </a:rPr>
              <a:t>َ </a:t>
            </a:r>
            <a:r>
              <a:rPr sz="2800" b="1" spc="-605" dirty="0">
                <a:latin typeface="Arial" panose="020B0604020202020204"/>
                <a:cs typeface="Arial" panose="020B0604020202020204"/>
              </a:rPr>
              <a:t>ل</a:t>
            </a:r>
            <a:r>
              <a:rPr sz="4200" b="1" spc="-907" baseline="7000" dirty="0">
                <a:latin typeface="Arial" panose="020B0604020202020204"/>
                <a:cs typeface="Arial" panose="020B0604020202020204"/>
              </a:rPr>
              <a:t>ْ </a:t>
            </a:r>
            <a:r>
              <a:rPr sz="2800" b="1" spc="-5" dirty="0">
                <a:latin typeface="Arial" panose="020B0604020202020204"/>
                <a:cs typeface="Arial" panose="020B0604020202020204"/>
              </a:rPr>
              <a:t>ا </a:t>
            </a:r>
            <a:r>
              <a:rPr sz="2800" b="1" spc="-275" dirty="0">
                <a:latin typeface="Arial" panose="020B0604020202020204"/>
                <a:cs typeface="Arial" panose="020B0604020202020204"/>
              </a:rPr>
              <a:t>ا</a:t>
            </a:r>
            <a:r>
              <a:rPr sz="4200" b="1" spc="-412" baseline="6000" dirty="0">
                <a:latin typeface="Arial" panose="020B0604020202020204"/>
                <a:cs typeface="Arial" panose="020B0604020202020204"/>
              </a:rPr>
              <a:t>َ</a:t>
            </a:r>
            <a:r>
              <a:rPr sz="2800" b="1" spc="-275" dirty="0">
                <a:latin typeface="Arial" panose="020B0604020202020204"/>
                <a:cs typeface="Arial" panose="020B0604020202020204"/>
              </a:rPr>
              <a:t>نر</a:t>
            </a:r>
            <a:r>
              <a:rPr sz="4200" b="1" spc="-412" baseline="-7000" dirty="0">
                <a:latin typeface="Arial" panose="020B0604020202020204"/>
                <a:cs typeface="Arial" panose="020B0604020202020204"/>
              </a:rPr>
              <a:t>ِ </a:t>
            </a:r>
            <a:r>
              <a:rPr sz="4200" b="1" spc="-7" baseline="12000" dirty="0">
                <a:latin typeface="Arial" panose="020B0604020202020204"/>
                <a:cs typeface="Arial" panose="020B0604020202020204"/>
              </a:rPr>
              <a:t>َ</a:t>
            </a:r>
            <a:r>
              <a:rPr sz="2800" b="1" spc="-5" dirty="0">
                <a:latin typeface="Arial" panose="020B0604020202020204"/>
                <a:cs typeface="Arial" panose="020B0604020202020204"/>
              </a:rPr>
              <a:t>أ </a:t>
            </a:r>
            <a:r>
              <a:rPr sz="2800" b="1" spc="-455" dirty="0">
                <a:latin typeface="Arial" panose="020B0604020202020204"/>
                <a:cs typeface="Arial" panose="020B0604020202020204"/>
              </a:rPr>
              <a:t>م</a:t>
            </a:r>
            <a:r>
              <a:rPr sz="4200" b="1" spc="-682" baseline="-8000" dirty="0">
                <a:latin typeface="Arial" panose="020B0604020202020204"/>
                <a:cs typeface="Arial" panose="020B0604020202020204"/>
              </a:rPr>
              <a:t>ه </a:t>
            </a:r>
            <a:r>
              <a:rPr sz="2800" b="1" spc="-430" dirty="0">
                <a:latin typeface="Arial" panose="020B0604020202020204"/>
                <a:cs typeface="Arial" panose="020B0604020202020204"/>
              </a:rPr>
              <a:t>ه</a:t>
            </a:r>
            <a:r>
              <a:rPr sz="4200" b="1" spc="-644" baseline="-3000" dirty="0">
                <a:latin typeface="Arial" panose="020B0604020202020204"/>
                <a:cs typeface="Arial" panose="020B0604020202020204"/>
              </a:rPr>
              <a:t>ُ  </a:t>
            </a:r>
            <a:r>
              <a:rPr sz="4200" b="1" spc="-1012" baseline="6000" dirty="0">
                <a:latin typeface="Arial" panose="020B0604020202020204"/>
                <a:cs typeface="Arial" panose="020B0604020202020204"/>
              </a:rPr>
              <a:t>ه</a:t>
            </a:r>
            <a:r>
              <a:rPr sz="2800" b="1" spc="-675" dirty="0">
                <a:latin typeface="Arial" panose="020B0604020202020204"/>
                <a:cs typeface="Arial" panose="020B0604020202020204"/>
              </a:rPr>
              <a:t>لل</a:t>
            </a:r>
            <a:r>
              <a:rPr sz="4200" b="1" spc="-1012" baseline="4000" dirty="0">
                <a:latin typeface="Arial" panose="020B0604020202020204"/>
                <a:cs typeface="Arial" panose="020B0604020202020204"/>
              </a:rPr>
              <a:t>َ</a:t>
            </a:r>
            <a:r>
              <a:rPr sz="2800" b="1" spc="-675" dirty="0">
                <a:latin typeface="Arial" panose="020B0604020202020204"/>
                <a:cs typeface="Arial" panose="020B0604020202020204"/>
              </a:rPr>
              <a:t>ا</a:t>
            </a:r>
            <a:endParaRPr sz="2800">
              <a:latin typeface="Arial" panose="020B0604020202020204"/>
              <a:cs typeface="Arial" panose="020B0604020202020204"/>
            </a:endParaRPr>
          </a:p>
        </p:txBody>
      </p:sp>
      <p:sp>
        <p:nvSpPr>
          <p:cNvPr id="4" name="object 4"/>
          <p:cNvSpPr txBox="1">
            <a:spLocks noGrp="1"/>
          </p:cNvSpPr>
          <p:nvPr>
            <p:ph type="body" idx="1"/>
          </p:nvPr>
        </p:nvSpPr>
        <p:spPr>
          <a:prstGeom prst="rect">
            <a:avLst/>
          </a:prstGeom>
        </p:spPr>
        <p:txBody>
          <a:bodyPr vert="horz" wrap="square" lIns="0" tIns="12065" rIns="0" bIns="0" rtlCol="0">
            <a:spAutoFit/>
          </a:bodyPr>
          <a:lstStyle/>
          <a:p>
            <a:pPr marL="2291080">
              <a:lnSpc>
                <a:spcPct val="100000"/>
              </a:lnSpc>
              <a:spcBef>
                <a:spcPts val="95"/>
              </a:spcBef>
            </a:pPr>
            <a:r>
              <a:rPr sz="2800" spc="-325" dirty="0"/>
              <a:t>م</a:t>
            </a:r>
            <a:r>
              <a:rPr sz="4200" spc="-487" baseline="-5000" dirty="0"/>
              <a:t>ِ </a:t>
            </a:r>
            <a:r>
              <a:rPr sz="2800" spc="-730" dirty="0"/>
              <a:t>يحِ </a:t>
            </a:r>
            <a:r>
              <a:rPr sz="2800" spc="-450" dirty="0"/>
              <a:t>ر</a:t>
            </a:r>
            <a:r>
              <a:rPr sz="4200" spc="-675" baseline="-5000" dirty="0"/>
              <a:t>ه </a:t>
            </a:r>
            <a:r>
              <a:rPr sz="2800" spc="-305" dirty="0"/>
              <a:t>لا </a:t>
            </a:r>
            <a:r>
              <a:rPr sz="2800" spc="-595" dirty="0"/>
              <a:t>ن</a:t>
            </a:r>
            <a:r>
              <a:rPr sz="4200" spc="-892" baseline="-8000" dirty="0"/>
              <a:t>ِ  </a:t>
            </a:r>
            <a:r>
              <a:rPr sz="2800" spc="-395" dirty="0"/>
              <a:t>م</a:t>
            </a:r>
            <a:r>
              <a:rPr sz="4200" spc="-592" baseline="-4000" dirty="0"/>
              <a:t>َ  </a:t>
            </a:r>
            <a:r>
              <a:rPr sz="2800" spc="-655" dirty="0"/>
              <a:t>حْ </a:t>
            </a:r>
            <a:r>
              <a:rPr sz="2800" spc="-450" dirty="0"/>
              <a:t>ر</a:t>
            </a:r>
            <a:r>
              <a:rPr sz="4200" spc="-675" baseline="-5000" dirty="0"/>
              <a:t>ه </a:t>
            </a:r>
            <a:r>
              <a:rPr sz="2800" spc="-305" dirty="0"/>
              <a:t>لا </a:t>
            </a:r>
            <a:r>
              <a:rPr sz="2800" spc="-900" dirty="0"/>
              <a:t>للَِّ</a:t>
            </a:r>
            <a:r>
              <a:rPr sz="2800" spc="-25" dirty="0"/>
              <a:t> </a:t>
            </a:r>
            <a:r>
              <a:rPr sz="4200" spc="-7" baseline="-3000" dirty="0"/>
              <a:t>ه </a:t>
            </a:r>
            <a:r>
              <a:rPr sz="2800" spc="-5" dirty="0"/>
              <a:t>ا </a:t>
            </a:r>
            <a:r>
              <a:rPr sz="2800" spc="-325" dirty="0"/>
              <a:t>م</a:t>
            </a:r>
            <a:r>
              <a:rPr sz="4200" spc="-487" baseline="-5000" dirty="0"/>
              <a:t>ِ</a:t>
            </a:r>
            <a:r>
              <a:rPr sz="4200" spc="-719" baseline="-5000" dirty="0"/>
              <a:t> </a:t>
            </a:r>
            <a:r>
              <a:rPr sz="2800" spc="-1190" dirty="0"/>
              <a:t>سْ</a:t>
            </a:r>
            <a:endParaRPr sz="2800"/>
          </a:p>
          <a:p>
            <a:pPr>
              <a:lnSpc>
                <a:spcPct val="100000"/>
              </a:lnSpc>
              <a:spcBef>
                <a:spcPts val="45"/>
              </a:spcBef>
            </a:pPr>
            <a:endParaRPr sz="3000"/>
          </a:p>
          <a:p>
            <a:pPr marL="38100">
              <a:lnSpc>
                <a:spcPct val="100000"/>
              </a:lnSpc>
            </a:pPr>
            <a:r>
              <a:rPr spc="-480" dirty="0"/>
              <a:t>ا</a:t>
            </a:r>
            <a:r>
              <a:rPr sz="4200" spc="-719" baseline="6000" dirty="0"/>
              <a:t>َ</a:t>
            </a:r>
            <a:r>
              <a:rPr sz="2800" spc="-480" dirty="0"/>
              <a:t>نق</a:t>
            </a:r>
            <a:r>
              <a:rPr sz="4200" spc="-719" baseline="11000" dirty="0"/>
              <a:t>ْ </a:t>
            </a:r>
            <a:r>
              <a:rPr sz="2800" spc="-459" dirty="0"/>
              <a:t>ز</a:t>
            </a:r>
            <a:r>
              <a:rPr sz="4200" spc="-690" baseline="3000" dirty="0"/>
              <a:t>ُ </a:t>
            </a:r>
            <a:r>
              <a:rPr sz="2800" spc="-405" dirty="0"/>
              <a:t>ر</a:t>
            </a:r>
            <a:r>
              <a:rPr sz="4200" spc="-607" baseline="-5000" dirty="0"/>
              <a:t>ْ </a:t>
            </a:r>
            <a:r>
              <a:rPr sz="2800" spc="-285" dirty="0"/>
              <a:t>او</a:t>
            </a:r>
            <a:r>
              <a:rPr sz="4200" spc="-427" baseline="-5000" dirty="0"/>
              <a:t>َ </a:t>
            </a:r>
            <a:r>
              <a:rPr sz="4200" spc="-450" baseline="3000" dirty="0"/>
              <a:t>ً</a:t>
            </a:r>
            <a:r>
              <a:rPr sz="2800" spc="-300" dirty="0"/>
              <a:t>لاط</a:t>
            </a:r>
            <a:r>
              <a:rPr sz="4200" spc="-450" baseline="-3000" dirty="0"/>
              <a:t>ِ </a:t>
            </a:r>
            <a:r>
              <a:rPr sz="2800" spc="-345" dirty="0"/>
              <a:t>ا</a:t>
            </a:r>
            <a:r>
              <a:rPr sz="4200" spc="-517" baseline="-3000" dirty="0"/>
              <a:t>َ</a:t>
            </a:r>
            <a:r>
              <a:rPr sz="2800" spc="-345" dirty="0"/>
              <a:t>ب </a:t>
            </a:r>
            <a:r>
              <a:rPr sz="2800" spc="-575" dirty="0"/>
              <a:t>ل</a:t>
            </a:r>
            <a:r>
              <a:rPr sz="4200" spc="-862" baseline="-2000" dirty="0"/>
              <a:t>َ </a:t>
            </a:r>
            <a:r>
              <a:rPr sz="2800" spc="-570" dirty="0"/>
              <a:t>ط</a:t>
            </a:r>
            <a:r>
              <a:rPr sz="4200" spc="-855" baseline="-3000" dirty="0"/>
              <a:t>ِ </a:t>
            </a:r>
            <a:r>
              <a:rPr sz="2800" spc="-450" dirty="0"/>
              <a:t>ا</a:t>
            </a:r>
            <a:r>
              <a:rPr sz="4200" spc="-675" baseline="-3000" dirty="0"/>
              <a:t>َ</a:t>
            </a:r>
            <a:r>
              <a:rPr sz="2800" spc="-450" dirty="0"/>
              <a:t>بل</a:t>
            </a:r>
            <a:r>
              <a:rPr sz="4200" spc="-675" baseline="7000" dirty="0"/>
              <a:t>ْ </a:t>
            </a:r>
            <a:r>
              <a:rPr sz="2800" spc="-5" dirty="0"/>
              <a:t>ا </a:t>
            </a:r>
            <a:r>
              <a:rPr sz="2800" spc="-275" dirty="0"/>
              <a:t>ا</a:t>
            </a:r>
            <a:r>
              <a:rPr sz="4200" spc="-412" baseline="6000" dirty="0"/>
              <a:t>َ</a:t>
            </a:r>
            <a:r>
              <a:rPr sz="2800" spc="-275" dirty="0"/>
              <a:t>نر</a:t>
            </a:r>
            <a:r>
              <a:rPr sz="4200" spc="-412" baseline="-7000" dirty="0"/>
              <a:t>ِ </a:t>
            </a:r>
            <a:r>
              <a:rPr sz="4200" spc="-322" baseline="12000" dirty="0"/>
              <a:t>َ</a:t>
            </a:r>
            <a:r>
              <a:rPr sz="2800" spc="-215" dirty="0"/>
              <a:t>أو</a:t>
            </a:r>
            <a:r>
              <a:rPr sz="4200" spc="-322" baseline="-5000" dirty="0"/>
              <a:t>َ  </a:t>
            </a:r>
            <a:r>
              <a:rPr sz="2800" dirty="0"/>
              <a:t>ُ </a:t>
            </a:r>
            <a:r>
              <a:rPr sz="2800" spc="-420" dirty="0"/>
              <a:t>هعَ </a:t>
            </a:r>
            <a:r>
              <a:rPr sz="2800" spc="-425" dirty="0"/>
              <a:t>ا</a:t>
            </a:r>
            <a:r>
              <a:rPr sz="4200" spc="-637" baseline="-3000" dirty="0"/>
              <a:t>َ</a:t>
            </a:r>
            <a:r>
              <a:rPr sz="2800" spc="-425" dirty="0"/>
              <a:t>بـ</a:t>
            </a:r>
            <a:r>
              <a:rPr sz="4200" spc="-637" baseline="3000" dirty="0"/>
              <a:t>ّ</a:t>
            </a:r>
            <a:r>
              <a:rPr sz="2800" spc="-425" dirty="0"/>
              <a:t>ت</a:t>
            </a:r>
            <a:r>
              <a:rPr sz="4200" spc="-637" baseline="-3000" dirty="0"/>
              <a:t>ِ </a:t>
            </a:r>
            <a:r>
              <a:rPr sz="2800" spc="-5" dirty="0"/>
              <a:t>ا </a:t>
            </a:r>
            <a:r>
              <a:rPr sz="2800" spc="-480" dirty="0"/>
              <a:t>ا</a:t>
            </a:r>
            <a:r>
              <a:rPr sz="4200" spc="-719" baseline="6000" dirty="0"/>
              <a:t>َ</a:t>
            </a:r>
            <a:r>
              <a:rPr sz="2800" spc="-480" dirty="0"/>
              <a:t>نق</a:t>
            </a:r>
            <a:r>
              <a:rPr sz="4200" spc="-719" baseline="11000" dirty="0"/>
              <a:t>ْ </a:t>
            </a:r>
            <a:r>
              <a:rPr sz="2800" spc="-459" dirty="0"/>
              <a:t>ز</a:t>
            </a:r>
            <a:r>
              <a:rPr sz="4200" spc="-690" baseline="3000" dirty="0"/>
              <a:t>ُ </a:t>
            </a:r>
            <a:r>
              <a:rPr sz="2800" spc="-405" dirty="0"/>
              <a:t>ر</a:t>
            </a:r>
            <a:r>
              <a:rPr sz="4200" spc="-607" baseline="-5000" dirty="0"/>
              <a:t>ْ </a:t>
            </a:r>
            <a:r>
              <a:rPr sz="2800" spc="-285" dirty="0"/>
              <a:t>او</a:t>
            </a:r>
            <a:r>
              <a:rPr sz="4200" spc="-427" baseline="-5000" dirty="0"/>
              <a:t>َ</a:t>
            </a:r>
            <a:r>
              <a:rPr sz="4200" spc="104" baseline="-5000" dirty="0"/>
              <a:t> </a:t>
            </a:r>
            <a:r>
              <a:rPr sz="2800" spc="-434" dirty="0"/>
              <a:t>ا</a:t>
            </a:r>
            <a:r>
              <a:rPr sz="4200" spc="-652" baseline="6000" dirty="0"/>
              <a:t>ًّ</a:t>
            </a:r>
            <a:r>
              <a:rPr sz="2800" spc="-434" dirty="0"/>
              <a:t>قح</a:t>
            </a:r>
            <a:endParaRPr sz="2800"/>
          </a:p>
          <a:p>
            <a:pPr marL="3380740">
              <a:lnSpc>
                <a:spcPct val="100000"/>
              </a:lnSpc>
            </a:pPr>
            <a:r>
              <a:rPr sz="4200" spc="-569" baseline="3000" dirty="0"/>
              <a:t>ُ</a:t>
            </a:r>
            <a:r>
              <a:rPr sz="2800" spc="-380" dirty="0"/>
              <a:t>ه</a:t>
            </a:r>
            <a:r>
              <a:rPr sz="4200" spc="-569" baseline="-3000" dirty="0"/>
              <a:t>َ</a:t>
            </a:r>
            <a:r>
              <a:rPr sz="2800" spc="-380" dirty="0"/>
              <a:t>با</a:t>
            </a:r>
            <a:r>
              <a:rPr sz="4200" spc="-569" baseline="6000" dirty="0"/>
              <a:t>َ</a:t>
            </a:r>
            <a:r>
              <a:rPr sz="2800" spc="-380" dirty="0"/>
              <a:t>نت</a:t>
            </a:r>
            <a:r>
              <a:rPr sz="4200" spc="-569" baseline="-3000" dirty="0"/>
              <a:t>ِ </a:t>
            </a:r>
            <a:r>
              <a:rPr sz="2800" spc="-655" dirty="0"/>
              <a:t>جْ</a:t>
            </a:r>
            <a:r>
              <a:rPr sz="2800" spc="-540" dirty="0"/>
              <a:t> </a:t>
            </a:r>
            <a:r>
              <a:rPr sz="2800" spc="-5" dirty="0"/>
              <a:t>ا</a:t>
            </a:r>
            <a:endParaRPr sz="2800"/>
          </a:p>
        </p:txBody>
      </p:sp>
      <p:sp>
        <p:nvSpPr>
          <p:cNvPr id="5" name="object 5"/>
          <p:cNvSpPr txBox="1"/>
          <p:nvPr/>
        </p:nvSpPr>
        <p:spPr>
          <a:xfrm>
            <a:off x="1290066" y="4131945"/>
            <a:ext cx="7043420" cy="1732280"/>
          </a:xfrm>
          <a:prstGeom prst="rect">
            <a:avLst/>
          </a:prstGeom>
        </p:spPr>
        <p:txBody>
          <a:bodyPr vert="horz" wrap="square" lIns="0" tIns="12065" rIns="0" bIns="0" rtlCol="0">
            <a:spAutoFit/>
          </a:bodyPr>
          <a:lstStyle/>
          <a:p>
            <a:pPr marL="661670" marR="99695" indent="-649605">
              <a:lnSpc>
                <a:spcPct val="100000"/>
              </a:lnSpc>
              <a:spcBef>
                <a:spcPts val="95"/>
              </a:spcBef>
            </a:pPr>
            <a:r>
              <a:rPr sz="2800" b="1" spc="-100" dirty="0">
                <a:latin typeface="Calibri" panose="020F0502020204030204"/>
                <a:cs typeface="Calibri" panose="020F0502020204030204"/>
              </a:rPr>
              <a:t>Ya </a:t>
            </a:r>
            <a:r>
              <a:rPr sz="2800" b="1" spc="-5" dirty="0">
                <a:latin typeface="Calibri" panose="020F0502020204030204"/>
                <a:cs typeface="Calibri" panose="020F0502020204030204"/>
              </a:rPr>
              <a:t>Allah, </a:t>
            </a:r>
            <a:r>
              <a:rPr sz="2800" b="1" spc="-20" dirty="0">
                <a:latin typeface="Calibri" panose="020F0502020204030204"/>
                <a:cs typeface="Calibri" panose="020F0502020204030204"/>
              </a:rPr>
              <a:t>Tunjukkanlah kepada </a:t>
            </a:r>
            <a:r>
              <a:rPr sz="2800" b="1" spc="-15" dirty="0">
                <a:latin typeface="Calibri" panose="020F0502020204030204"/>
                <a:cs typeface="Calibri" panose="020F0502020204030204"/>
              </a:rPr>
              <a:t>kami </a:t>
            </a:r>
            <a:r>
              <a:rPr sz="2800" b="1" spc="-20" dirty="0">
                <a:latin typeface="Calibri" panose="020F0502020204030204"/>
                <a:cs typeface="Calibri" panose="020F0502020204030204"/>
              </a:rPr>
              <a:t>kebenaran  </a:t>
            </a:r>
            <a:r>
              <a:rPr sz="2800" b="1" spc="-10" dirty="0">
                <a:latin typeface="Calibri" panose="020F0502020204030204"/>
                <a:cs typeface="Calibri" panose="020F0502020204030204"/>
              </a:rPr>
              <a:t>sehinggga </a:t>
            </a:r>
            <a:r>
              <a:rPr sz="2800" b="1" spc="-15" dirty="0">
                <a:latin typeface="Calibri" panose="020F0502020204030204"/>
                <a:cs typeface="Calibri" panose="020F0502020204030204"/>
              </a:rPr>
              <a:t>kami </a:t>
            </a:r>
            <a:r>
              <a:rPr sz="2800" b="1" spc="-10" dirty="0">
                <a:latin typeface="Calibri" panose="020F0502020204030204"/>
                <a:cs typeface="Calibri" panose="020F0502020204030204"/>
              </a:rPr>
              <a:t>dapat </a:t>
            </a:r>
            <a:r>
              <a:rPr sz="2800" b="1" spc="-20" dirty="0">
                <a:latin typeface="Calibri" panose="020F0502020204030204"/>
                <a:cs typeface="Calibri" panose="020F0502020204030204"/>
              </a:rPr>
              <a:t>mengikutinya</a:t>
            </a:r>
            <a:r>
              <a:rPr sz="2800" b="1" spc="165" dirty="0">
                <a:latin typeface="Calibri" panose="020F0502020204030204"/>
                <a:cs typeface="Calibri" panose="020F0502020204030204"/>
              </a:rPr>
              <a:t> </a:t>
            </a:r>
            <a:r>
              <a:rPr sz="2800" b="1" spc="-10" dirty="0">
                <a:latin typeface="Calibri" panose="020F0502020204030204"/>
                <a:cs typeface="Calibri" panose="020F0502020204030204"/>
              </a:rPr>
              <a:t>Dan</a:t>
            </a:r>
            <a:endParaRPr sz="2800">
              <a:latin typeface="Calibri" panose="020F0502020204030204"/>
              <a:cs typeface="Calibri" panose="020F0502020204030204"/>
            </a:endParaRPr>
          </a:p>
          <a:p>
            <a:pPr marL="1818640" marR="5080" indent="-1559560">
              <a:lnSpc>
                <a:spcPct val="100000"/>
              </a:lnSpc>
              <a:spcBef>
                <a:spcPts val="5"/>
              </a:spcBef>
            </a:pPr>
            <a:r>
              <a:rPr sz="2800" b="1" spc="-5" dirty="0">
                <a:latin typeface="Calibri" panose="020F0502020204030204"/>
                <a:cs typeface="Calibri" panose="020F0502020204030204"/>
              </a:rPr>
              <a:t>tunjukkanlah </a:t>
            </a:r>
            <a:r>
              <a:rPr sz="2800" b="1" spc="-20" dirty="0">
                <a:latin typeface="Calibri" panose="020F0502020204030204"/>
                <a:cs typeface="Calibri" panose="020F0502020204030204"/>
              </a:rPr>
              <a:t>kepada </a:t>
            </a:r>
            <a:r>
              <a:rPr sz="2800" b="1" spc="-15" dirty="0">
                <a:latin typeface="Calibri" panose="020F0502020204030204"/>
                <a:cs typeface="Calibri" panose="020F0502020204030204"/>
              </a:rPr>
              <a:t>kami </a:t>
            </a:r>
            <a:r>
              <a:rPr sz="2800" b="1" spc="-20" dirty="0">
                <a:latin typeface="Calibri" panose="020F0502020204030204"/>
                <a:cs typeface="Calibri" panose="020F0502020204030204"/>
              </a:rPr>
              <a:t>kejelekan </a:t>
            </a:r>
            <a:r>
              <a:rPr sz="2800" b="1" spc="-10" dirty="0">
                <a:latin typeface="Calibri" panose="020F0502020204030204"/>
                <a:cs typeface="Calibri" panose="020F0502020204030204"/>
              </a:rPr>
              <a:t>sehingga  </a:t>
            </a:r>
            <a:r>
              <a:rPr sz="2800" b="1" spc="-15" dirty="0">
                <a:latin typeface="Calibri" panose="020F0502020204030204"/>
                <a:cs typeface="Calibri" panose="020F0502020204030204"/>
              </a:rPr>
              <a:t>kami </a:t>
            </a:r>
            <a:r>
              <a:rPr sz="2800" b="1" spc="-10" dirty="0">
                <a:latin typeface="Calibri" panose="020F0502020204030204"/>
                <a:cs typeface="Calibri" panose="020F0502020204030204"/>
              </a:rPr>
              <a:t>dapat</a:t>
            </a:r>
            <a:r>
              <a:rPr sz="2800" b="1" spc="45" dirty="0">
                <a:latin typeface="Calibri" panose="020F0502020204030204"/>
                <a:cs typeface="Calibri" panose="020F0502020204030204"/>
              </a:rPr>
              <a:t> </a:t>
            </a:r>
            <a:r>
              <a:rPr sz="2800" b="1" spc="-15" dirty="0">
                <a:latin typeface="Calibri" panose="020F0502020204030204"/>
                <a:cs typeface="Calibri" panose="020F0502020204030204"/>
              </a:rPr>
              <a:t>menjauhinya</a:t>
            </a:r>
            <a:endParaRPr sz="2800">
              <a:latin typeface="Calibri" panose="020F0502020204030204"/>
              <a:cs typeface="Calibri" panose="020F050202020403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17245" y="916305"/>
            <a:ext cx="7681595" cy="5604510"/>
          </a:xfrm>
          <a:prstGeom prst="rect">
            <a:avLst/>
          </a:prstGeom>
        </p:spPr>
        <p:txBody>
          <a:bodyPr vert="horz" wrap="square" lIns="0" tIns="40005" rIns="0" bIns="0" rtlCol="0">
            <a:spAutoFit/>
          </a:bodyPr>
          <a:lstStyle/>
          <a:p>
            <a:pPr marL="12700" marR="5080" algn="ctr">
              <a:lnSpc>
                <a:spcPts val="3740"/>
              </a:lnSpc>
              <a:spcBef>
                <a:spcPts val="315"/>
              </a:spcBef>
            </a:pPr>
            <a:r>
              <a:rPr lang="id-ID" sz="2800" b="1" spc="-10" dirty="0">
                <a:latin typeface="Calibri" panose="020F0502020204030204"/>
                <a:cs typeface="Calibri" panose="020F0502020204030204"/>
              </a:rPr>
              <a:t>MEKANISME HORMONAL PADA PENGGUNAAN ALAT KONTRASEPSI </a:t>
            </a:r>
            <a:endParaRPr lang="id-ID" sz="2800" b="1" spc="-10" dirty="0">
              <a:latin typeface="Calibri" panose="020F0502020204030204"/>
              <a:cs typeface="Calibri" panose="020F0502020204030204"/>
            </a:endParaRPr>
          </a:p>
          <a:p>
            <a:pPr marL="12700" marR="5080" algn="ctr">
              <a:lnSpc>
                <a:spcPts val="3740"/>
              </a:lnSpc>
              <a:spcBef>
                <a:spcPts val="315"/>
              </a:spcBef>
            </a:pPr>
            <a:endParaRPr lang="id-ID" sz="2800" b="1" spc="-10" dirty="0">
              <a:latin typeface="Calibri" panose="020F0502020204030204"/>
              <a:cs typeface="Calibri" panose="020F0502020204030204"/>
            </a:endParaRPr>
          </a:p>
          <a:p>
            <a:pPr marL="12700" marR="5080" algn="ctr">
              <a:lnSpc>
                <a:spcPts val="3740"/>
              </a:lnSpc>
              <a:spcBef>
                <a:spcPts val="315"/>
              </a:spcBef>
            </a:pPr>
            <a:endParaRPr lang="id-ID" sz="2800" b="1" spc="-10" dirty="0">
              <a:latin typeface="Calibri" panose="020F0502020204030204"/>
              <a:cs typeface="Calibri" panose="020F0502020204030204"/>
            </a:endParaRPr>
          </a:p>
          <a:p>
            <a:pPr marL="12700" marR="5080" algn="ctr">
              <a:lnSpc>
                <a:spcPts val="3740"/>
              </a:lnSpc>
              <a:spcBef>
                <a:spcPts val="315"/>
              </a:spcBef>
            </a:pPr>
            <a:endParaRPr sz="2800" b="1" spc="-10" dirty="0">
              <a:latin typeface="Calibri" panose="020F0502020204030204"/>
              <a:cs typeface="Calibri" panose="020F0502020204030204"/>
            </a:endParaRPr>
          </a:p>
          <a:p>
            <a:pPr marL="12700" marR="5080" algn="ctr">
              <a:lnSpc>
                <a:spcPts val="3740"/>
              </a:lnSpc>
              <a:spcBef>
                <a:spcPts val="315"/>
              </a:spcBef>
            </a:pPr>
            <a:endParaRPr sz="2800" b="1" spc="-10" dirty="0">
              <a:latin typeface="Calibri" panose="020F0502020204030204"/>
              <a:cs typeface="Calibri" panose="020F0502020204030204"/>
            </a:endParaRPr>
          </a:p>
          <a:p>
            <a:pPr marL="12700" marR="5080" algn="ctr">
              <a:lnSpc>
                <a:spcPts val="3740"/>
              </a:lnSpc>
              <a:spcBef>
                <a:spcPts val="315"/>
              </a:spcBef>
            </a:pPr>
            <a:endParaRPr sz="2800" b="1" spc="-10" dirty="0">
              <a:latin typeface="Calibri" panose="020F0502020204030204"/>
              <a:cs typeface="Calibri" panose="020F0502020204030204"/>
            </a:endParaRPr>
          </a:p>
          <a:p>
            <a:pPr marL="12700" marR="5080" algn="ctr">
              <a:lnSpc>
                <a:spcPts val="3740"/>
              </a:lnSpc>
              <a:spcBef>
                <a:spcPts val="315"/>
              </a:spcBef>
            </a:pPr>
            <a:endParaRPr sz="2800" b="1" spc="-10" dirty="0">
              <a:latin typeface="Calibri" panose="020F0502020204030204"/>
              <a:cs typeface="Calibri" panose="020F0502020204030204"/>
            </a:endParaRPr>
          </a:p>
          <a:p>
            <a:pPr marL="12700" marR="5080" algn="ctr">
              <a:lnSpc>
                <a:spcPts val="3740"/>
              </a:lnSpc>
              <a:spcBef>
                <a:spcPts val="315"/>
              </a:spcBef>
            </a:pPr>
            <a:r>
              <a:rPr sz="2800" b="1" spc="-10" dirty="0">
                <a:latin typeface="Calibri" panose="020F0502020204030204"/>
                <a:cs typeface="Calibri" panose="020F0502020204030204"/>
              </a:rPr>
              <a:t>Oleh</a:t>
            </a:r>
            <a:endParaRPr sz="2800">
              <a:latin typeface="Calibri" panose="020F0502020204030204"/>
              <a:cs typeface="Calibri" panose="020F0502020204030204"/>
            </a:endParaRPr>
          </a:p>
          <a:p>
            <a:pPr marR="7620" algn="ctr">
              <a:lnSpc>
                <a:spcPct val="100000"/>
              </a:lnSpc>
              <a:spcBef>
                <a:spcPts val="805"/>
              </a:spcBef>
            </a:pPr>
            <a:r>
              <a:rPr lang="id-ID" sz="2800" b="1" spc="-5" dirty="0">
                <a:latin typeface="Calibri" panose="020F0502020204030204"/>
                <a:cs typeface="Calibri" panose="020F0502020204030204"/>
              </a:rPr>
              <a:t>Esitra Herfanda.., M.Keb</a:t>
            </a:r>
            <a:endParaRPr sz="2450">
              <a:latin typeface="Calibri" panose="020F0502020204030204"/>
              <a:cs typeface="Calibri" panose="020F0502020204030204"/>
            </a:endParaRPr>
          </a:p>
          <a:p>
            <a:pPr marR="6350" algn="ctr">
              <a:lnSpc>
                <a:spcPct val="100000"/>
              </a:lnSpc>
            </a:pPr>
            <a:endParaRPr sz="2800">
              <a:latin typeface="Calibri" panose="020F0502020204030204"/>
              <a:cs typeface="Calibri" panose="020F0502020204030204"/>
            </a:endParaRPr>
          </a:p>
        </p:txBody>
      </p:sp>
      <p:pic>
        <p:nvPicPr>
          <p:cNvPr id="5" name="Content Placeholder 4"/>
          <p:cNvPicPr>
            <a:picLocks noChangeAspect="1"/>
          </p:cNvPicPr>
          <p:nvPr>
            <p:ph sz="half" idx="2"/>
          </p:nvPr>
        </p:nvPicPr>
        <p:blipFill>
          <a:blip r:embed="rId1"/>
          <a:stretch>
            <a:fillRect/>
          </a:stretch>
        </p:blipFill>
        <p:spPr>
          <a:xfrm>
            <a:off x="2216150" y="2132965"/>
            <a:ext cx="4488180" cy="29940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8764" y="894333"/>
            <a:ext cx="6041390" cy="1367155"/>
          </a:xfrm>
          <a:prstGeom prst="rect">
            <a:avLst/>
          </a:prstGeom>
        </p:spPr>
        <p:txBody>
          <a:bodyPr vert="horz" wrap="square" lIns="0" tIns="13335" rIns="0" bIns="0" rtlCol="0">
            <a:spAutoFit/>
          </a:bodyPr>
          <a:lstStyle/>
          <a:p>
            <a:pPr marL="12700">
              <a:lnSpc>
                <a:spcPct val="100000"/>
              </a:lnSpc>
              <a:spcBef>
                <a:spcPts val="105"/>
              </a:spcBef>
            </a:pPr>
            <a:r>
              <a:rPr spc="-5" dirty="0">
                <a:solidFill>
                  <a:srgbClr val="000000"/>
                </a:solidFill>
              </a:rPr>
              <a:t>CAPAIAN</a:t>
            </a:r>
            <a:r>
              <a:rPr spc="-70" dirty="0">
                <a:solidFill>
                  <a:srgbClr val="000000"/>
                </a:solidFill>
              </a:rPr>
              <a:t> </a:t>
            </a:r>
            <a:r>
              <a:rPr spc="-5" dirty="0">
                <a:solidFill>
                  <a:srgbClr val="000000"/>
                </a:solidFill>
              </a:rPr>
              <a:t>PEMBELAJARAN</a:t>
            </a:r>
            <a:br>
              <a:rPr spc="-5" dirty="0">
                <a:solidFill>
                  <a:srgbClr val="000000"/>
                </a:solidFill>
              </a:rPr>
            </a:br>
            <a:endParaRPr spc="-5" dirty="0">
              <a:solidFill>
                <a:srgbClr val="000000"/>
              </a:solidFill>
            </a:endParaRPr>
          </a:p>
        </p:txBody>
      </p:sp>
      <p:sp>
        <p:nvSpPr>
          <p:cNvPr id="3" name="object 3"/>
          <p:cNvSpPr txBox="1"/>
          <p:nvPr/>
        </p:nvSpPr>
        <p:spPr>
          <a:xfrm>
            <a:off x="640715" y="1543050"/>
            <a:ext cx="7601585" cy="3950970"/>
          </a:xfrm>
          <a:prstGeom prst="rect">
            <a:avLst/>
          </a:prstGeom>
        </p:spPr>
        <p:txBody>
          <a:bodyPr vert="horz" wrap="square" lIns="0" tIns="12065" rIns="0" bIns="0" rtlCol="0">
            <a:spAutoFit/>
          </a:bodyPr>
          <a:lstStyle/>
          <a:p>
            <a:pPr marL="12065" marR="5080" indent="0" algn="just">
              <a:lnSpc>
                <a:spcPct val="100000"/>
              </a:lnSpc>
              <a:spcBef>
                <a:spcPts val="95"/>
              </a:spcBef>
              <a:buNone/>
              <a:tabLst>
                <a:tab pos="527685" algn="l"/>
                <a:tab pos="528320" algn="l"/>
              </a:tabLst>
            </a:pPr>
            <a:r>
              <a:rPr sz="2800" dirty="0">
                <a:latin typeface="Calibri" panose="020F0502020204030204"/>
                <a:cs typeface="Calibri" panose="020F0502020204030204"/>
              </a:rPr>
              <a:t>Mahasiswa mampu memahami mekanisme hormonal terhadap penggunana kontrasepsi, siklus menstruasi (C2,A4,P1).</a:t>
            </a:r>
            <a:endParaRPr sz="2800" dirty="0">
              <a:latin typeface="Calibri" panose="020F0502020204030204"/>
              <a:cs typeface="Calibri" panose="020F0502020204030204"/>
            </a:endParaRPr>
          </a:p>
          <a:p>
            <a:pPr marL="12065" marR="5080" indent="0" algn="just">
              <a:lnSpc>
                <a:spcPct val="100000"/>
              </a:lnSpc>
              <a:spcBef>
                <a:spcPts val="95"/>
              </a:spcBef>
              <a:buNone/>
              <a:tabLst>
                <a:tab pos="527685" algn="l"/>
                <a:tab pos="528320" algn="l"/>
              </a:tabLst>
            </a:pPr>
            <a:endParaRPr sz="2800" dirty="0">
              <a:latin typeface="Calibri" panose="020F0502020204030204"/>
              <a:cs typeface="Calibri" panose="020F0502020204030204"/>
            </a:endParaRPr>
          </a:p>
          <a:p>
            <a:pPr marL="469265" marR="5080" indent="-457200" algn="just">
              <a:lnSpc>
                <a:spcPct val="100000"/>
              </a:lnSpc>
              <a:spcBef>
                <a:spcPts val="95"/>
              </a:spcBef>
              <a:buFont typeface="Wingdings" panose="05000000000000000000" charset="0"/>
              <a:buChar char="q"/>
              <a:tabLst>
                <a:tab pos="527685" algn="l"/>
                <a:tab pos="528320" algn="l"/>
              </a:tabLst>
            </a:pPr>
            <a:r>
              <a:rPr lang="id-ID" sz="2800" dirty="0">
                <a:latin typeface="Calibri" panose="020F0502020204030204"/>
                <a:cs typeface="Calibri" panose="020F0502020204030204"/>
              </a:rPr>
              <a:t>Mekanisme hormonal dalam  kaitannya dengan KB</a:t>
            </a:r>
            <a:endParaRPr lang="id-ID" sz="2800" dirty="0">
              <a:latin typeface="Calibri" panose="020F0502020204030204"/>
              <a:cs typeface="Calibri" panose="020F0502020204030204"/>
            </a:endParaRPr>
          </a:p>
          <a:p>
            <a:pPr marL="469265" marR="5080" indent="-457200" algn="just">
              <a:lnSpc>
                <a:spcPct val="100000"/>
              </a:lnSpc>
              <a:spcBef>
                <a:spcPts val="95"/>
              </a:spcBef>
              <a:buFont typeface="Wingdings" panose="05000000000000000000" charset="0"/>
              <a:buChar char="q"/>
              <a:tabLst>
                <a:tab pos="527685" algn="l"/>
                <a:tab pos="528320" algn="l"/>
              </a:tabLst>
            </a:pPr>
            <a:r>
              <a:rPr sz="2800" dirty="0">
                <a:latin typeface="Calibri" panose="020F0502020204030204"/>
                <a:cs typeface="Calibri" panose="020F0502020204030204"/>
              </a:rPr>
              <a:t>Cara kerja kb hormonal</a:t>
            </a:r>
            <a:endParaRPr sz="2800" dirty="0">
              <a:latin typeface="Calibri" panose="020F0502020204030204"/>
              <a:cs typeface="Calibri" panose="020F0502020204030204"/>
            </a:endParaRPr>
          </a:p>
          <a:p>
            <a:pPr marL="469265" marR="5080" indent="-457200" algn="just">
              <a:lnSpc>
                <a:spcPct val="100000"/>
              </a:lnSpc>
              <a:spcBef>
                <a:spcPts val="95"/>
              </a:spcBef>
              <a:buFont typeface="Wingdings" panose="05000000000000000000" charset="0"/>
              <a:buChar char="q"/>
              <a:tabLst>
                <a:tab pos="527685" algn="l"/>
                <a:tab pos="528320" algn="l"/>
              </a:tabLst>
            </a:pPr>
            <a:r>
              <a:rPr sz="2800" dirty="0">
                <a:latin typeface="Calibri" panose="020F0502020204030204"/>
                <a:cs typeface="Calibri" panose="020F0502020204030204"/>
              </a:rPr>
              <a:t>Anatomi dan fisiologi organ reproduksi</a:t>
            </a:r>
            <a:endParaRPr sz="2800" dirty="0">
              <a:latin typeface="Calibri" panose="020F0502020204030204"/>
              <a:cs typeface="Calibri" panose="020F0502020204030204"/>
            </a:endParaRPr>
          </a:p>
          <a:p>
            <a:pPr marL="469265" marR="5080" indent="-457200" algn="just">
              <a:lnSpc>
                <a:spcPct val="100000"/>
              </a:lnSpc>
              <a:spcBef>
                <a:spcPts val="95"/>
              </a:spcBef>
              <a:buFont typeface="Wingdings" panose="05000000000000000000" charset="0"/>
              <a:buChar char="q"/>
              <a:tabLst>
                <a:tab pos="527685" algn="l"/>
                <a:tab pos="528320" algn="l"/>
              </a:tabLst>
            </a:pPr>
            <a:r>
              <a:rPr sz="2800" dirty="0">
                <a:latin typeface="Calibri" panose="020F0502020204030204"/>
                <a:cs typeface="Calibri" panose="020F0502020204030204"/>
              </a:rPr>
              <a:t>Siklus menstruasi</a:t>
            </a:r>
            <a:endParaRPr sz="2800" dirty="0">
              <a:latin typeface="Calibri" panose="020F0502020204030204"/>
              <a:cs typeface="Calibri" panose="020F050202020403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p:txBody>
          <a:bodyPr/>
          <a:p>
            <a:endParaRPr lang="en-US"/>
          </a:p>
        </p:txBody>
      </p:sp>
      <p:sp>
        <p:nvSpPr>
          <p:cNvPr id="3" name="Subtitle 2"/>
          <p:cNvSpPr>
            <a:spLocks noGrp="1"/>
          </p:cNvSpPr>
          <p:nvPr>
            <p:ph type="subTitle" idx="4"/>
          </p:nvPr>
        </p:nvSpPr>
        <p:spPr>
          <a:xfrm>
            <a:off x="401955" y="3840480"/>
            <a:ext cx="8056880" cy="1846580"/>
          </a:xfrm>
        </p:spPr>
        <p:txBody>
          <a:bodyPr wrap="square"/>
          <a:p>
            <a:pPr algn="just"/>
            <a:r>
              <a:rPr lang="en-US" sz="2000"/>
              <a:t>Berdasarkan letaknya organ reproduksi wanita dibagi menjadi 2 yaitu organ genitalia bagian luar (eksterna) yang lebih berperan untuk senggama dan organ reproduksi bagian dalam (interna) yang berperan sebagai tempat untuk ovulasi, pembuahan sel telur, transportasi, implantasi (melekatnya janin), dan tumbuh kembang janin.  </a:t>
            </a:r>
            <a:endParaRPr lang="en-US" sz="2000"/>
          </a:p>
        </p:txBody>
      </p:sp>
      <p:pic>
        <p:nvPicPr>
          <p:cNvPr id="48" name="Picture 48" descr="IMG_256"/>
          <p:cNvPicPr>
            <a:picLocks noChangeAspect="1"/>
          </p:cNvPicPr>
          <p:nvPr>
            <p:ph sz="half" idx="3"/>
          </p:nvPr>
        </p:nvPicPr>
        <p:blipFill>
          <a:blip r:embed="rId1"/>
          <a:stretch>
            <a:fillRect/>
          </a:stretch>
        </p:blipFill>
        <p:spPr>
          <a:xfrm>
            <a:off x="2583180" y="1329055"/>
            <a:ext cx="3977640" cy="2237105"/>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2" name="image4.jpeg"/>
          <p:cNvPicPr>
            <a:picLocks noChangeAspect="1"/>
          </p:cNvPicPr>
          <p:nvPr>
            <p:ph sz="half" idx="2"/>
          </p:nvPr>
        </p:nvPicPr>
        <p:blipFill>
          <a:blip r:embed="rId1" cstate="print"/>
          <a:stretch>
            <a:fillRect/>
          </a:stretch>
        </p:blipFill>
        <p:spPr>
          <a:xfrm>
            <a:off x="443865" y="1849120"/>
            <a:ext cx="3021330" cy="4186555"/>
          </a:xfrm>
          <a:prstGeom prst="rect">
            <a:avLst/>
          </a:prstGeom>
        </p:spPr>
      </p:pic>
      <p:sp>
        <p:nvSpPr>
          <p:cNvPr id="5" name="Content Placeholder 4"/>
          <p:cNvSpPr/>
          <p:nvPr>
            <p:ph sz="half" idx="3"/>
          </p:nvPr>
        </p:nvSpPr>
        <p:spPr>
          <a:xfrm>
            <a:off x="3818890" y="1609090"/>
            <a:ext cx="5133340" cy="4801235"/>
          </a:xfrm>
        </p:spPr>
        <p:txBody>
          <a:bodyPr wrap="square"/>
          <a:p>
            <a:pPr algn="just">
              <a:lnSpc>
                <a:spcPct val="150000"/>
              </a:lnSpc>
            </a:pPr>
            <a:r>
              <a:rPr lang="en-US" sz="1600">
                <a:latin typeface="+mn-lt"/>
                <a:cs typeface="+mn-lt"/>
              </a:rPr>
              <a:t>Mons veneris</a:t>
            </a:r>
            <a:r>
              <a:rPr lang="en-US" sz="1600" b="0">
                <a:latin typeface="+mn-lt"/>
                <a:cs typeface="+mn-lt"/>
              </a:rPr>
              <a:t> </a:t>
            </a:r>
            <a:r>
              <a:rPr lang="id-ID" altLang="en-US" sz="1600" b="0">
                <a:latin typeface="+mn-lt"/>
                <a:cs typeface="+mn-lt"/>
              </a:rPr>
              <a:t>: Bagian yang ditumbuhi rambut kemaluan </a:t>
            </a:r>
            <a:endParaRPr lang="id-ID" altLang="en-US" sz="1600" b="0">
              <a:latin typeface="+mn-lt"/>
              <a:cs typeface="+mn-lt"/>
            </a:endParaRPr>
          </a:p>
          <a:p>
            <a:pPr algn="just">
              <a:lnSpc>
                <a:spcPct val="150000"/>
              </a:lnSpc>
            </a:pPr>
            <a:r>
              <a:rPr lang="id-ID" altLang="en-US" sz="1600">
                <a:latin typeface="+mn-lt"/>
                <a:cs typeface="+mn-lt"/>
              </a:rPr>
              <a:t>Labia mayora</a:t>
            </a:r>
            <a:r>
              <a:rPr lang="id-ID" altLang="en-US" sz="1600" b="0">
                <a:latin typeface="+mn-lt"/>
                <a:cs typeface="+mn-lt"/>
              </a:rPr>
              <a:t> : Tersusun dari jaringan lemak dan kelenjar keringat. Letaknya di bawah mons veneris dan memanjang hingga ke perineum, area kulit antara lubang vagina dan anus</a:t>
            </a:r>
            <a:endParaRPr lang="id-ID" altLang="en-US" sz="1600" b="0">
              <a:latin typeface="+mn-lt"/>
              <a:cs typeface="+mn-lt"/>
            </a:endParaRPr>
          </a:p>
          <a:p>
            <a:pPr algn="just">
              <a:lnSpc>
                <a:spcPct val="150000"/>
              </a:lnSpc>
            </a:pPr>
            <a:r>
              <a:rPr lang="id-ID" altLang="en-US" sz="1600">
                <a:latin typeface="+mn-lt"/>
                <a:cs typeface="+mn-lt"/>
              </a:rPr>
              <a:t>Labia minora </a:t>
            </a:r>
            <a:r>
              <a:rPr lang="id-ID" altLang="en-US" sz="1600" b="0">
                <a:latin typeface="+mn-lt"/>
                <a:cs typeface="+mn-lt"/>
              </a:rPr>
              <a:t>: Letaknya di dalam labia mayora, yang tersusun dari jaringan lemak dengan banyak pembuluh darah</a:t>
            </a:r>
            <a:endParaRPr lang="id-ID" altLang="en-US" sz="1600" b="0">
              <a:latin typeface="+mn-lt"/>
              <a:cs typeface="+mn-lt"/>
            </a:endParaRPr>
          </a:p>
          <a:p>
            <a:pPr algn="just">
              <a:lnSpc>
                <a:spcPct val="150000"/>
              </a:lnSpc>
            </a:pPr>
            <a:r>
              <a:rPr lang="id-ID" altLang="en-US" sz="1600">
                <a:latin typeface="+mn-lt"/>
                <a:cs typeface="+mn-lt"/>
              </a:rPr>
              <a:t>Klitoris</a:t>
            </a:r>
            <a:r>
              <a:rPr lang="id-ID" altLang="en-US" sz="1600" b="0">
                <a:latin typeface="+mn-lt"/>
                <a:cs typeface="+mn-lt"/>
              </a:rPr>
              <a:t> : Sifat erektil pada klitoris hampir sama seperti penis pada pria, sehingga sensitif terhadap rangsangan</a:t>
            </a:r>
            <a:endParaRPr lang="id-ID" altLang="en-US" sz="1600" b="0">
              <a:latin typeface="+mn-lt"/>
              <a:cs typeface="+mn-lt"/>
            </a:endParaRPr>
          </a:p>
          <a:p>
            <a:pPr algn="just">
              <a:lnSpc>
                <a:spcPct val="150000"/>
              </a:lnSpc>
            </a:pPr>
            <a:r>
              <a:rPr lang="id-ID" altLang="en-US" sz="1600">
                <a:latin typeface="+mn-lt"/>
                <a:cs typeface="+mn-lt"/>
              </a:rPr>
              <a:t>Vestibulum</a:t>
            </a:r>
            <a:r>
              <a:rPr lang="id-ID" altLang="en-US" sz="1600" b="0">
                <a:latin typeface="+mn-lt"/>
                <a:cs typeface="+mn-lt"/>
              </a:rPr>
              <a:t> : Di dalam vestibulum terdapat kelenjar bartholin atau vestibular yang menghasilkan cairan yang menjadi pelumas saat berhubungan seksual. </a:t>
            </a:r>
            <a:endParaRPr lang="id-ID" altLang="en-US" sz="1600" b="0">
              <a:latin typeface="+mn-lt"/>
              <a:cs typeface="+mn-lt"/>
            </a:endParaRPr>
          </a:p>
          <a:p>
            <a:pPr algn="just">
              <a:lnSpc>
                <a:spcPct val="150000"/>
              </a:lnSpc>
            </a:pPr>
            <a:r>
              <a:rPr lang="id-ID" altLang="en-US" sz="1600">
                <a:latin typeface="+mn-lt"/>
                <a:cs typeface="+mn-lt"/>
              </a:rPr>
              <a:t>Hymen</a:t>
            </a:r>
            <a:r>
              <a:rPr lang="id-ID" altLang="en-US" sz="1600" b="0">
                <a:latin typeface="+mn-lt"/>
                <a:cs typeface="+mn-lt"/>
              </a:rPr>
              <a:t> atau selaput dara : selaput membran tipis yang menutupi vagina</a:t>
            </a:r>
            <a:endParaRPr lang="id-ID" altLang="en-US" sz="1600" b="0">
              <a:latin typeface="+mn-lt"/>
              <a:cs typeface="+mn-lt"/>
            </a:endParaRPr>
          </a:p>
        </p:txBody>
      </p:sp>
      <p:sp>
        <p:nvSpPr>
          <p:cNvPr id="6" name="Title 5"/>
          <p:cNvSpPr/>
          <p:nvPr>
            <p:ph type="title"/>
          </p:nvPr>
        </p:nvSpPr>
        <p:spPr>
          <a:xfrm>
            <a:off x="804900" y="817829"/>
            <a:ext cx="7534198" cy="676910"/>
          </a:xfrm>
        </p:spPr>
        <p:txBody>
          <a:bodyPr/>
          <a:p>
            <a:pPr algn="ctr"/>
            <a:r>
              <a:rPr lang="id-ID" altLang="en-US"/>
              <a:t>Organ Genitalia Eksterna </a:t>
            </a:r>
            <a:endParaRPr lang="id-ID"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a:xfrm>
            <a:off x="804900" y="764489"/>
            <a:ext cx="7534198" cy="676910"/>
          </a:xfrm>
        </p:spPr>
        <p:txBody>
          <a:bodyPr/>
          <a:p>
            <a:r>
              <a:rPr lang="id-ID" altLang="en-US"/>
              <a:t>Organ Genitalia Interna</a:t>
            </a:r>
            <a:endParaRPr lang="id-ID" altLang="en-US"/>
          </a:p>
        </p:txBody>
      </p:sp>
      <p:sp>
        <p:nvSpPr>
          <p:cNvPr id="6" name="Content Placeholder 5"/>
          <p:cNvSpPr>
            <a:spLocks noGrp="1"/>
          </p:cNvSpPr>
          <p:nvPr>
            <p:ph sz="half" idx="3"/>
          </p:nvPr>
        </p:nvSpPr>
        <p:spPr>
          <a:xfrm>
            <a:off x="509270" y="1577340"/>
            <a:ext cx="3977640" cy="4524375"/>
          </a:xfrm>
        </p:spPr>
        <p:txBody>
          <a:bodyPr/>
          <a:p>
            <a:pPr algn="just">
              <a:lnSpc>
                <a:spcPct val="150000"/>
              </a:lnSpc>
            </a:pPr>
            <a:r>
              <a:rPr lang="en-US" sz="1400"/>
              <a:t> Vagina </a:t>
            </a:r>
            <a:r>
              <a:rPr lang="id-ID" altLang="en-US" sz="1400" b="0"/>
              <a:t>: jalan masuk sperma menuju rahim dan jalan keluar darah menstruasi serta jalur lahir bayi.</a:t>
            </a:r>
            <a:endParaRPr lang="id-ID" altLang="en-US" sz="1400" b="0"/>
          </a:p>
          <a:p>
            <a:pPr algn="just">
              <a:lnSpc>
                <a:spcPct val="150000"/>
              </a:lnSpc>
            </a:pPr>
            <a:r>
              <a:rPr lang="id-ID" altLang="en-US" sz="1400"/>
              <a:t>Serviks </a:t>
            </a:r>
            <a:r>
              <a:rPr lang="id-ID" altLang="en-US" sz="1400" b="0"/>
              <a:t>: alan masuk antara rahim (uterus) dan vagina </a:t>
            </a:r>
            <a:endParaRPr lang="id-ID" altLang="en-US" sz="1400" b="0"/>
          </a:p>
          <a:p>
            <a:pPr algn="just">
              <a:lnSpc>
                <a:spcPct val="150000"/>
              </a:lnSpc>
            </a:pPr>
            <a:r>
              <a:rPr lang="id-ID" altLang="en-US" sz="1400"/>
              <a:t>Uterus </a:t>
            </a:r>
            <a:r>
              <a:rPr lang="id-ID" altLang="en-US" sz="1400" b="0"/>
              <a:t>: ruang untuk janin tumbuh dan berkembang, ersusun dari lapisan otot yang memiliki sifat elastis sehingga bisa membesar sesuai dengan perkembangan janin</a:t>
            </a:r>
            <a:endParaRPr lang="id-ID" altLang="en-US" sz="1400" b="0"/>
          </a:p>
          <a:p>
            <a:pPr algn="just">
              <a:lnSpc>
                <a:spcPct val="150000"/>
              </a:lnSpc>
            </a:pPr>
            <a:r>
              <a:rPr lang="id-ID" altLang="en-US" sz="1400"/>
              <a:t>Tuba falopi :</a:t>
            </a:r>
            <a:r>
              <a:rPr lang="id-ID" altLang="en-US" sz="1400" b="0"/>
              <a:t> Saluran telur yang berada di kanan dan kiri rahim ini berfungsi sebagai tempat terjadinya pembuahan dan persiapan hasil pembuahan sebelum menuju rahim. </a:t>
            </a:r>
            <a:endParaRPr lang="id-ID" altLang="en-US" sz="1400" b="0"/>
          </a:p>
          <a:p>
            <a:pPr algn="just">
              <a:lnSpc>
                <a:spcPct val="150000"/>
              </a:lnSpc>
            </a:pPr>
            <a:r>
              <a:rPr lang="id-ID" altLang="en-US" sz="1400"/>
              <a:t>Ovarium :</a:t>
            </a:r>
            <a:r>
              <a:rPr lang="id-ID" altLang="en-US" sz="1400" b="0"/>
              <a:t> Tempat produksi sel telur (ovum), hormon estrogen, dan progesteron </a:t>
            </a:r>
            <a:endParaRPr lang="id-ID" altLang="en-US" sz="1400" b="0"/>
          </a:p>
        </p:txBody>
      </p:sp>
      <p:pic>
        <p:nvPicPr>
          <p:cNvPr id="4" name="Content Placeholder 3"/>
          <p:cNvPicPr>
            <a:picLocks noChangeAspect="1"/>
          </p:cNvPicPr>
          <p:nvPr>
            <p:ph sz="half" idx="2"/>
          </p:nvPr>
        </p:nvPicPr>
        <p:blipFill>
          <a:blip r:embed="rId1"/>
          <a:stretch>
            <a:fillRect/>
          </a:stretch>
        </p:blipFill>
        <p:spPr>
          <a:xfrm>
            <a:off x="4789805" y="1577340"/>
            <a:ext cx="3977640" cy="338010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id-ID" altLang="en-US"/>
              <a:t>Siklus Menstruasi</a:t>
            </a:r>
            <a:endParaRPr lang="id-ID" altLang="en-US"/>
          </a:p>
        </p:txBody>
      </p:sp>
      <p:sp>
        <p:nvSpPr>
          <p:cNvPr id="5" name="Content Placeholder 4"/>
          <p:cNvSpPr>
            <a:spLocks noGrp="1"/>
          </p:cNvSpPr>
          <p:nvPr>
            <p:ph sz="half" idx="3"/>
          </p:nvPr>
        </p:nvSpPr>
        <p:spPr>
          <a:xfrm>
            <a:off x="4537075" y="1577340"/>
            <a:ext cx="4149725" cy="2585085"/>
          </a:xfrm>
        </p:spPr>
        <p:txBody>
          <a:bodyPr wrap="square"/>
          <a:p>
            <a:pPr marL="514350" indent="-514350">
              <a:buFont typeface="+mj-lt"/>
              <a:buAutoNum type="alphaLcPeriod"/>
            </a:pPr>
            <a:r>
              <a:rPr lang="id-ID" altLang="en-US"/>
              <a:t>Fase menstruasi</a:t>
            </a:r>
            <a:endParaRPr lang="id-ID" altLang="en-US"/>
          </a:p>
          <a:p>
            <a:pPr marL="514350" indent="-514350">
              <a:buFont typeface="+mj-lt"/>
              <a:buAutoNum type="alphaLcPeriod"/>
            </a:pPr>
            <a:r>
              <a:rPr lang="id-ID" altLang="en-US"/>
              <a:t>Fase Folikuler/ Pra Ovulasi</a:t>
            </a:r>
            <a:endParaRPr lang="id-ID" altLang="en-US"/>
          </a:p>
          <a:p>
            <a:pPr marL="514350" indent="-514350">
              <a:buFont typeface="+mj-lt"/>
              <a:buAutoNum type="alphaLcPeriod"/>
            </a:pPr>
            <a:r>
              <a:rPr lang="id-ID" altLang="en-US"/>
              <a:t>Fase Ovulasi</a:t>
            </a:r>
            <a:endParaRPr lang="id-ID" altLang="en-US"/>
          </a:p>
          <a:p>
            <a:pPr marL="514350" indent="-514350">
              <a:buFont typeface="+mj-lt"/>
              <a:buAutoNum type="alphaLcPeriod"/>
            </a:pPr>
            <a:r>
              <a:rPr lang="id-ID" altLang="en-US"/>
              <a:t>Fase Luteal</a:t>
            </a:r>
            <a:endParaRPr lang="id-ID" altLang="en-US"/>
          </a:p>
          <a:p>
            <a:pPr marL="514350" indent="-514350"/>
            <a:endParaRPr lang="id-ID" altLang="en-US"/>
          </a:p>
        </p:txBody>
      </p:sp>
      <p:pic>
        <p:nvPicPr>
          <p:cNvPr id="4" name="Picture 1" descr="IMG_256"/>
          <p:cNvPicPr>
            <a:picLocks noChangeAspect="1"/>
          </p:cNvPicPr>
          <p:nvPr>
            <p:ph sz="half" idx="2"/>
          </p:nvPr>
        </p:nvPicPr>
        <p:blipFill>
          <a:blip r:embed="rId1"/>
          <a:stretch>
            <a:fillRect/>
          </a:stretch>
        </p:blipFill>
        <p:spPr>
          <a:xfrm>
            <a:off x="612775" y="1890395"/>
            <a:ext cx="3665855" cy="3898900"/>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endParaRPr lang="en-US"/>
          </a:p>
        </p:txBody>
      </p:sp>
      <p:sp>
        <p:nvSpPr>
          <p:cNvPr id="6" name="Content Placeholder 5"/>
          <p:cNvSpPr>
            <a:spLocks noGrp="1"/>
          </p:cNvSpPr>
          <p:nvPr>
            <p:ph sz="half" idx="3"/>
          </p:nvPr>
        </p:nvSpPr>
        <p:spPr/>
        <p:txBody>
          <a:bodyPr/>
          <a:p>
            <a:endParaRPr lang="en-US"/>
          </a:p>
        </p:txBody>
      </p:sp>
      <p:pic>
        <p:nvPicPr>
          <p:cNvPr id="4" name="Picture 2" descr="IMG_256"/>
          <p:cNvPicPr>
            <a:picLocks noChangeAspect="1"/>
          </p:cNvPicPr>
          <p:nvPr>
            <p:ph sz="half" idx="2"/>
          </p:nvPr>
        </p:nvPicPr>
        <p:blipFill>
          <a:blip r:embed="rId1"/>
          <a:stretch>
            <a:fillRect/>
          </a:stretch>
        </p:blipFill>
        <p:spPr>
          <a:xfrm>
            <a:off x="643890" y="814705"/>
            <a:ext cx="7498715" cy="5288915"/>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685800" y="916940"/>
            <a:ext cx="7772400" cy="430530"/>
          </a:xfrm>
        </p:spPr>
        <p:txBody>
          <a:bodyPr/>
          <a:p>
            <a:pPr algn="ctr"/>
            <a:r>
              <a:rPr lang="id-ID" altLang="en-US" sz="2800"/>
              <a:t>Hormon Yang Berpengaruh Saat Menstruasi</a:t>
            </a:r>
            <a:endParaRPr lang="id-ID" altLang="en-US" sz="2800"/>
          </a:p>
        </p:txBody>
      </p:sp>
      <p:sp>
        <p:nvSpPr>
          <p:cNvPr id="3" name="Subtitle 2"/>
          <p:cNvSpPr>
            <a:spLocks noGrp="1"/>
          </p:cNvSpPr>
          <p:nvPr>
            <p:ph type="subTitle" idx="4"/>
          </p:nvPr>
        </p:nvSpPr>
        <p:spPr>
          <a:xfrm>
            <a:off x="467360" y="1634490"/>
            <a:ext cx="8088630" cy="3877945"/>
          </a:xfrm>
        </p:spPr>
        <p:txBody>
          <a:bodyPr wrap="square"/>
          <a:p>
            <a:pPr marL="285750" indent="-285750" algn="just">
              <a:buFont typeface="Wingdings" panose="05000000000000000000" charset="0"/>
              <a:buChar char="v"/>
            </a:pPr>
            <a:r>
              <a:rPr lang="en-US" sz="1800"/>
              <a:t>Estrogen </a:t>
            </a:r>
            <a:r>
              <a:rPr lang="id-ID" altLang="en-US" sz="1800"/>
              <a:t>: </a:t>
            </a:r>
            <a:r>
              <a:rPr lang="en-US" sz="1800"/>
              <a:t>Memiliki fungsi untuk mengatur siklus serta memiliki peran dalam pertumbuhan lapisan rahim. Kadar hormone estrogen akan menurun apabila sel telur tidak dibuahi.</a:t>
            </a:r>
            <a:endParaRPr lang="en-US" sz="1800"/>
          </a:p>
          <a:p>
            <a:pPr marL="285750" indent="-285750" algn="just">
              <a:buFont typeface="Wingdings" panose="05000000000000000000" charset="0"/>
              <a:buChar char="v"/>
            </a:pPr>
            <a:r>
              <a:rPr lang="en-US" sz="1800"/>
              <a:t>Progesteron </a:t>
            </a:r>
            <a:r>
              <a:rPr lang="id-ID" altLang="en-US" sz="1800"/>
              <a:t>: </a:t>
            </a:r>
            <a:r>
              <a:rPr lang="en-US" sz="1800"/>
              <a:t>Dapat memicu lapisan rahim dapat menebal, hormon ini juga dapat mencegah terjadinya kontraksi pada otot rahim yang mengakibatkan sel telur tidak dapat menempel.</a:t>
            </a:r>
            <a:endParaRPr lang="en-US" sz="1800"/>
          </a:p>
          <a:p>
            <a:pPr marL="285750" indent="-285750" algn="just">
              <a:buFont typeface="Wingdings" panose="05000000000000000000" charset="0"/>
              <a:buChar char="v"/>
            </a:pPr>
            <a:r>
              <a:rPr lang="en-US" sz="1800"/>
              <a:t>Hormon Luteinizing atau LH</a:t>
            </a:r>
            <a:r>
              <a:rPr lang="id-ID" altLang="en-US" sz="1800"/>
              <a:t>: </a:t>
            </a:r>
            <a:r>
              <a:rPr lang="en-US" sz="1800"/>
              <a:t>LH dapat membantu untuk merangsang ovarium menghasilkan estrogen.</a:t>
            </a:r>
            <a:endParaRPr lang="en-US" sz="1800"/>
          </a:p>
          <a:p>
            <a:pPr marL="285750" indent="-285750" algn="just">
              <a:buFont typeface="Wingdings" panose="05000000000000000000" charset="0"/>
              <a:buChar char="v"/>
            </a:pPr>
            <a:r>
              <a:rPr lang="en-US" sz="1800"/>
              <a:t>Hormon Perangsang Folikel atau FSH</a:t>
            </a:r>
            <a:r>
              <a:rPr lang="id-ID" altLang="en-US" sz="1800"/>
              <a:t>: </a:t>
            </a:r>
            <a:r>
              <a:rPr lang="en-US" sz="1800"/>
              <a:t>Hormone FSH ini berperan dalam membantu folikel untuk tumbuh dalam ovarium serta melepaskan sel telur.</a:t>
            </a:r>
            <a:endParaRPr lang="en-US" sz="1800"/>
          </a:p>
          <a:p>
            <a:pPr marL="285750" indent="-285750" algn="just">
              <a:buFont typeface="Wingdings" panose="05000000000000000000" charset="0"/>
              <a:buChar char="v"/>
            </a:pPr>
            <a:r>
              <a:rPr lang="en-US" sz="1800"/>
              <a:t>Hormon Pelepas Gonadotropin atau GnRH</a:t>
            </a:r>
            <a:r>
              <a:rPr lang="id-ID" altLang="en-US" sz="1800"/>
              <a:t>: </a:t>
            </a:r>
            <a:r>
              <a:rPr lang="en-US" sz="1800"/>
              <a:t>Hormon GnRH ini memiliki peran dalam mengendalikan serta merangsang pelepasan FSH dan juga LH.</a:t>
            </a:r>
            <a:endParaRPr lang="en-US" sz="18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4747</Words>
  <Application>WPS Presentation</Application>
  <PresentationFormat>On-screen Show (4:3)</PresentationFormat>
  <Paragraphs>96</Paragraphs>
  <Slides>14</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14</vt:i4>
      </vt:variant>
    </vt:vector>
  </HeadingPairs>
  <TitlesOfParts>
    <vt:vector size="29" baseType="lpstr">
      <vt:lpstr>Arial</vt:lpstr>
      <vt:lpstr>SimSun</vt:lpstr>
      <vt:lpstr>Wingdings</vt:lpstr>
      <vt:lpstr>Calibri</vt:lpstr>
      <vt:lpstr>Arial</vt:lpstr>
      <vt:lpstr>Verdana</vt:lpstr>
      <vt:lpstr>Calibri</vt:lpstr>
      <vt:lpstr>Wingdings 2</vt:lpstr>
      <vt:lpstr>Microsoft YaHei</vt:lpstr>
      <vt:lpstr/>
      <vt:lpstr>Arial Unicode MS</vt:lpstr>
      <vt:lpstr>Chiller</vt:lpstr>
      <vt:lpstr>Wingdings</vt:lpstr>
      <vt:lpstr>Segoe Print</vt:lpstr>
      <vt:lpstr>Office Theme</vt:lpstr>
      <vt:lpstr>DOA BELAJAR</vt:lpstr>
      <vt:lpstr>PowerPoint 演示文稿</vt:lpstr>
      <vt:lpstr>CAPAIAN PEMBELAJARAN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Organ reproduksi pria bagian luar terdiri dari tiga yaitu : </vt:lpstr>
      <vt:lpstr>PowerPoint 演示文稿</vt:lpstr>
      <vt:lpstr>PowerPoint 演示文稿</vt:lpstr>
      <vt:lpstr>DOA SESUDAH BELAJAR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DOA BELAJAR</dc:title>
  <dc:creator>Unknown User</dc:creator>
  <cp:lastModifiedBy>USER</cp:lastModifiedBy>
  <cp:revision>9</cp:revision>
  <dcterms:created xsi:type="dcterms:W3CDTF">2020-12-23T09:01:00Z</dcterms:created>
  <dcterms:modified xsi:type="dcterms:W3CDTF">2021-02-25T04:07:32Z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1033-10.2.0.7646</vt:lpwstr>
  </property>
</Properties>
</file>