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7" r:id="rId3"/>
    <p:sldId id="312" r:id="rId4"/>
    <p:sldId id="256" r:id="rId5"/>
    <p:sldId id="258" r:id="rId6"/>
    <p:sldId id="335" r:id="rId7"/>
    <p:sldId id="336" r:id="rId8"/>
    <p:sldId id="261" r:id="rId9"/>
    <p:sldId id="337" r:id="rId10"/>
    <p:sldId id="334" r:id="rId11"/>
    <p:sldId id="338" r:id="rId12"/>
    <p:sldId id="271" r:id="rId13"/>
    <p:sldId id="272" r:id="rId14"/>
    <p:sldId id="276" r:id="rId15"/>
    <p:sldId id="280" r:id="rId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AF4"/>
    <a:srgbClr val="00ACA8"/>
    <a:srgbClr val="00CCC7"/>
    <a:srgbClr val="00BCB8"/>
    <a:srgbClr val="66CC99"/>
    <a:srgbClr val="00B888"/>
    <a:srgbClr val="00A87C"/>
    <a:srgbClr val="008A66"/>
    <a:srgbClr val="A3D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28" y="-216"/>
      </p:cViewPr>
      <p:guideLst>
        <p:guide orient="horz" pos="1620"/>
        <p:guide orient="horz" pos="622"/>
        <p:guide orient="horz" pos="2956"/>
        <p:guide pos="2880"/>
        <p:guide pos="521"/>
      </p:guideLst>
    </p:cSldViewPr>
  </p:slideViewPr>
  <p:notesTextViewPr>
    <p:cViewPr>
      <p:scale>
        <a:sx n="1" d="1"/>
        <a:sy n="1" d="1"/>
      </p:scale>
      <p:origin x="0" y="0"/>
    </p:cViewPr>
  </p:notesTextViewPr>
  <p:notesViewPr>
    <p:cSldViewPr showGuides="1">
      <p:cViewPr varScale="1">
        <p:scale>
          <a:sx n="54" d="100"/>
          <a:sy n="54" d="100"/>
        </p:scale>
        <p:origin x="-2910" y="-84"/>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3C43CB-A365-4A63-87A3-14788304EB6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E57F7-6F5E-46D4-B6A8-8367680F51A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ly-arranged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and title">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328C494A-BFB6-40BB-8DD7-11A1A433E872}"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789DFF0B-09D5-4583-8F99-A25D1A03FCF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image2.wdp"/><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2220" y="256060"/>
            <a:ext cx="591240" cy="443430"/>
          </a:xfrm>
          <a:prstGeom prst="rect">
            <a:avLst/>
          </a:prstGeom>
        </p:spPr>
      </p:pic>
      <p:sp>
        <p:nvSpPr>
          <p:cNvPr id="8" name="矩形 7"/>
          <p:cNvSpPr/>
          <p:nvPr userDrawn="1"/>
        </p:nvSpPr>
        <p:spPr>
          <a:xfrm>
            <a:off x="7020340" y="292065"/>
            <a:ext cx="2123660" cy="3354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jpe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s://www.alodokter.com/plasenta-previa" TargetMode="External"/><Relationship Id="rId3" Type="http://schemas.openxmlformats.org/officeDocument/2006/relationships/hyperlink" Target="https://www.alodokter.com/menghindarkan-penularan-HIV-dari-ibu-ke-bayi" TargetMode="External"/><Relationship Id="rId2" Type="http://schemas.openxmlformats.org/officeDocument/2006/relationships/hyperlink" Target="https://www.alodokter.com/operasi-caesar-ini-yang-harus-anda-ketahui" TargetMode="External"/><Relationship Id="rId1" Type="http://schemas.openxmlformats.org/officeDocument/2006/relationships/hyperlink" Target="https://www.alodokter.com/melahirkan-normal-ini-yang-harus-anda-ketahui" TargetMode="Externa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12.wdp"/><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jpe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17.wdp"/><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19590" y="74"/>
            <a:ext cx="7524410" cy="5236046"/>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0955"/>
            <a:ext cx="9144000" cy="5236120"/>
          </a:xfrm>
          <a:prstGeom prst="rect">
            <a:avLst/>
          </a:prstGeom>
          <a:solidFill>
            <a:schemeClr val="accent5">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p:nvPr/>
        </p:nvSpPr>
        <p:spPr>
          <a:xfrm>
            <a:off x="0" y="0"/>
            <a:ext cx="4860040" cy="5236046"/>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 name="connsiteX0-51" fmla="*/ 0 w 4156742"/>
              <a:gd name="connsiteY0-52" fmla="*/ 0 h 4752586"/>
              <a:gd name="connsiteX1-53" fmla="*/ 2915770 w 4156742"/>
              <a:gd name="connsiteY1-54" fmla="*/ 0 h 4752586"/>
              <a:gd name="connsiteX2-55" fmla="*/ 4156742 w 4156742"/>
              <a:gd name="connsiteY2-56" fmla="*/ 4752586 h 4752586"/>
              <a:gd name="connsiteX3-57" fmla="*/ 0 w 4156742"/>
              <a:gd name="connsiteY3-58" fmla="*/ 4752586 h 4752586"/>
              <a:gd name="connsiteX4-59" fmla="*/ 0 w 4156742"/>
              <a:gd name="connsiteY4-60" fmla="*/ 0 h 4752586"/>
              <a:gd name="connsiteX0-61" fmla="*/ 0 w 4156742"/>
              <a:gd name="connsiteY0-62" fmla="*/ 0 h 4752586"/>
              <a:gd name="connsiteX1-63" fmla="*/ 2915770 w 4156742"/>
              <a:gd name="connsiteY1-64" fmla="*/ 0 h 4752586"/>
              <a:gd name="connsiteX2-65" fmla="*/ 4156742 w 4156742"/>
              <a:gd name="connsiteY2-66" fmla="*/ 4752586 h 4752586"/>
              <a:gd name="connsiteX3-67" fmla="*/ 0 w 4156742"/>
              <a:gd name="connsiteY3-68" fmla="*/ 4752586 h 4752586"/>
              <a:gd name="connsiteX4-69" fmla="*/ 0 w 4156742"/>
              <a:gd name="connsiteY4-7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1817607" y="1623716"/>
                  <a:pt x="2277232" y="4008245"/>
                  <a:pt x="4156742" y="4752586"/>
                </a:cubicBezTo>
                <a:lnTo>
                  <a:pt x="0" y="475258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4572000" cy="5236046"/>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2013126" y="1534791"/>
                  <a:pt x="2416888" y="4018125"/>
                  <a:pt x="4156742" y="4752586"/>
                </a:cubicBezTo>
                <a:lnTo>
                  <a:pt x="0" y="4752586"/>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35375" y="1059180"/>
            <a:ext cx="5332730" cy="953135"/>
          </a:xfrm>
          <a:prstGeom prst="rect">
            <a:avLst/>
          </a:prstGeom>
        </p:spPr>
        <p:txBody>
          <a:bodyPr wrap="square">
            <a:spAutoFit/>
          </a:bodyPr>
          <a:lstStyle/>
          <a:p>
            <a:pPr algn="ctr">
              <a:lnSpc>
                <a:spcPct val="100000"/>
              </a:lnSpc>
            </a:pPr>
            <a:r>
              <a:rPr lang="en-US" altLang="zh-CN" sz="2800" b="1" dirty="0" smtClean="0">
                <a:solidFill>
                  <a:sysClr val="windowText" lastClr="000000"/>
                </a:solidFill>
                <a:latin typeface="Microsoft YaHei" panose="020B0503020204020204" pitchFamily="34" charset="-122"/>
                <a:ea typeface="Microsoft YaHei" panose="020B0503020204020204" pitchFamily="34" charset="-122"/>
              </a:rPr>
              <a:t>Pertolongan Persalinan </a:t>
            </a:r>
            <a:endParaRPr lang="en-US" altLang="zh-CN" sz="2800" b="1" dirty="0" smtClean="0">
              <a:solidFill>
                <a:sysClr val="windowText" lastClr="000000"/>
              </a:solidFill>
              <a:latin typeface="Microsoft YaHei" panose="020B0503020204020204" pitchFamily="34" charset="-122"/>
              <a:ea typeface="Microsoft YaHei" panose="020B0503020204020204" pitchFamily="34" charset="-122"/>
            </a:endParaRPr>
          </a:p>
          <a:p>
            <a:pPr algn="ctr">
              <a:lnSpc>
                <a:spcPct val="100000"/>
              </a:lnSpc>
            </a:pPr>
            <a:r>
              <a:rPr lang="en-US" altLang="zh-CN" sz="2800" b="1" dirty="0" smtClean="0">
                <a:solidFill>
                  <a:sysClr val="windowText" lastClr="000000"/>
                </a:solidFill>
                <a:latin typeface="Microsoft YaHei" panose="020B0503020204020204" pitchFamily="34" charset="-122"/>
                <a:ea typeface="Microsoft YaHei" panose="020B0503020204020204" pitchFamily="34" charset="-122"/>
              </a:rPr>
              <a:t>Masa Pandemi</a:t>
            </a:r>
            <a:endParaRPr lang="en-US" altLang="zh-CN" sz="2800" b="1" dirty="0" smtClean="0">
              <a:solidFill>
                <a:sysClr val="windowText" lastClr="000000"/>
              </a:solidFill>
              <a:latin typeface="Microsoft YaHei" panose="020B0503020204020204" pitchFamily="34" charset="-122"/>
              <a:ea typeface="Microsoft YaHei" panose="020B0503020204020204" pitchFamily="34" charset="-122"/>
            </a:endParaRPr>
          </a:p>
        </p:txBody>
      </p:sp>
      <p:pic>
        <p:nvPicPr>
          <p:cNvPr id="6" name="图片 5"/>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1400" y="699490"/>
            <a:ext cx="3528490" cy="3528490"/>
          </a:xfrm>
          <a:prstGeom prst="rect">
            <a:avLst/>
          </a:prstGeom>
        </p:spPr>
      </p:pic>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47570" y="3582497"/>
            <a:ext cx="1916790" cy="1437593"/>
          </a:xfrm>
          <a:prstGeom prst="rect">
            <a:avLst/>
          </a:prstGeom>
        </p:spPr>
      </p:pic>
      <p:pic>
        <p:nvPicPr>
          <p:cNvPr id="10" name="图片 9"/>
          <p:cNvPicPr>
            <a:picLocks noChangeAspect="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6069" y="4204935"/>
            <a:ext cx="613581" cy="613581"/>
          </a:xfrm>
          <a:prstGeom prst="rect">
            <a:avLst/>
          </a:prstGeom>
        </p:spPr>
      </p:pic>
      <p:sp>
        <p:nvSpPr>
          <p:cNvPr id="12" name="矩形 11"/>
          <p:cNvSpPr/>
          <p:nvPr/>
        </p:nvSpPr>
        <p:spPr>
          <a:xfrm>
            <a:off x="4628150" y="2283730"/>
            <a:ext cx="3755390" cy="398780"/>
          </a:xfrm>
          <a:prstGeom prst="rect">
            <a:avLst/>
          </a:prstGeom>
        </p:spPr>
        <p:txBody>
          <a:bodyPr wrap="none">
            <a:spAutoFit/>
          </a:bodyPr>
          <a:lstStyle/>
          <a:p>
            <a:pPr algn="ctr"/>
            <a:r>
              <a:rPr lang="en-US" sz="2000">
                <a:solidFill>
                  <a:srgbClr val="7030A0"/>
                </a:solidFill>
                <a:latin typeface="Microsoft YaHei" panose="020B0503020204020204" pitchFamily="34" charset="-122"/>
                <a:ea typeface="Microsoft YaHei" panose="020B0503020204020204" pitchFamily="34" charset="-122"/>
                <a:sym typeface="+mn-ea"/>
              </a:rPr>
              <a:t>Kharisah Diniyah, S.ST., MMR </a:t>
            </a:r>
            <a:endParaRPr lang="en-US" altLang="zh-CN" sz="2000" dirty="0">
              <a:solidFill>
                <a:srgbClr val="7030A0"/>
              </a:solidFill>
              <a:latin typeface="Microsoft YaHei" panose="020B0503020204020204" pitchFamily="34" charset="-122"/>
              <a:ea typeface="Microsoft YaHei" panose="020B0503020204020204" pitchFamily="34" charset="-122"/>
              <a:sym typeface="+mn-ea"/>
            </a:endParaRPr>
          </a:p>
        </p:txBody>
      </p:sp>
      <p:pic>
        <p:nvPicPr>
          <p:cNvPr id="13" name="3-永不止步.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609600" y="471529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5000"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par>
                                <p:cTn id="7" presetID="22" presetClass="entr" presetSubtype="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3" repeatCount="10000" fill="hold" display="0">
                  <p:stCondLst>
                    <p:cond delay="indefinite"/>
                  </p:stCondLst>
                  <p:endCondLst>
                    <p:cond evt="onStopAudio" delay="0">
                      <p:tgtEl>
                        <p:sldTgt/>
                      </p:tgtEl>
                    </p:cond>
                  </p:endCondLst>
                </p:cTn>
                <p:tgtEl>
                  <p:spTgt spid="13"/>
                </p:tgtEl>
              </p:cMediaNode>
            </p:audio>
          </p:childTnLst>
        </p:cTn>
      </p:par>
    </p:tnLst>
    <p:bldLst>
      <p:bldP spid="3" grpId="0" bldLvl="0" animBg="1"/>
      <p:bldP spid="5" grpId="0" animBg="1"/>
      <p:bldP spid="4" grpId="0" animBg="1"/>
      <p:bldP spid="2"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8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427980" y="4299990"/>
            <a:ext cx="4716020" cy="864120"/>
          </a:xfrm>
          <a:prstGeom prst="rect">
            <a:avLst/>
          </a:prstGeom>
        </p:spPr>
      </p:pic>
      <p:sp>
        <p:nvSpPr>
          <p:cNvPr id="2" name="矩形 3"/>
          <p:cNvSpPr/>
          <p:nvPr/>
        </p:nvSpPr>
        <p:spPr>
          <a:xfrm>
            <a:off x="0" y="0"/>
            <a:ext cx="486004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 name="connsiteX0-51" fmla="*/ 0 w 4156742"/>
              <a:gd name="connsiteY0-52" fmla="*/ 0 h 4752586"/>
              <a:gd name="connsiteX1-53" fmla="*/ 2915770 w 4156742"/>
              <a:gd name="connsiteY1-54" fmla="*/ 0 h 4752586"/>
              <a:gd name="connsiteX2-55" fmla="*/ 4156742 w 4156742"/>
              <a:gd name="connsiteY2-56" fmla="*/ 4752586 h 4752586"/>
              <a:gd name="connsiteX3-57" fmla="*/ 0 w 4156742"/>
              <a:gd name="connsiteY3-58" fmla="*/ 4752586 h 4752586"/>
              <a:gd name="connsiteX4-59" fmla="*/ 0 w 4156742"/>
              <a:gd name="connsiteY4-60" fmla="*/ 0 h 4752586"/>
              <a:gd name="connsiteX0-61" fmla="*/ 0 w 4156742"/>
              <a:gd name="connsiteY0-62" fmla="*/ 0 h 4752586"/>
              <a:gd name="connsiteX1-63" fmla="*/ 2915770 w 4156742"/>
              <a:gd name="connsiteY1-64" fmla="*/ 0 h 4752586"/>
              <a:gd name="connsiteX2-65" fmla="*/ 4156742 w 4156742"/>
              <a:gd name="connsiteY2-66" fmla="*/ 4752586 h 4752586"/>
              <a:gd name="connsiteX3-67" fmla="*/ 0 w 4156742"/>
              <a:gd name="connsiteY3-68" fmla="*/ 4752586 h 4752586"/>
              <a:gd name="connsiteX4-69" fmla="*/ 0 w 4156742"/>
              <a:gd name="connsiteY4-7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1817607" y="1623716"/>
                  <a:pt x="2277232" y="4008245"/>
                  <a:pt x="4156742" y="4752586"/>
                </a:cubicBezTo>
                <a:lnTo>
                  <a:pt x="0" y="475258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3"/>
          <p:cNvSpPr/>
          <p:nvPr/>
        </p:nvSpPr>
        <p:spPr>
          <a:xfrm>
            <a:off x="0" y="0"/>
            <a:ext cx="457200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2013126" y="1534791"/>
                  <a:pt x="2416888" y="4018125"/>
                  <a:pt x="4156742" y="4752586"/>
                </a:cubicBezTo>
                <a:lnTo>
                  <a:pt x="0" y="4752586"/>
                </a:ln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29046" y="2139690"/>
            <a:ext cx="6044565" cy="645160"/>
          </a:xfrm>
          <a:prstGeom prst="rect">
            <a:avLst/>
          </a:prstGeom>
        </p:spPr>
        <p:txBody>
          <a:bodyPr wrap="none">
            <a:spAutoFit/>
          </a:bodyPr>
          <a:lstStyle/>
          <a:p>
            <a:pPr algn="ctr"/>
            <a:r>
              <a:rPr lang="en-US" altLang="zh-CN" sz="3600" b="1" dirty="0">
                <a:solidFill>
                  <a:schemeClr val="bg1"/>
                </a:solidFill>
                <a:latin typeface="Microsoft YaHei" panose="020B0503020204020204" pitchFamily="34" charset="-122"/>
                <a:ea typeface="Microsoft YaHei" panose="020B0503020204020204" pitchFamily="34" charset="-122"/>
              </a:rPr>
              <a:t>Persalinan Masa Pandemi</a:t>
            </a:r>
            <a:endParaRPr lang="en-US" altLang="zh-CN" sz="3600" b="1" dirty="0">
              <a:solidFill>
                <a:schemeClr val="bg1"/>
              </a:solidFill>
              <a:latin typeface="Microsoft YaHei" panose="020B0503020204020204" pitchFamily="34" charset="-122"/>
              <a:ea typeface="Microsoft YaHei" panose="020B0503020204020204" pitchFamily="34" charset="-122"/>
            </a:endParaRPr>
          </a:p>
        </p:txBody>
      </p:sp>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210" y="2516491"/>
            <a:ext cx="2535509" cy="1901632"/>
          </a:xfrm>
          <a:prstGeom prst="rect">
            <a:avLst/>
          </a:prstGeom>
        </p:spPr>
      </p:pic>
      <p:sp>
        <p:nvSpPr>
          <p:cNvPr id="7" name="TextBox 6"/>
          <p:cNvSpPr txBox="1"/>
          <p:nvPr/>
        </p:nvSpPr>
        <p:spPr>
          <a:xfrm>
            <a:off x="5533826" y="1059540"/>
            <a:ext cx="1005403" cy="1015663"/>
          </a:xfrm>
          <a:prstGeom prst="rect">
            <a:avLst/>
          </a:prstGeom>
          <a:noFill/>
        </p:spPr>
        <p:txBody>
          <a:bodyPr wrap="none" rtlCol="0">
            <a:spAutoFit/>
          </a:bodyPr>
          <a:lstStyle/>
          <a:p>
            <a:pPr algn="ctr"/>
            <a:r>
              <a:rPr lang="en-US" altLang="zh-CN" sz="6000" dirty="0" smtClean="0">
                <a:solidFill>
                  <a:schemeClr val="bg1"/>
                </a:solidFill>
                <a:latin typeface="Impact" panose="020B0806030902050204" pitchFamily="34" charset="0"/>
                <a:ea typeface="Microsoft YaHei" panose="020B0503020204020204" pitchFamily="34" charset="-122"/>
              </a:rPr>
              <a:t>03</a:t>
            </a:r>
            <a:endParaRPr lang="zh-CN" altLang="en-US" sz="6000" dirty="0">
              <a:solidFill>
                <a:schemeClr val="bg1"/>
              </a:solidFill>
              <a:latin typeface="Impact" panose="020B0806030902050204" pitchFamily="34" charset="0"/>
              <a:ea typeface="Microsoft YaHei" panose="020B0503020204020204" pitchFamily="34" charset="-122"/>
            </a:endParaRPr>
          </a:p>
        </p:txBody>
      </p:sp>
      <p:pic>
        <p:nvPicPr>
          <p:cNvPr id="1026" name="Picture 2" descr="https://timgsa.baidu.com/timg?image&amp;quality=80&amp;size=b9999_10000&amp;sec=1579887178770&amp;di=4568e8e83a7e6e2aafaca4c9ae828520&amp;imgtype=0&amp;src=http%3A%2F%2F5b0988e595225.cdn.sohucs.com%2Fq_70%2Cc_zoom%2Cw_640%2Fimages%2F20190107%2F44ff42b84e194dcdb2cd3e3103d113d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069" y="419936"/>
            <a:ext cx="1263059" cy="1735782"/>
          </a:xfrm>
          <a:prstGeom prst="ellipse">
            <a:avLst/>
          </a:prstGeom>
          <a:ln w="63500" cap="rnd">
            <a:solidFill>
              <a:schemeClr val="bg1"/>
            </a:solid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1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470" y="245658"/>
            <a:ext cx="3071495" cy="429895"/>
          </a:xfrm>
          <a:prstGeom prst="rect">
            <a:avLst/>
          </a:prstGeom>
        </p:spPr>
        <p:txBody>
          <a:bodyPr wrap="none">
            <a:spAutoFit/>
          </a:bodyPr>
          <a:lstStyle/>
          <a:p>
            <a:r>
              <a:rPr lang="en-US" altLang="zh-CN" sz="2200" b="1" dirty="0">
                <a:solidFill>
                  <a:schemeClr val="accent5">
                    <a:lumMod val="75000"/>
                  </a:schemeClr>
                </a:solidFill>
                <a:latin typeface="Microsoft YaHei" panose="020B0503020204020204" pitchFamily="34" charset="-122"/>
                <a:ea typeface="Microsoft YaHei" panose="020B0503020204020204" pitchFamily="34" charset="-122"/>
              </a:rPr>
              <a:t>Persiapan Persalinan</a:t>
            </a:r>
            <a:endParaRPr lang="en-US" altLang="zh-CN" sz="22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4" name="圆角矩形 3"/>
          <p:cNvSpPr/>
          <p:nvPr/>
        </p:nvSpPr>
        <p:spPr>
          <a:xfrm>
            <a:off x="611451" y="987530"/>
            <a:ext cx="144020" cy="40011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5508130" y="993658"/>
            <a:ext cx="0" cy="38104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03539" y="1797221"/>
            <a:ext cx="2945041" cy="2095286"/>
          </a:xfrm>
          <a:prstGeom prst="rect">
            <a:avLst/>
          </a:prstGeom>
        </p:spPr>
      </p:pic>
      <p:sp>
        <p:nvSpPr>
          <p:cNvPr id="9" name="矩形 7"/>
          <p:cNvSpPr/>
          <p:nvPr/>
        </p:nvSpPr>
        <p:spPr>
          <a:xfrm>
            <a:off x="899795" y="1295400"/>
            <a:ext cx="4423410" cy="2630170"/>
          </a:xfrm>
          <a:prstGeom prst="rect">
            <a:avLst/>
          </a:prstGeom>
        </p:spPr>
        <p:txBody>
          <a:bodyPr wrap="square">
            <a:spAutoFit/>
          </a:bodyPr>
          <a:p>
            <a:pPr marL="285750" indent="-285750" fontAlgn="auto">
              <a:lnSpc>
                <a:spcPct val="100000"/>
              </a:lnSpc>
              <a:spcAft>
                <a:spcPts val="600"/>
              </a:spcAft>
              <a:buFont typeface="Wingdings" panose="05000000000000000000" charset="0"/>
              <a:buChar char="Ø"/>
            </a:pPr>
            <a:r>
              <a:rPr lang="id-ID" sz="2000" dirty="0">
                <a:sym typeface="+mn-ea"/>
              </a:rPr>
              <a:t>Diperlukan persiapan matang untuk melahirkan di tengah pandemi COVID-19. </a:t>
            </a:r>
            <a:endParaRPr lang="id-ID" sz="2000" dirty="0" smtClean="0"/>
          </a:p>
          <a:p>
            <a:pPr marL="285750" indent="-285750" fontAlgn="auto">
              <a:lnSpc>
                <a:spcPct val="100000"/>
              </a:lnSpc>
              <a:spcAft>
                <a:spcPts val="600"/>
              </a:spcAft>
              <a:buFont typeface="Wingdings" panose="05000000000000000000" charset="0"/>
              <a:buChar char="Ø"/>
            </a:pPr>
            <a:r>
              <a:rPr lang="id-ID" sz="2000" dirty="0" smtClean="0">
                <a:sym typeface="+mn-ea"/>
              </a:rPr>
              <a:t>Bila </a:t>
            </a:r>
            <a:r>
              <a:rPr lang="id-ID" sz="2000" dirty="0">
                <a:sym typeface="+mn-ea"/>
              </a:rPr>
              <a:t>Bumil sebentar lagi akan melahirkan, </a:t>
            </a:r>
            <a:r>
              <a:rPr lang="id-ID" sz="2000" dirty="0" smtClean="0">
                <a:sym typeface="+mn-ea"/>
              </a:rPr>
              <a:t>perlu mengetahui  </a:t>
            </a:r>
            <a:r>
              <a:rPr lang="id-ID" sz="2000" dirty="0">
                <a:sym typeface="+mn-ea"/>
              </a:rPr>
              <a:t>hal-hal apa saja yang perlu Bumil lakukan dan persiapkan </a:t>
            </a:r>
            <a:r>
              <a:rPr lang="id-ID" sz="2000" dirty="0" smtClean="0">
                <a:sym typeface="+mn-ea"/>
              </a:rPr>
              <a:t> </a:t>
            </a:r>
            <a:r>
              <a:rPr lang="id-ID" sz="2000" dirty="0">
                <a:sym typeface="+mn-ea"/>
              </a:rPr>
              <a:t>baik secara normal maupun operasi caesar. </a:t>
            </a:r>
            <a:endParaRPr lang="zh-CN" altLang="en-US" sz="2000" dirty="0">
              <a:latin typeface="Microsoft YaHei" panose="020B0503020204020204" pitchFamily="34" charset="-122"/>
              <a:ea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4"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470" y="245658"/>
            <a:ext cx="2944495" cy="429895"/>
          </a:xfrm>
          <a:prstGeom prst="rect">
            <a:avLst/>
          </a:prstGeom>
        </p:spPr>
        <p:txBody>
          <a:bodyPr wrap="none">
            <a:spAutoFit/>
          </a:bodyPr>
          <a:lstStyle/>
          <a:p>
            <a:r>
              <a:rPr lang="en-US" altLang="zh-CN" sz="2200" b="1" dirty="0">
                <a:solidFill>
                  <a:schemeClr val="accent5">
                    <a:lumMod val="75000"/>
                  </a:schemeClr>
                </a:solidFill>
                <a:latin typeface="Microsoft YaHei" panose="020B0503020204020204" pitchFamily="34" charset="-122"/>
                <a:ea typeface="Microsoft YaHei" panose="020B0503020204020204" pitchFamily="34" charset="-122"/>
              </a:rPr>
              <a:t>Metode Melahirkan</a:t>
            </a:r>
            <a:endParaRPr lang="en-US" altLang="zh-CN" sz="22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4" name="圆角矩形 3"/>
          <p:cNvSpPr/>
          <p:nvPr/>
        </p:nvSpPr>
        <p:spPr>
          <a:xfrm>
            <a:off x="611451" y="987530"/>
            <a:ext cx="144020" cy="40011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08400" y="987425"/>
            <a:ext cx="5118100" cy="3569335"/>
          </a:xfrm>
          <a:prstGeom prst="rect">
            <a:avLst/>
          </a:prstGeom>
        </p:spPr>
        <p:txBody>
          <a:bodyPr wrap="square">
            <a:spAutoFit/>
          </a:bodyPr>
          <a:lstStyle/>
          <a:p>
            <a:pPr marL="171450" indent="-171450" fontAlgn="auto">
              <a:lnSpc>
                <a:spcPct val="100000"/>
              </a:lnSpc>
              <a:spcAft>
                <a:spcPts val="600"/>
              </a:spcAft>
              <a:buFont typeface="Wingdings" panose="05000000000000000000" pitchFamily="2" charset="2"/>
              <a:buChar char="l"/>
            </a:pPr>
            <a:r>
              <a:rPr lang="id-ID" dirty="0">
                <a:sym typeface="+mn-ea"/>
              </a:rPr>
              <a:t>Bumil dibebaskan untuk memilih metode persalinan, apakah akan </a:t>
            </a:r>
            <a:r>
              <a:rPr lang="id-ID" u="sng" dirty="0">
                <a:sym typeface="+mn-ea"/>
                <a:hlinkClick r:id="rId1"/>
              </a:rPr>
              <a:t>melahirkan normal</a:t>
            </a:r>
            <a:r>
              <a:rPr lang="id-ID" dirty="0">
                <a:sym typeface="+mn-ea"/>
              </a:rPr>
              <a:t> atau dengan operasi caesar. Namun, pilihan ini tetap harus disesuaikan dengan kondisi kehamilan Bumil. </a:t>
            </a:r>
            <a:endParaRPr lang="id-ID" dirty="0" smtClean="0"/>
          </a:p>
          <a:p>
            <a:pPr marL="171450" indent="-171450" fontAlgn="auto">
              <a:lnSpc>
                <a:spcPct val="100000"/>
              </a:lnSpc>
              <a:spcAft>
                <a:spcPts val="600"/>
              </a:spcAft>
              <a:buFont typeface="Wingdings" panose="05000000000000000000" pitchFamily="2" charset="2"/>
              <a:buChar char="l"/>
            </a:pPr>
            <a:r>
              <a:rPr lang="id-ID" dirty="0" smtClean="0">
                <a:sym typeface="+mn-ea"/>
              </a:rPr>
              <a:t>Kajian khusus tenaga ahli  </a:t>
            </a:r>
            <a:r>
              <a:rPr lang="id-ID" dirty="0">
                <a:sym typeface="+mn-ea"/>
              </a:rPr>
              <a:t>akan memberikan anjuran mengenai cara melahirkan yang terbaik bagi Bumil.</a:t>
            </a:r>
            <a:endParaRPr lang="id-ID" dirty="0"/>
          </a:p>
          <a:p>
            <a:pPr marL="171450" indent="-171450" fontAlgn="auto">
              <a:lnSpc>
                <a:spcPct val="100000"/>
              </a:lnSpc>
              <a:spcAft>
                <a:spcPts val="600"/>
              </a:spcAft>
              <a:buFont typeface="Wingdings" panose="05000000000000000000" pitchFamily="2" charset="2"/>
              <a:buChar char="l"/>
            </a:pPr>
            <a:r>
              <a:rPr lang="id-ID" u="sng" dirty="0">
                <a:sym typeface="+mn-ea"/>
                <a:hlinkClick r:id="rId2"/>
              </a:rPr>
              <a:t>Operasi caesar</a:t>
            </a:r>
            <a:r>
              <a:rPr lang="id-ID" dirty="0">
                <a:sym typeface="+mn-ea"/>
              </a:rPr>
              <a:t> biasanya hanya diwajibkan pada kondisi tertentu, misalnya infeksi herpes genital atau </a:t>
            </a:r>
            <a:r>
              <a:rPr lang="id-ID" u="sng" dirty="0">
                <a:sym typeface="+mn-ea"/>
                <a:hlinkClick r:id="rId3"/>
              </a:rPr>
              <a:t>HIV</a:t>
            </a:r>
            <a:r>
              <a:rPr lang="id-ID" dirty="0">
                <a:sym typeface="+mn-ea"/>
              </a:rPr>
              <a:t> pada ibu hamil, kehamilan dengan </a:t>
            </a:r>
            <a:r>
              <a:rPr lang="id-ID" u="sng" dirty="0">
                <a:sym typeface="+mn-ea"/>
                <a:hlinkClick r:id="rId4"/>
              </a:rPr>
              <a:t>plasenta previa</a:t>
            </a:r>
            <a:r>
              <a:rPr lang="id-ID" dirty="0">
                <a:sym typeface="+mn-ea"/>
              </a:rPr>
              <a:t>, atau kehamilan dengan posisi janin yang tidak normal.</a:t>
            </a:r>
            <a:endParaRPr lang="zh-CN" altLang="en-US" dirty="0">
              <a:latin typeface="Microsoft YaHei" panose="020B0503020204020204" pitchFamily="34" charset="-122"/>
              <a:ea typeface="Microsoft YaHei" panose="020B0503020204020204" pitchFamily="34" charset="-122"/>
            </a:endParaRPr>
          </a:p>
        </p:txBody>
      </p:sp>
      <p:grpSp>
        <p:nvGrpSpPr>
          <p:cNvPr id="8" name="组合 7"/>
          <p:cNvGrpSpPr/>
          <p:nvPr/>
        </p:nvGrpSpPr>
        <p:grpSpPr>
          <a:xfrm>
            <a:off x="672290" y="1851140"/>
            <a:ext cx="2880399" cy="2664370"/>
            <a:chOff x="959310" y="1707630"/>
            <a:chExt cx="2880399" cy="2664370"/>
          </a:xfrm>
        </p:grpSpPr>
        <p:sp>
          <p:nvSpPr>
            <p:cNvPr id="6" name="矩形 5"/>
            <p:cNvSpPr/>
            <p:nvPr/>
          </p:nvSpPr>
          <p:spPr>
            <a:xfrm>
              <a:off x="959310" y="1707630"/>
              <a:ext cx="2880399" cy="266437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262" y="2495603"/>
              <a:ext cx="2798267" cy="186551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470" y="245658"/>
            <a:ext cx="2341245" cy="429895"/>
          </a:xfrm>
          <a:prstGeom prst="rect">
            <a:avLst/>
          </a:prstGeom>
        </p:spPr>
        <p:txBody>
          <a:bodyPr wrap="none">
            <a:spAutoFit/>
          </a:bodyPr>
          <a:lstStyle/>
          <a:p>
            <a:r>
              <a:rPr lang="zh-CN" altLang="en-US" sz="2200" b="1" dirty="0">
                <a:solidFill>
                  <a:schemeClr val="accent5">
                    <a:lumMod val="75000"/>
                  </a:schemeClr>
                </a:solidFill>
                <a:latin typeface="Microsoft YaHei" panose="020B0503020204020204" pitchFamily="34" charset="-122"/>
                <a:ea typeface="Microsoft YaHei" panose="020B0503020204020204" pitchFamily="34" charset="-122"/>
              </a:rPr>
              <a:t>Defenses guide</a:t>
            </a:r>
            <a:endParaRPr lang="zh-CN" altLang="en-US" sz="2200" b="1" dirty="0">
              <a:solidFill>
                <a:schemeClr val="accent5">
                  <a:lumMod val="75000"/>
                </a:schemeClr>
              </a:solidFill>
              <a:latin typeface="Microsoft YaHei" panose="020B0503020204020204" pitchFamily="34" charset="-122"/>
              <a:ea typeface="Microsoft YaHei" panose="020B0503020204020204" pitchFamily="34" charset="-122"/>
            </a:endParaRPr>
          </a:p>
        </p:txBody>
      </p:sp>
      <p:grpSp>
        <p:nvGrpSpPr>
          <p:cNvPr id="8" name="组合 7"/>
          <p:cNvGrpSpPr/>
          <p:nvPr/>
        </p:nvGrpSpPr>
        <p:grpSpPr>
          <a:xfrm rot="0">
            <a:off x="701040" y="1059815"/>
            <a:ext cx="8263547" cy="1205865"/>
            <a:chOff x="722812" y="1221140"/>
            <a:chExt cx="8263776" cy="1205849"/>
          </a:xfrm>
        </p:grpSpPr>
        <p:sp>
          <p:nvSpPr>
            <p:cNvPr id="3" name="矩形 2"/>
            <p:cNvSpPr/>
            <p:nvPr/>
          </p:nvSpPr>
          <p:spPr>
            <a:xfrm>
              <a:off x="1984592" y="1294164"/>
              <a:ext cx="4048872" cy="737225"/>
            </a:xfrm>
            <a:prstGeom prst="rect">
              <a:avLst/>
            </a:prstGeom>
          </p:spPr>
          <p:txBody>
            <a:bodyPr wrap="square">
              <a:spAutoFit/>
            </a:bodyPr>
            <a:lstStyle/>
            <a:p>
              <a:pPr marL="285750" indent="-285750">
                <a:lnSpc>
                  <a:spcPct val="100000"/>
                </a:lnSpc>
                <a:buFont typeface="Wingdings" panose="05000000000000000000" charset="0"/>
                <a:buChar char="ü"/>
              </a:pPr>
              <a:r>
                <a:rPr lang="id-ID" sz="1400" dirty="0" smtClean="0">
                  <a:sym typeface="+mn-ea"/>
                </a:rPr>
                <a:t>Aturan ketat</a:t>
              </a:r>
              <a:r>
                <a:rPr lang="id-ID" sz="1400" dirty="0" smtClean="0">
                  <a:sym typeface="Wingdings" panose="05000000000000000000" pitchFamily="2" charset="2"/>
                </a:rPr>
                <a:t> tujuan pencegahan penularan</a:t>
              </a:r>
              <a:endParaRPr lang="id-ID" sz="1400" dirty="0" smtClean="0">
                <a:sym typeface="Wingdings" panose="05000000000000000000" pitchFamily="2" charset="2"/>
              </a:endParaRPr>
            </a:p>
            <a:p>
              <a:pPr marL="285750" indent="-285750">
                <a:lnSpc>
                  <a:spcPct val="100000"/>
                </a:lnSpc>
                <a:buFont typeface="Wingdings" panose="05000000000000000000" charset="0"/>
                <a:buChar char="ü"/>
              </a:pPr>
              <a:r>
                <a:rPr lang="id-ID" sz="1400" dirty="0" smtClean="0">
                  <a:sym typeface="Wingdings" panose="05000000000000000000" pitchFamily="2" charset="2"/>
                </a:rPr>
                <a:t>Penolong Persalinan memakai APD level 2 sampai 3</a:t>
              </a:r>
              <a:endParaRPr lang="zh-CN" altLang="en-US" sz="14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圆角矩形 3"/>
            <p:cNvSpPr/>
            <p:nvPr/>
          </p:nvSpPr>
          <p:spPr>
            <a:xfrm>
              <a:off x="827480" y="1320805"/>
              <a:ext cx="1008140" cy="1008000"/>
            </a:xfrm>
            <a:prstGeom prst="roundRect">
              <a:avLst>
                <a:gd name="adj" fmla="val 0"/>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9856" y="1367045"/>
              <a:ext cx="403388" cy="915520"/>
            </a:xfrm>
            <a:prstGeom prst="rect">
              <a:avLst/>
            </a:prstGeom>
          </p:spPr>
        </p:pic>
        <p:sp>
          <p:nvSpPr>
            <p:cNvPr id="7" name="矩形 6"/>
            <p:cNvSpPr/>
            <p:nvPr/>
          </p:nvSpPr>
          <p:spPr>
            <a:xfrm>
              <a:off x="722812" y="1221140"/>
              <a:ext cx="7892634" cy="1205849"/>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248" y="1261336"/>
              <a:ext cx="2448340" cy="1012641"/>
            </a:xfrm>
            <a:prstGeom prst="rect">
              <a:avLst/>
            </a:prstGeom>
          </p:spPr>
        </p:pic>
      </p:grpSp>
      <p:grpSp>
        <p:nvGrpSpPr>
          <p:cNvPr id="15" name="组合 14"/>
          <p:cNvGrpSpPr/>
          <p:nvPr/>
        </p:nvGrpSpPr>
        <p:grpSpPr>
          <a:xfrm rot="0">
            <a:off x="701040" y="3578860"/>
            <a:ext cx="8263547" cy="1241424"/>
            <a:chOff x="722812" y="1221140"/>
            <a:chExt cx="8263776" cy="1241408"/>
          </a:xfrm>
        </p:grpSpPr>
        <p:sp>
          <p:nvSpPr>
            <p:cNvPr id="16" name="矩形 15"/>
            <p:cNvSpPr/>
            <p:nvPr/>
          </p:nvSpPr>
          <p:spPr>
            <a:xfrm>
              <a:off x="1984592" y="1294164"/>
              <a:ext cx="4468619" cy="1168384"/>
            </a:xfrm>
            <a:prstGeom prst="rect">
              <a:avLst/>
            </a:prstGeom>
          </p:spPr>
          <p:txBody>
            <a:bodyPr wrap="square">
              <a:spAutoFit/>
            </a:bodyPr>
            <a:lstStyle/>
            <a:p>
              <a:pPr marL="285750" indent="-285750">
                <a:lnSpc>
                  <a:spcPct val="100000"/>
                </a:lnSpc>
                <a:buFont typeface="Wingdings" panose="05000000000000000000" charset="0"/>
                <a:buChar char="ü"/>
              </a:pPr>
              <a:r>
                <a:rPr lang="id-ID" sz="1400" dirty="0" smtClean="0">
                  <a:sym typeface="Wingdings" panose="05000000000000000000" pitchFamily="2" charset="2"/>
                </a:rPr>
                <a:t>Pendamping harus mengikuti SOP Pencegahan Covid</a:t>
              </a:r>
              <a:endParaRPr lang="id-ID" sz="1400" dirty="0" smtClean="0">
                <a:sym typeface="Wingdings" panose="05000000000000000000" pitchFamily="2" charset="2"/>
              </a:endParaRPr>
            </a:p>
            <a:p>
              <a:pPr marL="285750" indent="-285750">
                <a:lnSpc>
                  <a:spcPct val="100000"/>
                </a:lnSpc>
                <a:buFont typeface="Wingdings" panose="05000000000000000000" charset="0"/>
                <a:buChar char="ü"/>
              </a:pPr>
              <a:r>
                <a:rPr lang="id-ID" sz="1400" dirty="0">
                  <a:sym typeface="Wingdings" panose="05000000000000000000" pitchFamily="2" charset="2"/>
                </a:rPr>
                <a:t>Dibeberapa RS hanya mengijinkan maksimal 2 pendamping</a:t>
              </a:r>
              <a:endParaRPr lang="id-ID" sz="1400" dirty="0">
                <a:sym typeface="Wingdings" panose="05000000000000000000" pitchFamily="2" charset="2"/>
              </a:endParaRPr>
            </a:p>
            <a:p>
              <a:pPr marL="285750" indent="-285750">
                <a:lnSpc>
                  <a:spcPct val="100000"/>
                </a:lnSpc>
                <a:buFont typeface="Wingdings" panose="05000000000000000000" charset="0"/>
                <a:buChar char="ü"/>
              </a:pPr>
              <a:r>
                <a:rPr lang="id-ID" sz="1400" dirty="0">
                  <a:sym typeface="Wingdings" panose="05000000000000000000" pitchFamily="2" charset="2"/>
                </a:rPr>
                <a:t>Perbedaan pendampingan  normal ada pendampingan suami</a:t>
              </a:r>
              <a:endParaRPr lang="zh-CN" altLang="en-US" sz="14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圆角矩形 16"/>
            <p:cNvSpPr/>
            <p:nvPr/>
          </p:nvSpPr>
          <p:spPr>
            <a:xfrm>
              <a:off x="827480" y="1320805"/>
              <a:ext cx="1008140" cy="1008000"/>
            </a:xfrm>
            <a:prstGeom prst="roundRect">
              <a:avLst>
                <a:gd name="adj" fmla="val 0"/>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139" y="1342709"/>
              <a:ext cx="799421" cy="927328"/>
            </a:xfrm>
            <a:prstGeom prst="rect">
              <a:avLst/>
            </a:prstGeom>
          </p:spPr>
        </p:pic>
        <p:sp>
          <p:nvSpPr>
            <p:cNvPr id="20" name="矩形 19"/>
            <p:cNvSpPr/>
            <p:nvPr/>
          </p:nvSpPr>
          <p:spPr>
            <a:xfrm>
              <a:off x="722812" y="1221140"/>
              <a:ext cx="7892634" cy="1205849"/>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248" y="1295085"/>
              <a:ext cx="2448340" cy="986096"/>
            </a:xfrm>
            <a:prstGeom prst="rect">
              <a:avLst/>
            </a:prstGeom>
          </p:spPr>
        </p:pic>
      </p:grpSp>
      <p:grpSp>
        <p:nvGrpSpPr>
          <p:cNvPr id="9" name="组合 8"/>
          <p:cNvGrpSpPr/>
          <p:nvPr/>
        </p:nvGrpSpPr>
        <p:grpSpPr>
          <a:xfrm rot="0">
            <a:off x="701040" y="2321560"/>
            <a:ext cx="8262911" cy="1205865"/>
            <a:chOff x="722812" y="1221140"/>
            <a:chExt cx="8263140" cy="1205849"/>
          </a:xfrm>
        </p:grpSpPr>
        <p:sp>
          <p:nvSpPr>
            <p:cNvPr id="10" name="矩形 9"/>
            <p:cNvSpPr/>
            <p:nvPr/>
          </p:nvSpPr>
          <p:spPr>
            <a:xfrm>
              <a:off x="1993482" y="1294164"/>
              <a:ext cx="4039982" cy="1106790"/>
            </a:xfrm>
            <a:prstGeom prst="rect">
              <a:avLst/>
            </a:prstGeom>
          </p:spPr>
          <p:txBody>
            <a:bodyPr wrap="square">
              <a:spAutoFit/>
            </a:bodyPr>
            <a:lstStyle/>
            <a:p>
              <a:pPr marL="285750" indent="-285750" fontAlgn="auto">
                <a:lnSpc>
                  <a:spcPct val="100000"/>
                </a:lnSpc>
                <a:spcAft>
                  <a:spcPts val="600"/>
                </a:spcAft>
                <a:buFont typeface="Wingdings" panose="05000000000000000000" charset="0"/>
                <a:buChar char="ü"/>
              </a:pPr>
              <a:r>
                <a:rPr lang="id-ID" sz="1400" dirty="0" smtClean="0">
                  <a:sym typeface="Wingdings" panose="05000000000000000000" pitchFamily="2" charset="2"/>
                </a:rPr>
                <a:t>Jenis /metode persalinan tergantung kondisi ibu (Spontan, Anjuran atau buatan)</a:t>
              </a:r>
              <a:endParaRPr lang="id-ID" sz="1400" dirty="0" smtClean="0">
                <a:sym typeface="Wingdings" panose="05000000000000000000" pitchFamily="2" charset="2"/>
              </a:endParaRPr>
            </a:p>
            <a:p>
              <a:pPr marL="285750" indent="-285750" fontAlgn="auto">
                <a:lnSpc>
                  <a:spcPct val="100000"/>
                </a:lnSpc>
                <a:spcAft>
                  <a:spcPts val="600"/>
                </a:spcAft>
                <a:buFont typeface="Wingdings" panose="05000000000000000000" charset="0"/>
                <a:buChar char="ü"/>
              </a:pPr>
              <a:r>
                <a:rPr lang="id-ID" sz="1400" dirty="0" smtClean="0">
                  <a:sym typeface="Wingdings" panose="05000000000000000000" pitchFamily="2" charset="2"/>
                </a:rPr>
                <a:t>Bila positive Covid SC</a:t>
              </a:r>
              <a:endParaRPr lang="id-ID" sz="1400" dirty="0" smtClean="0">
                <a:sym typeface="Wingdings" panose="05000000000000000000" pitchFamily="2" charset="2"/>
              </a:endParaRPr>
            </a:p>
            <a:p>
              <a:pPr marL="285750" indent="-285750" fontAlgn="auto">
                <a:lnSpc>
                  <a:spcPct val="100000"/>
                </a:lnSpc>
                <a:spcAft>
                  <a:spcPts val="600"/>
                </a:spcAft>
                <a:buFont typeface="Wingdings" panose="05000000000000000000" charset="0"/>
                <a:buChar char="ü"/>
              </a:pPr>
              <a:r>
                <a:rPr lang="id-ID" sz="1400" dirty="0" smtClean="0">
                  <a:sym typeface="Wingdings" panose="05000000000000000000" pitchFamily="2" charset="2"/>
                </a:rPr>
                <a:t>Sectio Caesaria: tidak boleh didampingi</a:t>
              </a:r>
              <a:endParaRPr lang="zh-CN" altLang="en-US" sz="14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圆角矩形 10"/>
            <p:cNvSpPr/>
            <p:nvPr/>
          </p:nvSpPr>
          <p:spPr>
            <a:xfrm>
              <a:off x="827480" y="1320805"/>
              <a:ext cx="1008140" cy="1008000"/>
            </a:xfrm>
            <a:prstGeom prst="roundRect">
              <a:avLst>
                <a:gd name="adj" fmla="val 0"/>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80" y="1414277"/>
              <a:ext cx="905819" cy="905819"/>
            </a:xfrm>
            <a:prstGeom prst="rect">
              <a:avLst/>
            </a:prstGeom>
          </p:spPr>
        </p:pic>
        <p:sp>
          <p:nvSpPr>
            <p:cNvPr id="14" name="矩形 13"/>
            <p:cNvSpPr/>
            <p:nvPr/>
          </p:nvSpPr>
          <p:spPr>
            <a:xfrm>
              <a:off x="722812" y="1221140"/>
              <a:ext cx="7892634" cy="1205849"/>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7613" y="1313186"/>
              <a:ext cx="2448339" cy="99929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35620" y="74"/>
            <a:ext cx="7308380" cy="5236046"/>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5236120"/>
          </a:xfrm>
          <a:prstGeom prst="rect">
            <a:avLst/>
          </a:prstGeom>
          <a:solidFill>
            <a:schemeClr val="accent5">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p:nvPr/>
        </p:nvSpPr>
        <p:spPr>
          <a:xfrm>
            <a:off x="0" y="0"/>
            <a:ext cx="4860040" cy="5236046"/>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 name="connsiteX0-51" fmla="*/ 0 w 4156742"/>
              <a:gd name="connsiteY0-52" fmla="*/ 0 h 4752586"/>
              <a:gd name="connsiteX1-53" fmla="*/ 2915770 w 4156742"/>
              <a:gd name="connsiteY1-54" fmla="*/ 0 h 4752586"/>
              <a:gd name="connsiteX2-55" fmla="*/ 4156742 w 4156742"/>
              <a:gd name="connsiteY2-56" fmla="*/ 4752586 h 4752586"/>
              <a:gd name="connsiteX3-57" fmla="*/ 0 w 4156742"/>
              <a:gd name="connsiteY3-58" fmla="*/ 4752586 h 4752586"/>
              <a:gd name="connsiteX4-59" fmla="*/ 0 w 4156742"/>
              <a:gd name="connsiteY4-60" fmla="*/ 0 h 4752586"/>
              <a:gd name="connsiteX0-61" fmla="*/ 0 w 4156742"/>
              <a:gd name="connsiteY0-62" fmla="*/ 0 h 4752586"/>
              <a:gd name="connsiteX1-63" fmla="*/ 2915770 w 4156742"/>
              <a:gd name="connsiteY1-64" fmla="*/ 0 h 4752586"/>
              <a:gd name="connsiteX2-65" fmla="*/ 4156742 w 4156742"/>
              <a:gd name="connsiteY2-66" fmla="*/ 4752586 h 4752586"/>
              <a:gd name="connsiteX3-67" fmla="*/ 0 w 4156742"/>
              <a:gd name="connsiteY3-68" fmla="*/ 4752586 h 4752586"/>
              <a:gd name="connsiteX4-69" fmla="*/ 0 w 4156742"/>
              <a:gd name="connsiteY4-7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1817607" y="1623716"/>
                  <a:pt x="2277232" y="4008245"/>
                  <a:pt x="4156742" y="4752586"/>
                </a:cubicBezTo>
                <a:lnTo>
                  <a:pt x="0" y="475258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4572000" cy="5236046"/>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2013126" y="1534791"/>
                  <a:pt x="2416888" y="4018125"/>
                  <a:pt x="4156742" y="4752586"/>
                </a:cubicBezTo>
                <a:lnTo>
                  <a:pt x="0" y="4752586"/>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56875" y="2139690"/>
            <a:ext cx="2847340" cy="706755"/>
          </a:xfrm>
          <a:prstGeom prst="rect">
            <a:avLst/>
          </a:prstGeom>
        </p:spPr>
        <p:txBody>
          <a:bodyPr wrap="none">
            <a:spAutoFit/>
          </a:bodyPr>
          <a:lstStyle/>
          <a:p>
            <a:pPr algn="ctr"/>
            <a:r>
              <a:rPr lang="zh-CN" altLang="en-US" sz="4000" b="1" dirty="0" smtClean="0">
                <a:latin typeface="Microsoft YaHei" panose="020B0503020204020204" pitchFamily="34" charset="-122"/>
                <a:ea typeface="Microsoft YaHei" panose="020B0503020204020204" pitchFamily="34" charset="-122"/>
              </a:rPr>
              <a:t>Thank You</a:t>
            </a:r>
            <a:endParaRPr lang="zh-CN" altLang="en-US" sz="4000" b="1" dirty="0" smtClean="0">
              <a:latin typeface="Microsoft YaHei" panose="020B0503020204020204" pitchFamily="34" charset="-122"/>
              <a:ea typeface="Microsoft YaHei" panose="020B0503020204020204" pitchFamily="34" charset="-122"/>
            </a:endParaRPr>
          </a:p>
        </p:txBody>
      </p:sp>
      <p:pic>
        <p:nvPicPr>
          <p:cNvPr id="6" name="图片 5"/>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1400" y="699490"/>
            <a:ext cx="3528490" cy="3528490"/>
          </a:xfrm>
          <a:prstGeom prst="rect">
            <a:avLst/>
          </a:prstGeom>
        </p:spPr>
      </p:pic>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03550" y="3438477"/>
            <a:ext cx="1916790" cy="1437593"/>
          </a:xfrm>
          <a:prstGeom prst="rect">
            <a:avLst/>
          </a:prstGeom>
        </p:spPr>
      </p:pic>
      <p:pic>
        <p:nvPicPr>
          <p:cNvPr id="10" name="图片 9"/>
          <p:cNvPicPr>
            <a:picLocks noChangeAspect="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6069" y="4204935"/>
            <a:ext cx="613581" cy="6135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356100" y="0"/>
            <a:ext cx="3959225"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00245" y="675640"/>
            <a:ext cx="3667760" cy="3846195"/>
          </a:xfrm>
          <a:prstGeom prst="rect">
            <a:avLst/>
          </a:prstGeom>
        </p:spPr>
        <p:txBody>
          <a:bodyPr wrap="square">
            <a:spAutoFit/>
          </a:bodyPr>
          <a:lstStyle/>
          <a:p>
            <a:pPr marL="285750" indent="-285750" fontAlgn="auto">
              <a:lnSpc>
                <a:spcPct val="100000"/>
              </a:lnSpc>
              <a:spcAft>
                <a:spcPts val="600"/>
              </a:spcAft>
              <a:buFont typeface="Arial" panose="020B0604020202020204" pitchFamily="34" charset="0"/>
              <a:buChar char="•"/>
            </a:pPr>
            <a:r>
              <a:rPr lang="en-US" sz="1600" dirty="0">
                <a:solidFill>
                  <a:schemeClr val="bg1"/>
                </a:solidFill>
                <a:latin typeface="Microsoft YaHei" panose="020B0503020204020204" pitchFamily="34" charset="-122"/>
                <a:ea typeface="Microsoft YaHei" panose="020B0503020204020204" pitchFamily="34" charset="-122"/>
              </a:rPr>
              <a:t>Sebelum masa pandemi AKI masih tinggi.</a:t>
            </a:r>
            <a:endParaRPr lang="en-US" sz="1600" dirty="0">
              <a:solidFill>
                <a:schemeClr val="bg1"/>
              </a:solidFill>
              <a:latin typeface="Microsoft YaHei" panose="020B0503020204020204" pitchFamily="34" charset="-122"/>
              <a:ea typeface="Microsoft YaHei" panose="020B0503020204020204" pitchFamily="34" charset="-122"/>
            </a:endParaRPr>
          </a:p>
          <a:p>
            <a:pPr marL="285750" indent="-285750" fontAlgn="auto">
              <a:lnSpc>
                <a:spcPct val="100000"/>
              </a:lnSpc>
              <a:spcAft>
                <a:spcPts val="600"/>
              </a:spcAft>
              <a:buFont typeface="Arial" panose="020B0604020202020204" pitchFamily="34" charset="0"/>
              <a:buChar char="•"/>
            </a:pPr>
            <a:r>
              <a:rPr lang="en-US" sz="1600" dirty="0">
                <a:solidFill>
                  <a:schemeClr val="bg1"/>
                </a:solidFill>
                <a:latin typeface="Microsoft YaHei" panose="020B0503020204020204" pitchFamily="34" charset="-122"/>
                <a:ea typeface="Microsoft YaHei" panose="020B0503020204020204" pitchFamily="34" charset="-122"/>
              </a:rPr>
              <a:t>Mortalitas akibat Covid 19 tinggi meningkat.</a:t>
            </a:r>
            <a:endParaRPr lang="en-US" sz="1600" dirty="0">
              <a:solidFill>
                <a:schemeClr val="bg1"/>
              </a:solidFill>
              <a:latin typeface="Microsoft YaHei" panose="020B0503020204020204" pitchFamily="34" charset="-122"/>
              <a:ea typeface="Microsoft YaHei" panose="020B0503020204020204" pitchFamily="34" charset="-122"/>
            </a:endParaRPr>
          </a:p>
          <a:p>
            <a:pPr marL="285750" indent="-285750" fontAlgn="auto">
              <a:lnSpc>
                <a:spcPct val="100000"/>
              </a:lnSpc>
              <a:spcAft>
                <a:spcPts val="600"/>
              </a:spcAft>
              <a:buFont typeface="Arial" panose="020B0604020202020204" pitchFamily="34" charset="0"/>
              <a:buChar char="•"/>
            </a:pPr>
            <a:r>
              <a:rPr lang="en-US" sz="1600" dirty="0">
                <a:solidFill>
                  <a:schemeClr val="bg1"/>
                </a:solidFill>
                <a:latin typeface="Microsoft YaHei" panose="020B0503020204020204" pitchFamily="34" charset="-122"/>
                <a:ea typeface="Microsoft YaHei" panose="020B0503020204020204" pitchFamily="34" charset="-122"/>
              </a:rPr>
              <a:t>Kondisi ibu hamil dan bersalin memiliki dampak lebih berat jika terpapar Covid 19</a:t>
            </a:r>
            <a:endParaRPr lang="en-US" sz="1600" dirty="0">
              <a:solidFill>
                <a:schemeClr val="bg1"/>
              </a:solidFill>
              <a:latin typeface="Microsoft YaHei" panose="020B0503020204020204" pitchFamily="34" charset="-122"/>
              <a:ea typeface="Microsoft YaHei" panose="020B0503020204020204" pitchFamily="34" charset="-122"/>
            </a:endParaRPr>
          </a:p>
          <a:p>
            <a:pPr marL="285750" indent="-285750" fontAlgn="auto">
              <a:lnSpc>
                <a:spcPct val="100000"/>
              </a:lnSpc>
              <a:spcAft>
                <a:spcPts val="600"/>
              </a:spcAft>
              <a:buFont typeface="Arial" panose="020B0604020202020204" pitchFamily="34" charset="0"/>
              <a:buChar char="•"/>
            </a:pPr>
            <a:r>
              <a:rPr lang="en-US" sz="1600" dirty="0">
                <a:solidFill>
                  <a:schemeClr val="bg1"/>
                </a:solidFill>
                <a:latin typeface="Microsoft YaHei" panose="020B0503020204020204" pitchFamily="34" charset="-122"/>
                <a:ea typeface="Microsoft YaHei" panose="020B0503020204020204" pitchFamily="34" charset="-122"/>
              </a:rPr>
              <a:t>Perlunya kesiapan bagi tempat layanan kesehatan untuk ibu bersalin.</a:t>
            </a:r>
            <a:endParaRPr lang="en-US" sz="1600" dirty="0">
              <a:solidFill>
                <a:schemeClr val="bg1"/>
              </a:solidFill>
              <a:latin typeface="Microsoft YaHei" panose="020B0503020204020204" pitchFamily="34" charset="-122"/>
              <a:ea typeface="Microsoft YaHei" panose="020B0503020204020204" pitchFamily="34" charset="-122"/>
            </a:endParaRPr>
          </a:p>
          <a:p>
            <a:pPr marL="285750" indent="-285750" fontAlgn="auto">
              <a:lnSpc>
                <a:spcPct val="100000"/>
              </a:lnSpc>
              <a:spcAft>
                <a:spcPts val="600"/>
              </a:spcAft>
              <a:buFont typeface="Arial" panose="020B0604020202020204" pitchFamily="34" charset="0"/>
              <a:buChar char="•"/>
            </a:pPr>
            <a:r>
              <a:rPr lang="en-US" sz="1600" dirty="0">
                <a:solidFill>
                  <a:schemeClr val="bg1"/>
                </a:solidFill>
                <a:latin typeface="Microsoft YaHei" panose="020B0503020204020204" pitchFamily="34" charset="-122"/>
                <a:ea typeface="Microsoft YaHei" panose="020B0503020204020204" pitchFamily="34" charset="-122"/>
              </a:rPr>
              <a:t>Memastikan penekanan potensi penularan virus Covid 19 ke ibu bersalin, keluarga, maupun petugas kesehatan. </a:t>
            </a:r>
            <a:endParaRPr lang="en-US" sz="1600" dirty="0">
              <a:solidFill>
                <a:schemeClr val="bg1"/>
              </a:solidFill>
              <a:latin typeface="Microsoft YaHei" panose="020B0503020204020204" pitchFamily="34" charset="-122"/>
              <a:ea typeface="Microsoft YaHei" panose="020B0503020204020204" pitchFamily="34" charset="-122"/>
            </a:endParaRPr>
          </a:p>
        </p:txBody>
      </p:sp>
      <p:sp>
        <p:nvSpPr>
          <p:cNvPr id="8" name="矩形 7"/>
          <p:cNvSpPr/>
          <p:nvPr/>
        </p:nvSpPr>
        <p:spPr>
          <a:xfrm>
            <a:off x="828679" y="1084937"/>
            <a:ext cx="2313305" cy="368300"/>
          </a:xfrm>
          <a:prstGeom prst="rect">
            <a:avLst/>
          </a:prstGeom>
        </p:spPr>
        <p:txBody>
          <a:bodyPr wrap="none">
            <a:spAutoFit/>
          </a:bodyPr>
          <a:lstStyle/>
          <a:p>
            <a:r>
              <a:rPr lang="zh-CN" altLang="en-US" b="1" dirty="0" smtClean="0">
                <a:solidFill>
                  <a:schemeClr val="tx1">
                    <a:lumMod val="75000"/>
                    <a:lumOff val="25000"/>
                  </a:schemeClr>
                </a:solidFill>
                <a:latin typeface="Microsoft YaHei" panose="020B0503020204020204" pitchFamily="34" charset="-122"/>
                <a:ea typeface="Microsoft YaHei" panose="020B0503020204020204" pitchFamily="34" charset="-122"/>
                <a:sym typeface="Wingdings 2" panose="05020102010507070707"/>
              </a:rPr>
              <a:t> </a:t>
            </a:r>
            <a:r>
              <a:rPr lang="en-US" altLang="zh-CN" b="1" dirty="0" smtClean="0">
                <a:solidFill>
                  <a:schemeClr val="tx1">
                    <a:lumMod val="75000"/>
                    <a:lumOff val="25000"/>
                  </a:schemeClr>
                </a:solidFill>
                <a:latin typeface="Microsoft YaHei" panose="020B0503020204020204" pitchFamily="34" charset="-122"/>
                <a:ea typeface="Microsoft YaHei" panose="020B0503020204020204" pitchFamily="34" charset="-122"/>
              </a:rPr>
              <a:t>PENDAHULUAN</a:t>
            </a:r>
            <a:endParaRPr lang="en-US" altLang="zh-CN" b="1" dirty="0" smtClean="0">
              <a:solidFill>
                <a:schemeClr val="tx1">
                  <a:lumMod val="75000"/>
                  <a:lumOff val="25000"/>
                </a:schemeClr>
              </a:solidFill>
              <a:latin typeface="Microsoft YaHei" panose="020B0503020204020204" pitchFamily="34" charset="-122"/>
              <a:ea typeface="Microsoft YaHei" panose="020B0503020204020204" pitchFamily="34" charset="-122"/>
            </a:endParaRPr>
          </a:p>
        </p:txBody>
      </p:sp>
      <p:pic>
        <p:nvPicPr>
          <p:cNvPr id="9" name="图片 8"/>
          <p:cNvPicPr>
            <a:picLocks noChangeAspect="1"/>
          </p:cNvPicPr>
          <p:nvPr/>
        </p:nvPicPr>
        <p:blipFill>
          <a:blip r:embed="rId1" cstate="print">
            <a:duotone>
              <a:prstClr val="black"/>
              <a:schemeClr val="accent5">
                <a:tint val="45000"/>
                <a:satMod val="400000"/>
              </a:schemeClr>
            </a:duotone>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53039" y="1677319"/>
            <a:ext cx="2808390" cy="2808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0"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286000"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27980" y="4299990"/>
            <a:ext cx="4716020" cy="864120"/>
          </a:xfrm>
          <a:prstGeom prst="rect">
            <a:avLst/>
          </a:prstGeom>
        </p:spPr>
      </p:pic>
      <p:sp>
        <p:nvSpPr>
          <p:cNvPr id="5" name="矩形 3"/>
          <p:cNvSpPr/>
          <p:nvPr/>
        </p:nvSpPr>
        <p:spPr>
          <a:xfrm>
            <a:off x="0" y="0"/>
            <a:ext cx="486004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 name="connsiteX0-51" fmla="*/ 0 w 4156742"/>
              <a:gd name="connsiteY0-52" fmla="*/ 0 h 4752586"/>
              <a:gd name="connsiteX1-53" fmla="*/ 2915770 w 4156742"/>
              <a:gd name="connsiteY1-54" fmla="*/ 0 h 4752586"/>
              <a:gd name="connsiteX2-55" fmla="*/ 4156742 w 4156742"/>
              <a:gd name="connsiteY2-56" fmla="*/ 4752586 h 4752586"/>
              <a:gd name="connsiteX3-57" fmla="*/ 0 w 4156742"/>
              <a:gd name="connsiteY3-58" fmla="*/ 4752586 h 4752586"/>
              <a:gd name="connsiteX4-59" fmla="*/ 0 w 4156742"/>
              <a:gd name="connsiteY4-60" fmla="*/ 0 h 4752586"/>
              <a:gd name="connsiteX0-61" fmla="*/ 0 w 4156742"/>
              <a:gd name="connsiteY0-62" fmla="*/ 0 h 4752586"/>
              <a:gd name="connsiteX1-63" fmla="*/ 2915770 w 4156742"/>
              <a:gd name="connsiteY1-64" fmla="*/ 0 h 4752586"/>
              <a:gd name="connsiteX2-65" fmla="*/ 4156742 w 4156742"/>
              <a:gd name="connsiteY2-66" fmla="*/ 4752586 h 4752586"/>
              <a:gd name="connsiteX3-67" fmla="*/ 0 w 4156742"/>
              <a:gd name="connsiteY3-68" fmla="*/ 4752586 h 4752586"/>
              <a:gd name="connsiteX4-69" fmla="*/ 0 w 4156742"/>
              <a:gd name="connsiteY4-7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1817607" y="1623716"/>
                  <a:pt x="2277232" y="4008245"/>
                  <a:pt x="4156742" y="4752586"/>
                </a:cubicBezTo>
                <a:lnTo>
                  <a:pt x="0" y="475258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3"/>
          <p:cNvSpPr/>
          <p:nvPr/>
        </p:nvSpPr>
        <p:spPr>
          <a:xfrm>
            <a:off x="0" y="0"/>
            <a:ext cx="457200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2013126" y="1534791"/>
                  <a:pt x="2416888" y="4018125"/>
                  <a:pt x="4156742" y="4752586"/>
                </a:cubicBezTo>
                <a:lnTo>
                  <a:pt x="0" y="4752586"/>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23850" y="1131570"/>
            <a:ext cx="2303145" cy="953135"/>
          </a:xfrm>
          <a:prstGeom prst="rect">
            <a:avLst/>
          </a:prstGeom>
          <a:noFill/>
        </p:spPr>
        <p:txBody>
          <a:bodyPr wrap="square" rtlCol="0">
            <a:spAutoFit/>
          </a:bodyPr>
          <a:lstStyle/>
          <a:p>
            <a:pPr algn="l"/>
            <a:r>
              <a:rPr lang="en-US" altLang="zh-CN" sz="2800" b="1" dirty="0" smtClean="0">
                <a:solidFill>
                  <a:schemeClr val="bg1"/>
                </a:solidFill>
                <a:sym typeface="+mn-ea"/>
              </a:rPr>
              <a:t>Tujuan </a:t>
            </a:r>
            <a:endParaRPr lang="en-US" altLang="zh-CN" sz="2800" b="1" dirty="0" smtClean="0">
              <a:solidFill>
                <a:schemeClr val="bg1"/>
              </a:solidFill>
              <a:sym typeface="+mn-ea"/>
            </a:endParaRPr>
          </a:p>
          <a:p>
            <a:pPr algn="l"/>
            <a:r>
              <a:rPr lang="en-US" altLang="zh-CN" sz="2800" b="1" dirty="0" smtClean="0">
                <a:solidFill>
                  <a:schemeClr val="bg1"/>
                </a:solidFill>
                <a:sym typeface="+mn-ea"/>
              </a:rPr>
              <a:t>Pembelajaran</a:t>
            </a:r>
            <a:endParaRPr lang="zh-CN" altLang="en-US" sz="2800" b="1" dirty="0">
              <a:solidFill>
                <a:schemeClr val="bg1"/>
              </a:solidFill>
              <a:latin typeface="Microsoft YaHei" panose="020B0503020204020204" pitchFamily="34" charset="-122"/>
              <a:ea typeface="Microsoft YaHei" panose="020B0503020204020204" pitchFamily="34" charset="-122"/>
            </a:endParaRPr>
          </a:p>
        </p:txBody>
      </p:sp>
      <p:sp>
        <p:nvSpPr>
          <p:cNvPr id="8" name="矩形 7"/>
          <p:cNvSpPr/>
          <p:nvPr/>
        </p:nvSpPr>
        <p:spPr>
          <a:xfrm>
            <a:off x="291781" y="0"/>
            <a:ext cx="144020" cy="94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210" y="2516491"/>
            <a:ext cx="2535509" cy="1901632"/>
          </a:xfrm>
          <a:prstGeom prst="rect">
            <a:avLst/>
          </a:prstGeom>
        </p:spPr>
      </p:pic>
      <p:grpSp>
        <p:nvGrpSpPr>
          <p:cNvPr id="13" name="组合 12"/>
          <p:cNvGrpSpPr/>
          <p:nvPr/>
        </p:nvGrpSpPr>
        <p:grpSpPr>
          <a:xfrm>
            <a:off x="3995920" y="1676324"/>
            <a:ext cx="3330965" cy="410007"/>
            <a:chOff x="3995920" y="1676324"/>
            <a:chExt cx="3330965" cy="410007"/>
          </a:xfrm>
        </p:grpSpPr>
        <p:sp>
          <p:nvSpPr>
            <p:cNvPr id="2" name="矩形 1"/>
            <p:cNvSpPr/>
            <p:nvPr/>
          </p:nvSpPr>
          <p:spPr>
            <a:xfrm>
              <a:off x="4644010" y="1676324"/>
              <a:ext cx="2682875" cy="398780"/>
            </a:xfrm>
            <a:prstGeom prst="rect">
              <a:avLst/>
            </a:prstGeom>
          </p:spPr>
          <p:txBody>
            <a:bodyPr wrap="none">
              <a:spAutoFit/>
            </a:bodyPr>
            <a:lstStyle/>
            <a:p>
              <a:r>
                <a:rPr lang="en-US" altLang="zh-CN" sz="2000" b="1" dirty="0">
                  <a:solidFill>
                    <a:schemeClr val="accent5">
                      <a:lumMod val="75000"/>
                    </a:schemeClr>
                  </a:solidFill>
                  <a:latin typeface="Microsoft YaHei" panose="020B0503020204020204" pitchFamily="34" charset="-122"/>
                  <a:ea typeface="Microsoft YaHei" panose="020B0503020204020204" pitchFamily="34" charset="-122"/>
                </a:rPr>
                <a:t>Prinsip Pencegahan</a:t>
              </a:r>
              <a:endParaRPr lang="en-US" altLang="zh-CN" sz="20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3995920" y="1727982"/>
              <a:ext cx="576080" cy="3583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Microsoft YaHei" panose="020B0503020204020204" pitchFamily="34" charset="-122"/>
                  <a:ea typeface="Microsoft YaHei" panose="020B0503020204020204" pitchFamily="34" charset="-122"/>
                </a:rPr>
                <a:t>01</a:t>
              </a:r>
              <a:endParaRPr lang="en-US" altLang="zh-CN" sz="2400" dirty="0" smtClean="0">
                <a:latin typeface="Microsoft YaHei" panose="020B0503020204020204" pitchFamily="34" charset="-122"/>
                <a:ea typeface="Microsoft YaHei" panose="020B0503020204020204" pitchFamily="34" charset="-122"/>
              </a:endParaRPr>
            </a:p>
          </p:txBody>
        </p:sp>
      </p:grpSp>
      <p:grpSp>
        <p:nvGrpSpPr>
          <p:cNvPr id="14" name="组合 13"/>
          <p:cNvGrpSpPr/>
          <p:nvPr/>
        </p:nvGrpSpPr>
        <p:grpSpPr>
          <a:xfrm>
            <a:off x="3995920" y="2252404"/>
            <a:ext cx="4615570" cy="410007"/>
            <a:chOff x="3995920" y="2252404"/>
            <a:chExt cx="4615570" cy="410007"/>
          </a:xfrm>
        </p:grpSpPr>
        <p:sp>
          <p:nvSpPr>
            <p:cNvPr id="4" name="矩形 3"/>
            <p:cNvSpPr/>
            <p:nvPr/>
          </p:nvSpPr>
          <p:spPr>
            <a:xfrm>
              <a:off x="4644010" y="2252404"/>
              <a:ext cx="3967480" cy="398780"/>
            </a:xfrm>
            <a:prstGeom prst="rect">
              <a:avLst/>
            </a:prstGeom>
          </p:spPr>
          <p:txBody>
            <a:bodyPr wrap="none">
              <a:spAutoFit/>
            </a:bodyPr>
            <a:lstStyle/>
            <a:p>
              <a:r>
                <a:rPr lang="en-US" altLang="zh-CN" sz="2000" b="1" dirty="0">
                  <a:solidFill>
                    <a:schemeClr val="accent5">
                      <a:lumMod val="75000"/>
                    </a:schemeClr>
                  </a:solidFill>
                  <a:latin typeface="Microsoft YaHei" panose="020B0503020204020204" pitchFamily="34" charset="-122"/>
                  <a:ea typeface="Microsoft YaHei" panose="020B0503020204020204" pitchFamily="34" charset="-122"/>
                </a:rPr>
                <a:t>Upaya pencegahan bagi bulin</a:t>
              </a:r>
              <a:endParaRPr lang="en-US" altLang="zh-CN" sz="20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11" name="矩形 10"/>
            <p:cNvSpPr/>
            <p:nvPr/>
          </p:nvSpPr>
          <p:spPr>
            <a:xfrm>
              <a:off x="3995920" y="2304062"/>
              <a:ext cx="576080" cy="3583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Microsoft YaHei" panose="020B0503020204020204" pitchFamily="34" charset="-122"/>
                  <a:ea typeface="Microsoft YaHei" panose="020B0503020204020204" pitchFamily="34" charset="-122"/>
                </a:rPr>
                <a:t>02</a:t>
              </a:r>
              <a:endParaRPr lang="en-US" altLang="zh-CN" sz="2000" dirty="0" smtClean="0">
                <a:latin typeface="Microsoft YaHei" panose="020B0503020204020204" pitchFamily="34" charset="-122"/>
                <a:ea typeface="Microsoft YaHei" panose="020B0503020204020204" pitchFamily="34" charset="-122"/>
              </a:endParaRPr>
            </a:p>
          </p:txBody>
        </p:sp>
      </p:grpSp>
      <p:grpSp>
        <p:nvGrpSpPr>
          <p:cNvPr id="15" name="组合 14"/>
          <p:cNvGrpSpPr/>
          <p:nvPr/>
        </p:nvGrpSpPr>
        <p:grpSpPr>
          <a:xfrm>
            <a:off x="3995920" y="2828484"/>
            <a:ext cx="4085980" cy="410007"/>
            <a:chOff x="3995920" y="2828484"/>
            <a:chExt cx="4085980" cy="410007"/>
          </a:xfrm>
        </p:grpSpPr>
        <p:sp>
          <p:nvSpPr>
            <p:cNvPr id="3" name="矩形 2"/>
            <p:cNvSpPr/>
            <p:nvPr/>
          </p:nvSpPr>
          <p:spPr>
            <a:xfrm>
              <a:off x="4644010" y="2828484"/>
              <a:ext cx="3437890" cy="398780"/>
            </a:xfrm>
            <a:prstGeom prst="rect">
              <a:avLst/>
            </a:prstGeom>
          </p:spPr>
          <p:txBody>
            <a:bodyPr wrap="none">
              <a:spAutoFit/>
            </a:bodyPr>
            <a:lstStyle/>
            <a:p>
              <a:r>
                <a:rPr lang="en-US" altLang="zh-CN" sz="2000" b="1" dirty="0">
                  <a:solidFill>
                    <a:schemeClr val="accent5">
                      <a:lumMod val="75000"/>
                    </a:schemeClr>
                  </a:solidFill>
                  <a:latin typeface="Microsoft YaHei" panose="020B0503020204020204" pitchFamily="34" charset="-122"/>
                  <a:ea typeface="Microsoft YaHei" panose="020B0503020204020204" pitchFamily="34" charset="-122"/>
                </a:rPr>
                <a:t>Persalinan Masa Pandemi</a:t>
              </a:r>
              <a:endParaRPr lang="en-US" altLang="zh-CN" sz="20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12" name="矩形 11"/>
            <p:cNvSpPr/>
            <p:nvPr/>
          </p:nvSpPr>
          <p:spPr>
            <a:xfrm>
              <a:off x="3995920" y="2880142"/>
              <a:ext cx="576080" cy="3583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Microsoft YaHei" panose="020B0503020204020204" pitchFamily="34" charset="-122"/>
                  <a:ea typeface="Microsoft YaHei" panose="020B0503020204020204" pitchFamily="34" charset="-122"/>
                </a:rPr>
                <a:t>03</a:t>
              </a:r>
              <a:endParaRPr lang="en-US" altLang="zh-CN" sz="2000" dirty="0" smtClean="0">
                <a:latin typeface="Microsoft YaHei" panose="020B0503020204020204" pitchFamily="34" charset="-122"/>
                <a:ea typeface="Microsoft YaHei" panose="020B0503020204020204" pitchFamily="34" charset="-122"/>
              </a:endParaRP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744" y="3258260"/>
            <a:ext cx="2714886" cy="1905850"/>
          </a:xfrm>
          <a:prstGeom prst="rect">
            <a:avLst/>
          </a:prstGeom>
          <a:effectLst>
            <a:softEdge rad="635000"/>
          </a:effectLst>
        </p:spPr>
      </p:pic>
    </p:spTree>
  </p:cSld>
  <p:clrMapOvr>
    <a:masterClrMapping/>
  </p:clrMapOvr>
  <mc:AlternateContent xmlns:mc="http://schemas.openxmlformats.org/markup-compatibility/2006">
    <mc:Choice xmlns:p14="http://schemas.microsoft.com/office/powerpoint/2010/main" Requires="p14">
      <p:transition spd="slow" p14:dur="10000"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8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427980" y="4299990"/>
            <a:ext cx="4716020" cy="864120"/>
          </a:xfrm>
          <a:prstGeom prst="rect">
            <a:avLst/>
          </a:prstGeom>
        </p:spPr>
      </p:pic>
      <p:sp>
        <p:nvSpPr>
          <p:cNvPr id="2" name="矩形 3"/>
          <p:cNvSpPr/>
          <p:nvPr/>
        </p:nvSpPr>
        <p:spPr>
          <a:xfrm>
            <a:off x="0" y="0"/>
            <a:ext cx="486004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 name="connsiteX0-51" fmla="*/ 0 w 4156742"/>
              <a:gd name="connsiteY0-52" fmla="*/ 0 h 4752586"/>
              <a:gd name="connsiteX1-53" fmla="*/ 2915770 w 4156742"/>
              <a:gd name="connsiteY1-54" fmla="*/ 0 h 4752586"/>
              <a:gd name="connsiteX2-55" fmla="*/ 4156742 w 4156742"/>
              <a:gd name="connsiteY2-56" fmla="*/ 4752586 h 4752586"/>
              <a:gd name="connsiteX3-57" fmla="*/ 0 w 4156742"/>
              <a:gd name="connsiteY3-58" fmla="*/ 4752586 h 4752586"/>
              <a:gd name="connsiteX4-59" fmla="*/ 0 w 4156742"/>
              <a:gd name="connsiteY4-60" fmla="*/ 0 h 4752586"/>
              <a:gd name="connsiteX0-61" fmla="*/ 0 w 4156742"/>
              <a:gd name="connsiteY0-62" fmla="*/ 0 h 4752586"/>
              <a:gd name="connsiteX1-63" fmla="*/ 2915770 w 4156742"/>
              <a:gd name="connsiteY1-64" fmla="*/ 0 h 4752586"/>
              <a:gd name="connsiteX2-65" fmla="*/ 4156742 w 4156742"/>
              <a:gd name="connsiteY2-66" fmla="*/ 4752586 h 4752586"/>
              <a:gd name="connsiteX3-67" fmla="*/ 0 w 4156742"/>
              <a:gd name="connsiteY3-68" fmla="*/ 4752586 h 4752586"/>
              <a:gd name="connsiteX4-69" fmla="*/ 0 w 4156742"/>
              <a:gd name="connsiteY4-7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1817607" y="1623716"/>
                  <a:pt x="2277232" y="4008245"/>
                  <a:pt x="4156742" y="4752586"/>
                </a:cubicBezTo>
                <a:lnTo>
                  <a:pt x="0" y="475258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3"/>
          <p:cNvSpPr/>
          <p:nvPr/>
        </p:nvSpPr>
        <p:spPr>
          <a:xfrm>
            <a:off x="0" y="0"/>
            <a:ext cx="457200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2013126" y="1534791"/>
                  <a:pt x="2416888" y="4018125"/>
                  <a:pt x="4156742" y="4752586"/>
                </a:cubicBezTo>
                <a:lnTo>
                  <a:pt x="0" y="4752586"/>
                </a:ln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46780" y="2139950"/>
            <a:ext cx="4794250" cy="694055"/>
          </a:xfrm>
          <a:prstGeom prst="rect">
            <a:avLst/>
          </a:prstGeom>
        </p:spPr>
        <p:txBody>
          <a:bodyPr wrap="square">
            <a:spAutoFit/>
          </a:bodyPr>
          <a:lstStyle/>
          <a:p>
            <a:pPr algn="ctr">
              <a:lnSpc>
                <a:spcPct val="140000"/>
              </a:lnSpc>
            </a:pPr>
            <a:r>
              <a:rPr lang="en-US" altLang="zh-CN" sz="2800" b="1" dirty="0">
                <a:solidFill>
                  <a:schemeClr val="bg1"/>
                </a:solidFill>
                <a:latin typeface="Microsoft YaHei" panose="020B0503020204020204" pitchFamily="34" charset="-122"/>
                <a:ea typeface="Microsoft YaHei" panose="020B0503020204020204" pitchFamily="34" charset="-122"/>
              </a:rPr>
              <a:t>Prensip Pencegahan</a:t>
            </a:r>
            <a:endParaRPr lang="en-US" altLang="zh-CN" sz="2800" b="1" dirty="0">
              <a:solidFill>
                <a:schemeClr val="bg1"/>
              </a:solidFill>
              <a:latin typeface="Microsoft YaHei" panose="020B0503020204020204" pitchFamily="34" charset="-122"/>
              <a:ea typeface="Microsoft YaHei" panose="020B0503020204020204" pitchFamily="34" charset="-122"/>
            </a:endParaRPr>
          </a:p>
        </p:txBody>
      </p:sp>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210" y="2516491"/>
            <a:ext cx="2535509" cy="1901632"/>
          </a:xfrm>
          <a:prstGeom prst="rect">
            <a:avLst/>
          </a:prstGeom>
        </p:spPr>
      </p:pic>
      <p:sp>
        <p:nvSpPr>
          <p:cNvPr id="7" name="TextBox 6"/>
          <p:cNvSpPr txBox="1"/>
          <p:nvPr/>
        </p:nvSpPr>
        <p:spPr>
          <a:xfrm>
            <a:off x="5591534" y="1059540"/>
            <a:ext cx="889987" cy="1015663"/>
          </a:xfrm>
          <a:prstGeom prst="rect">
            <a:avLst/>
          </a:prstGeom>
          <a:noFill/>
        </p:spPr>
        <p:txBody>
          <a:bodyPr wrap="none" rtlCol="0">
            <a:spAutoFit/>
          </a:bodyPr>
          <a:lstStyle/>
          <a:p>
            <a:pPr algn="ctr"/>
            <a:r>
              <a:rPr lang="en-US" altLang="zh-CN" sz="6000" dirty="0" smtClean="0">
                <a:solidFill>
                  <a:schemeClr val="bg1"/>
                </a:solidFill>
                <a:latin typeface="Impact" panose="020B0806030902050204" pitchFamily="34" charset="0"/>
                <a:ea typeface="Microsoft YaHei" panose="020B0503020204020204" pitchFamily="34" charset="-122"/>
              </a:rPr>
              <a:t>01</a:t>
            </a:r>
            <a:endParaRPr lang="zh-CN" altLang="en-US" sz="6000" dirty="0">
              <a:solidFill>
                <a:schemeClr val="bg1"/>
              </a:solidFill>
              <a:latin typeface="Impact" panose="020B0806030902050204" pitchFamily="34" charset="0"/>
              <a:ea typeface="Microsoft YaHei" panose="020B0503020204020204" pitchFamily="34" charset="-122"/>
            </a:endParaRPr>
          </a:p>
        </p:txBody>
      </p:sp>
      <p:sp>
        <p:nvSpPr>
          <p:cNvPr id="9" name="TextBox 8"/>
          <p:cNvSpPr txBox="1"/>
          <p:nvPr/>
        </p:nvSpPr>
        <p:spPr>
          <a:xfrm>
            <a:off x="9396670" y="4227980"/>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150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470" y="245658"/>
            <a:ext cx="2906395" cy="429895"/>
          </a:xfrm>
          <a:prstGeom prst="rect">
            <a:avLst/>
          </a:prstGeom>
        </p:spPr>
        <p:txBody>
          <a:bodyPr wrap="none">
            <a:spAutoFit/>
          </a:bodyPr>
          <a:lstStyle/>
          <a:p>
            <a:r>
              <a:rPr lang="en-US" altLang="zh-CN" sz="2200" b="1" dirty="0">
                <a:solidFill>
                  <a:schemeClr val="accent5">
                    <a:lumMod val="75000"/>
                  </a:schemeClr>
                </a:solidFill>
                <a:latin typeface="Microsoft YaHei" panose="020B0503020204020204" pitchFamily="34" charset="-122"/>
                <a:ea typeface="Microsoft YaHei" panose="020B0503020204020204" pitchFamily="34" charset="-122"/>
              </a:rPr>
              <a:t>Pencegahan Umum</a:t>
            </a:r>
            <a:endParaRPr lang="en-US" altLang="zh-CN" sz="22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4" name="矩形 3"/>
          <p:cNvSpPr/>
          <p:nvPr/>
        </p:nvSpPr>
        <p:spPr>
          <a:xfrm>
            <a:off x="2364740" y="1052830"/>
            <a:ext cx="4367530" cy="1383665"/>
          </a:xfrm>
          <a:prstGeom prst="rect">
            <a:avLst/>
          </a:prstGeom>
        </p:spPr>
        <p:txBody>
          <a:bodyPr wrap="square">
            <a:spAutoFit/>
          </a:bodyPr>
          <a:lstStyle/>
          <a:p>
            <a:pPr indent="0">
              <a:lnSpc>
                <a:spcPct val="100000"/>
              </a:lnSpc>
            </a:pPr>
            <a:r>
              <a:rPr sz="1400" dirty="0">
                <a:latin typeface="Microsoft YaHei" panose="020B0503020204020204" pitchFamily="34" charset="-122"/>
                <a:ea typeface="Microsoft YaHei" panose="020B0503020204020204" pitchFamily="34" charset="-122"/>
              </a:rPr>
              <a:t>Maintain hand hygiene. Wash hands with running water after coughing or sneezing, when caring for patients, before meals, after using stools, when hands are dirty, after handling animals or animal waste, or use alcohol-free hand sanitizer.</a:t>
            </a:r>
            <a:endParaRPr sz="1400" dirty="0">
              <a:latin typeface="Microsoft YaHei" panose="020B0503020204020204" pitchFamily="34" charset="-122"/>
              <a:ea typeface="Microsoft YaHei" panose="020B0503020204020204" pitchFamily="34" charset="-122"/>
            </a:endParaRPr>
          </a:p>
        </p:txBody>
      </p:sp>
      <p:sp>
        <p:nvSpPr>
          <p:cNvPr id="5" name="矩形 4"/>
          <p:cNvSpPr/>
          <p:nvPr/>
        </p:nvSpPr>
        <p:spPr>
          <a:xfrm>
            <a:off x="827405" y="916305"/>
            <a:ext cx="1242695" cy="11696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icrosoft YaHei" panose="020B0503020204020204" pitchFamily="34" charset="-122"/>
                <a:ea typeface="Microsoft YaHei" panose="020B0503020204020204" pitchFamily="34" charset="-122"/>
              </a:rPr>
              <a:t>Wash hands</a:t>
            </a:r>
            <a:endParaRPr lang="en-US" altLang="zh-CN" sz="1600" dirty="0">
              <a:latin typeface="Microsoft YaHei" panose="020B0503020204020204" pitchFamily="34" charset="-122"/>
              <a:ea typeface="Microsoft YaHei" panose="020B0503020204020204" pitchFamily="34" charset="-122"/>
            </a:endParaRPr>
          </a:p>
        </p:txBody>
      </p:sp>
      <p:sp>
        <p:nvSpPr>
          <p:cNvPr id="6" name="矩形 5"/>
          <p:cNvSpPr/>
          <p:nvPr/>
        </p:nvSpPr>
        <p:spPr>
          <a:xfrm>
            <a:off x="827405" y="2860040"/>
            <a:ext cx="1242695" cy="9544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pPr>
            <a:r>
              <a:rPr lang="en-US" altLang="zh-CN" sz="1600" dirty="0" smtClean="0">
                <a:latin typeface="Microsoft YaHei" panose="020B0503020204020204" pitchFamily="34" charset="-122"/>
                <a:ea typeface="Microsoft YaHei" panose="020B0503020204020204" pitchFamily="34" charset="-122"/>
              </a:rPr>
              <a:t>Wear masks</a:t>
            </a:r>
            <a:endParaRPr lang="en-US" altLang="zh-CN" sz="1600" dirty="0">
              <a:latin typeface="Microsoft YaHei" panose="020B0503020204020204" pitchFamily="34" charset="-122"/>
              <a:ea typeface="Microsoft YaHei" panose="020B0503020204020204" pitchFamily="34" charset="-122"/>
            </a:endParaRPr>
          </a:p>
        </p:txBody>
      </p:sp>
      <p:sp>
        <p:nvSpPr>
          <p:cNvPr id="7" name="矩形 6"/>
          <p:cNvSpPr/>
          <p:nvPr/>
        </p:nvSpPr>
        <p:spPr>
          <a:xfrm>
            <a:off x="2339975" y="2932430"/>
            <a:ext cx="5995670" cy="1599565"/>
          </a:xfrm>
          <a:prstGeom prst="rect">
            <a:avLst/>
          </a:prstGeom>
        </p:spPr>
        <p:txBody>
          <a:bodyPr wrap="square">
            <a:spAutoFit/>
          </a:bodyPr>
          <a:lstStyle/>
          <a:p>
            <a:pPr marL="171450" indent="-171450">
              <a:lnSpc>
                <a:spcPct val="100000"/>
              </a:lnSpc>
              <a:buFont typeface="Arial" panose="020B0604020202020204" pitchFamily="34" charset="0"/>
              <a:buChar char="•"/>
            </a:pPr>
            <a:r>
              <a:rPr lang="en-US" sz="1400" dirty="0">
                <a:latin typeface="Microsoft YaHei" panose="020B0503020204020204" pitchFamily="34" charset="-122"/>
                <a:ea typeface="Microsoft YaHei" panose="020B0503020204020204" pitchFamily="34" charset="-122"/>
              </a:rPr>
              <a:t>Pakailah masker secara tepat</a:t>
            </a:r>
            <a:endParaRPr lang="en-US"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sz="1400" dirty="0">
                <a:latin typeface="Microsoft YaHei" panose="020B0503020204020204" pitchFamily="34" charset="-122"/>
                <a:ea typeface="Microsoft YaHei" panose="020B0503020204020204" pitchFamily="34" charset="-122"/>
              </a:rPr>
              <a:t>Ibu sakit dan saat bersalin menggunakan masker medis</a:t>
            </a:r>
            <a:endParaRPr lang="en-US"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sz="1400" dirty="0">
                <a:latin typeface="Microsoft YaHei" panose="020B0503020204020204" pitchFamily="34" charset="-122"/>
                <a:ea typeface="Microsoft YaHei" panose="020B0503020204020204" pitchFamily="34" charset="-122"/>
              </a:rPr>
              <a:t>Ibu sehat dapat menggunakan masker kain, atau merangkap dengan masker medis.</a:t>
            </a:r>
            <a:endParaRPr lang="en-US"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sz="1400" dirty="0">
                <a:latin typeface="Microsoft YaHei" panose="020B0503020204020204" pitchFamily="34" charset="-122"/>
                <a:ea typeface="Microsoft YaHei" panose="020B0503020204020204" pitchFamily="34" charset="-122"/>
              </a:rPr>
              <a:t>Pastikan masker menutup hidung dan mulut.</a:t>
            </a:r>
            <a:endParaRPr lang="en-US"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sz="1400" dirty="0">
                <a:latin typeface="Microsoft YaHei" panose="020B0503020204020204" pitchFamily="34" charset="-122"/>
                <a:ea typeface="Microsoft YaHei" panose="020B0503020204020204" pitchFamily="34" charset="-122"/>
              </a:rPr>
              <a:t>Hindari menyentuh masker saat digunakan.</a:t>
            </a:r>
            <a:endParaRPr lang="en-US"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sz="1400" dirty="0">
                <a:latin typeface="Microsoft YaHei" panose="020B0503020204020204" pitchFamily="34" charset="-122"/>
                <a:ea typeface="Microsoft YaHei" panose="020B0503020204020204" pitchFamily="34" charset="-122"/>
              </a:rPr>
              <a:t>Ganti masker maksimal tiap 4 jam atau jika sudah terasa lembab.</a:t>
            </a:r>
            <a:endParaRPr lang="en-US" sz="1400" dirty="0">
              <a:latin typeface="Microsoft YaHei" panose="020B0503020204020204" pitchFamily="34" charset="-122"/>
              <a:ea typeface="Microsoft YaHei" panose="020B0503020204020204" pitchFamily="34" charset="-122"/>
            </a:endParaRPr>
          </a:p>
        </p:txBody>
      </p:sp>
      <p:sp>
        <p:nvSpPr>
          <p:cNvPr id="10" name="矩形 9"/>
          <p:cNvSpPr/>
          <p:nvPr/>
        </p:nvSpPr>
        <p:spPr>
          <a:xfrm>
            <a:off x="2196465" y="916305"/>
            <a:ext cx="4535805" cy="1655445"/>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00275" y="2776855"/>
            <a:ext cx="6332855" cy="2027555"/>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70" name="Picture 6" descr="https://pics3.baidu.com/feed/5243fbf2b2119313b28c1f771efd1fd193238d71.jpeg?token=21a892a0ed30eb042fea13971f06d417&amp;s=096BE117490378474E647CE50300703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560" y="922020"/>
            <a:ext cx="1523365" cy="1507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0"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randombar(horizontal)">
                                      <p:cBhvr>
                                        <p:cTn id="11" dur="500"/>
                                        <p:tgtEl>
                                          <p:spTgt spid="112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000"/>
                                        <p:tgtEl>
                                          <p:spTgt spid="1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20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7" grpId="0"/>
      <p:bldP spid="10"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470" y="245658"/>
            <a:ext cx="2870200" cy="429895"/>
          </a:xfrm>
          <a:prstGeom prst="rect">
            <a:avLst/>
          </a:prstGeom>
        </p:spPr>
        <p:txBody>
          <a:bodyPr wrap="none">
            <a:spAutoFit/>
          </a:bodyPr>
          <a:lstStyle/>
          <a:p>
            <a:r>
              <a:rPr lang="en-US" altLang="zh-CN" sz="2200" b="1" dirty="0">
                <a:solidFill>
                  <a:schemeClr val="accent5">
                    <a:lumMod val="75000"/>
                  </a:schemeClr>
                </a:solidFill>
                <a:latin typeface="Microsoft YaHei" panose="020B0503020204020204" pitchFamily="34" charset="-122"/>
                <a:ea typeface="Microsoft YaHei" panose="020B0503020204020204" pitchFamily="34" charset="-122"/>
              </a:rPr>
              <a:t>Pencegahan umum</a:t>
            </a:r>
            <a:endParaRPr lang="en-US" altLang="zh-CN" sz="22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4" name="矩形 3"/>
          <p:cNvSpPr/>
          <p:nvPr/>
        </p:nvSpPr>
        <p:spPr>
          <a:xfrm>
            <a:off x="827405" y="916305"/>
            <a:ext cx="1430020" cy="10756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icrosoft YaHei" panose="020B0503020204020204" pitchFamily="34" charset="-122"/>
                <a:ea typeface="Microsoft YaHei" panose="020B0503020204020204" pitchFamily="34" charset="-122"/>
              </a:rPr>
              <a:t>Hindari</a:t>
            </a:r>
            <a:endParaRPr lang="en-US" altLang="zh-CN" sz="2400" dirty="0">
              <a:latin typeface="Microsoft YaHei" panose="020B0503020204020204" pitchFamily="34" charset="-122"/>
              <a:ea typeface="Microsoft YaHei" panose="020B0503020204020204" pitchFamily="34" charset="-122"/>
            </a:endParaRPr>
          </a:p>
        </p:txBody>
      </p:sp>
      <p:sp>
        <p:nvSpPr>
          <p:cNvPr id="5" name="矩形 4"/>
          <p:cNvSpPr/>
          <p:nvPr/>
        </p:nvSpPr>
        <p:spPr>
          <a:xfrm>
            <a:off x="2915920" y="988060"/>
            <a:ext cx="3673475" cy="1814830"/>
          </a:xfrm>
          <a:prstGeom prst="rect">
            <a:avLst/>
          </a:prstGeom>
        </p:spPr>
        <p:txBody>
          <a:bodyPr wrap="square">
            <a:spAutoFit/>
          </a:bodyPr>
          <a:lstStyle/>
          <a:p>
            <a:pPr marL="171450" indent="-171450">
              <a:lnSpc>
                <a:spcPct val="10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rPr>
              <a:t>Menyentuh mata, mulut dan hidung dengan tangan yang belum dicuci.</a:t>
            </a:r>
            <a:endParaRPr lang="en-US" altLang="zh-CN"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rPr>
              <a:t>Kontak dengan orang yang sedang sakit.</a:t>
            </a:r>
            <a:endParaRPr lang="en-US" altLang="zh-CN"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rPr>
              <a:t>Kontak dengan hewan seperti tikus, musang, dan vektor lainnya</a:t>
            </a:r>
            <a:endParaRPr lang="en-US" altLang="zh-CN" sz="1400" dirty="0">
              <a:latin typeface="Microsoft YaHei" panose="020B0503020204020204" pitchFamily="34" charset="-122"/>
              <a:ea typeface="Microsoft YaHei" panose="020B0503020204020204" pitchFamily="34" charset="-122"/>
            </a:endParaRPr>
          </a:p>
          <a:p>
            <a:pPr marL="171450" indent="-171450">
              <a:lnSpc>
                <a:spcPct val="10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rPr>
              <a:t>Pergi ke daerah/ negara lain yang terjangkit covid 19</a:t>
            </a:r>
            <a:endParaRPr lang="en-US" altLang="zh-CN" sz="1400" dirty="0">
              <a:latin typeface="Microsoft YaHei" panose="020B0503020204020204" pitchFamily="34" charset="-122"/>
              <a:ea typeface="Microsoft YaHei" panose="020B0503020204020204" pitchFamily="34" charset="-122"/>
            </a:endParaRPr>
          </a:p>
        </p:txBody>
      </p:sp>
      <p:sp>
        <p:nvSpPr>
          <p:cNvPr id="6" name="矩形 5"/>
          <p:cNvSpPr/>
          <p:nvPr/>
        </p:nvSpPr>
        <p:spPr>
          <a:xfrm>
            <a:off x="827405" y="3220720"/>
            <a:ext cx="1501775" cy="12947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Microsoft YaHei" panose="020B0503020204020204" pitchFamily="34" charset="-122"/>
                <a:ea typeface="Microsoft YaHei" panose="020B0503020204020204" pitchFamily="34" charset="-122"/>
                <a:sym typeface="+mn-ea"/>
              </a:rPr>
              <a:t>Perhatikan</a:t>
            </a:r>
            <a:endParaRPr lang="en-US" altLang="zh-CN" sz="2000" dirty="0">
              <a:latin typeface="Microsoft YaHei" panose="020B0503020204020204" pitchFamily="34" charset="-122"/>
              <a:ea typeface="Microsoft YaHei" panose="020B0503020204020204" pitchFamily="34" charset="-122"/>
              <a:sym typeface="+mn-ea"/>
            </a:endParaRPr>
          </a:p>
        </p:txBody>
      </p:sp>
      <p:sp>
        <p:nvSpPr>
          <p:cNvPr id="7" name="矩形 6"/>
          <p:cNvSpPr/>
          <p:nvPr/>
        </p:nvSpPr>
        <p:spPr>
          <a:xfrm>
            <a:off x="2929255" y="3220085"/>
            <a:ext cx="5395595" cy="1245235"/>
          </a:xfrm>
          <a:prstGeom prst="rect">
            <a:avLst/>
          </a:prstGeom>
        </p:spPr>
        <p:txBody>
          <a:bodyPr wrap="square">
            <a:spAutoFit/>
          </a:bodyPr>
          <a:lstStyle/>
          <a:p>
            <a:pPr marL="285750" indent="-285750" fontAlgn="auto">
              <a:lnSpc>
                <a:spcPct val="100000"/>
              </a:lnSpc>
              <a:spcAft>
                <a:spcPts val="600"/>
              </a:spcAft>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rPr>
              <a:t>Keluarga yang menemani ibu bersalin harus menggunakan masker dan menjaga jarak.</a:t>
            </a:r>
            <a:endParaRPr lang="en-US" altLang="zh-CN" sz="1400" dirty="0">
              <a:latin typeface="Microsoft YaHei" panose="020B0503020204020204" pitchFamily="34" charset="-122"/>
              <a:ea typeface="Microsoft YaHei" panose="020B0503020204020204" pitchFamily="34" charset="-122"/>
            </a:endParaRPr>
          </a:p>
          <a:p>
            <a:pPr marL="285750" indent="-285750" fontAlgn="auto">
              <a:lnSpc>
                <a:spcPct val="100000"/>
              </a:lnSpc>
              <a:spcAft>
                <a:spcPts val="600"/>
              </a:spcAft>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rPr>
              <a:t>Bila terdapat gejala Covid 19 diharapkan untuk untuk menghubungi layanan darurat untuk dilakukan penjemputan dari RS Rujukan.</a:t>
            </a:r>
            <a:endParaRPr lang="en-US" altLang="zh-CN" sz="1400" dirty="0">
              <a:latin typeface="Microsoft YaHei" panose="020B0503020204020204" pitchFamily="34" charset="-122"/>
              <a:ea typeface="Microsoft YaHei" panose="020B0503020204020204" pitchFamily="34" charset="-122"/>
            </a:endParaRPr>
          </a:p>
        </p:txBody>
      </p:sp>
      <p:sp>
        <p:nvSpPr>
          <p:cNvPr id="8" name="矩形 7"/>
          <p:cNvSpPr/>
          <p:nvPr/>
        </p:nvSpPr>
        <p:spPr>
          <a:xfrm>
            <a:off x="2700020" y="916305"/>
            <a:ext cx="5934710" cy="2049780"/>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2" name="Picture 2" descr="https://timgsa.baidu.com/timg?image&amp;quality=80&amp;size=b9999_10000&amp;sec=1579938915659&amp;di=f61d4e459f25975a63164d4243830760&amp;imgtype=0&amp;src=http%3A%2F%2F03imgmini.eastday.com%2Fmobile%2F20181119%2F20181119183513_a0c37a5bf2e5d721b866a99b0bf2d755_1.jpe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733055" y="1122875"/>
            <a:ext cx="2235620" cy="1242011"/>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11" name="矩形 10"/>
          <p:cNvSpPr/>
          <p:nvPr/>
        </p:nvSpPr>
        <p:spPr>
          <a:xfrm>
            <a:off x="2700020" y="3220720"/>
            <a:ext cx="5934710" cy="1308100"/>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wipe(left)">
                                      <p:cBhvr>
                                        <p:cTn id="16" dur="500"/>
                                        <p:tgtEl>
                                          <p:spTgt spid="1024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bldLvl="0" animBg="1"/>
      <p:bldP spid="7" grpId="0"/>
      <p:bldP spid="8"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8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427980" y="4299990"/>
            <a:ext cx="4716020" cy="864120"/>
          </a:xfrm>
          <a:prstGeom prst="rect">
            <a:avLst/>
          </a:prstGeom>
        </p:spPr>
      </p:pic>
      <p:sp>
        <p:nvSpPr>
          <p:cNvPr id="2" name="矩形 3"/>
          <p:cNvSpPr/>
          <p:nvPr/>
        </p:nvSpPr>
        <p:spPr>
          <a:xfrm>
            <a:off x="0" y="0"/>
            <a:ext cx="486004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 name="connsiteX0-51" fmla="*/ 0 w 4156742"/>
              <a:gd name="connsiteY0-52" fmla="*/ 0 h 4752586"/>
              <a:gd name="connsiteX1-53" fmla="*/ 2915770 w 4156742"/>
              <a:gd name="connsiteY1-54" fmla="*/ 0 h 4752586"/>
              <a:gd name="connsiteX2-55" fmla="*/ 4156742 w 4156742"/>
              <a:gd name="connsiteY2-56" fmla="*/ 4752586 h 4752586"/>
              <a:gd name="connsiteX3-57" fmla="*/ 0 w 4156742"/>
              <a:gd name="connsiteY3-58" fmla="*/ 4752586 h 4752586"/>
              <a:gd name="connsiteX4-59" fmla="*/ 0 w 4156742"/>
              <a:gd name="connsiteY4-60" fmla="*/ 0 h 4752586"/>
              <a:gd name="connsiteX0-61" fmla="*/ 0 w 4156742"/>
              <a:gd name="connsiteY0-62" fmla="*/ 0 h 4752586"/>
              <a:gd name="connsiteX1-63" fmla="*/ 2915770 w 4156742"/>
              <a:gd name="connsiteY1-64" fmla="*/ 0 h 4752586"/>
              <a:gd name="connsiteX2-65" fmla="*/ 4156742 w 4156742"/>
              <a:gd name="connsiteY2-66" fmla="*/ 4752586 h 4752586"/>
              <a:gd name="connsiteX3-67" fmla="*/ 0 w 4156742"/>
              <a:gd name="connsiteY3-68" fmla="*/ 4752586 h 4752586"/>
              <a:gd name="connsiteX4-69" fmla="*/ 0 w 4156742"/>
              <a:gd name="connsiteY4-7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1817607" y="1623716"/>
                  <a:pt x="2277232" y="4008245"/>
                  <a:pt x="4156742" y="4752586"/>
                </a:cubicBezTo>
                <a:lnTo>
                  <a:pt x="0" y="4752586"/>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3"/>
          <p:cNvSpPr/>
          <p:nvPr/>
        </p:nvSpPr>
        <p:spPr>
          <a:xfrm>
            <a:off x="0" y="0"/>
            <a:ext cx="4572000" cy="5184000"/>
          </a:xfrm>
          <a:custGeom>
            <a:avLst/>
            <a:gdLst>
              <a:gd name="connsiteX0" fmla="*/ 0 w 2915770"/>
              <a:gd name="connsiteY0" fmla="*/ 0 h 4752586"/>
              <a:gd name="connsiteX1" fmla="*/ 2915770 w 2915770"/>
              <a:gd name="connsiteY1" fmla="*/ 0 h 4752586"/>
              <a:gd name="connsiteX2" fmla="*/ 2915770 w 2915770"/>
              <a:gd name="connsiteY2" fmla="*/ 4752586 h 4752586"/>
              <a:gd name="connsiteX3" fmla="*/ 0 w 2915770"/>
              <a:gd name="connsiteY3" fmla="*/ 4752586 h 4752586"/>
              <a:gd name="connsiteX4" fmla="*/ 0 w 2915770"/>
              <a:gd name="connsiteY4" fmla="*/ 0 h 4752586"/>
              <a:gd name="connsiteX0-1" fmla="*/ 0 w 2915770"/>
              <a:gd name="connsiteY0-2" fmla="*/ 0 h 4752586"/>
              <a:gd name="connsiteX1-3" fmla="*/ 2915770 w 2915770"/>
              <a:gd name="connsiteY1-4" fmla="*/ 0 h 4752586"/>
              <a:gd name="connsiteX2-5" fmla="*/ 2915770 w 2915770"/>
              <a:gd name="connsiteY2-6" fmla="*/ 4752586 h 4752586"/>
              <a:gd name="connsiteX3-7" fmla="*/ 0 w 2915770"/>
              <a:gd name="connsiteY3-8" fmla="*/ 4752586 h 4752586"/>
              <a:gd name="connsiteX4-9" fmla="*/ 0 w 2915770"/>
              <a:gd name="connsiteY4-10" fmla="*/ 0 h 4752586"/>
              <a:gd name="connsiteX0-11" fmla="*/ 0 w 4156742"/>
              <a:gd name="connsiteY0-12" fmla="*/ 0 h 4752586"/>
              <a:gd name="connsiteX1-13" fmla="*/ 2915770 w 4156742"/>
              <a:gd name="connsiteY1-14" fmla="*/ 0 h 4752586"/>
              <a:gd name="connsiteX2-15" fmla="*/ 4156742 w 4156742"/>
              <a:gd name="connsiteY2-16" fmla="*/ 4752586 h 4752586"/>
              <a:gd name="connsiteX3-17" fmla="*/ 0 w 4156742"/>
              <a:gd name="connsiteY3-18" fmla="*/ 4752586 h 4752586"/>
              <a:gd name="connsiteX4-19" fmla="*/ 0 w 4156742"/>
              <a:gd name="connsiteY4-20" fmla="*/ 0 h 4752586"/>
              <a:gd name="connsiteX0-21" fmla="*/ 0 w 4156742"/>
              <a:gd name="connsiteY0-22" fmla="*/ 0 h 4752586"/>
              <a:gd name="connsiteX1-23" fmla="*/ 2915770 w 4156742"/>
              <a:gd name="connsiteY1-24" fmla="*/ 0 h 4752586"/>
              <a:gd name="connsiteX2-25" fmla="*/ 4156742 w 4156742"/>
              <a:gd name="connsiteY2-26" fmla="*/ 4752586 h 4752586"/>
              <a:gd name="connsiteX3-27" fmla="*/ 0 w 4156742"/>
              <a:gd name="connsiteY3-28" fmla="*/ 4752586 h 4752586"/>
              <a:gd name="connsiteX4-29" fmla="*/ 0 w 4156742"/>
              <a:gd name="connsiteY4-30" fmla="*/ 0 h 4752586"/>
              <a:gd name="connsiteX0-31" fmla="*/ 0 w 4156742"/>
              <a:gd name="connsiteY0-32" fmla="*/ 0 h 4752586"/>
              <a:gd name="connsiteX1-33" fmla="*/ 2915770 w 4156742"/>
              <a:gd name="connsiteY1-34" fmla="*/ 0 h 4752586"/>
              <a:gd name="connsiteX2-35" fmla="*/ 4156742 w 4156742"/>
              <a:gd name="connsiteY2-36" fmla="*/ 4752586 h 4752586"/>
              <a:gd name="connsiteX3-37" fmla="*/ 0 w 4156742"/>
              <a:gd name="connsiteY3-38" fmla="*/ 4752586 h 4752586"/>
              <a:gd name="connsiteX4-39" fmla="*/ 0 w 4156742"/>
              <a:gd name="connsiteY4-40" fmla="*/ 0 h 4752586"/>
              <a:gd name="connsiteX0-41" fmla="*/ 0 w 4156742"/>
              <a:gd name="connsiteY0-42" fmla="*/ 0 h 4752586"/>
              <a:gd name="connsiteX1-43" fmla="*/ 2915770 w 4156742"/>
              <a:gd name="connsiteY1-44" fmla="*/ 0 h 4752586"/>
              <a:gd name="connsiteX2-45" fmla="*/ 4156742 w 4156742"/>
              <a:gd name="connsiteY2-46" fmla="*/ 4752586 h 4752586"/>
              <a:gd name="connsiteX3-47" fmla="*/ 0 w 4156742"/>
              <a:gd name="connsiteY3-48" fmla="*/ 4752586 h 4752586"/>
              <a:gd name="connsiteX4-49" fmla="*/ 0 w 4156742"/>
              <a:gd name="connsiteY4-50" fmla="*/ 0 h 4752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6742" h="4752586">
                <a:moveTo>
                  <a:pt x="0" y="0"/>
                </a:moveTo>
                <a:lnTo>
                  <a:pt x="2915770" y="0"/>
                </a:lnTo>
                <a:cubicBezTo>
                  <a:pt x="2013126" y="1534791"/>
                  <a:pt x="2416888" y="4018125"/>
                  <a:pt x="4156742" y="4752586"/>
                </a:cubicBezTo>
                <a:lnTo>
                  <a:pt x="0" y="4752586"/>
                </a:ln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29477" y="2139690"/>
            <a:ext cx="4243705" cy="1198880"/>
          </a:xfrm>
          <a:prstGeom prst="rect">
            <a:avLst/>
          </a:prstGeom>
        </p:spPr>
        <p:txBody>
          <a:bodyPr wrap="none">
            <a:spAutoFit/>
          </a:bodyPr>
          <a:lstStyle/>
          <a:p>
            <a:pPr algn="ctr"/>
            <a:r>
              <a:rPr lang="en-US" altLang="zh-CN" sz="3600" b="1" dirty="0">
                <a:solidFill>
                  <a:schemeClr val="bg1"/>
                </a:solidFill>
                <a:latin typeface="Microsoft YaHei" panose="020B0503020204020204" pitchFamily="34" charset="-122"/>
                <a:ea typeface="Microsoft YaHei" panose="020B0503020204020204" pitchFamily="34" charset="-122"/>
              </a:rPr>
              <a:t>Pencegahan Bagi </a:t>
            </a:r>
            <a:endParaRPr lang="en-US" altLang="zh-CN" sz="3600" b="1" dirty="0">
              <a:solidFill>
                <a:schemeClr val="bg1"/>
              </a:solidFill>
              <a:latin typeface="Microsoft YaHei" panose="020B0503020204020204" pitchFamily="34" charset="-122"/>
              <a:ea typeface="Microsoft YaHei" panose="020B0503020204020204" pitchFamily="34" charset="-122"/>
            </a:endParaRPr>
          </a:p>
          <a:p>
            <a:pPr algn="ctr"/>
            <a:r>
              <a:rPr lang="en-US" altLang="zh-CN" sz="3600" b="1" dirty="0">
                <a:solidFill>
                  <a:schemeClr val="bg1"/>
                </a:solidFill>
                <a:latin typeface="Microsoft YaHei" panose="020B0503020204020204" pitchFamily="34" charset="-122"/>
                <a:ea typeface="Microsoft YaHei" panose="020B0503020204020204" pitchFamily="34" charset="-122"/>
              </a:rPr>
              <a:t>Ibu Bersalin</a:t>
            </a:r>
            <a:endParaRPr lang="en-US" altLang="zh-CN" sz="3600" b="1" dirty="0">
              <a:solidFill>
                <a:schemeClr val="bg1"/>
              </a:solidFill>
              <a:latin typeface="Microsoft YaHei" panose="020B0503020204020204" pitchFamily="34" charset="-122"/>
              <a:ea typeface="Microsoft YaHei" panose="020B0503020204020204" pitchFamily="34" charset="-122"/>
            </a:endParaRPr>
          </a:p>
        </p:txBody>
      </p:sp>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210" y="2516491"/>
            <a:ext cx="2535509" cy="1901632"/>
          </a:xfrm>
          <a:prstGeom prst="rect">
            <a:avLst/>
          </a:prstGeom>
        </p:spPr>
      </p:pic>
      <p:sp>
        <p:nvSpPr>
          <p:cNvPr id="7" name="TextBox 6"/>
          <p:cNvSpPr txBox="1"/>
          <p:nvPr/>
        </p:nvSpPr>
        <p:spPr>
          <a:xfrm>
            <a:off x="5545047" y="1059540"/>
            <a:ext cx="982961" cy="1015663"/>
          </a:xfrm>
          <a:prstGeom prst="rect">
            <a:avLst/>
          </a:prstGeom>
          <a:noFill/>
        </p:spPr>
        <p:txBody>
          <a:bodyPr wrap="none" rtlCol="0">
            <a:spAutoFit/>
          </a:bodyPr>
          <a:lstStyle/>
          <a:p>
            <a:pPr algn="ctr"/>
            <a:r>
              <a:rPr lang="en-US" altLang="zh-CN" sz="6000" dirty="0" smtClean="0">
                <a:solidFill>
                  <a:schemeClr val="bg1"/>
                </a:solidFill>
                <a:latin typeface="Impact" panose="020B0806030902050204" pitchFamily="34" charset="0"/>
                <a:ea typeface="Microsoft YaHei" panose="020B0503020204020204" pitchFamily="34" charset="-122"/>
              </a:rPr>
              <a:t>02</a:t>
            </a:r>
            <a:endParaRPr lang="zh-CN" altLang="en-US" sz="6000" dirty="0">
              <a:solidFill>
                <a:schemeClr val="bg1"/>
              </a:solidFill>
              <a:latin typeface="Impact" panose="020B0806030902050204" pitchFamily="34" charset="0"/>
              <a:ea typeface="Microsoft YaHei" panose="020B0503020204020204" pitchFamily="34" charset="-122"/>
            </a:endParaRPr>
          </a:p>
        </p:txBody>
      </p:sp>
      <p:pic>
        <p:nvPicPr>
          <p:cNvPr id="2050" name="Picture 2" descr="https://timgsa.baidu.com/timg?image&amp;quality=80&amp;size=b9999_10000&amp;sec=1579887306447&amp;di=fc53b5a7caeaf78500efe4956a35e173&amp;imgtype=0&amp;src=http%3A%2F%2Fwww.aihami.com%2Fuploads%2Fallimg%2F200109%2F169-200109225K4Q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0" y="841010"/>
            <a:ext cx="1872261" cy="1244907"/>
          </a:xfrm>
          <a:prstGeom prst="ellipse">
            <a:avLst/>
          </a:prstGeom>
          <a:ln w="63500" cap="rnd">
            <a:solidFill>
              <a:schemeClr val="bg1"/>
            </a:solid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396670" y="4227980"/>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150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470" y="245658"/>
            <a:ext cx="1959610" cy="429895"/>
          </a:xfrm>
          <a:prstGeom prst="rect">
            <a:avLst/>
          </a:prstGeom>
        </p:spPr>
        <p:txBody>
          <a:bodyPr wrap="none">
            <a:spAutoFit/>
          </a:bodyPr>
          <a:lstStyle/>
          <a:p>
            <a:r>
              <a:rPr lang="en-US" altLang="zh-CN" sz="2200" b="1" dirty="0">
                <a:solidFill>
                  <a:schemeClr val="accent5">
                    <a:lumMod val="75000"/>
                  </a:schemeClr>
                </a:solidFill>
                <a:latin typeface="Microsoft YaHei" panose="020B0503020204020204" pitchFamily="34" charset="-122"/>
                <a:ea typeface="Microsoft YaHei" panose="020B0503020204020204" pitchFamily="34" charset="-122"/>
              </a:rPr>
              <a:t>Pencegahan </a:t>
            </a:r>
            <a:endParaRPr lang="en-US" altLang="zh-CN" sz="22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3" name="矩形 2"/>
          <p:cNvSpPr/>
          <p:nvPr/>
        </p:nvSpPr>
        <p:spPr>
          <a:xfrm>
            <a:off x="827405" y="973455"/>
            <a:ext cx="7533005" cy="368300"/>
          </a:xfrm>
          <a:prstGeom prst="rect">
            <a:avLst/>
          </a:prstGeom>
        </p:spPr>
        <p:txBody>
          <a:bodyPr wrap="square">
            <a:spAutoFit/>
          </a:bodyPr>
          <a:lstStyle/>
          <a:p>
            <a:r>
              <a:rPr lang="en-US" altLang="zh-CN" dirty="0">
                <a:solidFill>
                  <a:srgbClr val="0FACBB"/>
                </a:solidFill>
                <a:latin typeface="Microsoft YaHei" panose="020B0503020204020204" pitchFamily="34" charset="-122"/>
                <a:ea typeface="Microsoft YaHei" panose="020B0503020204020204" pitchFamily="34" charset="-122"/>
                <a:sym typeface="+mn-ea"/>
              </a:rPr>
              <a:t>Bagi Ibu Bersalin</a:t>
            </a:r>
            <a:endParaRPr lang="zh-CN" altLang="en-US" dirty="0">
              <a:solidFill>
                <a:srgbClr val="0FACBB"/>
              </a:solidFill>
              <a:latin typeface="Microsoft YaHei" panose="020B0503020204020204" pitchFamily="34" charset="-122"/>
              <a:ea typeface="Microsoft YaHei" panose="020B0503020204020204" pitchFamily="34" charset="-122"/>
              <a:sym typeface="+mn-ea"/>
            </a:endParaRPr>
          </a:p>
        </p:txBody>
      </p:sp>
      <p:sp>
        <p:nvSpPr>
          <p:cNvPr id="4" name="圆角矩形 3"/>
          <p:cNvSpPr/>
          <p:nvPr/>
        </p:nvSpPr>
        <p:spPr>
          <a:xfrm>
            <a:off x="611451" y="987530"/>
            <a:ext cx="144020" cy="40011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6285" y="1491615"/>
            <a:ext cx="4247515" cy="2675255"/>
          </a:xfrm>
          <a:prstGeom prst="rect">
            <a:avLst/>
          </a:prstGeom>
        </p:spPr>
        <p:txBody>
          <a:bodyPr wrap="square">
            <a:spAutoFit/>
          </a:bodyPr>
          <a:lstStyle/>
          <a:p>
            <a:pPr marL="285750" indent="-285750">
              <a:lnSpc>
                <a:spcPct val="12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sym typeface="+mn-ea"/>
              </a:rPr>
              <a:t>Ibu tetap bersalin di fasilitas kesehatan begitu didapati tanda persalinan.</a:t>
            </a:r>
            <a:endParaRPr lang="en-US" altLang="zh-CN" sz="1400" dirty="0">
              <a:latin typeface="Microsoft YaHei" panose="020B0503020204020204" pitchFamily="34" charset="-122"/>
              <a:ea typeface="Microsoft YaHei" panose="020B0503020204020204" pitchFamily="34" charset="-122"/>
              <a:sym typeface="+mn-ea"/>
            </a:endParaRPr>
          </a:p>
          <a:p>
            <a:pPr marL="285750" indent="-285750">
              <a:lnSpc>
                <a:spcPct val="12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sym typeface="+mn-ea"/>
              </a:rPr>
              <a:t>Rujukan terencana untuk ibu hamil beresiko.</a:t>
            </a:r>
            <a:endParaRPr lang="en-US" altLang="zh-CN" sz="1400" dirty="0">
              <a:latin typeface="Microsoft YaHei" panose="020B0503020204020204" pitchFamily="34" charset="-122"/>
              <a:ea typeface="Microsoft YaHei" panose="020B0503020204020204" pitchFamily="34" charset="-122"/>
              <a:sym typeface="+mn-ea"/>
            </a:endParaRPr>
          </a:p>
          <a:p>
            <a:pPr marL="285750" indent="-285750">
              <a:lnSpc>
                <a:spcPct val="12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sym typeface="+mn-ea"/>
              </a:rPr>
              <a:t>Saat merujuk pasien yang terkonfirmasi positif Covid 19 harus memperhatikan protokol kesehatan.</a:t>
            </a:r>
            <a:endParaRPr lang="en-US" altLang="zh-CN" sz="1400" dirty="0">
              <a:latin typeface="Microsoft YaHei" panose="020B0503020204020204" pitchFamily="34" charset="-122"/>
              <a:ea typeface="Microsoft YaHei" panose="020B0503020204020204" pitchFamily="34" charset="-122"/>
              <a:sym typeface="+mn-ea"/>
            </a:endParaRPr>
          </a:p>
          <a:p>
            <a:pPr marL="285750" indent="-285750">
              <a:lnSpc>
                <a:spcPct val="120000"/>
              </a:lnSpc>
              <a:buFont typeface="Arial" panose="020B0604020202020204" pitchFamily="34" charset="0"/>
              <a:buChar char="•"/>
            </a:pPr>
            <a:r>
              <a:rPr lang="en-US" altLang="zh-CN" sz="1400" dirty="0">
                <a:latin typeface="Microsoft YaHei" panose="020B0503020204020204" pitchFamily="34" charset="-122"/>
                <a:ea typeface="Microsoft YaHei" panose="020B0503020204020204" pitchFamily="34" charset="-122"/>
                <a:sym typeface="+mn-ea"/>
              </a:rPr>
              <a:t>Pelayanan KB pasca salin tetap dilayani, dengan mengutamakan menggunakan MJKP.</a:t>
            </a:r>
            <a:endParaRPr lang="en-US" altLang="zh-CN" sz="1400" dirty="0">
              <a:latin typeface="Microsoft YaHei" panose="020B0503020204020204" pitchFamily="34" charset="-122"/>
              <a:ea typeface="Microsoft YaHei" panose="020B0503020204020204" pitchFamily="34" charset="-122"/>
              <a:sym typeface="+mn-ea"/>
            </a:endParaRPr>
          </a:p>
          <a:p>
            <a:pPr marL="285750" indent="-285750">
              <a:lnSpc>
                <a:spcPct val="120000"/>
              </a:lnSpc>
            </a:pPr>
            <a:r>
              <a:rPr lang="en-US" altLang="zh-CN" sz="1400" dirty="0">
                <a:latin typeface="Microsoft YaHei" panose="020B0503020204020204" pitchFamily="34" charset="-122"/>
                <a:ea typeface="Microsoft YaHei" panose="020B0503020204020204" pitchFamily="34" charset="-122"/>
                <a:sym typeface="+mn-ea"/>
              </a:rPr>
              <a:t> </a:t>
            </a:r>
            <a:endParaRPr lang="en-US" altLang="zh-CN" sz="1400" dirty="0">
              <a:latin typeface="Microsoft YaHei" panose="020B0503020204020204" pitchFamily="34" charset="-122"/>
              <a:ea typeface="Microsoft YaHei" panose="020B0503020204020204" pitchFamily="34" charset="-122"/>
              <a:sym typeface="+mn-ea"/>
            </a:endParaRPr>
          </a:p>
        </p:txBody>
      </p:sp>
      <p:pic>
        <p:nvPicPr>
          <p:cNvPr id="5122" name="Picture 2" descr="https://pics0.baidu.com/feed/eaf81a4c510fd9f9a62c5cf5ad21cd2c2834a401.jpeg?token=33411a82db2da80fdd3a0df1500aa7d7&amp;s=A8846195560770EE1CB880D2030010B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20090" y="1563610"/>
            <a:ext cx="3274219" cy="3274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randombar(horizontal)">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470" y="245658"/>
            <a:ext cx="4570730" cy="429895"/>
          </a:xfrm>
          <a:prstGeom prst="rect">
            <a:avLst/>
          </a:prstGeom>
        </p:spPr>
        <p:txBody>
          <a:bodyPr wrap="none">
            <a:spAutoFit/>
          </a:bodyPr>
          <a:lstStyle/>
          <a:p>
            <a:r>
              <a:rPr lang="en-US" altLang="zh-CN" sz="2200" b="1" dirty="0">
                <a:solidFill>
                  <a:schemeClr val="accent5">
                    <a:lumMod val="75000"/>
                  </a:schemeClr>
                </a:solidFill>
                <a:latin typeface="Microsoft YaHei" panose="020B0503020204020204" pitchFamily="34" charset="-122"/>
                <a:ea typeface="Microsoft YaHei" panose="020B0503020204020204" pitchFamily="34" charset="-122"/>
              </a:rPr>
              <a:t>Tempat Pertolongan Persalinan</a:t>
            </a:r>
            <a:endParaRPr lang="en-US" altLang="zh-CN" sz="2200" b="1" dirty="0">
              <a:solidFill>
                <a:schemeClr val="accent5">
                  <a:lumMod val="75000"/>
                </a:schemeClr>
              </a:solidFill>
              <a:latin typeface="Microsoft YaHei" panose="020B0503020204020204" pitchFamily="34" charset="-122"/>
              <a:ea typeface="Microsoft YaHei" panose="020B0503020204020204" pitchFamily="34" charset="-122"/>
            </a:endParaRPr>
          </a:p>
        </p:txBody>
      </p:sp>
      <p:sp>
        <p:nvSpPr>
          <p:cNvPr id="3" name="矩形 2"/>
          <p:cNvSpPr/>
          <p:nvPr/>
        </p:nvSpPr>
        <p:spPr>
          <a:xfrm>
            <a:off x="827405" y="993775"/>
            <a:ext cx="4608195" cy="398780"/>
          </a:xfrm>
          <a:prstGeom prst="rect">
            <a:avLst/>
          </a:prstGeom>
        </p:spPr>
        <p:txBody>
          <a:bodyPr wrap="square">
            <a:spAutoFit/>
          </a:bodyPr>
          <a:lstStyle/>
          <a:p>
            <a:r>
              <a:rPr lang="en-US" altLang="zh-CN" sz="2000" dirty="0">
                <a:solidFill>
                  <a:schemeClr val="tx1">
                    <a:lumMod val="75000"/>
                    <a:lumOff val="25000"/>
                  </a:schemeClr>
                </a:solidFill>
                <a:latin typeface="Microsoft YaHei" panose="020B0503020204020204" pitchFamily="34" charset="-122"/>
                <a:ea typeface="Microsoft YaHei" panose="020B0503020204020204" pitchFamily="34" charset="-122"/>
              </a:rPr>
              <a:t>Detentukan oleh : </a:t>
            </a:r>
            <a:endParaRPr lang="en-US" altLang="zh-CN" sz="20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 name="圆角矩形 3"/>
          <p:cNvSpPr/>
          <p:nvPr/>
        </p:nvSpPr>
        <p:spPr>
          <a:xfrm>
            <a:off x="611451" y="987530"/>
            <a:ext cx="144020" cy="40011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5508130" y="993658"/>
            <a:ext cx="0" cy="38104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03539" y="1797221"/>
            <a:ext cx="2945041" cy="2095286"/>
          </a:xfrm>
          <a:prstGeom prst="rect">
            <a:avLst/>
          </a:prstGeom>
        </p:spPr>
      </p:pic>
      <p:sp>
        <p:nvSpPr>
          <p:cNvPr id="9" name="矩形 7"/>
          <p:cNvSpPr/>
          <p:nvPr/>
        </p:nvSpPr>
        <p:spPr>
          <a:xfrm>
            <a:off x="827290" y="1491857"/>
            <a:ext cx="4211950" cy="2261235"/>
          </a:xfrm>
          <a:prstGeom prst="rect">
            <a:avLst/>
          </a:prstGeom>
        </p:spPr>
        <p:txBody>
          <a:bodyPr wrap="square">
            <a:spAutoFit/>
          </a:bodyPr>
          <a:p>
            <a:pPr marL="324485" indent="-238125" fontAlgn="auto">
              <a:lnSpc>
                <a:spcPct val="100000"/>
              </a:lnSpc>
              <a:spcAft>
                <a:spcPts val="600"/>
              </a:spcAft>
              <a:buFont typeface="+mj-lt"/>
              <a:buAutoNum type="alphaLcPeriod"/>
            </a:pPr>
            <a:r>
              <a:rPr lang="en-US" altLang="zh-CN" sz="1400" dirty="0">
                <a:latin typeface="Microsoft YaHei" panose="020B0503020204020204" pitchFamily="34" charset="-122"/>
                <a:ea typeface="Microsoft YaHei" panose="020B0503020204020204" pitchFamily="34" charset="-122"/>
              </a:rPr>
              <a:t>Kondisi ibu sesuai dengan level faskes pertolongan persalinan.</a:t>
            </a:r>
            <a:endParaRPr lang="en-US" altLang="zh-CN" sz="1400" dirty="0">
              <a:latin typeface="Microsoft YaHei" panose="020B0503020204020204" pitchFamily="34" charset="-122"/>
              <a:ea typeface="Microsoft YaHei" panose="020B0503020204020204" pitchFamily="34" charset="-122"/>
            </a:endParaRPr>
          </a:p>
          <a:p>
            <a:pPr marL="324485" indent="-238125" fontAlgn="auto">
              <a:lnSpc>
                <a:spcPct val="100000"/>
              </a:lnSpc>
              <a:spcAft>
                <a:spcPts val="600"/>
              </a:spcAft>
              <a:buFont typeface="+mj-lt"/>
              <a:buAutoNum type="alphaLcPeriod"/>
            </a:pPr>
            <a:r>
              <a:rPr lang="en-US" altLang="zh-CN" sz="1400" dirty="0">
                <a:latin typeface="Microsoft YaHei" panose="020B0503020204020204" pitchFamily="34" charset="-122"/>
                <a:ea typeface="Microsoft YaHei" panose="020B0503020204020204" pitchFamily="34" charset="-122"/>
              </a:rPr>
              <a:t>Kondisi paparan Covid 19 yang dialami oleh ibu :</a:t>
            </a:r>
            <a:endParaRPr lang="en-US" altLang="zh-CN" sz="1400" dirty="0">
              <a:latin typeface="Microsoft YaHei" panose="020B0503020204020204" pitchFamily="34" charset="-122"/>
              <a:ea typeface="Microsoft YaHei" panose="020B0503020204020204" pitchFamily="34" charset="-122"/>
            </a:endParaRPr>
          </a:p>
          <a:p>
            <a:pPr marL="629285" indent="-237490" fontAlgn="auto">
              <a:lnSpc>
                <a:spcPct val="100000"/>
              </a:lnSpc>
              <a:spcAft>
                <a:spcPts val="600"/>
              </a:spcAft>
              <a:buFont typeface="+mj-lt"/>
              <a:buAutoNum type="arabicParenR"/>
            </a:pPr>
            <a:r>
              <a:rPr lang="en-US" altLang="zh-CN" sz="1400" dirty="0">
                <a:latin typeface="Microsoft YaHei" panose="020B0503020204020204" pitchFamily="34" charset="-122"/>
                <a:ea typeface="Microsoft YaHei" panose="020B0503020204020204" pitchFamily="34" charset="-122"/>
              </a:rPr>
              <a:t>Ibu yang terkonvirmasi positif bersalin di rumah sakit rujukan.</a:t>
            </a:r>
            <a:endParaRPr lang="en-US" altLang="zh-CN" sz="1400" dirty="0">
              <a:latin typeface="Microsoft YaHei" panose="020B0503020204020204" pitchFamily="34" charset="-122"/>
              <a:ea typeface="Microsoft YaHei" panose="020B0503020204020204" pitchFamily="34" charset="-122"/>
            </a:endParaRPr>
          </a:p>
          <a:p>
            <a:pPr marL="629285" indent="-237490" fontAlgn="auto">
              <a:lnSpc>
                <a:spcPct val="100000"/>
              </a:lnSpc>
              <a:spcAft>
                <a:spcPts val="600"/>
              </a:spcAft>
              <a:buFont typeface="+mj-lt"/>
              <a:buAutoNum type="arabicParenR"/>
            </a:pPr>
            <a:r>
              <a:rPr lang="en-US" altLang="zh-CN" sz="1400" dirty="0">
                <a:latin typeface="Microsoft YaHei" panose="020B0503020204020204" pitchFamily="34" charset="-122"/>
                <a:ea typeface="Microsoft YaHei" panose="020B0503020204020204" pitchFamily="34" charset="-122"/>
              </a:rPr>
              <a:t>Ibu yang bukan ODP, PDP, atau terkonvirmasi positif dapat melahirkan di faskes sesuai kondisinya </a:t>
            </a:r>
            <a:endParaRPr lang="en-US" altLang="zh-CN" sz="1400" dirty="0">
              <a:latin typeface="Microsoft YaHei" panose="020B0503020204020204" pitchFamily="34" charset="-122"/>
              <a:ea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699"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3414</Words>
  <Application>WPS Presentation</Application>
  <PresentationFormat>全屏显示(16:9)</PresentationFormat>
  <Paragraphs>119</Paragraphs>
  <Slides>14</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Microsoft YaHei</vt:lpstr>
      <vt:lpstr>Wingdings 2</vt:lpstr>
      <vt:lpstr>Impact</vt:lpstr>
      <vt:lpstr>经典特宋简</vt:lpstr>
      <vt:lpstr>Calibri</vt:lpstr>
      <vt:lpstr>Arial Unicode MS</vt:lpstr>
      <vt:lpstr>思源黑体 CN Regular</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kharisah diniyah</cp:lastModifiedBy>
  <cp:revision>65</cp:revision>
  <dcterms:created xsi:type="dcterms:W3CDTF">2020-01-22T13:41:00Z</dcterms:created>
  <dcterms:modified xsi:type="dcterms:W3CDTF">2022-01-25T10:00:52Z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1033-11.2.0.10443</vt:lpwstr>
  </property>
  <property fmtid="{D5CDD505-2E9C-101B-9397-08002B2CF9AE}" pid="3" name="ICV">
    <vt:lpwstr>236465029FBD4BBB8666F3E507150E1B</vt:lpwstr>
  </property>
</Properties>
</file>